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7"/>
        <p:guide pos="20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5247" y="400304"/>
            <a:ext cx="3187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104" y="1512315"/>
            <a:ext cx="8733790" cy="279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3354"/>
            <a:ext cx="61810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4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44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4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底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4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258063" y="1507117"/>
            <a:ext cx="8627110" cy="38836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035"/>
              </a:spcBef>
              <a:buClr>
                <a:srgbClr val="033B8F"/>
              </a:buClr>
              <a:buSzPct val="80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思想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ts val="2990"/>
              </a:lnSpc>
              <a:spcBef>
                <a:spcPts val="970"/>
              </a:spcBef>
              <a:buClr>
                <a:srgbClr val="0570B9"/>
              </a:buClr>
              <a:buSzPct val="69000"/>
              <a:buFont typeface="Wingdings" panose="05000000000000000000"/>
              <a:buChar char=""/>
              <a:tabLst>
                <a:tab pos="75628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自顶向下分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逆过程: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逐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6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6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  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到文法的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始符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162560" lvl="1" indent="-285750">
              <a:lnSpc>
                <a:spcPct val="100000"/>
              </a:lnSpc>
              <a:spcBef>
                <a:spcPts val="680"/>
              </a:spcBef>
              <a:buClr>
                <a:srgbClr val="0570B9"/>
              </a:buClr>
              <a:buSzPct val="69000"/>
              <a:buFont typeface="Wingdings" panose="05000000000000000000"/>
              <a:buChar char=""/>
              <a:tabLst>
                <a:tab pos="756285" algn="l"/>
              </a:tabLst>
            </a:pPr>
            <a:r>
              <a:rPr sz="26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将一个子串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某规则的右部匹配，然后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该子串 替换为该规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的左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0570B9"/>
              </a:buClr>
              <a:buSzPct val="69000"/>
              <a:buFont typeface="Wingdings" panose="05000000000000000000"/>
              <a:buChar char=""/>
              <a:tabLst>
                <a:tab pos="75628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从树的末端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始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树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33B8F"/>
              </a:buClr>
              <a:buSzPct val="80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LR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分析法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lr>
                <a:srgbClr val="009ED5"/>
              </a:buClr>
              <a:buSzPct val="69000"/>
              <a:buFont typeface="Wingdings" panose="05000000000000000000"/>
              <a:buChar char=""/>
              <a:tabLst>
                <a:tab pos="75628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范归约：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柄作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8485"/>
            <a:ext cx="152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2017/11/20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计算机学院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953" y="6428485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辛明影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973" y="642848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359" y="633984"/>
            <a:ext cx="588073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28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LR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分析器的驱动程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都是一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不同的语法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具有不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的分析表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167" y="1932482"/>
            <a:ext cx="24999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b="1" spc="150" dirty="0">
                <a:latin typeface="Calibri" panose="020F0502020204030204"/>
                <a:cs typeface="Calibri" panose="020F05020202040302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分析器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0" dirty="0"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21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30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）分析器 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LR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50" y="1932482"/>
            <a:ext cx="31362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50000"/>
              </a:lnSpc>
              <a:spcBef>
                <a:spcPts val="100"/>
              </a:spcBef>
            </a:pPr>
            <a:r>
              <a:rPr sz="2800" b="1" spc="100" dirty="0">
                <a:latin typeface="Calibri" panose="020F0502020204030204"/>
                <a:cs typeface="Calibri" panose="020F0502020204030204"/>
              </a:rPr>
              <a:t>LR</a:t>
            </a:r>
            <a:r>
              <a:rPr sz="2800" b="1" spc="1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100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b="1" spc="1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SLR</a:t>
            </a:r>
            <a:r>
              <a:rPr sz="28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LR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538" y="4065778"/>
            <a:ext cx="2749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latin typeface="Calibri" panose="020F0502020204030204"/>
                <a:cs typeface="Calibri" panose="020F0502020204030204"/>
              </a:rPr>
              <a:t>LALR</a:t>
            </a:r>
            <a:r>
              <a:rPr sz="28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194" y="4065778"/>
            <a:ext cx="2749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latin typeface="Calibri" panose="020F0502020204030204"/>
                <a:cs typeface="Calibri" panose="020F0502020204030204"/>
              </a:rPr>
              <a:t>LALR</a:t>
            </a:r>
            <a:r>
              <a:rPr sz="28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980" y="2332101"/>
            <a:ext cx="609600" cy="142240"/>
          </a:xfrm>
          <a:custGeom>
            <a:avLst/>
            <a:gdLst/>
            <a:ahLst/>
            <a:cxnLst/>
            <a:rect l="l" t="t" r="r" b="b"/>
            <a:pathLst>
              <a:path w="609600" h="142239">
                <a:moveTo>
                  <a:pt x="456056" y="0"/>
                </a:moveTo>
                <a:lnTo>
                  <a:pt x="456056" y="35433"/>
                </a:lnTo>
                <a:lnTo>
                  <a:pt x="0" y="35433"/>
                </a:lnTo>
                <a:lnTo>
                  <a:pt x="0" y="106299"/>
                </a:lnTo>
                <a:lnTo>
                  <a:pt x="456056" y="106299"/>
                </a:lnTo>
                <a:lnTo>
                  <a:pt x="456056" y="141732"/>
                </a:lnTo>
                <a:lnTo>
                  <a:pt x="609599" y="70865"/>
                </a:lnTo>
                <a:lnTo>
                  <a:pt x="45605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980" y="2332101"/>
            <a:ext cx="609600" cy="142240"/>
          </a:xfrm>
          <a:custGeom>
            <a:avLst/>
            <a:gdLst/>
            <a:ahLst/>
            <a:cxnLst/>
            <a:rect l="l" t="t" r="r" b="b"/>
            <a:pathLst>
              <a:path w="609600" h="142239">
                <a:moveTo>
                  <a:pt x="0" y="35433"/>
                </a:moveTo>
                <a:lnTo>
                  <a:pt x="456056" y="35433"/>
                </a:lnTo>
                <a:lnTo>
                  <a:pt x="456056" y="0"/>
                </a:lnTo>
                <a:lnTo>
                  <a:pt x="609599" y="70865"/>
                </a:lnTo>
                <a:lnTo>
                  <a:pt x="456056" y="141732"/>
                </a:lnTo>
                <a:lnTo>
                  <a:pt x="456056" y="106299"/>
                </a:lnTo>
                <a:lnTo>
                  <a:pt x="0" y="106299"/>
                </a:lnTo>
                <a:lnTo>
                  <a:pt x="0" y="3543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05580" y="2945510"/>
            <a:ext cx="685800" cy="140970"/>
          </a:xfrm>
          <a:custGeom>
            <a:avLst/>
            <a:gdLst/>
            <a:ahLst/>
            <a:cxnLst/>
            <a:rect l="l" t="t" r="r" b="b"/>
            <a:pathLst>
              <a:path w="685800" h="140969">
                <a:moveTo>
                  <a:pt x="513969" y="0"/>
                </a:moveTo>
                <a:lnTo>
                  <a:pt x="513969" y="35178"/>
                </a:lnTo>
                <a:lnTo>
                  <a:pt x="0" y="35178"/>
                </a:lnTo>
                <a:lnTo>
                  <a:pt x="0" y="105663"/>
                </a:lnTo>
                <a:lnTo>
                  <a:pt x="513969" y="105663"/>
                </a:lnTo>
                <a:lnTo>
                  <a:pt x="513969" y="140969"/>
                </a:lnTo>
                <a:lnTo>
                  <a:pt x="685800" y="70485"/>
                </a:lnTo>
                <a:lnTo>
                  <a:pt x="51396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5580" y="2945510"/>
            <a:ext cx="685800" cy="140970"/>
          </a:xfrm>
          <a:custGeom>
            <a:avLst/>
            <a:gdLst/>
            <a:ahLst/>
            <a:cxnLst/>
            <a:rect l="l" t="t" r="r" b="b"/>
            <a:pathLst>
              <a:path w="685800" h="140969">
                <a:moveTo>
                  <a:pt x="0" y="35178"/>
                </a:moveTo>
                <a:lnTo>
                  <a:pt x="513969" y="35178"/>
                </a:lnTo>
                <a:lnTo>
                  <a:pt x="513969" y="0"/>
                </a:lnTo>
                <a:lnTo>
                  <a:pt x="685800" y="70485"/>
                </a:lnTo>
                <a:lnTo>
                  <a:pt x="513969" y="140969"/>
                </a:lnTo>
                <a:lnTo>
                  <a:pt x="513969" y="105663"/>
                </a:lnTo>
                <a:lnTo>
                  <a:pt x="0" y="105663"/>
                </a:lnTo>
                <a:lnTo>
                  <a:pt x="0" y="35178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48609" y="3629786"/>
            <a:ext cx="685800" cy="139700"/>
          </a:xfrm>
          <a:custGeom>
            <a:avLst/>
            <a:gdLst/>
            <a:ahLst/>
            <a:cxnLst/>
            <a:rect l="l" t="t" r="r" b="b"/>
            <a:pathLst>
              <a:path w="685800" h="139700">
                <a:moveTo>
                  <a:pt x="515874" y="0"/>
                </a:moveTo>
                <a:lnTo>
                  <a:pt x="515874" y="34798"/>
                </a:lnTo>
                <a:lnTo>
                  <a:pt x="0" y="34798"/>
                </a:lnTo>
                <a:lnTo>
                  <a:pt x="0" y="104520"/>
                </a:lnTo>
                <a:lnTo>
                  <a:pt x="515874" y="104520"/>
                </a:lnTo>
                <a:lnTo>
                  <a:pt x="515874" y="139445"/>
                </a:lnTo>
                <a:lnTo>
                  <a:pt x="685800" y="69723"/>
                </a:lnTo>
                <a:lnTo>
                  <a:pt x="51587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8609" y="3629786"/>
            <a:ext cx="685800" cy="139700"/>
          </a:xfrm>
          <a:custGeom>
            <a:avLst/>
            <a:gdLst/>
            <a:ahLst/>
            <a:cxnLst/>
            <a:rect l="l" t="t" r="r" b="b"/>
            <a:pathLst>
              <a:path w="685800" h="139700">
                <a:moveTo>
                  <a:pt x="0" y="34798"/>
                </a:moveTo>
                <a:lnTo>
                  <a:pt x="515874" y="34798"/>
                </a:lnTo>
                <a:lnTo>
                  <a:pt x="515874" y="0"/>
                </a:lnTo>
                <a:lnTo>
                  <a:pt x="685800" y="69723"/>
                </a:lnTo>
                <a:lnTo>
                  <a:pt x="515874" y="139445"/>
                </a:lnTo>
                <a:lnTo>
                  <a:pt x="515874" y="104520"/>
                </a:lnTo>
                <a:lnTo>
                  <a:pt x="0" y="104520"/>
                </a:lnTo>
                <a:lnTo>
                  <a:pt x="0" y="34798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91509" y="4216527"/>
            <a:ext cx="685800" cy="140335"/>
          </a:xfrm>
          <a:custGeom>
            <a:avLst/>
            <a:gdLst/>
            <a:ahLst/>
            <a:cxnLst/>
            <a:rect l="l" t="t" r="r" b="b"/>
            <a:pathLst>
              <a:path w="685800" h="140335">
                <a:moveTo>
                  <a:pt x="514857" y="0"/>
                </a:moveTo>
                <a:lnTo>
                  <a:pt x="514857" y="35052"/>
                </a:lnTo>
                <a:lnTo>
                  <a:pt x="0" y="35052"/>
                </a:lnTo>
                <a:lnTo>
                  <a:pt x="0" y="105156"/>
                </a:lnTo>
                <a:lnTo>
                  <a:pt x="514857" y="105156"/>
                </a:lnTo>
                <a:lnTo>
                  <a:pt x="514857" y="140208"/>
                </a:lnTo>
                <a:lnTo>
                  <a:pt x="685800" y="70104"/>
                </a:lnTo>
                <a:lnTo>
                  <a:pt x="514857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1509" y="4216527"/>
            <a:ext cx="685800" cy="140335"/>
          </a:xfrm>
          <a:custGeom>
            <a:avLst/>
            <a:gdLst/>
            <a:ahLst/>
            <a:cxnLst/>
            <a:rect l="l" t="t" r="r" b="b"/>
            <a:pathLst>
              <a:path w="685800" h="140335">
                <a:moveTo>
                  <a:pt x="0" y="35052"/>
                </a:moveTo>
                <a:lnTo>
                  <a:pt x="514857" y="35052"/>
                </a:lnTo>
                <a:lnTo>
                  <a:pt x="514857" y="0"/>
                </a:lnTo>
                <a:lnTo>
                  <a:pt x="685800" y="70104"/>
                </a:lnTo>
                <a:lnTo>
                  <a:pt x="514857" y="140208"/>
                </a:lnTo>
                <a:lnTo>
                  <a:pt x="514857" y="105156"/>
                </a:lnTo>
                <a:lnTo>
                  <a:pt x="0" y="105156"/>
                </a:lnTo>
                <a:lnTo>
                  <a:pt x="0" y="3505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5929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LR(0)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项集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范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族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769" y="1773173"/>
            <a:ext cx="6913626" cy="45247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666" y="815048"/>
            <a:ext cx="7760334" cy="20326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5"/>
              </a:spcBef>
              <a:buFont typeface="Wingdings" panose="05000000000000000000"/>
              <a:buChar char=""/>
              <a:tabLst>
                <a:tab pos="4699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规范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约过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5080" lvl="1" indent="-457200">
              <a:lnSpc>
                <a:spcPts val="3110"/>
              </a:lnSpc>
              <a:spcBef>
                <a:spcPts val="1000"/>
              </a:spcBef>
              <a:buSzPct val="80000"/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7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栈内的符号</a:t>
            </a:r>
            <a:r>
              <a:rPr sz="27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7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和扫描剩下的输入符号串</a:t>
            </a:r>
            <a:r>
              <a:rPr sz="27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7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成了 一个规范句型</a:t>
            </a:r>
            <a:endParaRPr sz="2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565"/>
              </a:spcBef>
              <a:buSzPct val="80000"/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7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栈内如果出</a:t>
            </a:r>
            <a:r>
              <a:rPr sz="27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7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句柄</a:t>
            </a:r>
            <a:r>
              <a:rPr sz="27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7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句柄一定在栈的顶部</a:t>
            </a:r>
            <a:endParaRPr sz="2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672" y="3429000"/>
            <a:ext cx="7848600" cy="22273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5952" y="5805678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79" h="287654">
                <a:moveTo>
                  <a:pt x="360299" y="0"/>
                </a:moveTo>
                <a:lnTo>
                  <a:pt x="0" y="28733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5952" y="5805678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79" h="287654">
                <a:moveTo>
                  <a:pt x="360299" y="28733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4142"/>
            <a:ext cx="7881620" cy="86804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5080" indent="-342900">
              <a:lnSpc>
                <a:spcPts val="3270"/>
              </a:lnSpc>
              <a:spcBef>
                <a:spcPts val="285"/>
              </a:spcBef>
            </a:pP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识别了句柄的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一部分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（规范句型</a:t>
            </a:r>
            <a:r>
              <a:rPr sz="2800" spc="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5" dirty="0">
                <a:solidFill>
                  <a:srgbClr val="8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活前</a:t>
            </a:r>
            <a:r>
              <a:rPr sz="2800" spc="-10" dirty="0">
                <a:solidFill>
                  <a:srgbClr val="8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缀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）就相当 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于识别了当前规范句型</a:t>
            </a:r>
            <a:r>
              <a:rPr sz="2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800" spc="2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起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29654"/>
            <a:ext cx="7717155" cy="257429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指导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LR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保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栈中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总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前缀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53440" indent="-383540">
              <a:lnSpc>
                <a:spcPct val="100000"/>
              </a:lnSpc>
              <a:spcBef>
                <a:spcPts val="850"/>
              </a:spcBef>
              <a:buSzPct val="87000"/>
              <a:buFont typeface="Wingdings" panose="05000000000000000000"/>
              <a:buChar char=""/>
              <a:tabLst>
                <a:tab pos="853440" algn="l"/>
                <a:tab pos="85407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哪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些字符串是</a:t>
            </a:r>
            <a:r>
              <a:rPr sz="26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6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6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缀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indent="-457200">
              <a:lnSpc>
                <a:spcPct val="100000"/>
              </a:lnSpc>
              <a:spcBef>
                <a:spcPts val="700"/>
              </a:spcBef>
              <a:buSzPct val="79000"/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能否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构造一</a:t>
            </a:r>
            <a:r>
              <a:rPr sz="2600" b="1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600" b="1" spc="-55" dirty="0">
                <a:latin typeface="Arial" panose="020B0604020202020204"/>
                <a:cs typeface="Arial" panose="020B0604020202020204"/>
              </a:rPr>
              <a:t>DFA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来识别</a:t>
            </a:r>
            <a:r>
              <a:rPr sz="26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6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6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缀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对于一个文法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构造一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800" b="1" spc="-45" dirty="0">
                <a:latin typeface="Arial" panose="020B0604020202020204"/>
                <a:cs typeface="Arial" panose="020B0604020202020204"/>
              </a:rPr>
              <a:t>DFA</a:t>
            </a:r>
            <a:r>
              <a:rPr sz="28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能识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800" b="1" dirty="0">
                <a:latin typeface="Arial" panose="020B0604020202020204"/>
                <a:cs typeface="Arial" panose="020B0604020202020204"/>
              </a:rPr>
              <a:t>G 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的所有活前缀。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607822"/>
            <a:ext cx="2343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LR(0)</a:t>
            </a:r>
            <a:r>
              <a:rPr sz="40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项目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object 71"/>
          <p:cNvSpPr txBox="1"/>
          <p:nvPr/>
        </p:nvSpPr>
        <p:spPr>
          <a:xfrm>
            <a:off x="242315" y="1120303"/>
            <a:ext cx="9080500" cy="501015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895"/>
              </a:spcBef>
              <a:buSzPct val="97000"/>
              <a:buFont typeface="Wingdings" panose="05000000000000000000"/>
              <a:buChar char=""/>
              <a:tabLst>
                <a:tab pos="355600" algn="l"/>
              </a:tabLst>
            </a:pPr>
            <a:r>
              <a:rPr sz="3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简称</a:t>
            </a:r>
            <a:r>
              <a:rPr sz="30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3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，由文法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的每个产生式右部加一个点构成</a:t>
            </a:r>
            <a:r>
              <a:rPr sz="3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3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8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XYZ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有四个项目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•XYZ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X•YZ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2037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XY•Z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XYZ•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155700" marR="527050" lvl="2" indent="-228600">
              <a:lnSpc>
                <a:spcPct val="100000"/>
              </a:lnSpc>
              <a:spcBef>
                <a:spcPts val="145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•XYZ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表示希望接下来在输入中看到一个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XYZ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推 导得到的串。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marR="337185" lvl="2" indent="-228600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X•YZ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表示在输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已经看到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了一个可以由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推导得到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的串，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希望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下来看到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一个能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YZ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推导得到的串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55700" lvl="2" indent="-228600">
              <a:lnSpc>
                <a:spcPct val="100000"/>
              </a:lnSpc>
              <a:spcBef>
                <a:spcPts val="1440"/>
              </a:spcBef>
              <a:buSzPct val="96000"/>
              <a:buFont typeface="Wingdings" panose="05000000000000000000"/>
              <a:buChar char=""/>
              <a:tabLst>
                <a:tab pos="11677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XYZ•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表示栈顶看到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XYZ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，可以把它归约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67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项目表示在分析过程中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到了产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式多大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677671"/>
            <a:ext cx="5621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增广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44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拓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广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44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191515" y="1801368"/>
            <a:ext cx="8783320" cy="298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55600" marR="224790" indent="-34290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增广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G’</a:t>
            </a:r>
            <a:r>
              <a:rPr sz="32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：在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引入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新开 </a:t>
            </a:r>
            <a:r>
              <a:rPr sz="3200" b="1" spc="-1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始符号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并增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b="1" spc="-1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32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3200" b="1" spc="-1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32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3200" b="1" spc="-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得到 的文法。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为了使文法的“接受”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态易于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别，且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唯</a:t>
            </a:r>
            <a:r>
              <a:rPr sz="28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当且仅当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语法分析器使用产生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进行归约时， 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输入符号串被接受。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283075" y="4404360"/>
          <a:ext cx="382079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817620" imgH="2331720" progId="Paint.Picture">
                  <p:embed/>
                </p:oleObj>
              </mc:Choice>
              <mc:Fallback>
                <p:oleObj name="" r:id="rId1" imgW="3817620" imgH="233172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3075" y="4404360"/>
                        <a:ext cx="3820795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7000" y="2819400"/>
            <a:ext cx="193675" cy="24415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90041"/>
            <a:ext cx="282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项集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闭包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293115" y="1417523"/>
            <a:ext cx="8399145" cy="4190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74650" indent="-361950">
              <a:lnSpc>
                <a:spcPct val="100000"/>
              </a:lnSpc>
              <a:spcBef>
                <a:spcPts val="70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项集：项的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合。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4650" indent="-361950">
              <a:lnSpc>
                <a:spcPct val="100000"/>
              </a:lnSpc>
              <a:spcBef>
                <a:spcPts val="60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项集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闭包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CLOSURE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345"/>
              </a:lnSpc>
              <a:spcBef>
                <a:spcPts val="67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28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是文法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的一个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使用以下两个规则来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ts val="3345"/>
              </a:lnSpc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CLOSURE(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Times New Roman" panose="02020603050405020304"/>
              <a:buAutoNum type="arabicPeriod"/>
              <a:tabLst>
                <a:tab pos="3689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首先将</a:t>
            </a:r>
            <a:r>
              <a:rPr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中所有元素加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CLOSURE(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785"/>
              </a:spcBef>
              <a:buFont typeface="Times New Roman" panose="02020603050405020304"/>
              <a:buAutoNum type="arabicPeriod"/>
              <a:tabLst>
                <a:tab pos="3689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Bβ</a:t>
            </a:r>
            <a:r>
              <a:rPr sz="2800" b="1" spc="-5" dirty="0">
                <a:latin typeface="MS PGothic" panose="020B0600070205080204" charset="-128"/>
                <a:cs typeface="MS PGothic" panose="020B0600070205080204" charset="-128"/>
              </a:rPr>
              <a:t>∈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CLOSURE(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是一个产生式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则加</a:t>
            </a:r>
            <a:r>
              <a:rPr sz="2800" b="1" spc="-7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CLOSURE(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反复使用规则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，直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至无新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则可加入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534415"/>
            <a:ext cx="5614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>
                <a:solidFill>
                  <a:srgbClr val="000000"/>
                </a:solidFill>
              </a:rPr>
              <a:t>GOTO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函数（转移函数）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95780" y="3991736"/>
            <a:ext cx="2971800" cy="704850"/>
          </a:xfrm>
          <a:custGeom>
            <a:avLst/>
            <a:gdLst/>
            <a:ahLst/>
            <a:cxnLst/>
            <a:rect l="l" t="t" r="r" b="b"/>
            <a:pathLst>
              <a:path w="2971800" h="704850">
                <a:moveTo>
                  <a:pt x="1485900" y="0"/>
                </a:moveTo>
                <a:lnTo>
                  <a:pt x="1411735" y="431"/>
                </a:lnTo>
                <a:lnTo>
                  <a:pt x="1338512" y="1711"/>
                </a:lnTo>
                <a:lnTo>
                  <a:pt x="1266316" y="3820"/>
                </a:lnTo>
                <a:lnTo>
                  <a:pt x="1195232" y="6737"/>
                </a:lnTo>
                <a:lnTo>
                  <a:pt x="1125345" y="10443"/>
                </a:lnTo>
                <a:lnTo>
                  <a:pt x="1056739" y="14917"/>
                </a:lnTo>
                <a:lnTo>
                  <a:pt x="989501" y="20139"/>
                </a:lnTo>
                <a:lnTo>
                  <a:pt x="923715" y="26089"/>
                </a:lnTo>
                <a:lnTo>
                  <a:pt x="859467" y="32746"/>
                </a:lnTo>
                <a:lnTo>
                  <a:pt x="796841" y="40092"/>
                </a:lnTo>
                <a:lnTo>
                  <a:pt x="735922" y="48104"/>
                </a:lnTo>
                <a:lnTo>
                  <a:pt x="676796" y="56764"/>
                </a:lnTo>
                <a:lnTo>
                  <a:pt x="619548" y="66051"/>
                </a:lnTo>
                <a:lnTo>
                  <a:pt x="564263" y="75945"/>
                </a:lnTo>
                <a:lnTo>
                  <a:pt x="511026" y="86426"/>
                </a:lnTo>
                <a:lnTo>
                  <a:pt x="459922" y="97473"/>
                </a:lnTo>
                <a:lnTo>
                  <a:pt x="411037" y="109067"/>
                </a:lnTo>
                <a:lnTo>
                  <a:pt x="364454" y="121187"/>
                </a:lnTo>
                <a:lnTo>
                  <a:pt x="320260" y="133813"/>
                </a:lnTo>
                <a:lnTo>
                  <a:pt x="278540" y="146925"/>
                </a:lnTo>
                <a:lnTo>
                  <a:pt x="239379" y="160502"/>
                </a:lnTo>
                <a:lnTo>
                  <a:pt x="202861" y="174526"/>
                </a:lnTo>
                <a:lnTo>
                  <a:pt x="138097" y="203828"/>
                </a:lnTo>
                <a:lnTo>
                  <a:pt x="84930" y="234672"/>
                </a:lnTo>
                <a:lnTo>
                  <a:pt x="44041" y="266894"/>
                </a:lnTo>
                <a:lnTo>
                  <a:pt x="16110" y="300334"/>
                </a:lnTo>
                <a:lnTo>
                  <a:pt x="0" y="352425"/>
                </a:lnTo>
                <a:lnTo>
                  <a:pt x="1818" y="370019"/>
                </a:lnTo>
                <a:lnTo>
                  <a:pt x="28413" y="421377"/>
                </a:lnTo>
                <a:lnTo>
                  <a:pt x="62908" y="454229"/>
                </a:lnTo>
                <a:lnTo>
                  <a:pt x="110022" y="485781"/>
                </a:lnTo>
                <a:lnTo>
                  <a:pt x="169072" y="515875"/>
                </a:lnTo>
                <a:lnTo>
                  <a:pt x="239379" y="544347"/>
                </a:lnTo>
                <a:lnTo>
                  <a:pt x="278540" y="557924"/>
                </a:lnTo>
                <a:lnTo>
                  <a:pt x="320260" y="571036"/>
                </a:lnTo>
                <a:lnTo>
                  <a:pt x="364454" y="583662"/>
                </a:lnTo>
                <a:lnTo>
                  <a:pt x="411037" y="595782"/>
                </a:lnTo>
                <a:lnTo>
                  <a:pt x="459922" y="607376"/>
                </a:lnTo>
                <a:lnTo>
                  <a:pt x="511026" y="618423"/>
                </a:lnTo>
                <a:lnTo>
                  <a:pt x="564263" y="628904"/>
                </a:lnTo>
                <a:lnTo>
                  <a:pt x="619548" y="638798"/>
                </a:lnTo>
                <a:lnTo>
                  <a:pt x="676796" y="648085"/>
                </a:lnTo>
                <a:lnTo>
                  <a:pt x="735922" y="656745"/>
                </a:lnTo>
                <a:lnTo>
                  <a:pt x="796841" y="664757"/>
                </a:lnTo>
                <a:lnTo>
                  <a:pt x="859467" y="672103"/>
                </a:lnTo>
                <a:lnTo>
                  <a:pt x="923715" y="678760"/>
                </a:lnTo>
                <a:lnTo>
                  <a:pt x="989501" y="684710"/>
                </a:lnTo>
                <a:lnTo>
                  <a:pt x="1056739" y="689932"/>
                </a:lnTo>
                <a:lnTo>
                  <a:pt x="1125345" y="694406"/>
                </a:lnTo>
                <a:lnTo>
                  <a:pt x="1195232" y="698112"/>
                </a:lnTo>
                <a:lnTo>
                  <a:pt x="1266316" y="701029"/>
                </a:lnTo>
                <a:lnTo>
                  <a:pt x="1338512" y="703138"/>
                </a:lnTo>
                <a:lnTo>
                  <a:pt x="1411735" y="704418"/>
                </a:lnTo>
                <a:lnTo>
                  <a:pt x="1485900" y="704850"/>
                </a:lnTo>
                <a:lnTo>
                  <a:pt x="1560064" y="704418"/>
                </a:lnTo>
                <a:lnTo>
                  <a:pt x="1633287" y="703138"/>
                </a:lnTo>
                <a:lnTo>
                  <a:pt x="1705483" y="701029"/>
                </a:lnTo>
                <a:lnTo>
                  <a:pt x="1776567" y="698112"/>
                </a:lnTo>
                <a:lnTo>
                  <a:pt x="1846454" y="694406"/>
                </a:lnTo>
                <a:lnTo>
                  <a:pt x="1915060" y="689932"/>
                </a:lnTo>
                <a:lnTo>
                  <a:pt x="1982298" y="684710"/>
                </a:lnTo>
                <a:lnTo>
                  <a:pt x="2048084" y="678760"/>
                </a:lnTo>
                <a:lnTo>
                  <a:pt x="2112332" y="672103"/>
                </a:lnTo>
                <a:lnTo>
                  <a:pt x="2174958" y="664757"/>
                </a:lnTo>
                <a:lnTo>
                  <a:pt x="2235877" y="656745"/>
                </a:lnTo>
                <a:lnTo>
                  <a:pt x="2295003" y="648085"/>
                </a:lnTo>
                <a:lnTo>
                  <a:pt x="2352251" y="638798"/>
                </a:lnTo>
                <a:lnTo>
                  <a:pt x="2407536" y="628904"/>
                </a:lnTo>
                <a:lnTo>
                  <a:pt x="2460773" y="618423"/>
                </a:lnTo>
                <a:lnTo>
                  <a:pt x="2511877" y="607376"/>
                </a:lnTo>
                <a:lnTo>
                  <a:pt x="2560762" y="595782"/>
                </a:lnTo>
                <a:lnTo>
                  <a:pt x="2607345" y="583662"/>
                </a:lnTo>
                <a:lnTo>
                  <a:pt x="2651539" y="571036"/>
                </a:lnTo>
                <a:lnTo>
                  <a:pt x="2693259" y="557924"/>
                </a:lnTo>
                <a:lnTo>
                  <a:pt x="2732420" y="544347"/>
                </a:lnTo>
                <a:lnTo>
                  <a:pt x="2768938" y="530323"/>
                </a:lnTo>
                <a:lnTo>
                  <a:pt x="2833702" y="501021"/>
                </a:lnTo>
                <a:lnTo>
                  <a:pt x="2886869" y="470177"/>
                </a:lnTo>
                <a:lnTo>
                  <a:pt x="2927758" y="437955"/>
                </a:lnTo>
                <a:lnTo>
                  <a:pt x="2955689" y="404515"/>
                </a:lnTo>
                <a:lnTo>
                  <a:pt x="2971799" y="352425"/>
                </a:lnTo>
                <a:lnTo>
                  <a:pt x="2969981" y="334830"/>
                </a:lnTo>
                <a:lnTo>
                  <a:pt x="2943386" y="283472"/>
                </a:lnTo>
                <a:lnTo>
                  <a:pt x="2908891" y="250620"/>
                </a:lnTo>
                <a:lnTo>
                  <a:pt x="2861777" y="219068"/>
                </a:lnTo>
                <a:lnTo>
                  <a:pt x="2802727" y="188974"/>
                </a:lnTo>
                <a:lnTo>
                  <a:pt x="2732420" y="160502"/>
                </a:lnTo>
                <a:lnTo>
                  <a:pt x="2693259" y="146925"/>
                </a:lnTo>
                <a:lnTo>
                  <a:pt x="2651539" y="133813"/>
                </a:lnTo>
                <a:lnTo>
                  <a:pt x="2607345" y="121187"/>
                </a:lnTo>
                <a:lnTo>
                  <a:pt x="2560762" y="109067"/>
                </a:lnTo>
                <a:lnTo>
                  <a:pt x="2511877" y="97473"/>
                </a:lnTo>
                <a:lnTo>
                  <a:pt x="2460773" y="86426"/>
                </a:lnTo>
                <a:lnTo>
                  <a:pt x="2407536" y="75945"/>
                </a:lnTo>
                <a:lnTo>
                  <a:pt x="2352251" y="66051"/>
                </a:lnTo>
                <a:lnTo>
                  <a:pt x="2295003" y="56764"/>
                </a:lnTo>
                <a:lnTo>
                  <a:pt x="2235877" y="48104"/>
                </a:lnTo>
                <a:lnTo>
                  <a:pt x="2174958" y="40092"/>
                </a:lnTo>
                <a:lnTo>
                  <a:pt x="2112332" y="32746"/>
                </a:lnTo>
                <a:lnTo>
                  <a:pt x="2048084" y="26089"/>
                </a:lnTo>
                <a:lnTo>
                  <a:pt x="1982298" y="20139"/>
                </a:lnTo>
                <a:lnTo>
                  <a:pt x="1915060" y="14917"/>
                </a:lnTo>
                <a:lnTo>
                  <a:pt x="1846454" y="10443"/>
                </a:lnTo>
                <a:lnTo>
                  <a:pt x="1776567" y="6737"/>
                </a:lnTo>
                <a:lnTo>
                  <a:pt x="1705483" y="3820"/>
                </a:lnTo>
                <a:lnTo>
                  <a:pt x="1633287" y="1711"/>
                </a:lnTo>
                <a:lnTo>
                  <a:pt x="1560064" y="431"/>
                </a:lnTo>
                <a:lnTo>
                  <a:pt x="1485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95780" y="3991736"/>
            <a:ext cx="2971800" cy="704850"/>
          </a:xfrm>
          <a:custGeom>
            <a:avLst/>
            <a:gdLst/>
            <a:ahLst/>
            <a:cxnLst/>
            <a:rect l="l" t="t" r="r" b="b"/>
            <a:pathLst>
              <a:path w="2971800" h="704850">
                <a:moveTo>
                  <a:pt x="0" y="352425"/>
                </a:moveTo>
                <a:lnTo>
                  <a:pt x="16110" y="300334"/>
                </a:lnTo>
                <a:lnTo>
                  <a:pt x="44041" y="266894"/>
                </a:lnTo>
                <a:lnTo>
                  <a:pt x="84930" y="234672"/>
                </a:lnTo>
                <a:lnTo>
                  <a:pt x="138097" y="203828"/>
                </a:lnTo>
                <a:lnTo>
                  <a:pt x="202861" y="174526"/>
                </a:lnTo>
                <a:lnTo>
                  <a:pt x="239379" y="160502"/>
                </a:lnTo>
                <a:lnTo>
                  <a:pt x="278540" y="146925"/>
                </a:lnTo>
                <a:lnTo>
                  <a:pt x="320260" y="133813"/>
                </a:lnTo>
                <a:lnTo>
                  <a:pt x="364454" y="121187"/>
                </a:lnTo>
                <a:lnTo>
                  <a:pt x="411037" y="109067"/>
                </a:lnTo>
                <a:lnTo>
                  <a:pt x="459922" y="97473"/>
                </a:lnTo>
                <a:lnTo>
                  <a:pt x="511026" y="86426"/>
                </a:lnTo>
                <a:lnTo>
                  <a:pt x="564263" y="75945"/>
                </a:lnTo>
                <a:lnTo>
                  <a:pt x="619548" y="66051"/>
                </a:lnTo>
                <a:lnTo>
                  <a:pt x="676796" y="56764"/>
                </a:lnTo>
                <a:lnTo>
                  <a:pt x="735922" y="48104"/>
                </a:lnTo>
                <a:lnTo>
                  <a:pt x="796841" y="40092"/>
                </a:lnTo>
                <a:lnTo>
                  <a:pt x="859467" y="32746"/>
                </a:lnTo>
                <a:lnTo>
                  <a:pt x="923715" y="26089"/>
                </a:lnTo>
                <a:lnTo>
                  <a:pt x="989501" y="20139"/>
                </a:lnTo>
                <a:lnTo>
                  <a:pt x="1056739" y="14917"/>
                </a:lnTo>
                <a:lnTo>
                  <a:pt x="1125345" y="10443"/>
                </a:lnTo>
                <a:lnTo>
                  <a:pt x="1195232" y="6737"/>
                </a:lnTo>
                <a:lnTo>
                  <a:pt x="1266316" y="3820"/>
                </a:lnTo>
                <a:lnTo>
                  <a:pt x="1338512" y="1711"/>
                </a:lnTo>
                <a:lnTo>
                  <a:pt x="1411735" y="431"/>
                </a:lnTo>
                <a:lnTo>
                  <a:pt x="1485900" y="0"/>
                </a:lnTo>
                <a:lnTo>
                  <a:pt x="1560064" y="431"/>
                </a:lnTo>
                <a:lnTo>
                  <a:pt x="1633287" y="1711"/>
                </a:lnTo>
                <a:lnTo>
                  <a:pt x="1705483" y="3820"/>
                </a:lnTo>
                <a:lnTo>
                  <a:pt x="1776567" y="6737"/>
                </a:lnTo>
                <a:lnTo>
                  <a:pt x="1846454" y="10443"/>
                </a:lnTo>
                <a:lnTo>
                  <a:pt x="1915060" y="14917"/>
                </a:lnTo>
                <a:lnTo>
                  <a:pt x="1982298" y="20139"/>
                </a:lnTo>
                <a:lnTo>
                  <a:pt x="2048084" y="26089"/>
                </a:lnTo>
                <a:lnTo>
                  <a:pt x="2112332" y="32746"/>
                </a:lnTo>
                <a:lnTo>
                  <a:pt x="2174958" y="40092"/>
                </a:lnTo>
                <a:lnTo>
                  <a:pt x="2235877" y="48104"/>
                </a:lnTo>
                <a:lnTo>
                  <a:pt x="2295003" y="56764"/>
                </a:lnTo>
                <a:lnTo>
                  <a:pt x="2352251" y="66051"/>
                </a:lnTo>
                <a:lnTo>
                  <a:pt x="2407536" y="75945"/>
                </a:lnTo>
                <a:lnTo>
                  <a:pt x="2460773" y="86426"/>
                </a:lnTo>
                <a:lnTo>
                  <a:pt x="2511877" y="97473"/>
                </a:lnTo>
                <a:lnTo>
                  <a:pt x="2560762" y="109067"/>
                </a:lnTo>
                <a:lnTo>
                  <a:pt x="2607345" y="121187"/>
                </a:lnTo>
                <a:lnTo>
                  <a:pt x="2651539" y="133813"/>
                </a:lnTo>
                <a:lnTo>
                  <a:pt x="2693259" y="146925"/>
                </a:lnTo>
                <a:lnTo>
                  <a:pt x="2732420" y="160502"/>
                </a:lnTo>
                <a:lnTo>
                  <a:pt x="2768938" y="174526"/>
                </a:lnTo>
                <a:lnTo>
                  <a:pt x="2833702" y="203828"/>
                </a:lnTo>
                <a:lnTo>
                  <a:pt x="2886869" y="234672"/>
                </a:lnTo>
                <a:lnTo>
                  <a:pt x="2927758" y="266894"/>
                </a:lnTo>
                <a:lnTo>
                  <a:pt x="2955689" y="300334"/>
                </a:lnTo>
                <a:lnTo>
                  <a:pt x="2971799" y="352425"/>
                </a:lnTo>
                <a:lnTo>
                  <a:pt x="2969981" y="370019"/>
                </a:lnTo>
                <a:lnTo>
                  <a:pt x="2943386" y="421377"/>
                </a:lnTo>
                <a:lnTo>
                  <a:pt x="2908891" y="454229"/>
                </a:lnTo>
                <a:lnTo>
                  <a:pt x="2861777" y="485781"/>
                </a:lnTo>
                <a:lnTo>
                  <a:pt x="2802727" y="515875"/>
                </a:lnTo>
                <a:lnTo>
                  <a:pt x="2732420" y="544347"/>
                </a:lnTo>
                <a:lnTo>
                  <a:pt x="2693259" y="557924"/>
                </a:lnTo>
                <a:lnTo>
                  <a:pt x="2651539" y="571036"/>
                </a:lnTo>
                <a:lnTo>
                  <a:pt x="2607345" y="583662"/>
                </a:lnTo>
                <a:lnTo>
                  <a:pt x="2560762" y="595782"/>
                </a:lnTo>
                <a:lnTo>
                  <a:pt x="2511877" y="607376"/>
                </a:lnTo>
                <a:lnTo>
                  <a:pt x="2460773" y="618423"/>
                </a:lnTo>
                <a:lnTo>
                  <a:pt x="2407536" y="628904"/>
                </a:lnTo>
                <a:lnTo>
                  <a:pt x="2352251" y="638798"/>
                </a:lnTo>
                <a:lnTo>
                  <a:pt x="2295003" y="648085"/>
                </a:lnTo>
                <a:lnTo>
                  <a:pt x="2235877" y="656745"/>
                </a:lnTo>
                <a:lnTo>
                  <a:pt x="2174958" y="664757"/>
                </a:lnTo>
                <a:lnTo>
                  <a:pt x="2112332" y="672103"/>
                </a:lnTo>
                <a:lnTo>
                  <a:pt x="2048084" y="678760"/>
                </a:lnTo>
                <a:lnTo>
                  <a:pt x="1982298" y="684710"/>
                </a:lnTo>
                <a:lnTo>
                  <a:pt x="1915060" y="689932"/>
                </a:lnTo>
                <a:lnTo>
                  <a:pt x="1846454" y="694406"/>
                </a:lnTo>
                <a:lnTo>
                  <a:pt x="1776567" y="698112"/>
                </a:lnTo>
                <a:lnTo>
                  <a:pt x="1705483" y="701029"/>
                </a:lnTo>
                <a:lnTo>
                  <a:pt x="1633287" y="703138"/>
                </a:lnTo>
                <a:lnTo>
                  <a:pt x="1560064" y="704418"/>
                </a:lnTo>
                <a:lnTo>
                  <a:pt x="1485900" y="704850"/>
                </a:lnTo>
                <a:lnTo>
                  <a:pt x="1411735" y="704418"/>
                </a:lnTo>
                <a:lnTo>
                  <a:pt x="1338512" y="703138"/>
                </a:lnTo>
                <a:lnTo>
                  <a:pt x="1266316" y="701029"/>
                </a:lnTo>
                <a:lnTo>
                  <a:pt x="1195232" y="698112"/>
                </a:lnTo>
                <a:lnTo>
                  <a:pt x="1125345" y="694406"/>
                </a:lnTo>
                <a:lnTo>
                  <a:pt x="1056739" y="689932"/>
                </a:lnTo>
                <a:lnTo>
                  <a:pt x="989501" y="684710"/>
                </a:lnTo>
                <a:lnTo>
                  <a:pt x="923715" y="678760"/>
                </a:lnTo>
                <a:lnTo>
                  <a:pt x="859467" y="672103"/>
                </a:lnTo>
                <a:lnTo>
                  <a:pt x="796841" y="664757"/>
                </a:lnTo>
                <a:lnTo>
                  <a:pt x="735922" y="656745"/>
                </a:lnTo>
                <a:lnTo>
                  <a:pt x="676796" y="648085"/>
                </a:lnTo>
                <a:lnTo>
                  <a:pt x="619548" y="638798"/>
                </a:lnTo>
                <a:lnTo>
                  <a:pt x="564263" y="628904"/>
                </a:lnTo>
                <a:lnTo>
                  <a:pt x="511026" y="618423"/>
                </a:lnTo>
                <a:lnTo>
                  <a:pt x="459922" y="607376"/>
                </a:lnTo>
                <a:lnTo>
                  <a:pt x="411037" y="595782"/>
                </a:lnTo>
                <a:lnTo>
                  <a:pt x="364454" y="583662"/>
                </a:lnTo>
                <a:lnTo>
                  <a:pt x="320260" y="571036"/>
                </a:lnTo>
                <a:lnTo>
                  <a:pt x="278540" y="557924"/>
                </a:lnTo>
                <a:lnTo>
                  <a:pt x="239379" y="544347"/>
                </a:lnTo>
                <a:lnTo>
                  <a:pt x="202861" y="530323"/>
                </a:lnTo>
                <a:lnTo>
                  <a:pt x="138097" y="501021"/>
                </a:lnTo>
                <a:lnTo>
                  <a:pt x="84930" y="470177"/>
                </a:lnTo>
                <a:lnTo>
                  <a:pt x="44041" y="437955"/>
                </a:lnTo>
                <a:lnTo>
                  <a:pt x="16110" y="404515"/>
                </a:lnTo>
                <a:lnTo>
                  <a:pt x="0" y="352425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58180" y="3991736"/>
            <a:ext cx="2971800" cy="704850"/>
          </a:xfrm>
          <a:custGeom>
            <a:avLst/>
            <a:gdLst/>
            <a:ahLst/>
            <a:cxnLst/>
            <a:rect l="l" t="t" r="r" b="b"/>
            <a:pathLst>
              <a:path w="2971800" h="704850">
                <a:moveTo>
                  <a:pt x="1485900" y="0"/>
                </a:moveTo>
                <a:lnTo>
                  <a:pt x="1411735" y="431"/>
                </a:lnTo>
                <a:lnTo>
                  <a:pt x="1338512" y="1711"/>
                </a:lnTo>
                <a:lnTo>
                  <a:pt x="1266316" y="3820"/>
                </a:lnTo>
                <a:lnTo>
                  <a:pt x="1195232" y="6737"/>
                </a:lnTo>
                <a:lnTo>
                  <a:pt x="1125345" y="10443"/>
                </a:lnTo>
                <a:lnTo>
                  <a:pt x="1056739" y="14917"/>
                </a:lnTo>
                <a:lnTo>
                  <a:pt x="989501" y="20139"/>
                </a:lnTo>
                <a:lnTo>
                  <a:pt x="923715" y="26089"/>
                </a:lnTo>
                <a:lnTo>
                  <a:pt x="859467" y="32746"/>
                </a:lnTo>
                <a:lnTo>
                  <a:pt x="796841" y="40092"/>
                </a:lnTo>
                <a:lnTo>
                  <a:pt x="735922" y="48104"/>
                </a:lnTo>
                <a:lnTo>
                  <a:pt x="676796" y="56764"/>
                </a:lnTo>
                <a:lnTo>
                  <a:pt x="619548" y="66051"/>
                </a:lnTo>
                <a:lnTo>
                  <a:pt x="564263" y="75945"/>
                </a:lnTo>
                <a:lnTo>
                  <a:pt x="511026" y="86426"/>
                </a:lnTo>
                <a:lnTo>
                  <a:pt x="459922" y="97473"/>
                </a:lnTo>
                <a:lnTo>
                  <a:pt x="411037" y="109067"/>
                </a:lnTo>
                <a:lnTo>
                  <a:pt x="364454" y="121187"/>
                </a:lnTo>
                <a:lnTo>
                  <a:pt x="320260" y="133813"/>
                </a:lnTo>
                <a:lnTo>
                  <a:pt x="278540" y="146925"/>
                </a:lnTo>
                <a:lnTo>
                  <a:pt x="239379" y="160502"/>
                </a:lnTo>
                <a:lnTo>
                  <a:pt x="202861" y="174526"/>
                </a:lnTo>
                <a:lnTo>
                  <a:pt x="138097" y="203828"/>
                </a:lnTo>
                <a:lnTo>
                  <a:pt x="84930" y="234672"/>
                </a:lnTo>
                <a:lnTo>
                  <a:pt x="44041" y="266894"/>
                </a:lnTo>
                <a:lnTo>
                  <a:pt x="16110" y="300334"/>
                </a:lnTo>
                <a:lnTo>
                  <a:pt x="0" y="352425"/>
                </a:lnTo>
                <a:lnTo>
                  <a:pt x="1818" y="370019"/>
                </a:lnTo>
                <a:lnTo>
                  <a:pt x="28413" y="421377"/>
                </a:lnTo>
                <a:lnTo>
                  <a:pt x="62908" y="454229"/>
                </a:lnTo>
                <a:lnTo>
                  <a:pt x="110022" y="485781"/>
                </a:lnTo>
                <a:lnTo>
                  <a:pt x="169072" y="515875"/>
                </a:lnTo>
                <a:lnTo>
                  <a:pt x="239379" y="544347"/>
                </a:lnTo>
                <a:lnTo>
                  <a:pt x="278540" y="557924"/>
                </a:lnTo>
                <a:lnTo>
                  <a:pt x="320260" y="571036"/>
                </a:lnTo>
                <a:lnTo>
                  <a:pt x="364454" y="583662"/>
                </a:lnTo>
                <a:lnTo>
                  <a:pt x="411037" y="595782"/>
                </a:lnTo>
                <a:lnTo>
                  <a:pt x="459922" y="607376"/>
                </a:lnTo>
                <a:lnTo>
                  <a:pt x="511026" y="618423"/>
                </a:lnTo>
                <a:lnTo>
                  <a:pt x="564263" y="628904"/>
                </a:lnTo>
                <a:lnTo>
                  <a:pt x="619548" y="638798"/>
                </a:lnTo>
                <a:lnTo>
                  <a:pt x="676796" y="648085"/>
                </a:lnTo>
                <a:lnTo>
                  <a:pt x="735922" y="656745"/>
                </a:lnTo>
                <a:lnTo>
                  <a:pt x="796841" y="664757"/>
                </a:lnTo>
                <a:lnTo>
                  <a:pt x="859467" y="672103"/>
                </a:lnTo>
                <a:lnTo>
                  <a:pt x="923715" y="678760"/>
                </a:lnTo>
                <a:lnTo>
                  <a:pt x="989501" y="684710"/>
                </a:lnTo>
                <a:lnTo>
                  <a:pt x="1056739" y="689932"/>
                </a:lnTo>
                <a:lnTo>
                  <a:pt x="1125345" y="694406"/>
                </a:lnTo>
                <a:lnTo>
                  <a:pt x="1195232" y="698112"/>
                </a:lnTo>
                <a:lnTo>
                  <a:pt x="1266316" y="701029"/>
                </a:lnTo>
                <a:lnTo>
                  <a:pt x="1338512" y="703138"/>
                </a:lnTo>
                <a:lnTo>
                  <a:pt x="1411735" y="704418"/>
                </a:lnTo>
                <a:lnTo>
                  <a:pt x="1485900" y="704850"/>
                </a:lnTo>
                <a:lnTo>
                  <a:pt x="1560064" y="704418"/>
                </a:lnTo>
                <a:lnTo>
                  <a:pt x="1633287" y="703138"/>
                </a:lnTo>
                <a:lnTo>
                  <a:pt x="1705483" y="701029"/>
                </a:lnTo>
                <a:lnTo>
                  <a:pt x="1776567" y="698112"/>
                </a:lnTo>
                <a:lnTo>
                  <a:pt x="1846454" y="694406"/>
                </a:lnTo>
                <a:lnTo>
                  <a:pt x="1915060" y="689932"/>
                </a:lnTo>
                <a:lnTo>
                  <a:pt x="1982298" y="684710"/>
                </a:lnTo>
                <a:lnTo>
                  <a:pt x="2048084" y="678760"/>
                </a:lnTo>
                <a:lnTo>
                  <a:pt x="2112332" y="672103"/>
                </a:lnTo>
                <a:lnTo>
                  <a:pt x="2174958" y="664757"/>
                </a:lnTo>
                <a:lnTo>
                  <a:pt x="2235877" y="656745"/>
                </a:lnTo>
                <a:lnTo>
                  <a:pt x="2295003" y="648085"/>
                </a:lnTo>
                <a:lnTo>
                  <a:pt x="2352251" y="638798"/>
                </a:lnTo>
                <a:lnTo>
                  <a:pt x="2407536" y="628904"/>
                </a:lnTo>
                <a:lnTo>
                  <a:pt x="2460773" y="618423"/>
                </a:lnTo>
                <a:lnTo>
                  <a:pt x="2511877" y="607376"/>
                </a:lnTo>
                <a:lnTo>
                  <a:pt x="2560762" y="595782"/>
                </a:lnTo>
                <a:lnTo>
                  <a:pt x="2607345" y="583662"/>
                </a:lnTo>
                <a:lnTo>
                  <a:pt x="2651539" y="571036"/>
                </a:lnTo>
                <a:lnTo>
                  <a:pt x="2693259" y="557924"/>
                </a:lnTo>
                <a:lnTo>
                  <a:pt x="2732420" y="544347"/>
                </a:lnTo>
                <a:lnTo>
                  <a:pt x="2768938" y="530323"/>
                </a:lnTo>
                <a:lnTo>
                  <a:pt x="2833702" y="501021"/>
                </a:lnTo>
                <a:lnTo>
                  <a:pt x="2886869" y="470177"/>
                </a:lnTo>
                <a:lnTo>
                  <a:pt x="2927758" y="437955"/>
                </a:lnTo>
                <a:lnTo>
                  <a:pt x="2955689" y="404515"/>
                </a:lnTo>
                <a:lnTo>
                  <a:pt x="2971800" y="352425"/>
                </a:lnTo>
                <a:lnTo>
                  <a:pt x="2969981" y="334830"/>
                </a:lnTo>
                <a:lnTo>
                  <a:pt x="2943386" y="283472"/>
                </a:lnTo>
                <a:lnTo>
                  <a:pt x="2908891" y="250620"/>
                </a:lnTo>
                <a:lnTo>
                  <a:pt x="2861777" y="219068"/>
                </a:lnTo>
                <a:lnTo>
                  <a:pt x="2802727" y="188974"/>
                </a:lnTo>
                <a:lnTo>
                  <a:pt x="2732420" y="160502"/>
                </a:lnTo>
                <a:lnTo>
                  <a:pt x="2693259" y="146925"/>
                </a:lnTo>
                <a:lnTo>
                  <a:pt x="2651539" y="133813"/>
                </a:lnTo>
                <a:lnTo>
                  <a:pt x="2607345" y="121187"/>
                </a:lnTo>
                <a:lnTo>
                  <a:pt x="2560762" y="109067"/>
                </a:lnTo>
                <a:lnTo>
                  <a:pt x="2511877" y="97473"/>
                </a:lnTo>
                <a:lnTo>
                  <a:pt x="2460773" y="86426"/>
                </a:lnTo>
                <a:lnTo>
                  <a:pt x="2407536" y="75945"/>
                </a:lnTo>
                <a:lnTo>
                  <a:pt x="2352251" y="66051"/>
                </a:lnTo>
                <a:lnTo>
                  <a:pt x="2295003" y="56764"/>
                </a:lnTo>
                <a:lnTo>
                  <a:pt x="2235877" y="48104"/>
                </a:lnTo>
                <a:lnTo>
                  <a:pt x="2174958" y="40092"/>
                </a:lnTo>
                <a:lnTo>
                  <a:pt x="2112332" y="32746"/>
                </a:lnTo>
                <a:lnTo>
                  <a:pt x="2048084" y="26089"/>
                </a:lnTo>
                <a:lnTo>
                  <a:pt x="1982298" y="20139"/>
                </a:lnTo>
                <a:lnTo>
                  <a:pt x="1915060" y="14917"/>
                </a:lnTo>
                <a:lnTo>
                  <a:pt x="1846454" y="10443"/>
                </a:lnTo>
                <a:lnTo>
                  <a:pt x="1776567" y="6737"/>
                </a:lnTo>
                <a:lnTo>
                  <a:pt x="1705483" y="3820"/>
                </a:lnTo>
                <a:lnTo>
                  <a:pt x="1633287" y="1711"/>
                </a:lnTo>
                <a:lnTo>
                  <a:pt x="1560064" y="431"/>
                </a:lnTo>
                <a:lnTo>
                  <a:pt x="14859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58180" y="3991736"/>
            <a:ext cx="2971800" cy="704850"/>
          </a:xfrm>
          <a:custGeom>
            <a:avLst/>
            <a:gdLst/>
            <a:ahLst/>
            <a:cxnLst/>
            <a:rect l="l" t="t" r="r" b="b"/>
            <a:pathLst>
              <a:path w="2971800" h="704850">
                <a:moveTo>
                  <a:pt x="0" y="352425"/>
                </a:moveTo>
                <a:lnTo>
                  <a:pt x="16110" y="300334"/>
                </a:lnTo>
                <a:lnTo>
                  <a:pt x="44041" y="266894"/>
                </a:lnTo>
                <a:lnTo>
                  <a:pt x="84930" y="234672"/>
                </a:lnTo>
                <a:lnTo>
                  <a:pt x="138097" y="203828"/>
                </a:lnTo>
                <a:lnTo>
                  <a:pt x="202861" y="174526"/>
                </a:lnTo>
                <a:lnTo>
                  <a:pt x="239379" y="160502"/>
                </a:lnTo>
                <a:lnTo>
                  <a:pt x="278540" y="146925"/>
                </a:lnTo>
                <a:lnTo>
                  <a:pt x="320260" y="133813"/>
                </a:lnTo>
                <a:lnTo>
                  <a:pt x="364454" y="121187"/>
                </a:lnTo>
                <a:lnTo>
                  <a:pt x="411037" y="109067"/>
                </a:lnTo>
                <a:lnTo>
                  <a:pt x="459922" y="97473"/>
                </a:lnTo>
                <a:lnTo>
                  <a:pt x="511026" y="86426"/>
                </a:lnTo>
                <a:lnTo>
                  <a:pt x="564263" y="75945"/>
                </a:lnTo>
                <a:lnTo>
                  <a:pt x="619548" y="66051"/>
                </a:lnTo>
                <a:lnTo>
                  <a:pt x="676796" y="56764"/>
                </a:lnTo>
                <a:lnTo>
                  <a:pt x="735922" y="48104"/>
                </a:lnTo>
                <a:lnTo>
                  <a:pt x="796841" y="40092"/>
                </a:lnTo>
                <a:lnTo>
                  <a:pt x="859467" y="32746"/>
                </a:lnTo>
                <a:lnTo>
                  <a:pt x="923715" y="26089"/>
                </a:lnTo>
                <a:lnTo>
                  <a:pt x="989501" y="20139"/>
                </a:lnTo>
                <a:lnTo>
                  <a:pt x="1056739" y="14917"/>
                </a:lnTo>
                <a:lnTo>
                  <a:pt x="1125345" y="10443"/>
                </a:lnTo>
                <a:lnTo>
                  <a:pt x="1195232" y="6737"/>
                </a:lnTo>
                <a:lnTo>
                  <a:pt x="1266316" y="3820"/>
                </a:lnTo>
                <a:lnTo>
                  <a:pt x="1338512" y="1711"/>
                </a:lnTo>
                <a:lnTo>
                  <a:pt x="1411735" y="431"/>
                </a:lnTo>
                <a:lnTo>
                  <a:pt x="1485900" y="0"/>
                </a:lnTo>
                <a:lnTo>
                  <a:pt x="1560064" y="431"/>
                </a:lnTo>
                <a:lnTo>
                  <a:pt x="1633287" y="1711"/>
                </a:lnTo>
                <a:lnTo>
                  <a:pt x="1705483" y="3820"/>
                </a:lnTo>
                <a:lnTo>
                  <a:pt x="1776567" y="6737"/>
                </a:lnTo>
                <a:lnTo>
                  <a:pt x="1846454" y="10443"/>
                </a:lnTo>
                <a:lnTo>
                  <a:pt x="1915060" y="14917"/>
                </a:lnTo>
                <a:lnTo>
                  <a:pt x="1982298" y="20139"/>
                </a:lnTo>
                <a:lnTo>
                  <a:pt x="2048084" y="26089"/>
                </a:lnTo>
                <a:lnTo>
                  <a:pt x="2112332" y="32746"/>
                </a:lnTo>
                <a:lnTo>
                  <a:pt x="2174958" y="40092"/>
                </a:lnTo>
                <a:lnTo>
                  <a:pt x="2235877" y="48104"/>
                </a:lnTo>
                <a:lnTo>
                  <a:pt x="2295003" y="56764"/>
                </a:lnTo>
                <a:lnTo>
                  <a:pt x="2352251" y="66051"/>
                </a:lnTo>
                <a:lnTo>
                  <a:pt x="2407536" y="75945"/>
                </a:lnTo>
                <a:lnTo>
                  <a:pt x="2460773" y="86426"/>
                </a:lnTo>
                <a:lnTo>
                  <a:pt x="2511877" y="97473"/>
                </a:lnTo>
                <a:lnTo>
                  <a:pt x="2560762" y="109067"/>
                </a:lnTo>
                <a:lnTo>
                  <a:pt x="2607345" y="121187"/>
                </a:lnTo>
                <a:lnTo>
                  <a:pt x="2651539" y="133813"/>
                </a:lnTo>
                <a:lnTo>
                  <a:pt x="2693259" y="146925"/>
                </a:lnTo>
                <a:lnTo>
                  <a:pt x="2732420" y="160502"/>
                </a:lnTo>
                <a:lnTo>
                  <a:pt x="2768938" y="174526"/>
                </a:lnTo>
                <a:lnTo>
                  <a:pt x="2833702" y="203828"/>
                </a:lnTo>
                <a:lnTo>
                  <a:pt x="2886869" y="234672"/>
                </a:lnTo>
                <a:lnTo>
                  <a:pt x="2927758" y="266894"/>
                </a:lnTo>
                <a:lnTo>
                  <a:pt x="2955689" y="300334"/>
                </a:lnTo>
                <a:lnTo>
                  <a:pt x="2971800" y="352425"/>
                </a:lnTo>
                <a:lnTo>
                  <a:pt x="2969981" y="370019"/>
                </a:lnTo>
                <a:lnTo>
                  <a:pt x="2943386" y="421377"/>
                </a:lnTo>
                <a:lnTo>
                  <a:pt x="2908891" y="454229"/>
                </a:lnTo>
                <a:lnTo>
                  <a:pt x="2861777" y="485781"/>
                </a:lnTo>
                <a:lnTo>
                  <a:pt x="2802727" y="515875"/>
                </a:lnTo>
                <a:lnTo>
                  <a:pt x="2732420" y="544347"/>
                </a:lnTo>
                <a:lnTo>
                  <a:pt x="2693259" y="557924"/>
                </a:lnTo>
                <a:lnTo>
                  <a:pt x="2651539" y="571036"/>
                </a:lnTo>
                <a:lnTo>
                  <a:pt x="2607345" y="583662"/>
                </a:lnTo>
                <a:lnTo>
                  <a:pt x="2560762" y="595782"/>
                </a:lnTo>
                <a:lnTo>
                  <a:pt x="2511877" y="607376"/>
                </a:lnTo>
                <a:lnTo>
                  <a:pt x="2460773" y="618423"/>
                </a:lnTo>
                <a:lnTo>
                  <a:pt x="2407536" y="628904"/>
                </a:lnTo>
                <a:lnTo>
                  <a:pt x="2352251" y="638798"/>
                </a:lnTo>
                <a:lnTo>
                  <a:pt x="2295003" y="648085"/>
                </a:lnTo>
                <a:lnTo>
                  <a:pt x="2235877" y="656745"/>
                </a:lnTo>
                <a:lnTo>
                  <a:pt x="2174958" y="664757"/>
                </a:lnTo>
                <a:lnTo>
                  <a:pt x="2112332" y="672103"/>
                </a:lnTo>
                <a:lnTo>
                  <a:pt x="2048084" y="678760"/>
                </a:lnTo>
                <a:lnTo>
                  <a:pt x="1982298" y="684710"/>
                </a:lnTo>
                <a:lnTo>
                  <a:pt x="1915060" y="689932"/>
                </a:lnTo>
                <a:lnTo>
                  <a:pt x="1846454" y="694406"/>
                </a:lnTo>
                <a:lnTo>
                  <a:pt x="1776567" y="698112"/>
                </a:lnTo>
                <a:lnTo>
                  <a:pt x="1705483" y="701029"/>
                </a:lnTo>
                <a:lnTo>
                  <a:pt x="1633287" y="703138"/>
                </a:lnTo>
                <a:lnTo>
                  <a:pt x="1560064" y="704418"/>
                </a:lnTo>
                <a:lnTo>
                  <a:pt x="1485900" y="704850"/>
                </a:lnTo>
                <a:lnTo>
                  <a:pt x="1411735" y="704418"/>
                </a:lnTo>
                <a:lnTo>
                  <a:pt x="1338512" y="703138"/>
                </a:lnTo>
                <a:lnTo>
                  <a:pt x="1266316" y="701029"/>
                </a:lnTo>
                <a:lnTo>
                  <a:pt x="1195232" y="698112"/>
                </a:lnTo>
                <a:lnTo>
                  <a:pt x="1125345" y="694406"/>
                </a:lnTo>
                <a:lnTo>
                  <a:pt x="1056739" y="689932"/>
                </a:lnTo>
                <a:lnTo>
                  <a:pt x="989501" y="684710"/>
                </a:lnTo>
                <a:lnTo>
                  <a:pt x="923715" y="678760"/>
                </a:lnTo>
                <a:lnTo>
                  <a:pt x="859467" y="672103"/>
                </a:lnTo>
                <a:lnTo>
                  <a:pt x="796841" y="664757"/>
                </a:lnTo>
                <a:lnTo>
                  <a:pt x="735922" y="656745"/>
                </a:lnTo>
                <a:lnTo>
                  <a:pt x="676796" y="648085"/>
                </a:lnTo>
                <a:lnTo>
                  <a:pt x="619548" y="638798"/>
                </a:lnTo>
                <a:lnTo>
                  <a:pt x="564263" y="628904"/>
                </a:lnTo>
                <a:lnTo>
                  <a:pt x="511026" y="618423"/>
                </a:lnTo>
                <a:lnTo>
                  <a:pt x="459922" y="607376"/>
                </a:lnTo>
                <a:lnTo>
                  <a:pt x="411037" y="595782"/>
                </a:lnTo>
                <a:lnTo>
                  <a:pt x="364454" y="583662"/>
                </a:lnTo>
                <a:lnTo>
                  <a:pt x="320260" y="571036"/>
                </a:lnTo>
                <a:lnTo>
                  <a:pt x="278540" y="557924"/>
                </a:lnTo>
                <a:lnTo>
                  <a:pt x="239379" y="544347"/>
                </a:lnTo>
                <a:lnTo>
                  <a:pt x="202861" y="530323"/>
                </a:lnTo>
                <a:lnTo>
                  <a:pt x="138097" y="501021"/>
                </a:lnTo>
                <a:lnTo>
                  <a:pt x="84930" y="470177"/>
                </a:lnTo>
                <a:lnTo>
                  <a:pt x="44041" y="437955"/>
                </a:lnTo>
                <a:lnTo>
                  <a:pt x="16110" y="404515"/>
                </a:lnTo>
                <a:lnTo>
                  <a:pt x="0" y="352425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09495" y="4096003"/>
            <a:ext cx="55873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5100" algn="l"/>
              </a:tabLst>
            </a:pPr>
            <a:r>
              <a:rPr sz="2950" dirty="0">
                <a:latin typeface="Arial" panose="020B0604020202020204"/>
                <a:cs typeface="Arial" panose="020B0604020202020204"/>
              </a:rPr>
              <a:t>I:</a:t>
            </a:r>
            <a:r>
              <a:rPr sz="2950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295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950" dirty="0">
                <a:latin typeface="Arial" panose="020B0604020202020204"/>
                <a:cs typeface="Arial" panose="020B0604020202020204"/>
              </a:rPr>
              <a:t>→α</a:t>
            </a:r>
            <a:r>
              <a:rPr sz="2950" spc="-5" dirty="0">
                <a:latin typeface="Arial" panose="020B0604020202020204"/>
                <a:cs typeface="Arial" panose="020B0604020202020204"/>
              </a:rPr>
              <a:t>·</a:t>
            </a:r>
            <a:r>
              <a:rPr sz="295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sz="2950" dirty="0">
                <a:latin typeface="Arial" panose="020B0604020202020204"/>
                <a:cs typeface="Arial" panose="020B0604020202020204"/>
              </a:rPr>
              <a:t>β	J:</a:t>
            </a:r>
            <a:r>
              <a:rPr sz="295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950" dirty="0">
                <a:latin typeface="Arial" panose="020B0604020202020204"/>
                <a:cs typeface="Arial" panose="020B0604020202020204"/>
              </a:rPr>
              <a:t>→</a:t>
            </a:r>
            <a:r>
              <a:rPr sz="2950" spc="-5" dirty="0">
                <a:latin typeface="Arial" panose="020B0604020202020204"/>
                <a:cs typeface="Arial" panose="020B0604020202020204"/>
              </a:rPr>
              <a:t>α</a:t>
            </a:r>
            <a:r>
              <a:rPr sz="295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sz="2950" dirty="0">
                <a:latin typeface="Arial" panose="020B0604020202020204"/>
                <a:cs typeface="Arial" panose="020B0604020202020204"/>
              </a:rPr>
              <a:t>·β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6180" y="430568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67580" y="430568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574794" y="3874770"/>
            <a:ext cx="27559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latin typeface="Arial" panose="020B0604020202020204"/>
                <a:cs typeface="Arial" panose="020B0604020202020204"/>
              </a:rPr>
              <a:t>X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32"/>
          <p:cNvSpPr txBox="1"/>
          <p:nvPr/>
        </p:nvSpPr>
        <p:spPr>
          <a:xfrm>
            <a:off x="253618" y="1276940"/>
            <a:ext cx="8253730" cy="22726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GOTO(I,X)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是一个项集，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个文法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Font typeface="Wingdings" panose="05000000000000000000"/>
              <a:buChar char=""/>
              <a:tabLst>
                <a:tab pos="75628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定义了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[A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α•Xβ]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的项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6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6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6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>
              <a:lnSpc>
                <a:spcPct val="100000"/>
              </a:lnSpc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[A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αX•β]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6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合的闭</a:t>
            </a:r>
            <a:r>
              <a:rPr sz="26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0">
              <a:lnSpc>
                <a:spcPct val="100000"/>
              </a:lnSpc>
              <a:spcBef>
                <a:spcPts val="535"/>
              </a:spcBef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600" b="1" spc="-6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GOTO(I,X)=closure(J)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635000">
              <a:lnSpc>
                <a:spcPct val="100000"/>
              </a:lnSpc>
              <a:tabLst>
                <a:tab pos="165608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sz="2600" spc="85" dirty="0">
                <a:latin typeface="Calibri" panose="020F0502020204030204"/>
                <a:cs typeface="Calibri" panose="020F0502020204030204"/>
              </a:rPr>
              <a:t>,	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J={A→αX·β|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A→α·Xβ</a:t>
            </a:r>
            <a:r>
              <a:rPr sz="26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600" spc="90" dirty="0">
                <a:latin typeface="Calibri" panose="020F0502020204030204"/>
                <a:cs typeface="Calibri" panose="020F0502020204030204"/>
              </a:rPr>
              <a:t>}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5929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LR(0)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项集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范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族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35940" y="1549654"/>
            <a:ext cx="5754370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void items(G’)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CLOSURE({[S'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S]});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repeat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(C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中的每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个项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(G’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中的每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文法符号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GOTO(I,X)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非空并且不属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marR="601980" indent="1219200">
              <a:lnSpc>
                <a:spcPct val="12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GOTO(I,X)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</a:t>
            </a:r>
            <a:r>
              <a:rPr sz="2400" b="1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族中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不再增大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8322"/>
            <a:ext cx="2184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例：有文法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G’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926" y="756284"/>
            <a:ext cx="1378585" cy="1323975"/>
          </a:xfrm>
          <a:prstGeom prst="rect">
            <a:avLst/>
          </a:prstGeom>
          <a:solidFill>
            <a:srgbClr val="D1DAE9"/>
          </a:solidFill>
          <a:ln w="12953">
            <a:solidFill>
              <a:srgbClr val="122155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S’→S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1440" marR="245745">
              <a:lnSpc>
                <a:spcPct val="120000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S→xxT  T</a:t>
            </a:r>
            <a:r>
              <a:rPr sz="24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→y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9" y="5526532"/>
            <a:ext cx="26015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分析输入串</a:t>
            </a:r>
            <a:r>
              <a:rPr sz="2800" b="1" dirty="0">
                <a:latin typeface="Arial" panose="020B0604020202020204"/>
                <a:cs typeface="Arial" panose="020B0604020202020204"/>
              </a:rPr>
              <a:t>xxy$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47" y="2224277"/>
            <a:ext cx="9048750" cy="2952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文本框 5"/>
          <p:cNvSpPr txBox="1"/>
          <p:nvPr/>
        </p:nvSpPr>
        <p:spPr>
          <a:xfrm>
            <a:off x="1734185" y="3747135"/>
            <a:ext cx="37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r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3435" y="3947795"/>
            <a:ext cx="37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r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3055" y="2773680"/>
            <a:ext cx="37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5185" y="2773680"/>
            <a:ext cx="37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6400" y="3747135"/>
            <a:ext cx="37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s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13839" y="2850641"/>
            <a:ext cx="382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02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	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分析表产生器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346" y="2879090"/>
            <a:ext cx="94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241" y="3629405"/>
            <a:ext cx="2625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4609F"/>
              </a:buClr>
              <a:buSzPct val="79000"/>
              <a:buFont typeface="Wingdings" panose="05000000000000000000"/>
              <a:buChar char=""/>
              <a:tabLst>
                <a:tab pos="355600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LR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分析器工作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4444" y="4623561"/>
            <a:ext cx="63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1297" y="4623561"/>
            <a:ext cx="63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9929" y="4411979"/>
            <a:ext cx="2233930" cy="829944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221615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L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分析总控制 程序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9029" y="5621273"/>
            <a:ext cx="1108075" cy="46228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382010"/>
            <a:ext cx="6473190" cy="12204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75"/>
              </a:spcBef>
              <a:buClr>
                <a:srgbClr val="04609F"/>
              </a:buClr>
              <a:buSzPct val="80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LR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分析法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1965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3200" b="1" spc="-7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Knuth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提出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80720" lvl="1" indent="-441325">
              <a:lnSpc>
                <a:spcPct val="100000"/>
              </a:lnSpc>
              <a:spcBef>
                <a:spcPts val="1030"/>
              </a:spcBef>
              <a:buClr>
                <a:srgbClr val="04609F"/>
              </a:buClr>
              <a:buSzPct val="79000"/>
              <a:buFont typeface="Wingdings" panose="05000000000000000000"/>
              <a:buChar char=""/>
              <a:tabLst>
                <a:tab pos="680720" algn="l"/>
                <a:tab pos="68135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产生分析表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8473" y="3017392"/>
            <a:ext cx="648335" cy="134620"/>
          </a:xfrm>
          <a:custGeom>
            <a:avLst/>
            <a:gdLst/>
            <a:ahLst/>
            <a:cxnLst/>
            <a:rect l="l" t="t" r="r" b="b"/>
            <a:pathLst>
              <a:path w="648335" h="134619">
                <a:moveTo>
                  <a:pt x="590422" y="67183"/>
                </a:moveTo>
                <a:lnTo>
                  <a:pt x="524890" y="105410"/>
                </a:lnTo>
                <a:lnTo>
                  <a:pt x="517906" y="109347"/>
                </a:lnTo>
                <a:lnTo>
                  <a:pt x="515619" y="118237"/>
                </a:lnTo>
                <a:lnTo>
                  <a:pt x="519683" y="125095"/>
                </a:lnTo>
                <a:lnTo>
                  <a:pt x="523748" y="132080"/>
                </a:lnTo>
                <a:lnTo>
                  <a:pt x="532511" y="134366"/>
                </a:lnTo>
                <a:lnTo>
                  <a:pt x="622976" y="81661"/>
                </a:lnTo>
                <a:lnTo>
                  <a:pt x="618998" y="81661"/>
                </a:lnTo>
                <a:lnTo>
                  <a:pt x="618998" y="79629"/>
                </a:lnTo>
                <a:lnTo>
                  <a:pt x="611758" y="79629"/>
                </a:lnTo>
                <a:lnTo>
                  <a:pt x="590422" y="67183"/>
                </a:lnTo>
                <a:close/>
              </a:path>
              <a:path w="648335" h="134619">
                <a:moveTo>
                  <a:pt x="565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65603" y="81661"/>
                </a:lnTo>
                <a:lnTo>
                  <a:pt x="590422" y="67183"/>
                </a:lnTo>
                <a:lnTo>
                  <a:pt x="565603" y="52705"/>
                </a:lnTo>
                <a:close/>
              </a:path>
              <a:path w="648335" h="134619">
                <a:moveTo>
                  <a:pt x="622978" y="52705"/>
                </a:moveTo>
                <a:lnTo>
                  <a:pt x="618998" y="52705"/>
                </a:lnTo>
                <a:lnTo>
                  <a:pt x="618998" y="81661"/>
                </a:lnTo>
                <a:lnTo>
                  <a:pt x="622976" y="81661"/>
                </a:lnTo>
                <a:lnTo>
                  <a:pt x="647826" y="67183"/>
                </a:lnTo>
                <a:lnTo>
                  <a:pt x="622978" y="52705"/>
                </a:lnTo>
                <a:close/>
              </a:path>
              <a:path w="648335" h="134619">
                <a:moveTo>
                  <a:pt x="611758" y="54737"/>
                </a:moveTo>
                <a:lnTo>
                  <a:pt x="590422" y="67183"/>
                </a:lnTo>
                <a:lnTo>
                  <a:pt x="611758" y="79629"/>
                </a:lnTo>
                <a:lnTo>
                  <a:pt x="611758" y="54737"/>
                </a:lnTo>
                <a:close/>
              </a:path>
              <a:path w="648335" h="134619">
                <a:moveTo>
                  <a:pt x="618998" y="54737"/>
                </a:moveTo>
                <a:lnTo>
                  <a:pt x="611758" y="54737"/>
                </a:lnTo>
                <a:lnTo>
                  <a:pt x="611758" y="79629"/>
                </a:lnTo>
                <a:lnTo>
                  <a:pt x="618998" y="79629"/>
                </a:lnTo>
                <a:lnTo>
                  <a:pt x="618998" y="54737"/>
                </a:lnTo>
                <a:close/>
              </a:path>
              <a:path w="648335" h="134619">
                <a:moveTo>
                  <a:pt x="532511" y="0"/>
                </a:moveTo>
                <a:lnTo>
                  <a:pt x="523748" y="2286"/>
                </a:lnTo>
                <a:lnTo>
                  <a:pt x="519683" y="9271"/>
                </a:lnTo>
                <a:lnTo>
                  <a:pt x="515619" y="16129"/>
                </a:lnTo>
                <a:lnTo>
                  <a:pt x="517906" y="25019"/>
                </a:lnTo>
                <a:lnTo>
                  <a:pt x="524890" y="28956"/>
                </a:lnTo>
                <a:lnTo>
                  <a:pt x="590422" y="67183"/>
                </a:lnTo>
                <a:lnTo>
                  <a:pt x="611758" y="54737"/>
                </a:lnTo>
                <a:lnTo>
                  <a:pt x="618998" y="54737"/>
                </a:lnTo>
                <a:lnTo>
                  <a:pt x="618998" y="52705"/>
                </a:lnTo>
                <a:lnTo>
                  <a:pt x="622978" y="52705"/>
                </a:lnTo>
                <a:lnTo>
                  <a:pt x="532511" y="0"/>
                </a:lnTo>
                <a:close/>
              </a:path>
            </a:pathLst>
          </a:custGeom>
          <a:solidFill>
            <a:srgbClr val="1221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08497" y="3015869"/>
            <a:ext cx="864235" cy="134620"/>
          </a:xfrm>
          <a:custGeom>
            <a:avLst/>
            <a:gdLst/>
            <a:ahLst/>
            <a:cxnLst/>
            <a:rect l="l" t="t" r="r" b="b"/>
            <a:pathLst>
              <a:path w="864235" h="134619">
                <a:moveTo>
                  <a:pt x="806323" y="67182"/>
                </a:moveTo>
                <a:lnTo>
                  <a:pt x="740790" y="105409"/>
                </a:lnTo>
                <a:lnTo>
                  <a:pt x="733805" y="109346"/>
                </a:lnTo>
                <a:lnTo>
                  <a:pt x="731519" y="118236"/>
                </a:lnTo>
                <a:lnTo>
                  <a:pt x="735584" y="125094"/>
                </a:lnTo>
                <a:lnTo>
                  <a:pt x="739648" y="132079"/>
                </a:lnTo>
                <a:lnTo>
                  <a:pt x="748411" y="134365"/>
                </a:lnTo>
                <a:lnTo>
                  <a:pt x="838876" y="81660"/>
                </a:lnTo>
                <a:lnTo>
                  <a:pt x="834898" y="81660"/>
                </a:lnTo>
                <a:lnTo>
                  <a:pt x="834898" y="79628"/>
                </a:lnTo>
                <a:lnTo>
                  <a:pt x="827659" y="79628"/>
                </a:lnTo>
                <a:lnTo>
                  <a:pt x="806323" y="67182"/>
                </a:lnTo>
                <a:close/>
              </a:path>
              <a:path w="864235" h="134619">
                <a:moveTo>
                  <a:pt x="781503" y="52704"/>
                </a:moveTo>
                <a:lnTo>
                  <a:pt x="0" y="52704"/>
                </a:lnTo>
                <a:lnTo>
                  <a:pt x="0" y="81660"/>
                </a:lnTo>
                <a:lnTo>
                  <a:pt x="781503" y="81660"/>
                </a:lnTo>
                <a:lnTo>
                  <a:pt x="806323" y="67182"/>
                </a:lnTo>
                <a:lnTo>
                  <a:pt x="781503" y="52704"/>
                </a:lnTo>
                <a:close/>
              </a:path>
              <a:path w="864235" h="134619">
                <a:moveTo>
                  <a:pt x="838878" y="52704"/>
                </a:moveTo>
                <a:lnTo>
                  <a:pt x="834898" y="52704"/>
                </a:lnTo>
                <a:lnTo>
                  <a:pt x="834898" y="81660"/>
                </a:lnTo>
                <a:lnTo>
                  <a:pt x="838876" y="81660"/>
                </a:lnTo>
                <a:lnTo>
                  <a:pt x="863726" y="67182"/>
                </a:lnTo>
                <a:lnTo>
                  <a:pt x="838878" y="52704"/>
                </a:lnTo>
                <a:close/>
              </a:path>
              <a:path w="864235" h="134619">
                <a:moveTo>
                  <a:pt x="827659" y="54736"/>
                </a:moveTo>
                <a:lnTo>
                  <a:pt x="806323" y="67182"/>
                </a:lnTo>
                <a:lnTo>
                  <a:pt x="827659" y="79628"/>
                </a:lnTo>
                <a:lnTo>
                  <a:pt x="827659" y="54736"/>
                </a:lnTo>
                <a:close/>
              </a:path>
              <a:path w="864235" h="134619">
                <a:moveTo>
                  <a:pt x="834898" y="54736"/>
                </a:moveTo>
                <a:lnTo>
                  <a:pt x="827659" y="54736"/>
                </a:lnTo>
                <a:lnTo>
                  <a:pt x="827659" y="79628"/>
                </a:lnTo>
                <a:lnTo>
                  <a:pt x="834898" y="79628"/>
                </a:lnTo>
                <a:lnTo>
                  <a:pt x="834898" y="54736"/>
                </a:lnTo>
                <a:close/>
              </a:path>
              <a:path w="864235" h="134619">
                <a:moveTo>
                  <a:pt x="748411" y="0"/>
                </a:moveTo>
                <a:lnTo>
                  <a:pt x="739648" y="2285"/>
                </a:lnTo>
                <a:lnTo>
                  <a:pt x="735584" y="9270"/>
                </a:lnTo>
                <a:lnTo>
                  <a:pt x="731519" y="16128"/>
                </a:lnTo>
                <a:lnTo>
                  <a:pt x="733805" y="25018"/>
                </a:lnTo>
                <a:lnTo>
                  <a:pt x="740790" y="28955"/>
                </a:lnTo>
                <a:lnTo>
                  <a:pt x="806323" y="67182"/>
                </a:lnTo>
                <a:lnTo>
                  <a:pt x="827659" y="54736"/>
                </a:lnTo>
                <a:lnTo>
                  <a:pt x="834898" y="54736"/>
                </a:lnTo>
                <a:lnTo>
                  <a:pt x="834898" y="52704"/>
                </a:lnTo>
                <a:lnTo>
                  <a:pt x="838878" y="52704"/>
                </a:lnTo>
                <a:lnTo>
                  <a:pt x="748411" y="0"/>
                </a:lnTo>
                <a:close/>
              </a:path>
            </a:pathLst>
          </a:custGeom>
          <a:solidFill>
            <a:srgbClr val="1221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2323" y="4760086"/>
            <a:ext cx="648335" cy="134620"/>
          </a:xfrm>
          <a:custGeom>
            <a:avLst/>
            <a:gdLst/>
            <a:ahLst/>
            <a:cxnLst/>
            <a:rect l="l" t="t" r="r" b="b"/>
            <a:pathLst>
              <a:path w="648335" h="134620">
                <a:moveTo>
                  <a:pt x="590422" y="67183"/>
                </a:moveTo>
                <a:lnTo>
                  <a:pt x="524890" y="105410"/>
                </a:lnTo>
                <a:lnTo>
                  <a:pt x="517906" y="109346"/>
                </a:lnTo>
                <a:lnTo>
                  <a:pt x="515619" y="118237"/>
                </a:lnTo>
                <a:lnTo>
                  <a:pt x="519683" y="125094"/>
                </a:lnTo>
                <a:lnTo>
                  <a:pt x="523748" y="132080"/>
                </a:lnTo>
                <a:lnTo>
                  <a:pt x="532511" y="134365"/>
                </a:lnTo>
                <a:lnTo>
                  <a:pt x="622976" y="81661"/>
                </a:lnTo>
                <a:lnTo>
                  <a:pt x="618998" y="81661"/>
                </a:lnTo>
                <a:lnTo>
                  <a:pt x="618998" y="79629"/>
                </a:lnTo>
                <a:lnTo>
                  <a:pt x="611758" y="79629"/>
                </a:lnTo>
                <a:lnTo>
                  <a:pt x="590422" y="67183"/>
                </a:lnTo>
                <a:close/>
              </a:path>
              <a:path w="648335" h="134620">
                <a:moveTo>
                  <a:pt x="565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65603" y="81661"/>
                </a:lnTo>
                <a:lnTo>
                  <a:pt x="590422" y="67183"/>
                </a:lnTo>
                <a:lnTo>
                  <a:pt x="565603" y="52705"/>
                </a:lnTo>
                <a:close/>
              </a:path>
              <a:path w="648335" h="134620">
                <a:moveTo>
                  <a:pt x="622978" y="52705"/>
                </a:moveTo>
                <a:lnTo>
                  <a:pt x="618998" y="52705"/>
                </a:lnTo>
                <a:lnTo>
                  <a:pt x="618998" y="81661"/>
                </a:lnTo>
                <a:lnTo>
                  <a:pt x="622976" y="81661"/>
                </a:lnTo>
                <a:lnTo>
                  <a:pt x="647826" y="67183"/>
                </a:lnTo>
                <a:lnTo>
                  <a:pt x="622978" y="52705"/>
                </a:lnTo>
                <a:close/>
              </a:path>
              <a:path w="648335" h="134620">
                <a:moveTo>
                  <a:pt x="611758" y="54737"/>
                </a:moveTo>
                <a:lnTo>
                  <a:pt x="590422" y="67183"/>
                </a:lnTo>
                <a:lnTo>
                  <a:pt x="611758" y="79629"/>
                </a:lnTo>
                <a:lnTo>
                  <a:pt x="611758" y="54737"/>
                </a:lnTo>
                <a:close/>
              </a:path>
              <a:path w="648335" h="134620">
                <a:moveTo>
                  <a:pt x="618998" y="54737"/>
                </a:moveTo>
                <a:lnTo>
                  <a:pt x="611758" y="54737"/>
                </a:lnTo>
                <a:lnTo>
                  <a:pt x="611758" y="79629"/>
                </a:lnTo>
                <a:lnTo>
                  <a:pt x="618998" y="79629"/>
                </a:lnTo>
                <a:lnTo>
                  <a:pt x="618998" y="54737"/>
                </a:lnTo>
                <a:close/>
              </a:path>
              <a:path w="648335" h="134620">
                <a:moveTo>
                  <a:pt x="532511" y="0"/>
                </a:moveTo>
                <a:lnTo>
                  <a:pt x="523748" y="2286"/>
                </a:lnTo>
                <a:lnTo>
                  <a:pt x="519683" y="9270"/>
                </a:lnTo>
                <a:lnTo>
                  <a:pt x="515619" y="16129"/>
                </a:lnTo>
                <a:lnTo>
                  <a:pt x="517906" y="25018"/>
                </a:lnTo>
                <a:lnTo>
                  <a:pt x="524890" y="28956"/>
                </a:lnTo>
                <a:lnTo>
                  <a:pt x="590422" y="67183"/>
                </a:lnTo>
                <a:lnTo>
                  <a:pt x="611758" y="54737"/>
                </a:lnTo>
                <a:lnTo>
                  <a:pt x="618998" y="54737"/>
                </a:lnTo>
                <a:lnTo>
                  <a:pt x="618998" y="52705"/>
                </a:lnTo>
                <a:lnTo>
                  <a:pt x="622978" y="52705"/>
                </a:lnTo>
                <a:lnTo>
                  <a:pt x="532511" y="0"/>
                </a:lnTo>
                <a:close/>
              </a:path>
            </a:pathLst>
          </a:custGeom>
          <a:solidFill>
            <a:srgbClr val="1221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8497" y="4760086"/>
            <a:ext cx="648335" cy="134620"/>
          </a:xfrm>
          <a:custGeom>
            <a:avLst/>
            <a:gdLst/>
            <a:ahLst/>
            <a:cxnLst/>
            <a:rect l="l" t="t" r="r" b="b"/>
            <a:pathLst>
              <a:path w="648335" h="134620">
                <a:moveTo>
                  <a:pt x="590423" y="67183"/>
                </a:moveTo>
                <a:lnTo>
                  <a:pt x="524890" y="105410"/>
                </a:lnTo>
                <a:lnTo>
                  <a:pt x="517905" y="109346"/>
                </a:lnTo>
                <a:lnTo>
                  <a:pt x="515619" y="118237"/>
                </a:lnTo>
                <a:lnTo>
                  <a:pt x="519684" y="125094"/>
                </a:lnTo>
                <a:lnTo>
                  <a:pt x="523748" y="132080"/>
                </a:lnTo>
                <a:lnTo>
                  <a:pt x="532511" y="134365"/>
                </a:lnTo>
                <a:lnTo>
                  <a:pt x="622976" y="81661"/>
                </a:lnTo>
                <a:lnTo>
                  <a:pt x="618998" y="81661"/>
                </a:lnTo>
                <a:lnTo>
                  <a:pt x="618998" y="79629"/>
                </a:lnTo>
                <a:lnTo>
                  <a:pt x="611759" y="79629"/>
                </a:lnTo>
                <a:lnTo>
                  <a:pt x="590423" y="67183"/>
                </a:lnTo>
                <a:close/>
              </a:path>
              <a:path w="648335" h="134620">
                <a:moveTo>
                  <a:pt x="565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65603" y="81661"/>
                </a:lnTo>
                <a:lnTo>
                  <a:pt x="590423" y="67183"/>
                </a:lnTo>
                <a:lnTo>
                  <a:pt x="565603" y="52705"/>
                </a:lnTo>
                <a:close/>
              </a:path>
              <a:path w="648335" h="134620">
                <a:moveTo>
                  <a:pt x="622978" y="52705"/>
                </a:moveTo>
                <a:lnTo>
                  <a:pt x="618998" y="52705"/>
                </a:lnTo>
                <a:lnTo>
                  <a:pt x="618998" y="81661"/>
                </a:lnTo>
                <a:lnTo>
                  <a:pt x="622976" y="81661"/>
                </a:lnTo>
                <a:lnTo>
                  <a:pt x="647826" y="67183"/>
                </a:lnTo>
                <a:lnTo>
                  <a:pt x="622978" y="52705"/>
                </a:lnTo>
                <a:close/>
              </a:path>
              <a:path w="648335" h="134620">
                <a:moveTo>
                  <a:pt x="611759" y="54737"/>
                </a:moveTo>
                <a:lnTo>
                  <a:pt x="590423" y="67183"/>
                </a:lnTo>
                <a:lnTo>
                  <a:pt x="611759" y="79629"/>
                </a:lnTo>
                <a:lnTo>
                  <a:pt x="611759" y="54737"/>
                </a:lnTo>
                <a:close/>
              </a:path>
              <a:path w="648335" h="134620">
                <a:moveTo>
                  <a:pt x="618998" y="54737"/>
                </a:moveTo>
                <a:lnTo>
                  <a:pt x="611759" y="54737"/>
                </a:lnTo>
                <a:lnTo>
                  <a:pt x="611759" y="79629"/>
                </a:lnTo>
                <a:lnTo>
                  <a:pt x="618998" y="79629"/>
                </a:lnTo>
                <a:lnTo>
                  <a:pt x="618998" y="54737"/>
                </a:lnTo>
                <a:close/>
              </a:path>
              <a:path w="648335" h="134620">
                <a:moveTo>
                  <a:pt x="532511" y="0"/>
                </a:moveTo>
                <a:lnTo>
                  <a:pt x="523748" y="2286"/>
                </a:lnTo>
                <a:lnTo>
                  <a:pt x="519684" y="9270"/>
                </a:lnTo>
                <a:lnTo>
                  <a:pt x="515619" y="16129"/>
                </a:lnTo>
                <a:lnTo>
                  <a:pt x="517905" y="25018"/>
                </a:lnTo>
                <a:lnTo>
                  <a:pt x="524890" y="28956"/>
                </a:lnTo>
                <a:lnTo>
                  <a:pt x="590423" y="67183"/>
                </a:lnTo>
                <a:lnTo>
                  <a:pt x="611759" y="54737"/>
                </a:lnTo>
                <a:lnTo>
                  <a:pt x="618998" y="54737"/>
                </a:lnTo>
                <a:lnTo>
                  <a:pt x="618998" y="52705"/>
                </a:lnTo>
                <a:lnTo>
                  <a:pt x="622978" y="52705"/>
                </a:lnTo>
                <a:lnTo>
                  <a:pt x="532511" y="0"/>
                </a:lnTo>
                <a:close/>
              </a:path>
            </a:pathLst>
          </a:custGeom>
          <a:solidFill>
            <a:srgbClr val="1221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9866" y="5241416"/>
            <a:ext cx="134620" cy="394335"/>
          </a:xfrm>
          <a:custGeom>
            <a:avLst/>
            <a:gdLst/>
            <a:ahLst/>
            <a:cxnLst/>
            <a:rect l="l" t="t" r="r" b="b"/>
            <a:pathLst>
              <a:path w="134620" h="394335">
                <a:moveTo>
                  <a:pt x="16510" y="260858"/>
                </a:moveTo>
                <a:lnTo>
                  <a:pt x="2540" y="268478"/>
                </a:lnTo>
                <a:lnTo>
                  <a:pt x="0" y="277368"/>
                </a:lnTo>
                <a:lnTo>
                  <a:pt x="3810" y="284353"/>
                </a:lnTo>
                <a:lnTo>
                  <a:pt x="64388" y="394144"/>
                </a:lnTo>
                <a:lnTo>
                  <a:pt x="81874" y="365772"/>
                </a:lnTo>
                <a:lnTo>
                  <a:pt x="79502" y="365772"/>
                </a:lnTo>
                <a:lnTo>
                  <a:pt x="50546" y="365074"/>
                </a:lnTo>
                <a:lnTo>
                  <a:pt x="51851" y="311475"/>
                </a:lnTo>
                <a:lnTo>
                  <a:pt x="29210" y="270383"/>
                </a:lnTo>
                <a:lnTo>
                  <a:pt x="25400" y="263398"/>
                </a:lnTo>
                <a:lnTo>
                  <a:pt x="16510" y="260858"/>
                </a:lnTo>
                <a:close/>
              </a:path>
              <a:path w="134620" h="394335">
                <a:moveTo>
                  <a:pt x="51851" y="311475"/>
                </a:moveTo>
                <a:lnTo>
                  <a:pt x="50546" y="365074"/>
                </a:lnTo>
                <a:lnTo>
                  <a:pt x="79502" y="365772"/>
                </a:lnTo>
                <a:lnTo>
                  <a:pt x="79680" y="358432"/>
                </a:lnTo>
                <a:lnTo>
                  <a:pt x="77724" y="358432"/>
                </a:lnTo>
                <a:lnTo>
                  <a:pt x="52705" y="357822"/>
                </a:lnTo>
                <a:lnTo>
                  <a:pt x="65741" y="336685"/>
                </a:lnTo>
                <a:lnTo>
                  <a:pt x="51851" y="311475"/>
                </a:lnTo>
                <a:close/>
              </a:path>
              <a:path w="134620" h="394335">
                <a:moveTo>
                  <a:pt x="118618" y="263271"/>
                </a:moveTo>
                <a:lnTo>
                  <a:pt x="109728" y="265430"/>
                </a:lnTo>
                <a:lnTo>
                  <a:pt x="105537" y="272161"/>
                </a:lnTo>
                <a:lnTo>
                  <a:pt x="80805" y="312260"/>
                </a:lnTo>
                <a:lnTo>
                  <a:pt x="79502" y="365772"/>
                </a:lnTo>
                <a:lnTo>
                  <a:pt x="81874" y="365772"/>
                </a:lnTo>
                <a:lnTo>
                  <a:pt x="130175" y="287401"/>
                </a:lnTo>
                <a:lnTo>
                  <a:pt x="134366" y="280543"/>
                </a:lnTo>
                <a:lnTo>
                  <a:pt x="132207" y="271653"/>
                </a:lnTo>
                <a:lnTo>
                  <a:pt x="125475" y="267462"/>
                </a:lnTo>
                <a:lnTo>
                  <a:pt x="118618" y="263271"/>
                </a:lnTo>
                <a:close/>
              </a:path>
              <a:path w="134620" h="394335">
                <a:moveTo>
                  <a:pt x="65741" y="336685"/>
                </a:moveTo>
                <a:lnTo>
                  <a:pt x="52705" y="357822"/>
                </a:lnTo>
                <a:lnTo>
                  <a:pt x="77724" y="358432"/>
                </a:lnTo>
                <a:lnTo>
                  <a:pt x="65741" y="336685"/>
                </a:lnTo>
                <a:close/>
              </a:path>
              <a:path w="134620" h="394335">
                <a:moveTo>
                  <a:pt x="80805" y="312260"/>
                </a:moveTo>
                <a:lnTo>
                  <a:pt x="65741" y="336685"/>
                </a:lnTo>
                <a:lnTo>
                  <a:pt x="77724" y="358432"/>
                </a:lnTo>
                <a:lnTo>
                  <a:pt x="79680" y="358432"/>
                </a:lnTo>
                <a:lnTo>
                  <a:pt x="80805" y="312260"/>
                </a:lnTo>
                <a:close/>
              </a:path>
              <a:path w="134620" h="394335">
                <a:moveTo>
                  <a:pt x="59436" y="0"/>
                </a:moveTo>
                <a:lnTo>
                  <a:pt x="51851" y="311475"/>
                </a:lnTo>
                <a:lnTo>
                  <a:pt x="65741" y="336685"/>
                </a:lnTo>
                <a:lnTo>
                  <a:pt x="80805" y="312260"/>
                </a:lnTo>
                <a:lnTo>
                  <a:pt x="88392" y="762"/>
                </a:lnTo>
                <a:lnTo>
                  <a:pt x="59436" y="0"/>
                </a:lnTo>
                <a:close/>
              </a:path>
            </a:pathLst>
          </a:custGeom>
          <a:solidFill>
            <a:srgbClr val="1221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4"/>
          <p:cNvSpPr txBox="1">
            <a:spLocks noGrp="1"/>
          </p:cNvSpPr>
          <p:nvPr/>
        </p:nvSpPr>
        <p:spPr>
          <a:xfrm>
            <a:off x="329691" y="633984"/>
            <a:ext cx="2230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0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分析法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4808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LR(0)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自动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4978"/>
            <a:ext cx="5458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采用上图的自动机分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800" b="1" dirty="0">
                <a:latin typeface="Arial" panose="020B0604020202020204"/>
                <a:cs typeface="Arial" panose="020B0604020202020204"/>
              </a:rPr>
              <a:t>xxy$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4988050"/>
            <a:ext cx="5561076" cy="18143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8"/>
          <p:cNvGraphicFramePr>
            <a:graphicFrameLocks noGrp="1"/>
          </p:cNvGraphicFramePr>
          <p:nvPr/>
        </p:nvGraphicFramePr>
        <p:xfrm>
          <a:off x="747712" y="2119312"/>
          <a:ext cx="7663180" cy="279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76400"/>
                <a:gridCol w="1905000"/>
                <a:gridCol w="2590800"/>
              </a:tblGrid>
              <a:tr h="396875">
                <a:tc>
                  <a:txBody>
                    <a:bodyPr/>
                    <a:p>
                      <a:pPr marL="455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140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symbols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698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Arial" panose="020B0604020202020204"/>
                          <a:cs typeface="Arial" panose="020B0604020202020204"/>
                        </a:rPr>
                        <a:t>xxy</a:t>
                      </a:r>
                      <a:r>
                        <a:rPr sz="2000" b="1" dirty="0">
                          <a:latin typeface="Arial" panose="020B0604020202020204"/>
                          <a:cs typeface="Arial" panose="020B0604020202020204"/>
                        </a:rPr>
                        <a:t>$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x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xy$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0 1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xx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y$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0 1 2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xxy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0 1 2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xxT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xxT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accept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42466"/>
            <a:ext cx="5769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sz="2800" dirty="0">
                <a:solidFill>
                  <a:srgbClr val="000000"/>
                </a:solidFill>
              </a:rPr>
              <a:t>P155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sz="2800" dirty="0">
                <a:solidFill>
                  <a:srgbClr val="000000"/>
                </a:solidFill>
              </a:rPr>
              <a:t>4-31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中的自动机分析</a:t>
            </a:r>
            <a:r>
              <a:rPr sz="2800" dirty="0">
                <a:solidFill>
                  <a:srgbClr val="000000"/>
                </a:solidFill>
              </a:rPr>
              <a:t>id*id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object 13"/>
          <p:cNvGraphicFramePr>
            <a:graphicFrameLocks noGrp="1"/>
          </p:cNvGraphicFramePr>
          <p:nvPr/>
        </p:nvGraphicFramePr>
        <p:xfrm>
          <a:off x="747712" y="2119312"/>
          <a:ext cx="7663180" cy="399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76400"/>
                <a:gridCol w="1905000"/>
                <a:gridCol w="2590800"/>
              </a:tblGrid>
              <a:tr h="396875">
                <a:tc>
                  <a:txBody>
                    <a:bodyPr/>
                    <a:p>
                      <a:pPr marL="455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140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symbols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id*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 b="1" spc="-5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000" b="1" spc="-5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T</a:t>
                      </a:r>
                      <a:r>
                        <a:rPr sz="2000" b="1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Shift to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0 2 7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T *</a:t>
                      </a:r>
                      <a:r>
                        <a:rPr sz="2000" b="1" spc="-8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 b="1" spc="-5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0 2 7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T *</a:t>
                      </a:r>
                      <a:r>
                        <a:rPr sz="2000" b="1" spc="-8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000" b="1" spc="-5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T*F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000" b="1" spc="-5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Reduce by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accept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755" y="621030"/>
            <a:ext cx="5549646" cy="57005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3597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L</a:t>
            </a:r>
            <a:r>
              <a:rPr sz="4400" spc="-10" dirty="0">
                <a:solidFill>
                  <a:srgbClr val="000000"/>
                </a:solidFill>
              </a:rPr>
              <a:t>R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4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4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sz="44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object 71"/>
          <p:cNvSpPr txBox="1"/>
          <p:nvPr/>
        </p:nvSpPr>
        <p:spPr>
          <a:xfrm>
            <a:off x="221741" y="1625092"/>
            <a:ext cx="892937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55600" marR="409575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语法分析动作函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个参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当前 输入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a(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终结符或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$)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45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移入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移入状态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，同时移入符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。假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条规则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，则将栈顶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接受。接受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入串，完成语法分析。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报错。在输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中发现一个错误并执行纠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正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动作。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00000"/>
              </a:lnSpc>
              <a:spcBef>
                <a:spcPts val="167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GOTO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函数：有两个参数：状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和当前的非终结符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 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GOTO[I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,A]=I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则在当前状态为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 符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时，移入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对应的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j.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1548"/>
            <a:ext cx="2852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LR(0)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41" y="1625091"/>
            <a:ext cx="8763635" cy="340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如果基于某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法构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项集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只 有移入项目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要么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只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32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可以 构建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LR(</a:t>
            </a:r>
            <a:r>
              <a:rPr sz="32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，并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8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该文法称为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8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在分析时，不需要看输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即可确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分析表中，归约项目无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考虑后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继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" y="563880"/>
            <a:ext cx="3874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LR(0)</a:t>
            </a:r>
            <a:r>
              <a:rPr sz="36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分析表的构造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78739" y="1309115"/>
            <a:ext cx="8695690" cy="489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Q={I</a:t>
            </a:r>
            <a:r>
              <a:rPr sz="2250" b="1" spc="-7" baseline="-2000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300" b="1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50" b="1" baseline="-20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、….I</a:t>
            </a:r>
            <a:r>
              <a:rPr sz="2250" b="1" spc="-7" baseline="-2000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},包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S’</a:t>
            </a:r>
            <a:r>
              <a:rPr sz="2300" b="1" spc="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sz="2300" b="1" spc="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•</a:t>
            </a:r>
            <a:r>
              <a:rPr sz="2300" b="1" spc="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的集合为分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初态</a:t>
            </a:r>
            <a:endParaRPr sz="2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ACTION表和GOTO表构造如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3525">
              <a:lnSpc>
                <a:spcPct val="100000"/>
              </a:lnSpc>
              <a:spcBef>
                <a:spcPts val="1805"/>
              </a:spcBef>
            </a:pPr>
            <a:r>
              <a:rPr sz="2600" b="1" spc="-285" dirty="0">
                <a:latin typeface="Calibri" panose="020F0502020204030204"/>
                <a:cs typeface="Calibri" panose="020F0502020204030204"/>
              </a:rPr>
              <a:t>1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若项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600" b="1" spc="-6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190" dirty="0">
                <a:latin typeface="Calibri" panose="020F0502020204030204"/>
                <a:cs typeface="Calibri" panose="020F0502020204030204"/>
              </a:rPr>
              <a:t>A→</a:t>
            </a:r>
            <a:r>
              <a:rPr sz="26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</a:t>
            </a:r>
            <a:r>
              <a:rPr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∈</a:t>
            </a:r>
            <a:r>
              <a:rPr sz="2600" b="1" dirty="0">
                <a:latin typeface="Arial" panose="020B0604020202020204"/>
                <a:cs typeface="Arial" panose="020B0604020202020204"/>
              </a:rPr>
              <a:t>I</a:t>
            </a:r>
            <a:r>
              <a:rPr sz="2550" b="1" baseline="-13000" dirty="0">
                <a:latin typeface="Arial" panose="020B0604020202020204"/>
                <a:cs typeface="Arial" panose="020B0604020202020204"/>
              </a:rPr>
              <a:t>k</a:t>
            </a:r>
            <a:r>
              <a:rPr sz="2600" b="1" dirty="0">
                <a:latin typeface="Arial" panose="020B0604020202020204"/>
                <a:cs typeface="Arial" panose="020B0604020202020204"/>
              </a:rPr>
              <a:t>,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GO(I</a:t>
            </a:r>
            <a:r>
              <a:rPr sz="2550" b="1" spc="-7" baseline="-13000" dirty="0">
                <a:latin typeface="Arial" panose="020B0604020202020204"/>
                <a:cs typeface="Arial" panose="020B0604020202020204"/>
              </a:rPr>
              <a:t>k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X)=</a:t>
            </a:r>
            <a:r>
              <a:rPr sz="2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I</a:t>
            </a:r>
            <a:r>
              <a:rPr sz="2550" b="1" baseline="-13000" dirty="0">
                <a:latin typeface="Arial" panose="020B0604020202020204"/>
                <a:cs typeface="Arial" panose="020B0604020202020204"/>
              </a:rPr>
              <a:t>j</a:t>
            </a:r>
            <a:endParaRPr sz="2550" baseline="-13000">
              <a:latin typeface="Arial" panose="020B0604020202020204"/>
              <a:cs typeface="Arial" panose="020B0604020202020204"/>
            </a:endParaRPr>
          </a:p>
          <a:p>
            <a:pPr marL="723900">
              <a:lnSpc>
                <a:spcPct val="100000"/>
              </a:lnSpc>
              <a:spcBef>
                <a:spcPts val="725"/>
              </a:spcBef>
            </a:pP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sz="2600" b="1" spc="-57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X=a</a:t>
            </a:r>
            <a:r>
              <a:rPr sz="2600" b="1" spc="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为终结</a:t>
            </a:r>
            <a:r>
              <a:rPr sz="26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6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ACTION[k,a]=</a:t>
            </a:r>
            <a:r>
              <a:rPr sz="2600" b="1" spc="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550" b="1" spc="-7" baseline="-13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6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6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(j,a)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06425">
              <a:lnSpc>
                <a:spcPct val="100000"/>
              </a:lnSpc>
              <a:spcBef>
                <a:spcPts val="5"/>
              </a:spcBef>
            </a:pPr>
            <a:r>
              <a:rPr sz="26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移进栈</a:t>
            </a:r>
            <a:r>
              <a:rPr sz="2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23900">
              <a:lnSpc>
                <a:spcPct val="100000"/>
              </a:lnSpc>
              <a:spcBef>
                <a:spcPts val="625"/>
              </a:spcBef>
            </a:pPr>
            <a:r>
              <a:rPr sz="2600" b="1" spc="-15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sz="2600" b="1" spc="-575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5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600" b="1" spc="-15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600" b="1" spc="-10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非终</a:t>
            </a:r>
            <a:r>
              <a:rPr sz="2600" b="1" spc="-5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600" b="1" spc="-5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600" b="1" spc="-10" dirty="0">
                <a:solidFill>
                  <a:srgbClr val="CC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则置</a:t>
            </a:r>
            <a:r>
              <a:rPr sz="2600" b="1" spc="-10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GOTO(k,X)=j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520"/>
              </a:spcBef>
            </a:pPr>
            <a:r>
              <a:rPr sz="2600" b="1" spc="155" dirty="0">
                <a:latin typeface="Calibri" panose="020F0502020204030204"/>
                <a:cs typeface="Calibri" panose="020F0502020204030204"/>
              </a:rPr>
              <a:t>2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若项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600" b="1" spc="-6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190" dirty="0">
                <a:latin typeface="Calibri" panose="020F0502020204030204"/>
                <a:cs typeface="Calibri" panose="020F0502020204030204"/>
              </a:rPr>
              <a:t>A→</a:t>
            </a:r>
            <a:r>
              <a:rPr sz="26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Symbol" panose="05050102010706020507"/>
                <a:cs typeface="Symbol" panose="05050102010706020507"/>
              </a:rPr>
              <a:t></a:t>
            </a: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∈</a:t>
            </a:r>
            <a:r>
              <a:rPr sz="2600" b="1" dirty="0">
                <a:latin typeface="Arial" panose="020B0604020202020204"/>
                <a:cs typeface="Arial" panose="020B0604020202020204"/>
              </a:rPr>
              <a:t>I</a:t>
            </a:r>
            <a:r>
              <a:rPr sz="2550" b="1" baseline="-13000" dirty="0">
                <a:latin typeface="Arial" panose="020B0604020202020204"/>
                <a:cs typeface="Arial" panose="020B0604020202020204"/>
              </a:rPr>
              <a:t>k</a:t>
            </a:r>
            <a:r>
              <a:rPr sz="2600" b="1" dirty="0">
                <a:latin typeface="Arial" panose="020B0604020202020204"/>
                <a:cs typeface="Arial" panose="020B0604020202020204"/>
              </a:rPr>
              <a:t>,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sz="26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26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600" b="1" spc="3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600" b="1" spc="-1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600" b="1" spc="-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600" b="1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6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则置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845" algn="ctr">
              <a:lnSpc>
                <a:spcPct val="100000"/>
              </a:lnSpc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ACTION[k,a]=</a:t>
            </a:r>
            <a:r>
              <a:rPr sz="2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550" b="1" spc="-7" baseline="-13000" dirty="0">
                <a:latin typeface="Arial" panose="020B0604020202020204"/>
                <a:cs typeface="Arial" panose="020B0604020202020204"/>
              </a:rPr>
              <a:t>j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为用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j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生式</a:t>
            </a:r>
            <a:r>
              <a:rPr sz="2600" b="1" spc="190" dirty="0">
                <a:latin typeface="Calibri" panose="020F0502020204030204"/>
                <a:cs typeface="Calibri" panose="020F0502020204030204"/>
              </a:rPr>
              <a:t>A→</a:t>
            </a:r>
            <a:r>
              <a:rPr sz="2600" b="1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6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行归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3525">
              <a:lnSpc>
                <a:spcPct val="100000"/>
              </a:lnSpc>
              <a:spcBef>
                <a:spcPts val="670"/>
              </a:spcBef>
            </a:pPr>
            <a:r>
              <a:rPr sz="2600" b="1" spc="155" dirty="0">
                <a:latin typeface="Calibri" panose="020F0502020204030204"/>
                <a:cs typeface="Calibri" panose="020F0502020204030204"/>
              </a:rPr>
              <a:t>3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、若</a:t>
            </a:r>
            <a:r>
              <a:rPr sz="2600" b="1" spc="-6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35" dirty="0">
                <a:latin typeface="Calibri" panose="020F0502020204030204"/>
                <a:cs typeface="Calibri" panose="020F0502020204030204"/>
              </a:rPr>
              <a:t>S</a:t>
            </a:r>
            <a:r>
              <a:rPr sz="2600" b="1" spc="35" dirty="0">
                <a:latin typeface="Arial" panose="020B0604020202020204"/>
                <a:cs typeface="Arial" panose="020B0604020202020204"/>
              </a:rPr>
              <a:t>’</a:t>
            </a:r>
            <a:r>
              <a:rPr sz="2600" b="1" spc="35" dirty="0">
                <a:latin typeface="Calibri" panose="020F0502020204030204"/>
                <a:cs typeface="Calibri" panose="020F0502020204030204"/>
              </a:rPr>
              <a:t>→</a:t>
            </a:r>
            <a:r>
              <a:rPr sz="26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600" b="1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微软雅黑" panose="020B0503020204020204" charset="-122"/>
                <a:cs typeface="微软雅黑" panose="020B0503020204020204" charset="-122"/>
              </a:rPr>
              <a:t>∈</a:t>
            </a:r>
            <a:r>
              <a:rPr sz="2600" b="1" dirty="0">
                <a:latin typeface="Arial" panose="020B0604020202020204"/>
                <a:cs typeface="Arial" panose="020B0604020202020204"/>
              </a:rPr>
              <a:t>I</a:t>
            </a:r>
            <a:r>
              <a:rPr sz="2550" b="1" baseline="-13000" dirty="0">
                <a:latin typeface="Arial" panose="020B0604020202020204"/>
                <a:cs typeface="Arial" panose="020B0604020202020204"/>
              </a:rPr>
              <a:t>k</a:t>
            </a:r>
            <a:r>
              <a:rPr sz="2600" b="1" dirty="0">
                <a:latin typeface="Arial" panose="020B0604020202020204"/>
                <a:cs typeface="Arial" panose="020B0604020202020204"/>
              </a:rPr>
              <a:t>,</a:t>
            </a:r>
            <a:r>
              <a:rPr sz="2600" b="1" spc="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则置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ACTION[k,</a:t>
            </a:r>
            <a:r>
              <a:rPr sz="26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]=</a:t>
            </a:r>
            <a:r>
              <a:rPr sz="2600" b="1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acc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63525">
              <a:lnSpc>
                <a:spcPct val="100000"/>
              </a:lnSpc>
              <a:spcBef>
                <a:spcPts val="625"/>
              </a:spcBef>
            </a:pPr>
            <a:r>
              <a:rPr sz="2600" b="1" spc="155" dirty="0">
                <a:latin typeface="Calibri" panose="020F0502020204030204"/>
                <a:cs typeface="Calibri" panose="020F0502020204030204"/>
              </a:rPr>
              <a:t>4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凡不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用以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填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的入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口</a:t>
            </a:r>
            <a:r>
              <a:rPr sz="2600" b="1" spc="-6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65" dirty="0">
                <a:latin typeface="Calibri" panose="020F0502020204030204"/>
                <a:cs typeface="Calibri" panose="020F0502020204030204"/>
              </a:rPr>
              <a:t>,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2600" b="1" spc="85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600" b="1" spc="85" dirty="0">
                <a:latin typeface="Calibri" panose="020F0502020204030204"/>
                <a:cs typeface="Calibri" panose="020F0502020204030204"/>
              </a:rPr>
              <a:t>ERR</a:t>
            </a:r>
            <a:r>
              <a:rPr sz="2600" b="1" spc="85" dirty="0">
                <a:latin typeface="Arial" panose="020B0604020202020204"/>
                <a:cs typeface="Arial" panose="020B0604020202020204"/>
              </a:rPr>
              <a:t>”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6758" y="1197483"/>
            <a:ext cx="1549400" cy="1323975"/>
          </a:xfrm>
          <a:custGeom>
            <a:avLst/>
            <a:gdLst/>
            <a:ahLst/>
            <a:cxnLst/>
            <a:rect l="l" t="t" r="r" b="b"/>
            <a:pathLst>
              <a:path w="1549400" h="1323975">
                <a:moveTo>
                  <a:pt x="0" y="1323594"/>
                </a:moveTo>
                <a:lnTo>
                  <a:pt x="1549146" y="1323594"/>
                </a:lnTo>
                <a:lnTo>
                  <a:pt x="1549146" y="0"/>
                </a:lnTo>
                <a:lnTo>
                  <a:pt x="0" y="0"/>
                </a:lnTo>
                <a:lnTo>
                  <a:pt x="0" y="1323594"/>
                </a:lnTo>
                <a:close/>
              </a:path>
            </a:pathLst>
          </a:custGeom>
          <a:ln w="12954">
            <a:solidFill>
              <a:srgbClr val="1221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03235" y="1203960"/>
            <a:ext cx="1543050" cy="1310640"/>
          </a:xfrm>
          <a:prstGeom prst="rect">
            <a:avLst/>
          </a:prstGeom>
          <a:solidFill>
            <a:srgbClr val="D1DAE9"/>
          </a:solidFill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0:S’→S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509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1:S→xxT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509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2:T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→y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549401"/>
            <a:ext cx="7136892" cy="2328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922" y="3141726"/>
            <a:ext cx="7162800" cy="3076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6"/>
          <p:cNvSpPr txBox="1"/>
          <p:nvPr/>
        </p:nvSpPr>
        <p:spPr>
          <a:xfrm>
            <a:off x="535940" y="765556"/>
            <a:ext cx="8306434" cy="225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49225" marR="5080" indent="-76200">
              <a:lnSpc>
                <a:spcPct val="100000"/>
              </a:lnSpc>
              <a:tabLst>
                <a:tab pos="3797300" algn="l"/>
                <a:tab pos="578802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对文法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aA</a:t>
            </a:r>
            <a:r>
              <a:rPr sz="28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bB	A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8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cB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，试构 造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分析表，如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文法，试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bccd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3025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解：引入新的开始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得增广文法：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object 44"/>
          <p:cNvSpPr txBox="1"/>
          <p:nvPr/>
        </p:nvSpPr>
        <p:spPr>
          <a:xfrm>
            <a:off x="596391" y="2988258"/>
            <a:ext cx="14370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(0)</a:t>
            </a:r>
            <a:r>
              <a:rPr sz="2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E  (4)A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47"/>
          <p:cNvSpPr txBox="1"/>
          <p:nvPr/>
        </p:nvSpPr>
        <p:spPr>
          <a:xfrm>
            <a:off x="2708123" y="2988258"/>
            <a:ext cx="14751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 indent="8890">
              <a:lnSpc>
                <a:spcPct val="150000"/>
              </a:lnSpc>
              <a:spcBef>
                <a:spcPts val="9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aA  (5)B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cB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2"/>
          <p:cNvSpPr txBox="1"/>
          <p:nvPr/>
        </p:nvSpPr>
        <p:spPr>
          <a:xfrm>
            <a:off x="4670009" y="2988258"/>
            <a:ext cx="3436620" cy="130556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198437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(2)E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bB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(3)A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85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(6)B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980" y="2667380"/>
            <a:ext cx="1371600" cy="1109980"/>
          </a:xfrm>
          <a:custGeom>
            <a:avLst/>
            <a:gdLst/>
            <a:ahLst/>
            <a:cxnLst/>
            <a:rect l="l" t="t" r="r" b="b"/>
            <a:pathLst>
              <a:path w="1371600" h="1109979">
                <a:moveTo>
                  <a:pt x="0" y="1109472"/>
                </a:moveTo>
                <a:lnTo>
                  <a:pt x="1371600" y="1109472"/>
                </a:lnTo>
                <a:lnTo>
                  <a:pt x="1371600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981" y="312458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889" y="0"/>
                </a:moveTo>
                <a:lnTo>
                  <a:pt x="28588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889" y="171450"/>
                </a:lnTo>
                <a:lnTo>
                  <a:pt x="285889" y="228600"/>
                </a:lnTo>
                <a:lnTo>
                  <a:pt x="381000" y="114300"/>
                </a:lnTo>
                <a:lnTo>
                  <a:pt x="2858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8981" y="312458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889" y="57150"/>
                </a:lnTo>
                <a:lnTo>
                  <a:pt x="285889" y="0"/>
                </a:lnTo>
                <a:lnTo>
                  <a:pt x="381000" y="114300"/>
                </a:lnTo>
                <a:lnTo>
                  <a:pt x="285889" y="228600"/>
                </a:lnTo>
                <a:lnTo>
                  <a:pt x="28588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95600" y="2971800"/>
            <a:ext cx="1371600" cy="486409"/>
          </a:xfrm>
          <a:custGeom>
            <a:avLst/>
            <a:gdLst/>
            <a:ahLst/>
            <a:cxnLst/>
            <a:rect l="l" t="t" r="r" b="b"/>
            <a:pathLst>
              <a:path w="1371600" h="486410">
                <a:moveTo>
                  <a:pt x="0" y="486155"/>
                </a:moveTo>
                <a:lnTo>
                  <a:pt x="1371600" y="486155"/>
                </a:lnTo>
                <a:lnTo>
                  <a:pt x="137160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1580" y="316268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95350" y="47625"/>
                </a:lnTo>
                <a:lnTo>
                  <a:pt x="850900" y="47625"/>
                </a:lnTo>
                <a:lnTo>
                  <a:pt x="850900" y="28575"/>
                </a:lnTo>
                <a:lnTo>
                  <a:pt x="895350" y="28575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38200" y="47625"/>
                </a:lnTo>
                <a:lnTo>
                  <a:pt x="838200" y="28575"/>
                </a:lnTo>
                <a:close/>
              </a:path>
              <a:path w="914400" h="76200">
                <a:moveTo>
                  <a:pt x="895350" y="28575"/>
                </a:moveTo>
                <a:lnTo>
                  <a:pt x="850900" y="28575"/>
                </a:lnTo>
                <a:lnTo>
                  <a:pt x="850900" y="47625"/>
                </a:lnTo>
                <a:lnTo>
                  <a:pt x="895350" y="47625"/>
                </a:lnTo>
                <a:lnTo>
                  <a:pt x="914400" y="38100"/>
                </a:lnTo>
                <a:lnTo>
                  <a:pt x="8953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88794" y="28420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95980" y="1371980"/>
            <a:ext cx="1371600" cy="1109980"/>
          </a:xfrm>
          <a:custGeom>
            <a:avLst/>
            <a:gdLst/>
            <a:ahLst/>
            <a:cxnLst/>
            <a:rect l="l" t="t" r="r" b="b"/>
            <a:pathLst>
              <a:path w="1371600" h="1109980">
                <a:moveTo>
                  <a:pt x="0" y="1109472"/>
                </a:moveTo>
                <a:lnTo>
                  <a:pt x="1371599" y="1109472"/>
                </a:lnTo>
                <a:lnTo>
                  <a:pt x="1371599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75104" y="1981580"/>
            <a:ext cx="921385" cy="845185"/>
          </a:xfrm>
          <a:custGeom>
            <a:avLst/>
            <a:gdLst/>
            <a:ahLst/>
            <a:cxnLst/>
            <a:rect l="l" t="t" r="r" b="b"/>
            <a:pathLst>
              <a:path w="921385" h="845185">
                <a:moveTo>
                  <a:pt x="858301" y="44522"/>
                </a:moveTo>
                <a:lnTo>
                  <a:pt x="0" y="831215"/>
                </a:lnTo>
                <a:lnTo>
                  <a:pt x="12953" y="845185"/>
                </a:lnTo>
                <a:lnTo>
                  <a:pt x="871099" y="58520"/>
                </a:lnTo>
                <a:lnTo>
                  <a:pt x="858301" y="44522"/>
                </a:lnTo>
                <a:close/>
              </a:path>
              <a:path w="921385" h="845185">
                <a:moveTo>
                  <a:pt x="907119" y="35941"/>
                </a:moveTo>
                <a:lnTo>
                  <a:pt x="867663" y="35941"/>
                </a:lnTo>
                <a:lnTo>
                  <a:pt x="880490" y="49911"/>
                </a:lnTo>
                <a:lnTo>
                  <a:pt x="871099" y="58520"/>
                </a:lnTo>
                <a:lnTo>
                  <a:pt x="890396" y="79629"/>
                </a:lnTo>
                <a:lnTo>
                  <a:pt x="907119" y="35941"/>
                </a:lnTo>
                <a:close/>
              </a:path>
              <a:path w="921385" h="845185">
                <a:moveTo>
                  <a:pt x="867663" y="35941"/>
                </a:moveTo>
                <a:lnTo>
                  <a:pt x="858301" y="44522"/>
                </a:lnTo>
                <a:lnTo>
                  <a:pt x="871099" y="58520"/>
                </a:lnTo>
                <a:lnTo>
                  <a:pt x="880490" y="49911"/>
                </a:lnTo>
                <a:lnTo>
                  <a:pt x="867663" y="35941"/>
                </a:lnTo>
                <a:close/>
              </a:path>
              <a:path w="921385" h="845185">
                <a:moveTo>
                  <a:pt x="920876" y="0"/>
                </a:moveTo>
                <a:lnTo>
                  <a:pt x="838962" y="23368"/>
                </a:lnTo>
                <a:lnTo>
                  <a:pt x="858301" y="44522"/>
                </a:lnTo>
                <a:lnTo>
                  <a:pt x="867663" y="35941"/>
                </a:lnTo>
                <a:lnTo>
                  <a:pt x="907119" y="35941"/>
                </a:lnTo>
                <a:lnTo>
                  <a:pt x="920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136394" y="20800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95980" y="4343780"/>
            <a:ext cx="1371600" cy="1109980"/>
          </a:xfrm>
          <a:custGeom>
            <a:avLst/>
            <a:gdLst/>
            <a:ahLst/>
            <a:cxnLst/>
            <a:rect l="l" t="t" r="r" b="b"/>
            <a:pathLst>
              <a:path w="1371600" h="1109979">
                <a:moveTo>
                  <a:pt x="0" y="1109472"/>
                </a:moveTo>
                <a:lnTo>
                  <a:pt x="1371599" y="1109472"/>
                </a:lnTo>
                <a:lnTo>
                  <a:pt x="1371599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94485" y="3803015"/>
            <a:ext cx="1301750" cy="1074420"/>
          </a:xfrm>
          <a:custGeom>
            <a:avLst/>
            <a:gdLst/>
            <a:ahLst/>
            <a:cxnLst/>
            <a:rect l="l" t="t" r="r" b="b"/>
            <a:pathLst>
              <a:path w="1301750" h="1074420">
                <a:moveTo>
                  <a:pt x="1236604" y="1033097"/>
                </a:moveTo>
                <a:lnTo>
                  <a:pt x="1218438" y="1055116"/>
                </a:lnTo>
                <a:lnTo>
                  <a:pt x="1301496" y="1074166"/>
                </a:lnTo>
                <a:lnTo>
                  <a:pt x="1286844" y="1041146"/>
                </a:lnTo>
                <a:lnTo>
                  <a:pt x="1246378" y="1041146"/>
                </a:lnTo>
                <a:lnTo>
                  <a:pt x="1236604" y="1033097"/>
                </a:lnTo>
                <a:close/>
              </a:path>
              <a:path w="1301750" h="1074420">
                <a:moveTo>
                  <a:pt x="1248774" y="1018347"/>
                </a:moveTo>
                <a:lnTo>
                  <a:pt x="1236604" y="1033097"/>
                </a:lnTo>
                <a:lnTo>
                  <a:pt x="1246378" y="1041146"/>
                </a:lnTo>
                <a:lnTo>
                  <a:pt x="1258570" y="1026414"/>
                </a:lnTo>
                <a:lnTo>
                  <a:pt x="1248774" y="1018347"/>
                </a:lnTo>
                <a:close/>
              </a:path>
              <a:path w="1301750" h="1074420">
                <a:moveTo>
                  <a:pt x="1266952" y="996315"/>
                </a:moveTo>
                <a:lnTo>
                  <a:pt x="1248774" y="1018347"/>
                </a:lnTo>
                <a:lnTo>
                  <a:pt x="1258570" y="1026414"/>
                </a:lnTo>
                <a:lnTo>
                  <a:pt x="1246378" y="1041146"/>
                </a:lnTo>
                <a:lnTo>
                  <a:pt x="1286844" y="1041146"/>
                </a:lnTo>
                <a:lnTo>
                  <a:pt x="1266952" y="996315"/>
                </a:lnTo>
                <a:close/>
              </a:path>
              <a:path w="1301750" h="1074420">
                <a:moveTo>
                  <a:pt x="12192" y="0"/>
                </a:moveTo>
                <a:lnTo>
                  <a:pt x="0" y="14732"/>
                </a:lnTo>
                <a:lnTo>
                  <a:pt x="1236604" y="1033097"/>
                </a:lnTo>
                <a:lnTo>
                  <a:pt x="1248774" y="1018347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983994" y="421385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55594" y="5430011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3328" y="5665470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00600" y="609600"/>
            <a:ext cx="1295400" cy="486409"/>
          </a:xfrm>
          <a:custGeom>
            <a:avLst/>
            <a:gdLst/>
            <a:ahLst/>
            <a:cxnLst/>
            <a:rect l="l" t="t" r="r" b="b"/>
            <a:pathLst>
              <a:path w="1295400" h="486409">
                <a:moveTo>
                  <a:pt x="0" y="486155"/>
                </a:moveTo>
                <a:lnTo>
                  <a:pt x="1295400" y="486155"/>
                </a:lnTo>
                <a:lnTo>
                  <a:pt x="129540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59834" y="838580"/>
            <a:ext cx="541655" cy="767715"/>
          </a:xfrm>
          <a:custGeom>
            <a:avLst/>
            <a:gdLst/>
            <a:ahLst/>
            <a:cxnLst/>
            <a:rect l="l" t="t" r="r" b="b"/>
            <a:pathLst>
              <a:path w="541654" h="767715">
                <a:moveTo>
                  <a:pt x="489657" y="57028"/>
                </a:moveTo>
                <a:lnTo>
                  <a:pt x="0" y="756539"/>
                </a:lnTo>
                <a:lnTo>
                  <a:pt x="15493" y="767461"/>
                </a:lnTo>
                <a:lnTo>
                  <a:pt x="505276" y="67950"/>
                </a:lnTo>
                <a:lnTo>
                  <a:pt x="489657" y="57028"/>
                </a:lnTo>
                <a:close/>
              </a:path>
              <a:path w="541654" h="767715">
                <a:moveTo>
                  <a:pt x="534267" y="46609"/>
                </a:moveTo>
                <a:lnTo>
                  <a:pt x="496950" y="46609"/>
                </a:lnTo>
                <a:lnTo>
                  <a:pt x="512571" y="57531"/>
                </a:lnTo>
                <a:lnTo>
                  <a:pt x="505276" y="67950"/>
                </a:lnTo>
                <a:lnTo>
                  <a:pt x="528701" y="84328"/>
                </a:lnTo>
                <a:lnTo>
                  <a:pt x="534267" y="46609"/>
                </a:lnTo>
                <a:close/>
              </a:path>
              <a:path w="541654" h="767715">
                <a:moveTo>
                  <a:pt x="496950" y="46609"/>
                </a:moveTo>
                <a:lnTo>
                  <a:pt x="489657" y="57028"/>
                </a:lnTo>
                <a:lnTo>
                  <a:pt x="505276" y="67950"/>
                </a:lnTo>
                <a:lnTo>
                  <a:pt x="512571" y="57531"/>
                </a:lnTo>
                <a:lnTo>
                  <a:pt x="496950" y="46609"/>
                </a:lnTo>
                <a:close/>
              </a:path>
              <a:path w="541654" h="767715">
                <a:moveTo>
                  <a:pt x="541146" y="0"/>
                </a:moveTo>
                <a:lnTo>
                  <a:pt x="466216" y="40640"/>
                </a:lnTo>
                <a:lnTo>
                  <a:pt x="489657" y="57028"/>
                </a:lnTo>
                <a:lnTo>
                  <a:pt x="496950" y="46609"/>
                </a:lnTo>
                <a:lnTo>
                  <a:pt x="534267" y="46609"/>
                </a:lnTo>
                <a:lnTo>
                  <a:pt x="541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00980" y="1371980"/>
            <a:ext cx="1371600" cy="1109980"/>
          </a:xfrm>
          <a:custGeom>
            <a:avLst/>
            <a:gdLst/>
            <a:ahLst/>
            <a:cxnLst/>
            <a:rect l="l" t="t" r="r" b="b"/>
            <a:pathLst>
              <a:path w="1371600" h="1109980">
                <a:moveTo>
                  <a:pt x="0" y="1109472"/>
                </a:moveTo>
                <a:lnTo>
                  <a:pt x="1371600" y="1109472"/>
                </a:lnTo>
                <a:lnTo>
                  <a:pt x="1371600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67580" y="186728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14350" y="47625"/>
                </a:lnTo>
                <a:lnTo>
                  <a:pt x="469900" y="47625"/>
                </a:lnTo>
                <a:lnTo>
                  <a:pt x="469900" y="28575"/>
                </a:lnTo>
                <a:lnTo>
                  <a:pt x="514350" y="28575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57200" y="47625"/>
                </a:lnTo>
                <a:lnTo>
                  <a:pt x="457200" y="28575"/>
                </a:lnTo>
                <a:close/>
              </a:path>
              <a:path w="533400" h="76200">
                <a:moveTo>
                  <a:pt x="514350" y="28575"/>
                </a:moveTo>
                <a:lnTo>
                  <a:pt x="469900" y="28575"/>
                </a:lnTo>
                <a:lnTo>
                  <a:pt x="469900" y="47625"/>
                </a:lnTo>
                <a:lnTo>
                  <a:pt x="514350" y="47625"/>
                </a:lnTo>
                <a:lnTo>
                  <a:pt x="533400" y="38100"/>
                </a:lnTo>
                <a:lnTo>
                  <a:pt x="5143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346194" y="154660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800600" y="2895600"/>
            <a:ext cx="1371600" cy="486409"/>
          </a:xfrm>
          <a:custGeom>
            <a:avLst/>
            <a:gdLst/>
            <a:ahLst/>
            <a:cxnLst/>
            <a:rect l="l" t="t" r="r" b="b"/>
            <a:pathLst>
              <a:path w="1371600" h="486410">
                <a:moveTo>
                  <a:pt x="0" y="486155"/>
                </a:moveTo>
                <a:lnTo>
                  <a:pt x="1371600" y="486155"/>
                </a:lnTo>
                <a:lnTo>
                  <a:pt x="137160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I</a:t>
            </a:r>
            <a:r>
              <a:rPr sz="3150" spc="15" baseline="-21000" dirty="0"/>
              <a:t>4</a:t>
            </a:r>
            <a:endParaRPr sz="3150" baseline="-21000"/>
          </a:p>
        </p:txBody>
      </p:sp>
      <p:sp>
        <p:nvSpPr>
          <p:cNvPr id="98" name="object 98"/>
          <p:cNvSpPr/>
          <p:nvPr/>
        </p:nvSpPr>
        <p:spPr>
          <a:xfrm>
            <a:off x="4259579" y="2205101"/>
            <a:ext cx="541655" cy="843280"/>
          </a:xfrm>
          <a:custGeom>
            <a:avLst/>
            <a:gdLst/>
            <a:ahLst/>
            <a:cxnLst/>
            <a:rect l="l" t="t" r="r" b="b"/>
            <a:pathLst>
              <a:path w="541654" h="843280">
                <a:moveTo>
                  <a:pt x="492470" y="784132"/>
                </a:moveTo>
                <a:lnTo>
                  <a:pt x="468375" y="799464"/>
                </a:lnTo>
                <a:lnTo>
                  <a:pt x="541401" y="843279"/>
                </a:lnTo>
                <a:lnTo>
                  <a:pt x="536382" y="794765"/>
                </a:lnTo>
                <a:lnTo>
                  <a:pt x="499237" y="794765"/>
                </a:lnTo>
                <a:lnTo>
                  <a:pt x="492470" y="784132"/>
                </a:lnTo>
                <a:close/>
              </a:path>
              <a:path w="541654" h="843280">
                <a:moveTo>
                  <a:pt x="508551" y="773898"/>
                </a:moveTo>
                <a:lnTo>
                  <a:pt x="492470" y="784132"/>
                </a:lnTo>
                <a:lnTo>
                  <a:pt x="499237" y="794765"/>
                </a:lnTo>
                <a:lnTo>
                  <a:pt x="515366" y="784606"/>
                </a:lnTo>
                <a:lnTo>
                  <a:pt x="508551" y="773898"/>
                </a:lnTo>
                <a:close/>
              </a:path>
              <a:path w="541654" h="843280">
                <a:moveTo>
                  <a:pt x="532638" y="758571"/>
                </a:moveTo>
                <a:lnTo>
                  <a:pt x="508551" y="773898"/>
                </a:lnTo>
                <a:lnTo>
                  <a:pt x="515366" y="784606"/>
                </a:lnTo>
                <a:lnTo>
                  <a:pt x="499237" y="794765"/>
                </a:lnTo>
                <a:lnTo>
                  <a:pt x="536382" y="794765"/>
                </a:lnTo>
                <a:lnTo>
                  <a:pt x="532638" y="758571"/>
                </a:lnTo>
                <a:close/>
              </a:path>
              <a:path w="541654" h="843280">
                <a:moveTo>
                  <a:pt x="16002" y="0"/>
                </a:moveTo>
                <a:lnTo>
                  <a:pt x="0" y="10160"/>
                </a:lnTo>
                <a:lnTo>
                  <a:pt x="492470" y="784132"/>
                </a:lnTo>
                <a:lnTo>
                  <a:pt x="508551" y="773898"/>
                </a:lnTo>
                <a:lnTo>
                  <a:pt x="16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4269994" y="24610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34200" y="1676400"/>
            <a:ext cx="1371600" cy="486409"/>
          </a:xfrm>
          <a:custGeom>
            <a:avLst/>
            <a:gdLst/>
            <a:ahLst/>
            <a:cxnLst/>
            <a:rect l="l" t="t" r="r" b="b"/>
            <a:pathLst>
              <a:path w="1371600" h="486410">
                <a:moveTo>
                  <a:pt x="0" y="486155"/>
                </a:moveTo>
                <a:lnTo>
                  <a:pt x="1371600" y="486155"/>
                </a:lnTo>
                <a:lnTo>
                  <a:pt x="1371600" y="0"/>
                </a:lnTo>
                <a:lnTo>
                  <a:pt x="0" y="0"/>
                </a:lnTo>
                <a:lnTo>
                  <a:pt x="0" y="48615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76800" y="3581400"/>
            <a:ext cx="1371600" cy="486409"/>
          </a:xfrm>
          <a:custGeom>
            <a:avLst/>
            <a:gdLst/>
            <a:ahLst/>
            <a:cxnLst/>
            <a:rect l="l" t="t" r="r" b="b"/>
            <a:pathLst>
              <a:path w="1371600" h="486410">
                <a:moveTo>
                  <a:pt x="0" y="486156"/>
                </a:moveTo>
                <a:lnTo>
                  <a:pt x="1371600" y="486156"/>
                </a:lnTo>
                <a:lnTo>
                  <a:pt x="1371600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59834" y="3810380"/>
            <a:ext cx="617855" cy="843915"/>
          </a:xfrm>
          <a:custGeom>
            <a:avLst/>
            <a:gdLst/>
            <a:ahLst/>
            <a:cxnLst/>
            <a:rect l="l" t="t" r="r" b="b"/>
            <a:pathLst>
              <a:path w="617854" h="843914">
                <a:moveTo>
                  <a:pt x="564765" y="56028"/>
                </a:moveTo>
                <a:lnTo>
                  <a:pt x="0" y="832612"/>
                </a:lnTo>
                <a:lnTo>
                  <a:pt x="15493" y="843788"/>
                </a:lnTo>
                <a:lnTo>
                  <a:pt x="580222" y="67255"/>
                </a:lnTo>
                <a:lnTo>
                  <a:pt x="564765" y="56028"/>
                </a:lnTo>
                <a:close/>
              </a:path>
              <a:path w="617854" h="843914">
                <a:moveTo>
                  <a:pt x="609750" y="45720"/>
                </a:moveTo>
                <a:lnTo>
                  <a:pt x="572262" y="45720"/>
                </a:lnTo>
                <a:lnTo>
                  <a:pt x="587755" y="56896"/>
                </a:lnTo>
                <a:lnTo>
                  <a:pt x="580222" y="67255"/>
                </a:lnTo>
                <a:lnTo>
                  <a:pt x="603376" y="84074"/>
                </a:lnTo>
                <a:lnTo>
                  <a:pt x="609750" y="45720"/>
                </a:lnTo>
                <a:close/>
              </a:path>
              <a:path w="617854" h="843914">
                <a:moveTo>
                  <a:pt x="572262" y="45720"/>
                </a:moveTo>
                <a:lnTo>
                  <a:pt x="564765" y="56028"/>
                </a:lnTo>
                <a:lnTo>
                  <a:pt x="580222" y="67255"/>
                </a:lnTo>
                <a:lnTo>
                  <a:pt x="587755" y="56896"/>
                </a:lnTo>
                <a:lnTo>
                  <a:pt x="572262" y="45720"/>
                </a:lnTo>
                <a:close/>
              </a:path>
              <a:path w="617854" h="843914">
                <a:moveTo>
                  <a:pt x="617346" y="0"/>
                </a:moveTo>
                <a:lnTo>
                  <a:pt x="541654" y="39243"/>
                </a:lnTo>
                <a:lnTo>
                  <a:pt x="564765" y="56028"/>
                </a:lnTo>
                <a:lnTo>
                  <a:pt x="572262" y="45720"/>
                </a:lnTo>
                <a:lnTo>
                  <a:pt x="609750" y="45720"/>
                </a:lnTo>
                <a:lnTo>
                  <a:pt x="617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953380" y="4419980"/>
            <a:ext cx="1295400" cy="1109980"/>
          </a:xfrm>
          <a:custGeom>
            <a:avLst/>
            <a:gdLst/>
            <a:ahLst/>
            <a:cxnLst/>
            <a:rect l="l" t="t" r="r" b="b"/>
            <a:pathLst>
              <a:path w="1295400" h="1109979">
                <a:moveTo>
                  <a:pt x="0" y="1109472"/>
                </a:moveTo>
                <a:lnTo>
                  <a:pt x="1295400" y="1109472"/>
                </a:lnTo>
                <a:lnTo>
                  <a:pt x="1295400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67580" y="491528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6750" y="47625"/>
                </a:lnTo>
                <a:lnTo>
                  <a:pt x="622300" y="47625"/>
                </a:lnTo>
                <a:lnTo>
                  <a:pt x="622300" y="28575"/>
                </a:lnTo>
                <a:lnTo>
                  <a:pt x="666750" y="28575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9600" y="47625"/>
                </a:lnTo>
                <a:lnTo>
                  <a:pt x="609600" y="28575"/>
                </a:lnTo>
                <a:close/>
              </a:path>
              <a:path w="685800" h="76200">
                <a:moveTo>
                  <a:pt x="666750" y="28575"/>
                </a:moveTo>
                <a:lnTo>
                  <a:pt x="622300" y="28575"/>
                </a:lnTo>
                <a:lnTo>
                  <a:pt x="622300" y="47625"/>
                </a:lnTo>
                <a:lnTo>
                  <a:pt x="666750" y="47625"/>
                </a:lnTo>
                <a:lnTo>
                  <a:pt x="685800" y="38100"/>
                </a:lnTo>
                <a:lnTo>
                  <a:pt x="6667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4346194" y="3985259"/>
            <a:ext cx="2374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6200" algn="ctr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953000" y="5867400"/>
            <a:ext cx="1295400" cy="486409"/>
          </a:xfrm>
          <a:custGeom>
            <a:avLst/>
            <a:gdLst/>
            <a:ahLst/>
            <a:cxnLst/>
            <a:rect l="l" t="t" r="r" b="b"/>
            <a:pathLst>
              <a:path w="1295400" h="486410">
                <a:moveTo>
                  <a:pt x="0" y="486156"/>
                </a:moveTo>
                <a:lnTo>
                  <a:pt x="1295400" y="486156"/>
                </a:lnTo>
                <a:lnTo>
                  <a:pt x="1295400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59834" y="5176392"/>
            <a:ext cx="617855" cy="843915"/>
          </a:xfrm>
          <a:custGeom>
            <a:avLst/>
            <a:gdLst/>
            <a:ahLst/>
            <a:cxnLst/>
            <a:rect l="l" t="t" r="r" b="b"/>
            <a:pathLst>
              <a:path w="617854" h="843914">
                <a:moveTo>
                  <a:pt x="564797" y="787766"/>
                </a:moveTo>
                <a:lnTo>
                  <a:pt x="541654" y="804570"/>
                </a:lnTo>
                <a:lnTo>
                  <a:pt x="617346" y="843787"/>
                </a:lnTo>
                <a:lnTo>
                  <a:pt x="609740" y="798029"/>
                </a:lnTo>
                <a:lnTo>
                  <a:pt x="572262" y="798029"/>
                </a:lnTo>
                <a:lnTo>
                  <a:pt x="564797" y="787766"/>
                </a:lnTo>
                <a:close/>
              </a:path>
              <a:path w="617854" h="843914">
                <a:moveTo>
                  <a:pt x="580267" y="776532"/>
                </a:moveTo>
                <a:lnTo>
                  <a:pt x="564797" y="787766"/>
                </a:lnTo>
                <a:lnTo>
                  <a:pt x="572262" y="798029"/>
                </a:lnTo>
                <a:lnTo>
                  <a:pt x="587755" y="786828"/>
                </a:lnTo>
                <a:lnTo>
                  <a:pt x="580267" y="776532"/>
                </a:lnTo>
                <a:close/>
              </a:path>
              <a:path w="617854" h="843914">
                <a:moveTo>
                  <a:pt x="603376" y="759752"/>
                </a:moveTo>
                <a:lnTo>
                  <a:pt x="580267" y="776532"/>
                </a:lnTo>
                <a:lnTo>
                  <a:pt x="587755" y="786828"/>
                </a:lnTo>
                <a:lnTo>
                  <a:pt x="572262" y="798029"/>
                </a:lnTo>
                <a:lnTo>
                  <a:pt x="609740" y="798029"/>
                </a:lnTo>
                <a:lnTo>
                  <a:pt x="603376" y="759752"/>
                </a:lnTo>
                <a:close/>
              </a:path>
              <a:path w="617854" h="843914">
                <a:moveTo>
                  <a:pt x="15493" y="0"/>
                </a:moveTo>
                <a:lnTo>
                  <a:pt x="0" y="11175"/>
                </a:lnTo>
                <a:lnTo>
                  <a:pt x="564797" y="787766"/>
                </a:lnTo>
                <a:lnTo>
                  <a:pt x="580267" y="776532"/>
                </a:lnTo>
                <a:lnTo>
                  <a:pt x="1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4346194" y="558545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51447" y="5125211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409182" y="5360670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403847" y="581101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172580" y="194348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7851647" y="2153157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009381" y="2388616"/>
            <a:ext cx="29718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162800" y="4953000"/>
            <a:ext cx="1295400" cy="486409"/>
          </a:xfrm>
          <a:custGeom>
            <a:avLst/>
            <a:gdLst/>
            <a:ahLst/>
            <a:cxnLst/>
            <a:rect l="l" t="t" r="r" b="b"/>
            <a:pathLst>
              <a:path w="1295400" h="486410">
                <a:moveTo>
                  <a:pt x="0" y="486156"/>
                </a:moveTo>
                <a:lnTo>
                  <a:pt x="1295400" y="486156"/>
                </a:lnTo>
                <a:lnTo>
                  <a:pt x="1295400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248780" y="514388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95350" y="47625"/>
                </a:lnTo>
                <a:lnTo>
                  <a:pt x="850900" y="47625"/>
                </a:lnTo>
                <a:lnTo>
                  <a:pt x="850900" y="28575"/>
                </a:lnTo>
                <a:lnTo>
                  <a:pt x="895350" y="28575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38200" y="47625"/>
                </a:lnTo>
                <a:lnTo>
                  <a:pt x="838200" y="28575"/>
                </a:lnTo>
                <a:close/>
              </a:path>
              <a:path w="914400" h="76200">
                <a:moveTo>
                  <a:pt x="895350" y="28575"/>
                </a:moveTo>
                <a:lnTo>
                  <a:pt x="850900" y="28575"/>
                </a:lnTo>
                <a:lnTo>
                  <a:pt x="850900" y="47625"/>
                </a:lnTo>
                <a:lnTo>
                  <a:pt x="895350" y="47625"/>
                </a:lnTo>
                <a:lnTo>
                  <a:pt x="914400" y="38100"/>
                </a:lnTo>
                <a:lnTo>
                  <a:pt x="8953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6556247" y="482345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791580" y="114338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782181" y="114338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72580" y="141008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6403847" y="784352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601080" y="251498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5718047" y="2537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677280" y="556298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28575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28575" y="241300"/>
                </a:lnTo>
                <a:lnTo>
                  <a:pt x="28575" y="228600"/>
                </a:lnTo>
                <a:close/>
              </a:path>
              <a:path w="76200" h="304800">
                <a:moveTo>
                  <a:pt x="47625" y="0"/>
                </a:moveTo>
                <a:lnTo>
                  <a:pt x="28575" y="0"/>
                </a:lnTo>
                <a:lnTo>
                  <a:pt x="28575" y="241300"/>
                </a:lnTo>
                <a:lnTo>
                  <a:pt x="47625" y="241300"/>
                </a:lnTo>
                <a:lnTo>
                  <a:pt x="47625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7625" y="228600"/>
                </a:lnTo>
                <a:lnTo>
                  <a:pt x="47625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5870447" y="550925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791580" y="419138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791580" y="419138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34581" y="419138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231254" y="4458080"/>
            <a:ext cx="703580" cy="76200"/>
          </a:xfrm>
          <a:custGeom>
            <a:avLst/>
            <a:gdLst/>
            <a:ahLst/>
            <a:cxnLst/>
            <a:rect l="l" t="t" r="r" b="b"/>
            <a:pathLst>
              <a:path w="7035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035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03579" h="76200">
                <a:moveTo>
                  <a:pt x="70332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03326" y="44450"/>
                </a:lnTo>
                <a:lnTo>
                  <a:pt x="70332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6251447" y="1556470"/>
            <a:ext cx="398145" cy="2667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2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200" b="1" spc="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0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  <a:p>
            <a:pPr marL="88900" marR="7620" algn="ctr">
              <a:lnSpc>
                <a:spcPct val="109000"/>
              </a:lnSpc>
              <a:spcBef>
                <a:spcPts val="1800"/>
              </a:spcBef>
            </a:pP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7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6  </a:t>
            </a: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  <a:p>
            <a:pPr marL="231775" algn="ctr">
              <a:lnSpc>
                <a:spcPts val="2665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51713" y="880872"/>
            <a:ext cx="185801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基于图来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2820"/>
              </a:lnSpc>
            </a:pPr>
            <a:r>
              <a:rPr sz="24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LR(0)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自动机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1" name="object 15"/>
          <p:cNvSpPr txBox="1"/>
          <p:nvPr/>
        </p:nvSpPr>
        <p:spPr>
          <a:xfrm>
            <a:off x="688340" y="2027813"/>
            <a:ext cx="908050" cy="9645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p>
            <a:pPr marL="241300">
              <a:lnSpc>
                <a:spcPct val="100000"/>
              </a:lnSpc>
              <a:spcBef>
                <a:spcPts val="485"/>
              </a:spcBef>
            </a:pPr>
            <a:r>
              <a:rPr sz="3200" b="1" spc="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0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2" name="object 12"/>
          <p:cNvSpPr txBox="1"/>
          <p:nvPr/>
        </p:nvSpPr>
        <p:spPr>
          <a:xfrm>
            <a:off x="688340" y="2966973"/>
            <a:ext cx="1010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•aA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•bB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3" name="object 39"/>
          <p:cNvSpPr txBox="1"/>
          <p:nvPr/>
        </p:nvSpPr>
        <p:spPr>
          <a:xfrm>
            <a:off x="2974594" y="1671573"/>
            <a:ext cx="100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•cA  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4" name="object 42"/>
          <p:cNvSpPr txBox="1"/>
          <p:nvPr/>
        </p:nvSpPr>
        <p:spPr>
          <a:xfrm>
            <a:off x="2974594" y="731604"/>
            <a:ext cx="1010285" cy="9658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p>
            <a:pPr marL="70485" algn="ctr">
              <a:lnSpc>
                <a:spcPct val="100000"/>
              </a:lnSpc>
              <a:spcBef>
                <a:spcPts val="490"/>
              </a:spcBef>
            </a:pPr>
            <a:r>
              <a:rPr sz="3200" b="1" spc="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0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a•A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5" name="object 72"/>
          <p:cNvSpPr txBox="1"/>
          <p:nvPr/>
        </p:nvSpPr>
        <p:spPr>
          <a:xfrm>
            <a:off x="4193794" y="78435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7" name="object 26"/>
          <p:cNvSpPr txBox="1"/>
          <p:nvPr/>
        </p:nvSpPr>
        <p:spPr>
          <a:xfrm>
            <a:off x="2974594" y="2995929"/>
            <a:ext cx="90805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  <a:spcBef>
                <a:spcPts val="80"/>
              </a:spcBef>
            </a:pPr>
            <a:r>
              <a:rPr sz="3200" b="1" spc="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0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8" name="object 56"/>
          <p:cNvSpPr txBox="1"/>
          <p:nvPr/>
        </p:nvSpPr>
        <p:spPr>
          <a:xfrm>
            <a:off x="2974594" y="4277867"/>
            <a:ext cx="1010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b•B  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•cB  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9" name="object 69"/>
          <p:cNvSpPr txBox="1"/>
          <p:nvPr/>
        </p:nvSpPr>
        <p:spPr>
          <a:xfrm>
            <a:off x="4879594" y="633476"/>
            <a:ext cx="101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0" name="object 83"/>
          <p:cNvSpPr txBox="1"/>
          <p:nvPr/>
        </p:nvSpPr>
        <p:spPr>
          <a:xfrm>
            <a:off x="4803520" y="1371980"/>
            <a:ext cx="1371600" cy="1109980"/>
          </a:xfrm>
          <a:prstGeom prst="rect">
            <a:avLst/>
          </a:prstGeom>
          <a:ln w="9905">
            <a:solidFill>
              <a:srgbClr val="003300"/>
            </a:solidFill>
          </a:ln>
        </p:spPr>
        <p:txBody>
          <a:bodyPr vert="horz" wrap="square" lIns="0" tIns="0" rIns="0" bIns="0" rtlCol="0">
            <a:spAutoFit/>
          </a:bodyPr>
          <a:p>
            <a:pPr marL="90805">
              <a:lnSpc>
                <a:spcPts val="246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c•A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0805" marR="28829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•cA  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1" name="object 107"/>
          <p:cNvSpPr txBox="1"/>
          <p:nvPr/>
        </p:nvSpPr>
        <p:spPr>
          <a:xfrm>
            <a:off x="7013447" y="1700529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2" name="object 112"/>
          <p:cNvSpPr txBox="1"/>
          <p:nvPr/>
        </p:nvSpPr>
        <p:spPr>
          <a:xfrm>
            <a:off x="4956047" y="3605529"/>
            <a:ext cx="101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bB•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3" name="object 127"/>
          <p:cNvSpPr txBox="1"/>
          <p:nvPr/>
        </p:nvSpPr>
        <p:spPr>
          <a:xfrm>
            <a:off x="4952745" y="4419980"/>
            <a:ext cx="1295400" cy="1109980"/>
          </a:xfrm>
          <a:prstGeom prst="rect">
            <a:avLst/>
          </a:prstGeom>
          <a:ln w="9905">
            <a:solidFill>
              <a:srgbClr val="003300"/>
            </a:solidFill>
          </a:ln>
        </p:spPr>
        <p:txBody>
          <a:bodyPr vert="horz" wrap="square" lIns="0" tIns="0" rIns="0" bIns="0" rtlCol="0">
            <a:spAutoFit/>
          </a:bodyPr>
          <a:p>
            <a:pPr marL="91440">
              <a:lnSpc>
                <a:spcPts val="246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c•B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1440" marR="24574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•cB  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4" name="object 135"/>
          <p:cNvSpPr txBox="1"/>
          <p:nvPr/>
        </p:nvSpPr>
        <p:spPr>
          <a:xfrm>
            <a:off x="5032247" y="5891783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6" name="object 173"/>
          <p:cNvSpPr txBox="1"/>
          <p:nvPr/>
        </p:nvSpPr>
        <p:spPr>
          <a:xfrm>
            <a:off x="7242047" y="4893892"/>
            <a:ext cx="1112520" cy="10737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cB•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>
              <a:lnSpc>
                <a:spcPct val="100000"/>
              </a:lnSpc>
              <a:spcBef>
                <a:spcPts val="875"/>
              </a:spcBef>
            </a:pPr>
            <a:r>
              <a:rPr sz="4800" b="1" spc="-15" baseline="1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b="1" spc="-10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7" name="object 92"/>
          <p:cNvSpPr txBox="1"/>
          <p:nvPr/>
        </p:nvSpPr>
        <p:spPr>
          <a:xfrm>
            <a:off x="4879594" y="2919729"/>
            <a:ext cx="823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5035296" y="789685"/>
            <a:ext cx="325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表格表示的</a:t>
            </a:r>
            <a:r>
              <a:rPr sz="2400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LR(0)</a:t>
            </a:r>
            <a:r>
              <a:rPr sz="2400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40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2400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8" name="object 106"/>
          <p:cNvGraphicFramePr>
            <a:graphicFrameLocks noGrp="1"/>
          </p:cNvGraphicFramePr>
          <p:nvPr/>
        </p:nvGraphicFramePr>
        <p:xfrm>
          <a:off x="2973387" y="1471612"/>
          <a:ext cx="5770880" cy="441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1739900"/>
                <a:gridCol w="1676400"/>
                <a:gridCol w="1600200"/>
              </a:tblGrid>
              <a:tr h="396875"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022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42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</a:t>
                      </a:r>
                      <a:r>
                        <a:rPr sz="20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04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</a:t>
                      </a:r>
                      <a:r>
                        <a:rPr sz="20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79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S’</a:t>
                      </a:r>
                      <a:r>
                        <a:rPr sz="2000" b="1" spc="-15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641985">
                        <a:lnSpc>
                          <a:spcPts val="288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•aA  E</a:t>
                      </a:r>
                      <a:r>
                        <a:rPr sz="20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•bB}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421130">
                        <a:lnSpc>
                          <a:spcPts val="288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  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302385">
                        <a:lnSpc>
                          <a:spcPts val="288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S’</a:t>
                      </a:r>
                      <a:r>
                        <a:rPr sz="2000" b="1" spc="-16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11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a•A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755650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•cA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•d}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421130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302385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11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000" b="1" spc="-10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b•B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707390">
                        <a:lnSpc>
                          <a:spcPts val="288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•cB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•d}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421130">
                        <a:lnSpc>
                          <a:spcPts val="2880"/>
                        </a:lnSpc>
                        <a:spcBef>
                          <a:spcPts val="17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 marR="1302385">
                        <a:lnSpc>
                          <a:spcPts val="2880"/>
                        </a:lnSpc>
                        <a:spcBef>
                          <a:spcPts val="17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9" name="object 2"/>
          <p:cNvSpPr/>
          <p:nvPr/>
        </p:nvSpPr>
        <p:spPr>
          <a:xfrm>
            <a:off x="762000" y="1981200"/>
            <a:ext cx="1600200" cy="2677160"/>
          </a:xfrm>
          <a:custGeom>
            <a:avLst/>
            <a:gdLst/>
            <a:ahLst/>
            <a:cxnLst/>
            <a:rect l="l" t="t" r="r" b="b"/>
            <a:pathLst>
              <a:path w="1600200" h="2677160">
                <a:moveTo>
                  <a:pt x="0" y="2676906"/>
                </a:moveTo>
                <a:lnTo>
                  <a:pt x="1600200" y="2676906"/>
                </a:lnTo>
                <a:lnTo>
                  <a:pt x="1600200" y="0"/>
                </a:lnTo>
                <a:lnTo>
                  <a:pt x="0" y="0"/>
                </a:lnTo>
                <a:lnTo>
                  <a:pt x="0" y="2676906"/>
                </a:lnTo>
                <a:close/>
              </a:path>
            </a:pathLst>
          </a:custGeom>
          <a:ln w="2895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10" name="object 24"/>
          <p:cNvSpPr txBox="1"/>
          <p:nvPr/>
        </p:nvSpPr>
        <p:spPr>
          <a:xfrm>
            <a:off x="840739" y="2005329"/>
            <a:ext cx="12592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(0)S’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bB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81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(4)A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 (5)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(6)B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5838"/>
            <a:ext cx="185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主要介绍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75968"/>
            <a:ext cx="661479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"/>
              <a:tabLst>
                <a:tab pos="3556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总控程序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LR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工作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思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想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 panose="05000000000000000000"/>
              <a:buChar char=""/>
              <a:tabLst>
                <a:tab pos="355600" algn="l"/>
              </a:tabLst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LR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造方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object 121"/>
          <p:cNvGraphicFramePr>
            <a:graphicFrameLocks noGrp="1"/>
          </p:cNvGraphicFramePr>
          <p:nvPr/>
        </p:nvGraphicFramePr>
        <p:xfrm>
          <a:off x="3259137" y="671512"/>
          <a:ext cx="5608955" cy="547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1519555"/>
                <a:gridCol w="1808480"/>
                <a:gridCol w="1519554"/>
              </a:tblGrid>
              <a:tr h="396875"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91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083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</a:t>
                      </a:r>
                      <a:r>
                        <a:rPr sz="20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3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</a:t>
                      </a:r>
                      <a:r>
                        <a:rPr sz="20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</a:t>
                      </a: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态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000" b="1" spc="-1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aA•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#E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79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14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c•A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535940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•cA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•d}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553845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 marR="1137920">
                        <a:lnSpc>
                          <a:spcPts val="2390"/>
                        </a:lnSpc>
                        <a:spcBef>
                          <a:spcPts val="870"/>
                        </a:spcBef>
                      </a:pPr>
                      <a:r>
                        <a:rPr sz="30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dirty="0">
                          <a:latin typeface="Times New Roman" panose="02020603050405020304"/>
                          <a:cs typeface="Times New Roman" panose="02020603050405020304"/>
                        </a:rPr>
                        <a:t>10  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14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#A</a:t>
                      </a:r>
                      <a:r>
                        <a:rPr sz="2000" b="1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000" b="1" spc="-1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bB•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#E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bB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11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c•B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550545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•cB 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•d}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553845">
                        <a:lnSpc>
                          <a:spcPct val="12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 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 marR="1156335">
                        <a:lnSpc>
                          <a:spcPts val="2390"/>
                        </a:lnSpc>
                        <a:spcBef>
                          <a:spcPts val="875"/>
                        </a:spcBef>
                      </a:pPr>
                      <a:r>
                        <a:rPr sz="3000" b="1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-75" dirty="0">
                          <a:latin typeface="Times New Roman" panose="02020603050405020304"/>
                          <a:cs typeface="Times New Roman" panose="02020603050405020304"/>
                        </a:rPr>
                        <a:t>11  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#B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14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#A</a:t>
                      </a:r>
                      <a:r>
                        <a:rPr sz="2000" b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3000" b="1" spc="-60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-40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1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cB•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#B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000" b="1" spc="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3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6" name="object 122"/>
          <p:cNvSpPr/>
          <p:nvPr/>
        </p:nvSpPr>
        <p:spPr>
          <a:xfrm>
            <a:off x="762000" y="1981200"/>
            <a:ext cx="1600200" cy="2677160"/>
          </a:xfrm>
          <a:custGeom>
            <a:avLst/>
            <a:gdLst/>
            <a:ahLst/>
            <a:cxnLst/>
            <a:rect l="l" t="t" r="r" b="b"/>
            <a:pathLst>
              <a:path w="1600200" h="2677160">
                <a:moveTo>
                  <a:pt x="0" y="2676906"/>
                </a:moveTo>
                <a:lnTo>
                  <a:pt x="1600200" y="2676906"/>
                </a:lnTo>
                <a:lnTo>
                  <a:pt x="1600200" y="0"/>
                </a:lnTo>
                <a:lnTo>
                  <a:pt x="0" y="0"/>
                </a:lnTo>
                <a:lnTo>
                  <a:pt x="0" y="2676906"/>
                </a:lnTo>
                <a:close/>
              </a:path>
            </a:pathLst>
          </a:custGeom>
          <a:ln w="2895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47" name="object 144"/>
          <p:cNvSpPr txBox="1"/>
          <p:nvPr/>
        </p:nvSpPr>
        <p:spPr>
          <a:xfrm>
            <a:off x="840739" y="2005329"/>
            <a:ext cx="12592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(0)S’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bB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81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(4)A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 (5)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(6)B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object 112"/>
          <p:cNvGraphicFramePr>
            <a:graphicFrameLocks noGrp="1"/>
          </p:cNvGraphicFramePr>
          <p:nvPr/>
        </p:nvGraphicFramePr>
        <p:xfrm>
          <a:off x="2805112" y="823912"/>
          <a:ext cx="6139180" cy="526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852805"/>
                <a:gridCol w="705485"/>
                <a:gridCol w="707389"/>
                <a:gridCol w="784860"/>
                <a:gridCol w="686435"/>
                <a:gridCol w="640079"/>
                <a:gridCol w="559435"/>
                <a:gridCol w="610235"/>
              </a:tblGrid>
              <a:tr h="337820">
                <a:tc rowSpan="2">
                  <a:txBody>
                    <a:bodyPr/>
                    <a:p>
                      <a:pPr marL="105410">
                        <a:lnSpc>
                          <a:spcPts val="205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状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  <a:p>
                      <a:pPr marL="105410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态</a:t>
                      </a:r>
                      <a:endParaRPr sz="1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p>
                      <a:pPr marL="5740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10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37820">
                <a:tc vMerge="1"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2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86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070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108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384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6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86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3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298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="1" spc="-7" baseline="-21000" dirty="0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75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105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540">
                <a:tc>
                  <a:txBody>
                    <a:bodyPr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105" dirty="0"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51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800" b="1" spc="-7" baseline="-21000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7" name="object 113"/>
          <p:cNvSpPr/>
          <p:nvPr/>
        </p:nvSpPr>
        <p:spPr>
          <a:xfrm>
            <a:off x="838200" y="1600200"/>
            <a:ext cx="1600200" cy="2677160"/>
          </a:xfrm>
          <a:custGeom>
            <a:avLst/>
            <a:gdLst/>
            <a:ahLst/>
            <a:cxnLst/>
            <a:rect l="l" t="t" r="r" b="b"/>
            <a:pathLst>
              <a:path w="1600200" h="2677160">
                <a:moveTo>
                  <a:pt x="0" y="2676906"/>
                </a:moveTo>
                <a:lnTo>
                  <a:pt x="1600200" y="2676906"/>
                </a:lnTo>
                <a:lnTo>
                  <a:pt x="1600200" y="0"/>
                </a:lnTo>
                <a:lnTo>
                  <a:pt x="0" y="0"/>
                </a:lnTo>
                <a:lnTo>
                  <a:pt x="0" y="2676906"/>
                </a:lnTo>
                <a:close/>
              </a:path>
            </a:pathLst>
          </a:custGeom>
          <a:ln w="2895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138" name="object 135"/>
          <p:cNvSpPr txBox="1"/>
          <p:nvPr/>
        </p:nvSpPr>
        <p:spPr>
          <a:xfrm>
            <a:off x="383540" y="1624329"/>
            <a:ext cx="2165350" cy="409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46100" marR="377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(0)S’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bB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410845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(4)A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(6)B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b="1" spc="-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400" b="1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无冲</a:t>
            </a:r>
            <a:r>
              <a:rPr sz="2400" b="1" spc="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 目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故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 sz="2400" b="1" spc="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2760"/>
              </a:lnSpc>
            </a:pPr>
            <a:r>
              <a:rPr sz="24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LR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133600" y="2209800"/>
            <a:ext cx="1664335" cy="104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0570" y="594995"/>
            <a:ext cx="1687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下标：选用与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内表达式相同的序号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5"/>
          <p:cNvSpPr txBox="1">
            <a:spLocks noGrp="1"/>
          </p:cNvSpPr>
          <p:nvPr>
            <p:ph type="title"/>
          </p:nvPr>
        </p:nvSpPr>
        <p:spPr>
          <a:xfrm>
            <a:off x="535940" y="765556"/>
            <a:ext cx="1854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sz="3200" spc="-5" dirty="0">
                <a:solidFill>
                  <a:srgbClr val="000000"/>
                </a:solidFill>
              </a:rPr>
              <a:t>bccd$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7" name="object 74"/>
          <p:cNvGraphicFramePr>
            <a:graphicFrameLocks noGrp="1"/>
          </p:cNvGraphicFramePr>
          <p:nvPr/>
        </p:nvGraphicFramePr>
        <p:xfrm>
          <a:off x="1128712" y="1509712"/>
          <a:ext cx="6824980" cy="399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780"/>
                <a:gridCol w="2148205"/>
                <a:gridCol w="1696085"/>
                <a:gridCol w="1524634"/>
              </a:tblGrid>
              <a:tr h="396875"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栈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60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20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动作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bccd$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ccd$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0 3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cd$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0 3 8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0 3 8 8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$bccd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0 3 8 8</a:t>
                      </a:r>
                      <a:r>
                        <a:rPr sz="2000" b="1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u="sng" spc="-1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$bccB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0 3 8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u="sng" spc="-1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11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$bcB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0 3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$bB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/E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67785" y="760095"/>
            <a:ext cx="459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查表遇空：报错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3834"/>
            <a:ext cx="40976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SLR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分析表的构造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7377"/>
            <a:ext cx="7813040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LR(0)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文法太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能分析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文法有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，没有实 用价值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lvl="1" indent="-457200">
              <a:lnSpc>
                <a:spcPct val="100000"/>
              </a:lnSpc>
              <a:spcBef>
                <a:spcPts val="625"/>
              </a:spcBef>
              <a:buClr>
                <a:srgbClr val="033B8F"/>
              </a:buClr>
              <a:buSzPct val="79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LR(0)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析表可能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冲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63" y="801369"/>
            <a:ext cx="3074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LR(0)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冲突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8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975" y="5660897"/>
            <a:ext cx="3830954" cy="492759"/>
          </a:xfrm>
          <a:prstGeom prst="rect">
            <a:avLst/>
          </a:prstGeom>
          <a:ln w="28955">
            <a:solidFill>
              <a:srgbClr val="C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2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-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冲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421130"/>
            <a:ext cx="8267700" cy="39524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文本框 4"/>
          <p:cNvSpPr txBox="1"/>
          <p:nvPr/>
        </p:nvSpPr>
        <p:spPr>
          <a:xfrm>
            <a:off x="6671945" y="2513965"/>
            <a:ext cx="94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移入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归约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8255" y="6220460"/>
            <a:ext cx="649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要移入还是要归约？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3468623"/>
            <a:ext cx="66624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sz="32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3150" b="1" spc="-7" baseline="-21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a=+，则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应该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3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sz="3150" b="1" spc="0" baseline="-12000" dirty="0">
                <a:latin typeface="宋体" panose="02010600030101010101" pitchFamily="2" charset="-122"/>
                <a:cs typeface="宋体" panose="02010600030101010101" pitchFamily="2" charset="-122"/>
              </a:rPr>
              <a:t>3； 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a∈FOLLOW(E),</a:t>
            </a:r>
            <a:r>
              <a:rPr sz="3200" b="1" spc="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则应用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E→T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•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约；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76" y="2290572"/>
            <a:ext cx="4038600" cy="603885"/>
          </a:xfrm>
          <a:prstGeom prst="rect">
            <a:avLst/>
          </a:prstGeom>
          <a:solidFill>
            <a:srgbClr val="CCEBFF"/>
          </a:solidFill>
          <a:ln w="31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0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FOLLOW(E)={$}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204" y="771905"/>
            <a:ext cx="8305800" cy="6032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32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解决方法：</a:t>
            </a:r>
            <a:r>
              <a:rPr sz="3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前搜</a:t>
            </a:r>
            <a:r>
              <a:rPr sz="3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索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32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3200" spc="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721613"/>
            <a:ext cx="6631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一般而言,假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个项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目I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同时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673" y="1641348"/>
            <a:ext cx="3505200" cy="2905760"/>
          </a:xfrm>
          <a:custGeom>
            <a:avLst/>
            <a:gdLst/>
            <a:ahLst/>
            <a:cxnLst/>
            <a:rect l="l" t="t" r="r" b="b"/>
            <a:pathLst>
              <a:path w="3505200" h="2905760">
                <a:moveTo>
                  <a:pt x="0" y="2905506"/>
                </a:moveTo>
                <a:lnTo>
                  <a:pt x="3505200" y="2905506"/>
                </a:lnTo>
                <a:lnTo>
                  <a:pt x="3505200" y="0"/>
                </a:lnTo>
                <a:lnTo>
                  <a:pt x="0" y="0"/>
                </a:lnTo>
                <a:lnTo>
                  <a:pt x="0" y="290550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673" y="1641348"/>
            <a:ext cx="3505200" cy="2905760"/>
          </a:xfrm>
          <a:custGeom>
            <a:avLst/>
            <a:gdLst/>
            <a:ahLst/>
            <a:cxnLst/>
            <a:rect l="l" t="t" r="r" b="b"/>
            <a:pathLst>
              <a:path w="3505200" h="2905760">
                <a:moveTo>
                  <a:pt x="0" y="2905506"/>
                </a:moveTo>
                <a:lnTo>
                  <a:pt x="3505200" y="2905506"/>
                </a:lnTo>
                <a:lnTo>
                  <a:pt x="3505200" y="0"/>
                </a:lnTo>
                <a:lnTo>
                  <a:pt x="0" y="0"/>
                </a:lnTo>
                <a:lnTo>
                  <a:pt x="0" y="29055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9848" y="1178814"/>
            <a:ext cx="259524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315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m个移进项目：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3750"/>
              </a:lnSpc>
            </a:pPr>
            <a:r>
              <a:rPr sz="33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3300" spc="15" baseline="-13000" dirty="0">
                <a:latin typeface="Verdana" panose="020B0604030504040204"/>
                <a:cs typeface="Verdana" panose="020B0604030504040204"/>
              </a:rPr>
              <a:t>1</a:t>
            </a:r>
            <a:r>
              <a:rPr sz="3300" spc="10" dirty="0"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335" dirty="0">
                <a:latin typeface="Calibri" panose="020F0502020204030204"/>
                <a:cs typeface="Calibri" panose="020F0502020204030204"/>
              </a:rPr>
              <a:t>α</a:t>
            </a:r>
            <a:r>
              <a:rPr sz="3300" spc="502" baseline="-13000" dirty="0">
                <a:latin typeface="Calibri" panose="020F0502020204030204"/>
                <a:cs typeface="Calibri" panose="020F0502020204030204"/>
              </a:rPr>
              <a:t>1</a:t>
            </a:r>
            <a:r>
              <a:rPr sz="3300" spc="335" dirty="0">
                <a:latin typeface="Arial" panose="020B0604020202020204"/>
                <a:cs typeface="Arial" panose="020B0604020202020204"/>
              </a:rPr>
              <a:t>·</a:t>
            </a:r>
            <a:r>
              <a:rPr sz="3300" spc="335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spc="502" baseline="-130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3300" spc="335" dirty="0">
                <a:latin typeface="Calibri" panose="020F0502020204030204"/>
                <a:cs typeface="Calibri" panose="020F0502020204030204"/>
              </a:rPr>
              <a:t>β</a:t>
            </a:r>
            <a:r>
              <a:rPr sz="3300" spc="502" baseline="-13000" dirty="0">
                <a:latin typeface="Calibri" panose="020F0502020204030204"/>
                <a:cs typeface="Calibri" panose="020F0502020204030204"/>
              </a:rPr>
              <a:t>1</a:t>
            </a:r>
            <a:endParaRPr sz="3300" baseline="-1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13" y="2025233"/>
            <a:ext cx="3070225" cy="185102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33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3300" spc="15" baseline="-13000" dirty="0">
                <a:latin typeface="Verdana" panose="020B0604030504040204"/>
                <a:cs typeface="Verdana" panose="020B0604030504040204"/>
              </a:rPr>
              <a:t>2</a:t>
            </a:r>
            <a:r>
              <a:rPr sz="3300" spc="10" dirty="0"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1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500" dirty="0">
                <a:latin typeface="Calibri" panose="020F0502020204030204"/>
                <a:cs typeface="Calibri" panose="020F0502020204030204"/>
              </a:rPr>
              <a:t>α</a:t>
            </a:r>
            <a:r>
              <a:rPr sz="3300" spc="750" baseline="-13000" dirty="0">
                <a:latin typeface="Calibri" panose="020F0502020204030204"/>
                <a:cs typeface="Calibri" panose="020F0502020204030204"/>
              </a:rPr>
              <a:t>2</a:t>
            </a:r>
            <a:r>
              <a:rPr sz="3300" spc="500" dirty="0">
                <a:latin typeface="Arial" panose="020B0604020202020204"/>
                <a:cs typeface="Arial" panose="020B0604020202020204"/>
              </a:rPr>
              <a:t>·</a:t>
            </a:r>
            <a:r>
              <a:rPr sz="3300" spc="5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spc="750" baseline="-130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3300" spc="500" dirty="0">
                <a:latin typeface="Calibri" panose="020F0502020204030204"/>
                <a:cs typeface="Calibri" panose="020F0502020204030204"/>
              </a:rPr>
              <a:t>β</a:t>
            </a:r>
            <a:r>
              <a:rPr sz="3300" spc="750" baseline="-13000" dirty="0">
                <a:latin typeface="Calibri" panose="020F0502020204030204"/>
                <a:cs typeface="Calibri" panose="020F0502020204030204"/>
              </a:rPr>
              <a:t>2</a:t>
            </a:r>
            <a:endParaRPr sz="3300" baseline="-13000">
              <a:latin typeface="Calibri" panose="020F0502020204030204"/>
              <a:cs typeface="Calibri" panose="020F0502020204030204"/>
            </a:endParaRPr>
          </a:p>
          <a:p>
            <a:pPr marR="645160" algn="ctr">
              <a:lnSpc>
                <a:spcPct val="100000"/>
              </a:lnSpc>
              <a:spcBef>
                <a:spcPts val="825"/>
              </a:spcBef>
            </a:pPr>
            <a:r>
              <a:rPr sz="3300" spc="105" dirty="0">
                <a:latin typeface="Calibri" panose="020F0502020204030204"/>
                <a:cs typeface="Calibri" panose="020F0502020204030204"/>
              </a:rPr>
              <a:t>..</a:t>
            </a:r>
            <a:endParaRPr sz="33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3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3300" spc="15" baseline="-13000" dirty="0">
                <a:latin typeface="Verdana" panose="020B0604030504040204"/>
                <a:cs typeface="Verdana" panose="020B0604030504040204"/>
              </a:rPr>
              <a:t>m</a:t>
            </a:r>
            <a:r>
              <a:rPr sz="3300" spc="10" dirty="0"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490" dirty="0">
                <a:latin typeface="Calibri" panose="020F0502020204030204"/>
                <a:cs typeface="Calibri" panose="020F0502020204030204"/>
              </a:rPr>
              <a:t>α</a:t>
            </a:r>
            <a:r>
              <a:rPr sz="3300" spc="735" baseline="-13000" dirty="0">
                <a:latin typeface="Calibri" panose="020F0502020204030204"/>
                <a:cs typeface="Calibri" panose="020F0502020204030204"/>
              </a:rPr>
              <a:t>m</a:t>
            </a:r>
            <a:r>
              <a:rPr sz="3300" spc="490" dirty="0">
                <a:latin typeface="Arial" panose="020B0604020202020204"/>
                <a:cs typeface="Arial" panose="020B0604020202020204"/>
              </a:rPr>
              <a:t>·</a:t>
            </a:r>
            <a:r>
              <a:rPr sz="3300" spc="49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300" spc="735" baseline="-13000" dirty="0">
                <a:solidFill>
                  <a:srgbClr val="CC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300" spc="490" dirty="0">
                <a:latin typeface="Calibri" panose="020F0502020204030204"/>
                <a:cs typeface="Calibri" panose="020F0502020204030204"/>
              </a:rPr>
              <a:t>β</a:t>
            </a:r>
            <a:r>
              <a:rPr sz="3300" spc="735" baseline="-13000" dirty="0">
                <a:latin typeface="Calibri" panose="020F0502020204030204"/>
                <a:cs typeface="Calibri" panose="020F0502020204030204"/>
              </a:rPr>
              <a:t>m</a:t>
            </a:r>
            <a:endParaRPr sz="3300" baseline="-1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9452" y="1690877"/>
            <a:ext cx="3962400" cy="2776855"/>
          </a:xfrm>
          <a:custGeom>
            <a:avLst/>
            <a:gdLst/>
            <a:ahLst/>
            <a:cxnLst/>
            <a:rect l="l" t="t" r="r" b="b"/>
            <a:pathLst>
              <a:path w="3962400" h="2776854">
                <a:moveTo>
                  <a:pt x="0" y="2776728"/>
                </a:moveTo>
                <a:lnTo>
                  <a:pt x="3962400" y="2776728"/>
                </a:lnTo>
                <a:lnTo>
                  <a:pt x="3962400" y="0"/>
                </a:lnTo>
                <a:lnTo>
                  <a:pt x="0" y="0"/>
                </a:lnTo>
                <a:lnTo>
                  <a:pt x="0" y="277672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59452" y="1690877"/>
            <a:ext cx="3962400" cy="2776855"/>
          </a:xfrm>
          <a:custGeom>
            <a:avLst/>
            <a:gdLst/>
            <a:ahLst/>
            <a:cxnLst/>
            <a:rect l="l" t="t" r="r" b="b"/>
            <a:pathLst>
              <a:path w="3962400" h="2776854">
                <a:moveTo>
                  <a:pt x="0" y="2776728"/>
                </a:moveTo>
                <a:lnTo>
                  <a:pt x="3962400" y="2776728"/>
                </a:lnTo>
                <a:lnTo>
                  <a:pt x="3962400" y="0"/>
                </a:lnTo>
                <a:lnTo>
                  <a:pt x="0" y="0"/>
                </a:lnTo>
                <a:lnTo>
                  <a:pt x="0" y="27767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98821" y="1134617"/>
            <a:ext cx="2165985" cy="94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2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个归约项目: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86995" algn="ctr">
              <a:lnSpc>
                <a:spcPts val="3920"/>
              </a:lnSpc>
              <a:tabLst>
                <a:tab pos="615315" algn="l"/>
              </a:tabLst>
            </a:pPr>
            <a:r>
              <a:rPr sz="3300" spc="5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7" baseline="-13000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3300" spc="15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140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γ</a:t>
            </a:r>
            <a:r>
              <a:rPr sz="3300" spc="0" baseline="-200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273" y="2054453"/>
            <a:ext cx="1696085" cy="23558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628015" algn="l"/>
              </a:tabLst>
            </a:pPr>
            <a:r>
              <a:rPr sz="3300" spc="5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7" baseline="-13000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300" spc="15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90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γ</a:t>
            </a:r>
            <a:r>
              <a:rPr sz="3300" spc="0" baseline="-200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R="196215" algn="ctr">
              <a:lnSpc>
                <a:spcPct val="100000"/>
              </a:lnSpc>
              <a:spcBef>
                <a:spcPts val="630"/>
              </a:spcBef>
            </a:pP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R="196215" algn="ctr">
              <a:lnSpc>
                <a:spcPct val="100000"/>
              </a:lnSpc>
              <a:spcBef>
                <a:spcPts val="625"/>
              </a:spcBef>
            </a:pP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300" spc="5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7" baseline="-13000" dirty="0">
                <a:solidFill>
                  <a:srgbClr val="1F487C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300" spc="15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→</a:t>
            </a:r>
            <a:r>
              <a:rPr sz="3300" spc="-315" dirty="0">
                <a:solidFill>
                  <a:srgbClr val="1F487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γ</a:t>
            </a:r>
            <a:r>
              <a:rPr sz="3300" spc="0" baseline="-200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300" spc="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812029"/>
            <a:ext cx="8081009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{a</a:t>
            </a:r>
            <a:r>
              <a:rPr sz="3150" b="1" spc="-15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3150" b="1" spc="82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150" b="1" spc="0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3200" b="1" spc="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3150" b="1" spc="0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n,</a:t>
            </a:r>
            <a:r>
              <a:rPr sz="3150" b="1" spc="75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sz="3200" b="1" spc="-50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3150" b="1" spc="-15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FOLLOW(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775" b="1" spc="-15" baseline="-12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sz="2800" b="1" spc="5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FOLLOW(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775" b="1" spc="-15" baseline="-12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),…, 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FOLLOW(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775" b="1" spc="-15" baseline="-12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两两不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则项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冲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 按如下原则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3200" b="1" spc="-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755" y="669925"/>
            <a:ext cx="7984490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>
              <a:lnSpc>
                <a:spcPts val="3780"/>
              </a:lnSpc>
              <a:spcBef>
                <a:spcPts val="100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面对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入符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1850">
              <a:lnSpc>
                <a:spcPts val="3780"/>
              </a:lnSpc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若a</a:t>
            </a:r>
            <a:r>
              <a:rPr sz="3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0" dirty="0">
                <a:latin typeface="Symbol" panose="05050102010706020507"/>
                <a:cs typeface="Symbol" panose="05050102010706020507"/>
              </a:rPr>
              <a:t>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{a</a:t>
            </a:r>
            <a:r>
              <a:rPr sz="3150" b="1" spc="-15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3150" b="1" spc="37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150" b="1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3200" b="1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3150" b="1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n,</a:t>
            </a:r>
            <a:r>
              <a:rPr sz="3150" b="1" spc="37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sz="3200" b="1" spc="-52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3150" b="1" spc="-15" baseline="-1200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sz="32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,则移进。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856105" marR="719455" indent="-1024890">
              <a:lnSpc>
                <a:spcPts val="3960"/>
              </a:lnSpc>
              <a:spcBef>
                <a:spcPts val="30"/>
              </a:spcBef>
              <a:tabLst>
                <a:tab pos="2553970" algn="l"/>
                <a:tab pos="610108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3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3200" b="1" spc="-10" dirty="0">
                <a:latin typeface="Symbol" panose="05050102010706020507"/>
                <a:cs typeface="Symbol" panose="05050102010706020507"/>
              </a:rPr>
              <a:t>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FOLLOW(B</a:t>
            </a:r>
            <a:r>
              <a:rPr sz="3150" b="1" spc="-7" baseline="-12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),则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32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3150" b="1" spc="-7" baseline="-12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	</a:t>
            </a:r>
            <a:r>
              <a:rPr sz="3200" b="1" spc="-2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sz="3200" b="1" spc="-8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γ</a:t>
            </a:r>
            <a:r>
              <a:rPr sz="3150" b="1" baseline="-210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 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进行归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1850">
              <a:lnSpc>
                <a:spcPts val="3690"/>
              </a:lnSpc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32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此外，报错。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这种解决方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是比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较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因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此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</a:pPr>
            <a:r>
              <a:rPr sz="32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SLR(1)分析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此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32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32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SLR</a:t>
            </a:r>
            <a:r>
              <a:rPr sz="32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 析表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63346" y="1700022"/>
            <a:ext cx="7417308" cy="24323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4"/>
          <p:cNvSpPr txBox="1">
            <a:spLocks noGrp="1"/>
          </p:cNvSpPr>
          <p:nvPr>
            <p:ph type="title"/>
          </p:nvPr>
        </p:nvSpPr>
        <p:spPr>
          <a:xfrm>
            <a:off x="535940" y="701548"/>
            <a:ext cx="5680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SLR(1)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语法分析表的构建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4"/>
          <p:cNvSpPr txBox="1">
            <a:spLocks noGrp="1"/>
          </p:cNvSpPr>
          <p:nvPr>
            <p:ph type="title"/>
          </p:nvPr>
        </p:nvSpPr>
        <p:spPr>
          <a:xfrm>
            <a:off x="535940" y="562864"/>
            <a:ext cx="602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SLR(1)</a:t>
            </a:r>
            <a:r>
              <a:rPr sz="36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语法分析表的构建算法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221741" y="1272591"/>
            <a:ext cx="8807450" cy="46164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p>
            <a:pPr marL="292100" indent="-279400">
              <a:lnSpc>
                <a:spcPct val="100000"/>
              </a:lnSpc>
              <a:spcBef>
                <a:spcPts val="1020"/>
              </a:spcBef>
              <a:buFont typeface="Times New Roman" panose="02020603050405020304"/>
              <a:buAutoNum type="arabicPeriod"/>
              <a:tabLst>
                <a:tab pos="292735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为文法</a:t>
            </a:r>
            <a:r>
              <a:rPr sz="2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Ｇ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构建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LR(0)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集族</a:t>
            </a:r>
            <a:r>
              <a:rPr sz="2200" b="1" spc="-5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=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{I</a:t>
            </a:r>
            <a:r>
              <a:rPr sz="2175" b="1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 …, I</a:t>
            </a:r>
            <a:r>
              <a:rPr sz="2175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2100" indent="-279400">
              <a:lnSpc>
                <a:spcPct val="100000"/>
              </a:lnSpc>
              <a:spcBef>
                <a:spcPts val="925"/>
              </a:spcBef>
              <a:buFont typeface="Times New Roman" panose="02020603050405020304"/>
              <a:buAutoNum type="arabicPeriod"/>
              <a:tabLst>
                <a:tab pos="292735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每个项集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确定状态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时的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lvl="1" indent="-25400">
              <a:lnSpc>
                <a:spcPct val="100000"/>
              </a:lnSpc>
              <a:spcBef>
                <a:spcPts val="860"/>
              </a:spcBef>
              <a:buAutoNum type="alphaLcParenBoth"/>
              <a:tabLst>
                <a:tab pos="690245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[A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α•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β] is in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GOTO(I</a:t>
            </a:r>
            <a:r>
              <a:rPr sz="1950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,a)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i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ACTION[i,a]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=s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"shift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j."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000" b="1" spc="-5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这里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是终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lvl="1" indent="-25400">
              <a:lnSpc>
                <a:spcPct val="105000"/>
              </a:lnSpc>
              <a:spcBef>
                <a:spcPts val="720"/>
              </a:spcBef>
              <a:buAutoNum type="alphaLcParenBoth" startAt="2"/>
              <a:tabLst>
                <a:tab pos="70358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[A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α•] is in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ACTION[i,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=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b="1" spc="0" baseline="-21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sz="2000" b="1" spc="-48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“reduce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α”,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是该规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 编号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20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里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MS PGothic" panose="020B0600070205080204" charset="-128"/>
                <a:cs typeface="MS PGothic" panose="020B0600070205080204" charset="-128"/>
              </a:rPr>
              <a:t>∈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，并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000" b="1" spc="-5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S’.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75005" lvl="1" indent="-344805">
              <a:lnSpc>
                <a:spcPct val="100000"/>
              </a:lnSpc>
              <a:spcBef>
                <a:spcPts val="840"/>
              </a:spcBef>
              <a:buAutoNum type="alphaLcParenBoth" startAt="2"/>
              <a:tabLst>
                <a:tab pos="67564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S•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]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000" b="1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ACTION[i,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$]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b="1" spc="-4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"accept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"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如果存在冲突项目，则</a:t>
            </a:r>
            <a:r>
              <a:rPr sz="22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22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2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2100" indent="-279400">
              <a:lnSpc>
                <a:spcPct val="100000"/>
              </a:lnSpc>
              <a:spcBef>
                <a:spcPts val="925"/>
              </a:spcBef>
              <a:buFont typeface="Times New Roman" panose="02020603050405020304"/>
              <a:buAutoNum type="arabicPeriod" startAt="3"/>
              <a:tabLst>
                <a:tab pos="292735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对于非终结符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GOTO(I</a:t>
            </a:r>
            <a:r>
              <a:rPr sz="2175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A)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b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则在表中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GOTO[i,</a:t>
            </a:r>
            <a:r>
              <a:rPr sz="2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A]</a:t>
            </a:r>
            <a:r>
              <a:rPr sz="22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=j</a:t>
            </a:r>
            <a:r>
              <a:rPr sz="2200" b="1" i="1" spc="-5" dirty="0">
                <a:latin typeface="Arial" panose="020B0604020202020204"/>
                <a:cs typeface="Arial" panose="020B0604020202020204"/>
              </a:rPr>
              <a:t>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92100" indent="-279400">
              <a:lnSpc>
                <a:spcPct val="100000"/>
              </a:lnSpc>
              <a:spcBef>
                <a:spcPts val="925"/>
              </a:spcBef>
              <a:buFont typeface="Times New Roman" panose="02020603050405020304"/>
              <a:buAutoNum type="arabicPeriod" startAt="3"/>
              <a:tabLst>
                <a:tab pos="292735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所有未定义项目对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出错。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2100" indent="-279400">
              <a:lnSpc>
                <a:spcPct val="100000"/>
              </a:lnSpc>
              <a:spcBef>
                <a:spcPts val="925"/>
              </a:spcBef>
              <a:buFont typeface="Times New Roman" panose="02020603050405020304"/>
              <a:buAutoNum type="arabicPeriod" startAt="3"/>
              <a:tabLst>
                <a:tab pos="292735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对应于项目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2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的闭包</a:t>
            </a:r>
            <a:r>
              <a:rPr sz="2200" b="1" dirty="0">
                <a:latin typeface="Courier New" panose="02070309020205020404"/>
                <a:cs typeface="Courier New" panose="02070309020205020404"/>
              </a:rPr>
              <a:t>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40" y="1644142"/>
            <a:ext cx="3736340" cy="4105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marR="49530" indent="-457200">
              <a:lnSpc>
                <a:spcPts val="3230"/>
              </a:lnSpc>
              <a:spcBef>
                <a:spcPts val="315"/>
              </a:spcBef>
              <a:buSzPct val="79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规范归约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关键问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题 是寻找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6350" lvl="1" indent="-457200" algn="just">
              <a:lnSpc>
                <a:spcPts val="3230"/>
              </a:lnSpc>
              <a:spcBef>
                <a:spcPts val="935"/>
              </a:spcBef>
              <a:buSzPct val="70000"/>
              <a:buFont typeface="Wingdings" panose="05000000000000000000"/>
              <a:buChar char=""/>
              <a:tabLst>
                <a:tab pos="869950" algn="l"/>
              </a:tabLst>
            </a:pPr>
            <a:r>
              <a:rPr sz="2800" b="1" spc="-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历史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已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经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移入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 号栈的内容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5080" lvl="1" indent="-457200" algn="just">
              <a:lnSpc>
                <a:spcPct val="98000"/>
              </a:lnSpc>
              <a:spcBef>
                <a:spcPts val="780"/>
              </a:spcBef>
              <a:buSzPct val="70000"/>
              <a:buFont typeface="Wingdings" panose="05000000000000000000"/>
              <a:buChar char=""/>
              <a:tabLst>
                <a:tab pos="869950" algn="l"/>
              </a:tabLst>
            </a:pPr>
            <a:r>
              <a:rPr sz="2800" b="1" spc="-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展望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产生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 推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未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能遇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到 的输入符号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6350" lvl="1" indent="-457200" algn="just">
              <a:lnSpc>
                <a:spcPts val="3230"/>
              </a:lnSpc>
              <a:spcBef>
                <a:spcPts val="1020"/>
              </a:spcBef>
              <a:buSzPct val="70000"/>
              <a:buFont typeface="Wingdings" panose="05000000000000000000"/>
              <a:buChar char=""/>
              <a:tabLst>
                <a:tab pos="869950" algn="l"/>
              </a:tabLst>
            </a:pPr>
            <a:r>
              <a:rPr sz="2800" b="1" spc="-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现实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 符号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0996" y="2023872"/>
            <a:ext cx="3771900" cy="36766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4"/>
          <p:cNvSpPr txBox="1">
            <a:spLocks noGrp="1"/>
          </p:cNvSpPr>
          <p:nvPr/>
        </p:nvSpPr>
        <p:spPr>
          <a:xfrm>
            <a:off x="535940" y="703834"/>
            <a:ext cx="223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100" b="1" i="0">
                <a:solidFill>
                  <a:srgbClr val="3333FF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LR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分析器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3040379" y="115823"/>
            <a:ext cx="5995416" cy="28674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8"/>
          <p:cNvSpPr txBox="1"/>
          <p:nvPr/>
        </p:nvSpPr>
        <p:spPr>
          <a:xfrm>
            <a:off x="101092" y="2728721"/>
            <a:ext cx="2619375" cy="14528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FOLLOW(S)={$}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FOLLOW(E)={$}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FOLLOW(T)={+,$}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8" name="object 35"/>
          <p:cNvGraphicFramePr>
            <a:graphicFrameLocks noGrp="1"/>
          </p:cNvGraphicFramePr>
          <p:nvPr/>
        </p:nvGraphicFramePr>
        <p:xfrm>
          <a:off x="4270438" y="3127438"/>
          <a:ext cx="4146550" cy="323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/>
                <a:gridCol w="619125"/>
                <a:gridCol w="657860"/>
                <a:gridCol w="738505"/>
                <a:gridCol w="655319"/>
                <a:gridCol w="655320"/>
              </a:tblGrid>
              <a:tr h="395605">
                <a:tc rowSpan="2">
                  <a:txBody>
                    <a:bodyPr/>
                    <a:p>
                      <a:pPr marL="14795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状态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38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L="514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p>
                      <a:pPr marL="2914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02590">
                <a:tc vMerge="1">
                  <a:tcPr marL="0" marR="0" marT="238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S3</a:t>
                      </a:r>
                      <a:endParaRPr lang="zh-CN" sz="2000" b="1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S4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21275" y="4912995"/>
            <a:ext cx="895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移入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2420" y="4912995"/>
            <a:ext cx="895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归约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713990" y="4052570"/>
            <a:ext cx="1477010" cy="177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457450" y="3482340"/>
            <a:ext cx="1733550" cy="1470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473960" y="3498850"/>
            <a:ext cx="1793240" cy="267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5556"/>
            <a:ext cx="567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3200" spc="-5" dirty="0">
                <a:solidFill>
                  <a:srgbClr val="000000"/>
                </a:solidFill>
              </a:rPr>
              <a:t>: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14"/>
          <p:cNvSpPr txBox="1"/>
          <p:nvPr/>
        </p:nvSpPr>
        <p:spPr>
          <a:xfrm>
            <a:off x="6022847" y="1475740"/>
            <a:ext cx="128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bAb|ε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535940" y="1366012"/>
            <a:ext cx="4491990" cy="1927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289115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G[S]: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	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aBa|ε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indent="-304800">
              <a:lnSpc>
                <a:spcPct val="100000"/>
              </a:lnSpc>
              <a:spcBef>
                <a:spcPts val="860"/>
              </a:spcBef>
              <a:buFont typeface="Times New Roman" panose="02020603050405020304"/>
              <a:buAutoNum type="arabicPeriod"/>
              <a:tabLst>
                <a:tab pos="3175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该文法是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SLR(1)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的吗？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17500" indent="-304800">
              <a:lnSpc>
                <a:spcPct val="100000"/>
              </a:lnSpc>
              <a:spcBef>
                <a:spcPts val="865"/>
              </a:spcBef>
              <a:buFont typeface="Times New Roman" panose="02020603050405020304"/>
              <a:buAutoNum type="arabicPeriod"/>
              <a:tabLst>
                <a:tab pos="3175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请构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的分析表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17500" indent="-304800">
              <a:lnSpc>
                <a:spcPct val="100000"/>
              </a:lnSpc>
              <a:spcBef>
                <a:spcPts val="865"/>
              </a:spcBef>
              <a:buFont typeface="Times New Roman" panose="02020603050405020304"/>
              <a:buAutoNum type="arabicPeriod"/>
              <a:tabLst>
                <a:tab pos="3175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给出输入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baab$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过程。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5"/>
          <p:cNvSpPr txBox="1"/>
          <p:nvPr/>
        </p:nvSpPr>
        <p:spPr>
          <a:xfrm>
            <a:off x="535940" y="1467815"/>
            <a:ext cx="8055609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30000"/>
              </a:lnSpc>
              <a:spcBef>
                <a:spcPts val="100"/>
              </a:spcBef>
              <a:tabLst>
                <a:tab pos="3687445" algn="l"/>
                <a:tab pos="5288280" algn="l"/>
                <a:tab pos="695134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始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广文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G[S’]  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规则编号</a:t>
            </a:r>
            <a:r>
              <a:rPr sz="2600" b="1" dirty="0">
                <a:latin typeface="宋体" panose="02010600030101010101" pitchFamily="2" charset="-122"/>
                <a:cs typeface="宋体" panose="02010600030101010101" pitchFamily="2" charset="-122"/>
              </a:rPr>
              <a:t>为：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(0)S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(1)S</a:t>
            </a:r>
            <a:r>
              <a:rPr sz="26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aBa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(3)A</a:t>
            </a:r>
            <a:r>
              <a:rPr sz="26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785"/>
              </a:lnSpc>
              <a:tabLst>
                <a:tab pos="2056130" algn="l"/>
              </a:tabLst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(4)B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bAb	(5)B</a:t>
            </a:r>
            <a:r>
              <a:rPr sz="26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975100">
              <a:lnSpc>
                <a:spcPct val="100000"/>
              </a:lnSpc>
              <a:spcBef>
                <a:spcPts val="925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FOLLOW(S’)={$}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975100">
              <a:lnSpc>
                <a:spcPct val="100000"/>
              </a:lnSpc>
              <a:spcBef>
                <a:spcPts val="935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FOLLOW(S)={$}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140200">
              <a:lnSpc>
                <a:spcPct val="100000"/>
              </a:lnSpc>
              <a:spcBef>
                <a:spcPts val="935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FOLLOW(A)={b,$}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222750">
              <a:lnSpc>
                <a:spcPct val="100000"/>
              </a:lnSpc>
              <a:spcBef>
                <a:spcPts val="94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FOLLOW(B)={a,$}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180"/>
          <p:cNvSpPr/>
          <p:nvPr/>
        </p:nvSpPr>
        <p:spPr>
          <a:xfrm>
            <a:off x="5220080" y="621411"/>
            <a:ext cx="2806700" cy="1210945"/>
          </a:xfrm>
          <a:custGeom>
            <a:avLst/>
            <a:gdLst/>
            <a:ahLst/>
            <a:cxnLst/>
            <a:rect l="l" t="t" r="r" b="b"/>
            <a:pathLst>
              <a:path w="2806700" h="1210945">
                <a:moveTo>
                  <a:pt x="0" y="1210818"/>
                </a:moveTo>
                <a:lnTo>
                  <a:pt x="2806446" y="1210818"/>
                </a:lnTo>
                <a:lnTo>
                  <a:pt x="2806446" y="0"/>
                </a:lnTo>
                <a:lnTo>
                  <a:pt x="0" y="0"/>
                </a:lnTo>
                <a:lnTo>
                  <a:pt x="0" y="1210818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6" name="object 111"/>
          <p:cNvGraphicFramePr>
            <a:graphicFrameLocks noGrp="1"/>
          </p:cNvGraphicFramePr>
          <p:nvPr/>
        </p:nvGraphicFramePr>
        <p:xfrm>
          <a:off x="366712" y="1128712"/>
          <a:ext cx="3776979" cy="506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1447800"/>
                <a:gridCol w="685800"/>
              </a:tblGrid>
              <a:tr h="639445">
                <a:tc>
                  <a:txBody>
                    <a:bodyPr/>
                    <a:p>
                      <a:pPr marL="105410" marR="114935">
                        <a:lnSpc>
                          <a:spcPts val="206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 态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113030">
                        <a:lnSpc>
                          <a:spcPts val="2060"/>
                        </a:lnSpc>
                        <a:spcBef>
                          <a:spcPts val="565"/>
                        </a:spcBef>
                      </a:pPr>
                      <a:r>
                        <a:rPr sz="1800" b="1" spc="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 状态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827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176530">
                        <a:lnSpc>
                          <a:spcPts val="259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 •S  S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•AB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8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•aBa  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1169035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8960" algn="l"/>
                        </a:tabLst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b|$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406400" algn="just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algn="just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{S’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504825" algn="l"/>
                        </a:tabLst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#S’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93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151130" algn="just">
                        <a:lnSpc>
                          <a:spcPts val="259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A•B  B</a:t>
                      </a:r>
                      <a:r>
                        <a:rPr sz="18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•bAb  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2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•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728345" algn="l"/>
                        </a:tabLst>
                      </a:pPr>
                      <a:r>
                        <a:rPr sz="18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406400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4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93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a•Ba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 marR="151130">
                        <a:lnSpc>
                          <a:spcPct val="120000"/>
                        </a:lnSpc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1800" b="1" spc="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•bAb  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72834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406400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6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{S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AB•}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44767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#S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object 179"/>
          <p:cNvGraphicFramePr>
            <a:graphicFrameLocks noGrp="1"/>
          </p:cNvGraphicFramePr>
          <p:nvPr/>
        </p:nvGraphicFramePr>
        <p:xfrm>
          <a:off x="4486338" y="2667063"/>
          <a:ext cx="4462780" cy="346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371600"/>
                <a:gridCol w="1676400"/>
                <a:gridCol w="914400"/>
              </a:tblGrid>
              <a:tr h="639445">
                <a:tc>
                  <a:txBody>
                    <a:bodyPr/>
                    <a:p>
                      <a:pPr marL="105410" marR="114935">
                        <a:lnSpc>
                          <a:spcPts val="206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状 态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项目集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后继符号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 marR="112395">
                        <a:lnSpc>
                          <a:spcPts val="2060"/>
                        </a:lnSpc>
                        <a:spcBef>
                          <a:spcPts val="565"/>
                        </a:spcBef>
                      </a:pPr>
                      <a:r>
                        <a:rPr sz="1800" b="1" spc="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后继状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态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252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 marR="231140">
                        <a:lnSpc>
                          <a:spcPts val="259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1800" b="1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b•Ab  A 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•aBa  A</a:t>
                      </a:r>
                      <a:r>
                        <a:rPr sz="1800" b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683260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$	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aB•a}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bA•b}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aBa•}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 | 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1800" b="1" spc="42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#A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aBa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46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8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{B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bAb•}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|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1800" b="1" spc="40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#B</a:t>
                      </a:r>
                      <a:r>
                        <a:rPr sz="18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bAb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b="1" spc="-7" baseline="14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8" name="object 185"/>
          <p:cNvSpPr txBox="1"/>
          <p:nvPr/>
        </p:nvSpPr>
        <p:spPr>
          <a:xfrm>
            <a:off x="5297678" y="644397"/>
            <a:ext cx="263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FOLLOW(S)={$}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FOLLOW(A)={b,$}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FOLLOW(B)={a,$}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980" y="2492882"/>
            <a:ext cx="1371600" cy="1477645"/>
          </a:xfrm>
          <a:custGeom>
            <a:avLst/>
            <a:gdLst/>
            <a:ahLst/>
            <a:cxnLst/>
            <a:rect l="l" t="t" r="r" b="b"/>
            <a:pathLst>
              <a:path w="1371600" h="1477645">
                <a:moveTo>
                  <a:pt x="0" y="1477518"/>
                </a:moveTo>
                <a:lnTo>
                  <a:pt x="1371600" y="1477518"/>
                </a:lnTo>
                <a:lnTo>
                  <a:pt x="1371600" y="0"/>
                </a:lnTo>
                <a:lnTo>
                  <a:pt x="0" y="0"/>
                </a:lnTo>
                <a:lnTo>
                  <a:pt x="0" y="1477518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90905" y="1957070"/>
            <a:ext cx="60642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200" b="1" spc="-5" baseline="-25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lang="en-US" sz="3200" b="1" spc="-5" baseline="-25000" dirty="0">
              <a:solidFill>
                <a:srgbClr val="3333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981" y="312458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889" y="0"/>
                </a:moveTo>
                <a:lnTo>
                  <a:pt x="28588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889" y="171450"/>
                </a:lnTo>
                <a:lnTo>
                  <a:pt x="285889" y="228600"/>
                </a:lnTo>
                <a:lnTo>
                  <a:pt x="381000" y="114300"/>
                </a:lnTo>
                <a:lnTo>
                  <a:pt x="2858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8981" y="312458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889" y="57150"/>
                </a:lnTo>
                <a:lnTo>
                  <a:pt x="285889" y="0"/>
                </a:lnTo>
                <a:lnTo>
                  <a:pt x="381000" y="114300"/>
                </a:lnTo>
                <a:lnTo>
                  <a:pt x="285889" y="228600"/>
                </a:lnTo>
                <a:lnTo>
                  <a:pt x="28588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95600" y="29718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79">
                <a:moveTo>
                  <a:pt x="0" y="461772"/>
                </a:moveTo>
                <a:lnTo>
                  <a:pt x="1371600" y="461772"/>
                </a:lnTo>
                <a:lnTo>
                  <a:pt x="13716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1580" y="316268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95350" y="47625"/>
                </a:lnTo>
                <a:lnTo>
                  <a:pt x="850900" y="47625"/>
                </a:lnTo>
                <a:lnTo>
                  <a:pt x="850900" y="28575"/>
                </a:lnTo>
                <a:lnTo>
                  <a:pt x="895350" y="28575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38200" y="47625"/>
                </a:lnTo>
                <a:lnTo>
                  <a:pt x="838200" y="28575"/>
                </a:lnTo>
                <a:close/>
              </a:path>
              <a:path w="914400" h="76200">
                <a:moveTo>
                  <a:pt x="895350" y="28575"/>
                </a:moveTo>
                <a:lnTo>
                  <a:pt x="850900" y="28575"/>
                </a:lnTo>
                <a:lnTo>
                  <a:pt x="850900" y="47625"/>
                </a:lnTo>
                <a:lnTo>
                  <a:pt x="895350" y="47625"/>
                </a:lnTo>
                <a:lnTo>
                  <a:pt x="914400" y="38100"/>
                </a:lnTo>
                <a:lnTo>
                  <a:pt x="8953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355594" y="3372358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8794" y="28420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95980" y="1371980"/>
            <a:ext cx="1371600" cy="1109980"/>
          </a:xfrm>
          <a:custGeom>
            <a:avLst/>
            <a:gdLst/>
            <a:ahLst/>
            <a:cxnLst/>
            <a:rect l="l" t="t" r="r" b="b"/>
            <a:pathLst>
              <a:path w="1371600" h="1109980">
                <a:moveTo>
                  <a:pt x="0" y="1109472"/>
                </a:moveTo>
                <a:lnTo>
                  <a:pt x="1371599" y="1109472"/>
                </a:lnTo>
                <a:lnTo>
                  <a:pt x="1371599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355594" y="781050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13328" y="1016508"/>
            <a:ext cx="1612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75104" y="1981580"/>
            <a:ext cx="921385" cy="845185"/>
          </a:xfrm>
          <a:custGeom>
            <a:avLst/>
            <a:gdLst/>
            <a:ahLst/>
            <a:cxnLst/>
            <a:rect l="l" t="t" r="r" b="b"/>
            <a:pathLst>
              <a:path w="921385" h="845185">
                <a:moveTo>
                  <a:pt x="858301" y="44522"/>
                </a:moveTo>
                <a:lnTo>
                  <a:pt x="0" y="831215"/>
                </a:lnTo>
                <a:lnTo>
                  <a:pt x="12953" y="845185"/>
                </a:lnTo>
                <a:lnTo>
                  <a:pt x="871099" y="58520"/>
                </a:lnTo>
                <a:lnTo>
                  <a:pt x="858301" y="44522"/>
                </a:lnTo>
                <a:close/>
              </a:path>
              <a:path w="921385" h="845185">
                <a:moveTo>
                  <a:pt x="907119" y="35941"/>
                </a:moveTo>
                <a:lnTo>
                  <a:pt x="867663" y="35941"/>
                </a:lnTo>
                <a:lnTo>
                  <a:pt x="880490" y="49911"/>
                </a:lnTo>
                <a:lnTo>
                  <a:pt x="871099" y="58520"/>
                </a:lnTo>
                <a:lnTo>
                  <a:pt x="890396" y="79629"/>
                </a:lnTo>
                <a:lnTo>
                  <a:pt x="907119" y="35941"/>
                </a:lnTo>
                <a:close/>
              </a:path>
              <a:path w="921385" h="845185">
                <a:moveTo>
                  <a:pt x="867663" y="35941"/>
                </a:moveTo>
                <a:lnTo>
                  <a:pt x="858301" y="44522"/>
                </a:lnTo>
                <a:lnTo>
                  <a:pt x="871099" y="58520"/>
                </a:lnTo>
                <a:lnTo>
                  <a:pt x="880490" y="49911"/>
                </a:lnTo>
                <a:lnTo>
                  <a:pt x="867663" y="35941"/>
                </a:lnTo>
                <a:close/>
              </a:path>
              <a:path w="921385" h="845185">
                <a:moveTo>
                  <a:pt x="920876" y="0"/>
                </a:moveTo>
                <a:lnTo>
                  <a:pt x="838962" y="23368"/>
                </a:lnTo>
                <a:lnTo>
                  <a:pt x="858301" y="44522"/>
                </a:lnTo>
                <a:lnTo>
                  <a:pt x="867663" y="35941"/>
                </a:lnTo>
                <a:lnTo>
                  <a:pt x="907119" y="35941"/>
                </a:lnTo>
                <a:lnTo>
                  <a:pt x="920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136394" y="208000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895980" y="4343780"/>
            <a:ext cx="1371600" cy="1348105"/>
          </a:xfrm>
          <a:custGeom>
            <a:avLst/>
            <a:gdLst/>
            <a:ahLst/>
            <a:cxnLst/>
            <a:rect l="l" t="t" r="r" b="b"/>
            <a:pathLst>
              <a:path w="1371600" h="1348104">
                <a:moveTo>
                  <a:pt x="0" y="1347978"/>
                </a:moveTo>
                <a:lnTo>
                  <a:pt x="1371599" y="1347978"/>
                </a:lnTo>
                <a:lnTo>
                  <a:pt x="1371599" y="0"/>
                </a:lnTo>
                <a:lnTo>
                  <a:pt x="0" y="0"/>
                </a:lnTo>
                <a:lnTo>
                  <a:pt x="0" y="1347978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71066" y="3962780"/>
            <a:ext cx="1224915" cy="914400"/>
          </a:xfrm>
          <a:custGeom>
            <a:avLst/>
            <a:gdLst/>
            <a:ahLst/>
            <a:cxnLst/>
            <a:rect l="l" t="t" r="r" b="b"/>
            <a:pathLst>
              <a:path w="1224914" h="914400">
                <a:moveTo>
                  <a:pt x="1158118" y="876621"/>
                </a:moveTo>
                <a:lnTo>
                  <a:pt x="1141095" y="899541"/>
                </a:lnTo>
                <a:lnTo>
                  <a:pt x="1224914" y="914400"/>
                </a:lnTo>
                <a:lnTo>
                  <a:pt x="1209675" y="884174"/>
                </a:lnTo>
                <a:lnTo>
                  <a:pt x="1168272" y="884174"/>
                </a:lnTo>
                <a:lnTo>
                  <a:pt x="1158118" y="876621"/>
                </a:lnTo>
                <a:close/>
              </a:path>
              <a:path w="1224914" h="914400">
                <a:moveTo>
                  <a:pt x="1169537" y="861247"/>
                </a:moveTo>
                <a:lnTo>
                  <a:pt x="1158118" y="876621"/>
                </a:lnTo>
                <a:lnTo>
                  <a:pt x="1168272" y="884174"/>
                </a:lnTo>
                <a:lnTo>
                  <a:pt x="1179702" y="868807"/>
                </a:lnTo>
                <a:lnTo>
                  <a:pt x="1169537" y="861247"/>
                </a:lnTo>
                <a:close/>
              </a:path>
              <a:path w="1224914" h="914400">
                <a:moveTo>
                  <a:pt x="1186560" y="838327"/>
                </a:moveTo>
                <a:lnTo>
                  <a:pt x="1169537" y="861247"/>
                </a:lnTo>
                <a:lnTo>
                  <a:pt x="1179702" y="868807"/>
                </a:lnTo>
                <a:lnTo>
                  <a:pt x="1168272" y="884174"/>
                </a:lnTo>
                <a:lnTo>
                  <a:pt x="1209675" y="884174"/>
                </a:lnTo>
                <a:lnTo>
                  <a:pt x="1186560" y="838327"/>
                </a:lnTo>
                <a:close/>
              </a:path>
              <a:path w="1224914" h="914400">
                <a:moveTo>
                  <a:pt x="11429" y="0"/>
                </a:moveTo>
                <a:lnTo>
                  <a:pt x="0" y="15240"/>
                </a:lnTo>
                <a:lnTo>
                  <a:pt x="1158118" y="876621"/>
                </a:lnTo>
                <a:lnTo>
                  <a:pt x="1169537" y="861247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983994" y="42138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23844" y="5550661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81578" y="5786120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00600" y="609600"/>
            <a:ext cx="1295400" cy="462280"/>
          </a:xfrm>
          <a:custGeom>
            <a:avLst/>
            <a:gdLst/>
            <a:ahLst/>
            <a:cxnLst/>
            <a:rect l="l" t="t" r="r" b="b"/>
            <a:pathLst>
              <a:path w="1295400" h="462280">
                <a:moveTo>
                  <a:pt x="0" y="461772"/>
                </a:moveTo>
                <a:lnTo>
                  <a:pt x="1295400" y="461772"/>
                </a:lnTo>
                <a:lnTo>
                  <a:pt x="12954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59834" y="838580"/>
            <a:ext cx="541655" cy="767715"/>
          </a:xfrm>
          <a:custGeom>
            <a:avLst/>
            <a:gdLst/>
            <a:ahLst/>
            <a:cxnLst/>
            <a:rect l="l" t="t" r="r" b="b"/>
            <a:pathLst>
              <a:path w="541654" h="767715">
                <a:moveTo>
                  <a:pt x="489657" y="57028"/>
                </a:moveTo>
                <a:lnTo>
                  <a:pt x="0" y="756539"/>
                </a:lnTo>
                <a:lnTo>
                  <a:pt x="15493" y="767461"/>
                </a:lnTo>
                <a:lnTo>
                  <a:pt x="505276" y="67950"/>
                </a:lnTo>
                <a:lnTo>
                  <a:pt x="489657" y="57028"/>
                </a:lnTo>
                <a:close/>
              </a:path>
              <a:path w="541654" h="767715">
                <a:moveTo>
                  <a:pt x="534267" y="46609"/>
                </a:moveTo>
                <a:lnTo>
                  <a:pt x="496950" y="46609"/>
                </a:lnTo>
                <a:lnTo>
                  <a:pt x="512571" y="57531"/>
                </a:lnTo>
                <a:lnTo>
                  <a:pt x="505276" y="67950"/>
                </a:lnTo>
                <a:lnTo>
                  <a:pt x="528701" y="84328"/>
                </a:lnTo>
                <a:lnTo>
                  <a:pt x="534267" y="46609"/>
                </a:lnTo>
                <a:close/>
              </a:path>
              <a:path w="541654" h="767715">
                <a:moveTo>
                  <a:pt x="496950" y="46609"/>
                </a:moveTo>
                <a:lnTo>
                  <a:pt x="489657" y="57028"/>
                </a:lnTo>
                <a:lnTo>
                  <a:pt x="505276" y="67950"/>
                </a:lnTo>
                <a:lnTo>
                  <a:pt x="512571" y="57531"/>
                </a:lnTo>
                <a:lnTo>
                  <a:pt x="496950" y="46609"/>
                </a:lnTo>
                <a:close/>
              </a:path>
              <a:path w="541654" h="767715">
                <a:moveTo>
                  <a:pt x="541146" y="0"/>
                </a:moveTo>
                <a:lnTo>
                  <a:pt x="466216" y="40640"/>
                </a:lnTo>
                <a:lnTo>
                  <a:pt x="489657" y="57028"/>
                </a:lnTo>
                <a:lnTo>
                  <a:pt x="496950" y="46609"/>
                </a:lnTo>
                <a:lnTo>
                  <a:pt x="534267" y="46609"/>
                </a:lnTo>
                <a:lnTo>
                  <a:pt x="541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193794" y="78435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800980" y="1505330"/>
            <a:ext cx="1447800" cy="1348105"/>
          </a:xfrm>
          <a:custGeom>
            <a:avLst/>
            <a:gdLst/>
            <a:ahLst/>
            <a:cxnLst/>
            <a:rect l="l" t="t" r="r" b="b"/>
            <a:pathLst>
              <a:path w="1447800" h="1348105">
                <a:moveTo>
                  <a:pt x="0" y="1347977"/>
                </a:moveTo>
                <a:lnTo>
                  <a:pt x="1447800" y="1347977"/>
                </a:lnTo>
                <a:lnTo>
                  <a:pt x="1447800" y="0"/>
                </a:lnTo>
                <a:lnTo>
                  <a:pt x="0" y="0"/>
                </a:lnTo>
                <a:lnTo>
                  <a:pt x="0" y="1347977"/>
                </a:lnTo>
                <a:close/>
              </a:path>
            </a:pathLst>
          </a:custGeom>
          <a:ln w="990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346194" y="15466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I</a:t>
            </a:r>
            <a:r>
              <a:rPr sz="3150" spc="15" baseline="-21000" dirty="0"/>
              <a:t>4</a:t>
            </a:r>
            <a:endParaRPr sz="3150" baseline="-21000"/>
          </a:p>
        </p:txBody>
      </p:sp>
      <p:sp>
        <p:nvSpPr>
          <p:cNvPr id="99" name="object 99"/>
          <p:cNvSpPr txBox="1"/>
          <p:nvPr/>
        </p:nvSpPr>
        <p:spPr>
          <a:xfrm>
            <a:off x="6409182" y="2312416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934200" y="16764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772"/>
                </a:moveTo>
                <a:lnTo>
                  <a:pt x="1371600" y="461772"/>
                </a:lnTo>
                <a:lnTo>
                  <a:pt x="13716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53000" y="5030723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79">
                <a:moveTo>
                  <a:pt x="0" y="461772"/>
                </a:moveTo>
                <a:lnTo>
                  <a:pt x="1371600" y="461772"/>
                </a:lnTo>
                <a:lnTo>
                  <a:pt x="13716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498594" y="488543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54673" y="539191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172580" y="194348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6403847" y="162280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34873" y="41148"/>
            <a:ext cx="1524000" cy="1938655"/>
          </a:xfrm>
          <a:custGeom>
            <a:avLst/>
            <a:gdLst/>
            <a:ahLst/>
            <a:cxnLst/>
            <a:rect l="l" t="t" r="r" b="b"/>
            <a:pathLst>
              <a:path w="1524000" h="1938655">
                <a:moveTo>
                  <a:pt x="0" y="1938527"/>
                </a:moveTo>
                <a:lnTo>
                  <a:pt x="1524000" y="1938527"/>
                </a:lnTo>
                <a:lnTo>
                  <a:pt x="15240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28956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0485" y="5175884"/>
            <a:ext cx="2374900" cy="1019175"/>
          </a:xfrm>
          <a:custGeom>
            <a:avLst/>
            <a:gdLst/>
            <a:ahLst/>
            <a:cxnLst/>
            <a:rect l="l" t="t" r="r" b="b"/>
            <a:pathLst>
              <a:path w="2374900" h="1019175">
                <a:moveTo>
                  <a:pt x="0" y="1018794"/>
                </a:moveTo>
                <a:lnTo>
                  <a:pt x="2374392" y="1018794"/>
                </a:lnTo>
                <a:lnTo>
                  <a:pt x="2374392" y="0"/>
                </a:lnTo>
                <a:lnTo>
                  <a:pt x="0" y="0"/>
                </a:lnTo>
                <a:lnTo>
                  <a:pt x="0" y="1018794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17110" y="2847975"/>
            <a:ext cx="1029969" cy="1496060"/>
          </a:xfrm>
          <a:custGeom>
            <a:avLst/>
            <a:gdLst/>
            <a:ahLst/>
            <a:cxnLst/>
            <a:rect l="l" t="t" r="r" b="b"/>
            <a:pathLst>
              <a:path w="1029970" h="1496060">
                <a:moveTo>
                  <a:pt x="11684" y="1411351"/>
                </a:moveTo>
                <a:lnTo>
                  <a:pt x="0" y="1495806"/>
                </a:lnTo>
                <a:lnTo>
                  <a:pt x="74549" y="1454531"/>
                </a:lnTo>
                <a:lnTo>
                  <a:pt x="66228" y="1448816"/>
                </a:lnTo>
                <a:lnTo>
                  <a:pt x="43814" y="1448816"/>
                </a:lnTo>
                <a:lnTo>
                  <a:pt x="28066" y="1438020"/>
                </a:lnTo>
                <a:lnTo>
                  <a:pt x="35252" y="1427539"/>
                </a:lnTo>
                <a:lnTo>
                  <a:pt x="11684" y="1411351"/>
                </a:lnTo>
                <a:close/>
              </a:path>
              <a:path w="1029970" h="1496060">
                <a:moveTo>
                  <a:pt x="35252" y="1427539"/>
                </a:moveTo>
                <a:lnTo>
                  <a:pt x="28066" y="1438020"/>
                </a:lnTo>
                <a:lnTo>
                  <a:pt x="43814" y="1448816"/>
                </a:lnTo>
                <a:lnTo>
                  <a:pt x="50990" y="1438349"/>
                </a:lnTo>
                <a:lnTo>
                  <a:pt x="35252" y="1427539"/>
                </a:lnTo>
                <a:close/>
              </a:path>
              <a:path w="1029970" h="1496060">
                <a:moveTo>
                  <a:pt x="50990" y="1438349"/>
                </a:moveTo>
                <a:lnTo>
                  <a:pt x="43814" y="1448816"/>
                </a:lnTo>
                <a:lnTo>
                  <a:pt x="66228" y="1448816"/>
                </a:lnTo>
                <a:lnTo>
                  <a:pt x="50990" y="1438349"/>
                </a:lnTo>
                <a:close/>
              </a:path>
              <a:path w="1029970" h="1496060">
                <a:moveTo>
                  <a:pt x="1013967" y="0"/>
                </a:moveTo>
                <a:lnTo>
                  <a:pt x="35252" y="1427539"/>
                </a:lnTo>
                <a:lnTo>
                  <a:pt x="50990" y="1438349"/>
                </a:lnTo>
                <a:lnTo>
                  <a:pt x="1029715" y="10667"/>
                </a:lnTo>
                <a:lnTo>
                  <a:pt x="1013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4703571" y="3046475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350252" y="5030723"/>
            <a:ext cx="1510030" cy="462280"/>
          </a:xfrm>
          <a:custGeom>
            <a:avLst/>
            <a:gdLst/>
            <a:ahLst/>
            <a:cxnLst/>
            <a:rect l="l" t="t" r="r" b="b"/>
            <a:pathLst>
              <a:path w="1510029" h="462279">
                <a:moveTo>
                  <a:pt x="0" y="461772"/>
                </a:moveTo>
                <a:lnTo>
                  <a:pt x="1509522" y="461772"/>
                </a:lnTo>
                <a:lnTo>
                  <a:pt x="150952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342507" y="5250179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653" y="0"/>
                </a:moveTo>
                <a:lnTo>
                  <a:pt x="914463" y="28507"/>
                </a:lnTo>
                <a:lnTo>
                  <a:pt x="927099" y="28575"/>
                </a:lnTo>
                <a:lnTo>
                  <a:pt x="927099" y="47625"/>
                </a:lnTo>
                <a:lnTo>
                  <a:pt x="914336" y="47625"/>
                </a:lnTo>
                <a:lnTo>
                  <a:pt x="914145" y="76200"/>
                </a:lnTo>
                <a:lnTo>
                  <a:pt x="972065" y="47625"/>
                </a:lnTo>
                <a:lnTo>
                  <a:pt x="927099" y="47625"/>
                </a:lnTo>
                <a:lnTo>
                  <a:pt x="972203" y="47556"/>
                </a:lnTo>
                <a:lnTo>
                  <a:pt x="990599" y="38481"/>
                </a:lnTo>
                <a:lnTo>
                  <a:pt x="914653" y="0"/>
                </a:lnTo>
                <a:close/>
              </a:path>
              <a:path w="990600" h="76200">
                <a:moveTo>
                  <a:pt x="914463" y="28507"/>
                </a:moveTo>
                <a:lnTo>
                  <a:pt x="914336" y="47556"/>
                </a:lnTo>
                <a:lnTo>
                  <a:pt x="927099" y="47625"/>
                </a:lnTo>
                <a:lnTo>
                  <a:pt x="927099" y="28575"/>
                </a:lnTo>
                <a:lnTo>
                  <a:pt x="914463" y="28507"/>
                </a:lnTo>
                <a:close/>
              </a:path>
              <a:path w="990600" h="76200">
                <a:moveTo>
                  <a:pt x="0" y="23622"/>
                </a:moveTo>
                <a:lnTo>
                  <a:pt x="0" y="42672"/>
                </a:lnTo>
                <a:lnTo>
                  <a:pt x="914336" y="47556"/>
                </a:lnTo>
                <a:lnTo>
                  <a:pt x="914463" y="28507"/>
                </a:lnTo>
                <a:lnTo>
                  <a:pt x="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6840473" y="492353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640826" y="4481829"/>
            <a:ext cx="18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798559" y="4717796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067550" y="2681477"/>
            <a:ext cx="1510030" cy="462280"/>
          </a:xfrm>
          <a:custGeom>
            <a:avLst/>
            <a:gdLst/>
            <a:ahLst/>
            <a:cxnLst/>
            <a:rect l="l" t="t" r="r" b="b"/>
            <a:pathLst>
              <a:path w="1510029" h="462280">
                <a:moveTo>
                  <a:pt x="0" y="461772"/>
                </a:moveTo>
                <a:lnTo>
                  <a:pt x="1509522" y="461772"/>
                </a:lnTo>
                <a:lnTo>
                  <a:pt x="150952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8593073" y="2345182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-21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315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456551" y="2138552"/>
            <a:ext cx="76200" cy="520065"/>
          </a:xfrm>
          <a:custGeom>
            <a:avLst/>
            <a:gdLst/>
            <a:ahLst/>
            <a:cxnLst/>
            <a:rect l="l" t="t" r="r" b="b"/>
            <a:pathLst>
              <a:path w="76200" h="520064">
                <a:moveTo>
                  <a:pt x="28575" y="443484"/>
                </a:moveTo>
                <a:lnTo>
                  <a:pt x="0" y="443484"/>
                </a:lnTo>
                <a:lnTo>
                  <a:pt x="38100" y="519684"/>
                </a:lnTo>
                <a:lnTo>
                  <a:pt x="69850" y="456184"/>
                </a:lnTo>
                <a:lnTo>
                  <a:pt x="28575" y="456184"/>
                </a:lnTo>
                <a:lnTo>
                  <a:pt x="28575" y="443484"/>
                </a:lnTo>
                <a:close/>
              </a:path>
              <a:path w="76200" h="520064">
                <a:moveTo>
                  <a:pt x="47625" y="0"/>
                </a:moveTo>
                <a:lnTo>
                  <a:pt x="28575" y="0"/>
                </a:lnTo>
                <a:lnTo>
                  <a:pt x="28575" y="456184"/>
                </a:lnTo>
                <a:lnTo>
                  <a:pt x="47625" y="456184"/>
                </a:lnTo>
                <a:lnTo>
                  <a:pt x="47625" y="0"/>
                </a:lnTo>
                <a:close/>
              </a:path>
              <a:path w="76200" h="520064">
                <a:moveTo>
                  <a:pt x="76200" y="443484"/>
                </a:moveTo>
                <a:lnTo>
                  <a:pt x="47625" y="443484"/>
                </a:lnTo>
                <a:lnTo>
                  <a:pt x="47625" y="456184"/>
                </a:lnTo>
                <a:lnTo>
                  <a:pt x="69850" y="456184"/>
                </a:lnTo>
                <a:lnTo>
                  <a:pt x="76200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7546847" y="219278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4277105" y="2873882"/>
            <a:ext cx="1638300" cy="1917700"/>
          </a:xfrm>
          <a:custGeom>
            <a:avLst/>
            <a:gdLst/>
            <a:ahLst/>
            <a:cxnLst/>
            <a:rect l="l" t="t" r="r" b="b"/>
            <a:pathLst>
              <a:path w="1638300" h="1917700">
                <a:moveTo>
                  <a:pt x="1590675" y="1806320"/>
                </a:moveTo>
                <a:lnTo>
                  <a:pt x="4318" y="1806320"/>
                </a:lnTo>
                <a:lnTo>
                  <a:pt x="0" y="1810639"/>
                </a:lnTo>
                <a:lnTo>
                  <a:pt x="0" y="1917699"/>
                </a:lnTo>
                <a:lnTo>
                  <a:pt x="19050" y="1917699"/>
                </a:lnTo>
                <a:lnTo>
                  <a:pt x="19050" y="1825370"/>
                </a:lnTo>
                <a:lnTo>
                  <a:pt x="9525" y="1825370"/>
                </a:lnTo>
                <a:lnTo>
                  <a:pt x="19050" y="1815845"/>
                </a:lnTo>
                <a:lnTo>
                  <a:pt x="1590675" y="1815845"/>
                </a:lnTo>
                <a:lnTo>
                  <a:pt x="1590675" y="1806320"/>
                </a:lnTo>
                <a:close/>
              </a:path>
              <a:path w="1638300" h="1917700">
                <a:moveTo>
                  <a:pt x="19050" y="1815845"/>
                </a:moveTo>
                <a:lnTo>
                  <a:pt x="9525" y="1825370"/>
                </a:lnTo>
                <a:lnTo>
                  <a:pt x="19050" y="1825370"/>
                </a:lnTo>
                <a:lnTo>
                  <a:pt x="19050" y="1815845"/>
                </a:lnTo>
                <a:close/>
              </a:path>
              <a:path w="1638300" h="1917700">
                <a:moveTo>
                  <a:pt x="1609725" y="1806320"/>
                </a:moveTo>
                <a:lnTo>
                  <a:pt x="1600200" y="1806320"/>
                </a:lnTo>
                <a:lnTo>
                  <a:pt x="1590675" y="1815845"/>
                </a:lnTo>
                <a:lnTo>
                  <a:pt x="19050" y="1815845"/>
                </a:lnTo>
                <a:lnTo>
                  <a:pt x="19050" y="1825370"/>
                </a:lnTo>
                <a:lnTo>
                  <a:pt x="1605407" y="1825370"/>
                </a:lnTo>
                <a:lnTo>
                  <a:pt x="1609725" y="1821179"/>
                </a:lnTo>
                <a:lnTo>
                  <a:pt x="1609725" y="1806320"/>
                </a:lnTo>
                <a:close/>
              </a:path>
              <a:path w="1638300" h="1917700">
                <a:moveTo>
                  <a:pt x="1609725" y="63500"/>
                </a:moveTo>
                <a:lnTo>
                  <a:pt x="1590675" y="63500"/>
                </a:lnTo>
                <a:lnTo>
                  <a:pt x="1590675" y="1815845"/>
                </a:lnTo>
                <a:lnTo>
                  <a:pt x="1600200" y="1806320"/>
                </a:lnTo>
                <a:lnTo>
                  <a:pt x="1609725" y="1806320"/>
                </a:lnTo>
                <a:lnTo>
                  <a:pt x="1609725" y="63500"/>
                </a:lnTo>
                <a:close/>
              </a:path>
              <a:path w="1638300" h="1917700">
                <a:moveTo>
                  <a:pt x="1600200" y="0"/>
                </a:moveTo>
                <a:lnTo>
                  <a:pt x="1562100" y="76200"/>
                </a:lnTo>
                <a:lnTo>
                  <a:pt x="1590675" y="76200"/>
                </a:lnTo>
                <a:lnTo>
                  <a:pt x="1590675" y="63500"/>
                </a:lnTo>
                <a:lnTo>
                  <a:pt x="1631950" y="63500"/>
                </a:lnTo>
                <a:lnTo>
                  <a:pt x="1600200" y="0"/>
                </a:lnTo>
                <a:close/>
              </a:path>
              <a:path w="1638300" h="1917700">
                <a:moveTo>
                  <a:pt x="1631950" y="63500"/>
                </a:moveTo>
                <a:lnTo>
                  <a:pt x="1609725" y="63500"/>
                </a:lnTo>
                <a:lnTo>
                  <a:pt x="1609725" y="76200"/>
                </a:lnTo>
                <a:lnTo>
                  <a:pt x="1638300" y="76200"/>
                </a:lnTo>
                <a:lnTo>
                  <a:pt x="16319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5586221" y="366598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7" name="object 141"/>
          <p:cNvSpPr txBox="1"/>
          <p:nvPr/>
        </p:nvSpPr>
        <p:spPr>
          <a:xfrm>
            <a:off x="213613" y="66801"/>
            <a:ext cx="120840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14605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(0)S’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  (1)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(2)A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aBa  (3)A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  (4)B</a:t>
            </a:r>
            <a:r>
              <a:rPr sz="2000" b="1" spc="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bAb  (5)B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8" name="object 147"/>
          <p:cNvSpPr txBox="1"/>
          <p:nvPr/>
        </p:nvSpPr>
        <p:spPr>
          <a:xfrm>
            <a:off x="147320" y="5201665"/>
            <a:ext cx="21958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FOLLOW(S)={$}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FOLLOW(A)={b,$}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FOLLOW(B)={a,$}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9" name="object 15"/>
          <p:cNvSpPr txBox="1"/>
          <p:nvPr/>
        </p:nvSpPr>
        <p:spPr>
          <a:xfrm>
            <a:off x="688340" y="2792476"/>
            <a:ext cx="116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•AB  A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•aBa 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0" name="object 19"/>
          <p:cNvSpPr txBox="1"/>
          <p:nvPr/>
        </p:nvSpPr>
        <p:spPr>
          <a:xfrm>
            <a:off x="688340" y="2502407"/>
            <a:ext cx="87439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6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365" dirty="0">
                <a:latin typeface="Symbol" panose="05050102010706020507"/>
                <a:cs typeface="Symbol" panose="05050102010706020507"/>
              </a:rPr>
              <a:t>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1" name="object 45"/>
          <p:cNvSpPr txBox="1"/>
          <p:nvPr/>
        </p:nvSpPr>
        <p:spPr>
          <a:xfrm>
            <a:off x="2974594" y="1305814"/>
            <a:ext cx="1196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A•B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•bAb 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2" name="object 63"/>
          <p:cNvSpPr txBox="1"/>
          <p:nvPr/>
        </p:nvSpPr>
        <p:spPr>
          <a:xfrm>
            <a:off x="2974594" y="4294632"/>
            <a:ext cx="11969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a•Ba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•bAb 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3" name="object 75"/>
          <p:cNvSpPr txBox="1"/>
          <p:nvPr/>
        </p:nvSpPr>
        <p:spPr>
          <a:xfrm>
            <a:off x="4879594" y="633476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AB•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4" name="object 83"/>
          <p:cNvSpPr txBox="1"/>
          <p:nvPr/>
        </p:nvSpPr>
        <p:spPr>
          <a:xfrm>
            <a:off x="4879594" y="1529079"/>
            <a:ext cx="127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b•Ab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5" name="object 90"/>
          <p:cNvSpPr txBox="1"/>
          <p:nvPr/>
        </p:nvSpPr>
        <p:spPr>
          <a:xfrm>
            <a:off x="4879594" y="2406903"/>
            <a:ext cx="71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6" name="object 97"/>
          <p:cNvSpPr txBox="1"/>
          <p:nvPr/>
        </p:nvSpPr>
        <p:spPr>
          <a:xfrm>
            <a:off x="4879594" y="1866645"/>
            <a:ext cx="1555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4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•aB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4800" b="1" spc="-7" baseline="-29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4800" baseline="-29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7" name="object 108"/>
          <p:cNvSpPr txBox="1"/>
          <p:nvPr/>
        </p:nvSpPr>
        <p:spPr>
          <a:xfrm>
            <a:off x="5032247" y="5055108"/>
            <a:ext cx="116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aB•a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8" name="object 117"/>
          <p:cNvSpPr txBox="1"/>
          <p:nvPr/>
        </p:nvSpPr>
        <p:spPr>
          <a:xfrm>
            <a:off x="7013447" y="1599183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969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bA•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4800" b="1" spc="-15" baseline="17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150" b="1" spc="15" baseline="5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150" baseline="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9" name="object 155"/>
          <p:cNvSpPr txBox="1"/>
          <p:nvPr/>
        </p:nvSpPr>
        <p:spPr>
          <a:xfrm>
            <a:off x="7429500" y="5055108"/>
            <a:ext cx="116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aBa•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0" name="object 167"/>
          <p:cNvSpPr txBox="1"/>
          <p:nvPr/>
        </p:nvSpPr>
        <p:spPr>
          <a:xfrm>
            <a:off x="7146797" y="2705353"/>
            <a:ext cx="119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bAb•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1" name="object 27"/>
          <p:cNvSpPr txBox="1"/>
          <p:nvPr/>
        </p:nvSpPr>
        <p:spPr>
          <a:xfrm>
            <a:off x="2974594" y="2995929"/>
            <a:ext cx="87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1020" y="5930900"/>
            <a:ext cx="260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不连通的图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496316" y="5201158"/>
            <a:ext cx="325437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b="1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无冲</a:t>
            </a:r>
            <a:r>
              <a:rPr sz="24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项目，故 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本文法为</a:t>
            </a:r>
            <a:r>
              <a:rPr sz="24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SLR</a:t>
            </a:r>
            <a:r>
              <a:rPr sz="24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5" name="object 65"/>
          <p:cNvGraphicFramePr>
            <a:graphicFrameLocks noGrp="1"/>
          </p:cNvGraphicFramePr>
          <p:nvPr/>
        </p:nvGraphicFramePr>
        <p:xfrm>
          <a:off x="4270438" y="895413"/>
          <a:ext cx="4462780" cy="524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606425"/>
                <a:gridCol w="644525"/>
                <a:gridCol w="723900"/>
                <a:gridCol w="483869"/>
                <a:gridCol w="600075"/>
                <a:gridCol w="598804"/>
              </a:tblGrid>
              <a:tr h="396875">
                <a:tc rowSpan="2">
                  <a:txBody>
                    <a:bodyPr/>
                    <a:p>
                      <a:pPr marL="14097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000" b="1" spc="-5" dirty="0"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状态</a:t>
                      </a:r>
                      <a:endParaRPr sz="20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marL="494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p>
                      <a:pPr marL="477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GOTO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96875">
                <a:tc vMerge="1"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23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01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baseline="-2100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0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01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08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201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p>
                      <a:pPr marR="2959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950" b="1" spc="0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6" name="object 87"/>
          <p:cNvSpPr txBox="1">
            <a:spLocks noGrp="1"/>
          </p:cNvSpPr>
          <p:nvPr>
            <p:ph type="title"/>
          </p:nvPr>
        </p:nvSpPr>
        <p:spPr>
          <a:xfrm>
            <a:off x="742441" y="716026"/>
            <a:ext cx="1445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1746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(0)S’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S  (1</a:t>
            </a:r>
            <a:r>
              <a:rPr sz="2400" spc="-10" dirty="0">
                <a:solidFill>
                  <a:srgbClr val="000000"/>
                </a:solidFill>
              </a:rPr>
              <a:t>)S</a:t>
            </a:r>
            <a:r>
              <a:rPr sz="2400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AB</a:t>
            </a:r>
            <a:endParaRPr sz="2400">
              <a:latin typeface="Symbol" panose="05050102010706020507"/>
              <a:cs typeface="Symbol" panose="05050102010706020507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0000"/>
                </a:solidFill>
              </a:rPr>
              <a:t>(2)A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aBa  (3)A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ε  </a:t>
            </a:r>
            <a:r>
              <a:rPr sz="2400" dirty="0">
                <a:solidFill>
                  <a:srgbClr val="000000"/>
                </a:solidFill>
              </a:rPr>
              <a:t>(4)</a:t>
            </a:r>
            <a:r>
              <a:rPr sz="2400" spc="-5" dirty="0">
                <a:solidFill>
                  <a:srgbClr val="000000"/>
                </a:solidFill>
              </a:rPr>
              <a:t>B</a:t>
            </a:r>
            <a:r>
              <a:rPr sz="2400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bAb  (5)B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solidFill>
                  <a:srgbClr val="000000"/>
                </a:solidFill>
              </a:rPr>
              <a:t>ε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7" name="object 88"/>
          <p:cNvSpPr/>
          <p:nvPr/>
        </p:nvSpPr>
        <p:spPr>
          <a:xfrm>
            <a:off x="539876" y="3357753"/>
            <a:ext cx="2375535" cy="1018540"/>
          </a:xfrm>
          <a:custGeom>
            <a:avLst/>
            <a:gdLst/>
            <a:ahLst/>
            <a:cxnLst/>
            <a:rect l="l" t="t" r="r" b="b"/>
            <a:pathLst>
              <a:path w="2375535" h="1018539">
                <a:moveTo>
                  <a:pt x="0" y="1018032"/>
                </a:moveTo>
                <a:lnTo>
                  <a:pt x="2375154" y="1018032"/>
                </a:lnTo>
                <a:lnTo>
                  <a:pt x="2375154" y="0"/>
                </a:lnTo>
                <a:lnTo>
                  <a:pt x="0" y="0"/>
                </a:lnTo>
                <a:lnTo>
                  <a:pt x="0" y="1018032"/>
                </a:lnTo>
                <a:close/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98" name="object 93"/>
          <p:cNvSpPr txBox="1"/>
          <p:nvPr/>
        </p:nvSpPr>
        <p:spPr>
          <a:xfrm>
            <a:off x="617219" y="3383788"/>
            <a:ext cx="21958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FOLLOW(S)={$}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FOLLOW(A)={b,$}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FOLLOW(B)={a,$}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6036"/>
            <a:ext cx="3810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输入串</a:t>
            </a:r>
            <a:r>
              <a:rPr sz="2800" dirty="0">
                <a:solidFill>
                  <a:srgbClr val="000000"/>
                </a:solidFill>
              </a:rPr>
              <a:t>baab$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的分析过程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2" name="object 71"/>
          <p:cNvGraphicFramePr>
            <a:graphicFrameLocks noGrp="1"/>
          </p:cNvGraphicFramePr>
          <p:nvPr/>
        </p:nvGraphicFramePr>
        <p:xfrm>
          <a:off x="1028700" y="1543113"/>
          <a:ext cx="606298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600200"/>
                <a:gridCol w="1371600"/>
                <a:gridCol w="1752600"/>
              </a:tblGrid>
              <a:tr h="396875"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栈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594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45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动作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baab$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solidFill>
                            <a:srgbClr val="CC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solidFill>
                            <a:srgbClr val="CC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/A</a:t>
                      </a:r>
                      <a:r>
                        <a:rPr sz="2000" b="1" spc="-5" dirty="0">
                          <a:solidFill>
                            <a:srgbClr val="CC0000"/>
                          </a:solidFill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solidFill>
                            <a:srgbClr val="CC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baab$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A</a:t>
                      </a:r>
                      <a:r>
                        <a:rPr sz="2000" b="1" spc="-229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aab$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0 2 5</a:t>
                      </a:r>
                      <a:r>
                        <a:rPr sz="20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 b</a:t>
                      </a:r>
                      <a:r>
                        <a:rPr sz="2000" b="1" spc="-2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0 2 5 3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A b a</a:t>
                      </a:r>
                      <a:r>
                        <a:rPr sz="2000" b="1" spc="-2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0 2 5 3 6</a:t>
                      </a:r>
                      <a:r>
                        <a:rPr sz="20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A b a B</a:t>
                      </a:r>
                      <a:r>
                        <a:rPr sz="2000" b="1" spc="-2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/A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aBa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0 2 5</a:t>
                      </a:r>
                      <a:r>
                        <a:rPr sz="20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A b</a:t>
                      </a:r>
                      <a:r>
                        <a:rPr sz="2000" b="1" spc="-3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b$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移入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0 2 5 7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r>
                        <a:rPr sz="2000" b="1" spc="-1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000" b="1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/B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bAb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0 2</a:t>
                      </a:r>
                      <a:r>
                        <a:rPr sz="20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A</a:t>
                      </a:r>
                      <a:r>
                        <a:rPr sz="2000" b="1" spc="-229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归约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/S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AB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0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$ S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2060448"/>
            <a:ext cx="8229600" cy="41612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590" y="719074"/>
            <a:ext cx="7389495" cy="118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LR</a:t>
            </a:r>
            <a:r>
              <a:rPr sz="28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分析法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4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400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历</a:t>
            </a:r>
            <a:r>
              <a:rPr sz="2400" spc="-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史</a:t>
            </a:r>
            <a:r>
              <a:rPr sz="24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”信息和“</a:t>
            </a:r>
            <a:r>
              <a:rPr sz="2400" spc="-5" dirty="0">
                <a:solidFill>
                  <a:srgbClr val="033B8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展望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”信息</a:t>
            </a: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2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400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 态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，由栈</a:t>
            </a: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顶</a:t>
            </a:r>
            <a:r>
              <a:rPr sz="2400" spc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4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现行的输入符号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唯</a:t>
            </a: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确定每一步的 动作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4351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移入</a:t>
            </a:r>
            <a:r>
              <a:rPr sz="40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40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0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0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41" y="1522526"/>
            <a:ext cx="8579485" cy="200787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自底向上语法分析的一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形式。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ts val="3210"/>
              </a:lnSpc>
              <a:spcBef>
                <a:spcPts val="105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使用一个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保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存文法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号，使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缓冲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来 存放将要进行语法分析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其余符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句柄在被识别（归约）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，总是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整地出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在栈顶。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9712" y="3948112"/>
          <a:ext cx="6139180" cy="140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栈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分析开始时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w$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分析终止时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$S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52600" y="5638800"/>
            <a:ext cx="5943600" cy="4953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31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是文法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识别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符，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为待识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的输入串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204" y="765048"/>
            <a:ext cx="8002524" cy="469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文本框 2"/>
          <p:cNvSpPr txBox="1"/>
          <p:nvPr/>
        </p:nvSpPr>
        <p:spPr>
          <a:xfrm>
            <a:off x="311150" y="344043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s: shift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移入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r: reduce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归约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735584"/>
            <a:ext cx="6673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移入-归</a:t>
            </a:r>
            <a:r>
              <a:rPr sz="36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约语</a:t>
            </a:r>
            <a:r>
              <a:rPr sz="36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法分析器的四种动</a:t>
            </a:r>
            <a:r>
              <a:rPr sz="36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863" y="1799589"/>
            <a:ext cx="228346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移入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(shift):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863" y="2439924"/>
            <a:ext cx="2472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归约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(reduce):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2064" y="1586280"/>
            <a:ext cx="5654040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将下一个输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入栈。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00025">
              <a:lnSpc>
                <a:spcPct val="100000"/>
              </a:lnSpc>
              <a:spcBef>
                <a:spcPts val="168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在栈顶确定句柄</a:t>
            </a:r>
            <a:r>
              <a:rPr sz="2800" b="1" spc="-7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，并且决定用哪个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018" y="2866643"/>
            <a:ext cx="3590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非终结符号来替换它。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863" y="3293668"/>
            <a:ext cx="2419350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780"/>
              </a:spcBef>
              <a:buFont typeface="Times New Roman" panose="02020603050405020304"/>
              <a:buAutoNum type="arabicPeriod" startAt="3"/>
              <a:tabLst>
                <a:tab pos="368935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接受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(accept):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8300" indent="-355600">
              <a:lnSpc>
                <a:spcPct val="100000"/>
              </a:lnSpc>
              <a:spcBef>
                <a:spcPts val="1680"/>
              </a:spcBef>
              <a:buFont typeface="Times New Roman" panose="02020603050405020304"/>
              <a:buAutoNum type="arabicPeriod" startAt="3"/>
              <a:tabLst>
                <a:tab pos="3689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报错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(error):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0822" y="3293668"/>
            <a:ext cx="43040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5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语法分析过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功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完成。 发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错误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576580"/>
            <a:ext cx="2603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1F487C"/>
                </a:solidFill>
              </a:rPr>
              <a:t>L</a:t>
            </a:r>
            <a:r>
              <a:rPr sz="4400" spc="-10" dirty="0">
                <a:solidFill>
                  <a:srgbClr val="C0504D"/>
                </a:solidFill>
              </a:rPr>
              <a:t>R</a:t>
            </a:r>
            <a:r>
              <a:rPr sz="4400" spc="-10" dirty="0">
                <a:solidFill>
                  <a:srgbClr val="000000"/>
                </a:solidFill>
              </a:rPr>
              <a:t>(</a:t>
            </a:r>
            <a:r>
              <a:rPr sz="4400" spc="-5" dirty="0">
                <a:solidFill>
                  <a:srgbClr val="FF3300"/>
                </a:solidFill>
              </a:rPr>
              <a:t>k</a:t>
            </a:r>
            <a:r>
              <a:rPr sz="4400" spc="-10" dirty="0">
                <a:solidFill>
                  <a:srgbClr val="000000"/>
                </a:solidFill>
              </a:rPr>
              <a:t>)</a:t>
            </a:r>
            <a:r>
              <a:rPr sz="44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object 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495935" marR="144145" indent="-3810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 panose="05000000000000000000"/>
              <a:buChar char=""/>
              <a:tabLst>
                <a:tab pos="495300" algn="l"/>
              </a:tabLst>
            </a:pPr>
            <a:r>
              <a:rPr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pc="-15" dirty="0"/>
              <a:t>表示</a:t>
            </a:r>
            <a:r>
              <a:rPr spc="-10" dirty="0">
                <a:solidFill>
                  <a:srgbClr val="1F487C"/>
                </a:solidFill>
              </a:rPr>
              <a:t>从左</a:t>
            </a:r>
            <a:r>
              <a:rPr spc="-5" dirty="0">
                <a:solidFill>
                  <a:srgbClr val="1F487C"/>
                </a:solidFill>
              </a:rPr>
              <a:t>到右</a:t>
            </a:r>
            <a:r>
              <a:rPr spc="-5" dirty="0"/>
              <a:t>地</a:t>
            </a:r>
            <a:r>
              <a:rPr spc="-10" dirty="0"/>
              <a:t>扫描</a:t>
            </a:r>
            <a:r>
              <a:rPr spc="-5" dirty="0"/>
              <a:t>输</a:t>
            </a:r>
            <a:r>
              <a:rPr spc="-10" dirty="0"/>
              <a:t>入</a:t>
            </a:r>
            <a:r>
              <a:rPr spc="-5" dirty="0"/>
              <a:t>串</a:t>
            </a:r>
            <a:r>
              <a:rPr dirty="0"/>
              <a:t>；</a:t>
            </a:r>
            <a:r>
              <a:rPr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pc="-10" dirty="0"/>
              <a:t>表示</a:t>
            </a:r>
            <a:r>
              <a:rPr spc="-5" dirty="0"/>
              <a:t>反</a:t>
            </a:r>
            <a:r>
              <a:rPr spc="-10" dirty="0"/>
              <a:t>向</a:t>
            </a:r>
            <a:r>
              <a:rPr spc="-5" dirty="0"/>
              <a:t>构</a:t>
            </a:r>
            <a:r>
              <a:rPr spc="-10" dirty="0"/>
              <a:t>造出</a:t>
            </a:r>
            <a:r>
              <a:rPr spc="-5" dirty="0"/>
              <a:t>一</a:t>
            </a:r>
            <a:r>
              <a:rPr spc="5" dirty="0"/>
              <a:t>个</a:t>
            </a:r>
            <a:r>
              <a:rPr spc="-15" dirty="0">
                <a:solidFill>
                  <a:srgbClr val="C0504D"/>
                </a:solidFill>
              </a:rPr>
              <a:t>最 右推</a:t>
            </a:r>
            <a:r>
              <a:rPr spc="-10" dirty="0">
                <a:solidFill>
                  <a:srgbClr val="C0504D"/>
                </a:solidFill>
              </a:rPr>
              <a:t>导</a:t>
            </a:r>
            <a:r>
              <a:rPr spc="-10" dirty="0"/>
              <a:t>序列</a:t>
            </a:r>
            <a:r>
              <a:rPr spc="-15" dirty="0"/>
              <a:t>；</a:t>
            </a:r>
            <a:endParaRPr spc="-15" dirty="0"/>
          </a:p>
          <a:p>
            <a:pPr marL="495935" marR="19050" indent="-38100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"/>
              <a:tabLst>
                <a:tab pos="495300" algn="l"/>
              </a:tabLst>
            </a:pPr>
            <a:r>
              <a:rPr spc="-15" dirty="0"/>
              <a:t>对于</a:t>
            </a:r>
            <a:r>
              <a:rPr spc="-10" dirty="0"/>
              <a:t>文</a:t>
            </a:r>
            <a:r>
              <a:rPr spc="-15" dirty="0"/>
              <a:t>法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5" dirty="0"/>
              <a:t>，</a:t>
            </a:r>
            <a:r>
              <a:rPr spc="-10" dirty="0"/>
              <a:t>如果</a:t>
            </a:r>
            <a:r>
              <a:rPr spc="-5" dirty="0"/>
              <a:t>能</a:t>
            </a:r>
            <a:r>
              <a:rPr spc="-10" dirty="0"/>
              <a:t>够</a:t>
            </a:r>
            <a:r>
              <a:rPr spc="-5" dirty="0"/>
              <a:t>构</a:t>
            </a:r>
            <a:r>
              <a:rPr spc="-10" dirty="0"/>
              <a:t>造</a:t>
            </a:r>
            <a:r>
              <a:rPr spc="-5" dirty="0"/>
              <a:t>一</a:t>
            </a:r>
            <a:r>
              <a:rPr spc="-10" dirty="0"/>
              <a:t>张分</a:t>
            </a:r>
            <a:r>
              <a:rPr spc="-5" dirty="0"/>
              <a:t>析</a:t>
            </a:r>
            <a:r>
              <a:rPr spc="-10" dirty="0"/>
              <a:t>表</a:t>
            </a:r>
            <a:r>
              <a:rPr spc="-5" dirty="0"/>
              <a:t>，</a:t>
            </a:r>
            <a:r>
              <a:rPr spc="-10" dirty="0"/>
              <a:t>使得</a:t>
            </a:r>
            <a:r>
              <a:rPr spc="-5" dirty="0"/>
              <a:t>它</a:t>
            </a:r>
            <a:r>
              <a:rPr spc="-10" dirty="0"/>
              <a:t>的</a:t>
            </a:r>
            <a:r>
              <a:rPr spc="-5" dirty="0">
                <a:solidFill>
                  <a:srgbClr val="FF0000"/>
                </a:solidFill>
              </a:rPr>
              <a:t>入</a:t>
            </a:r>
            <a:r>
              <a:rPr spc="-10" dirty="0">
                <a:solidFill>
                  <a:srgbClr val="FF0000"/>
                </a:solidFill>
              </a:rPr>
              <a:t>口</a:t>
            </a:r>
            <a:r>
              <a:rPr spc="-15" dirty="0">
                <a:solidFill>
                  <a:srgbClr val="FF0000"/>
                </a:solidFill>
              </a:rPr>
              <a:t>都 是</a:t>
            </a:r>
            <a:r>
              <a:rPr spc="-10" dirty="0">
                <a:solidFill>
                  <a:srgbClr val="FF0000"/>
                </a:solidFill>
              </a:rPr>
              <a:t>唯一确定</a:t>
            </a:r>
            <a:r>
              <a:rPr spc="-5" dirty="0">
                <a:solidFill>
                  <a:srgbClr val="FF0000"/>
                </a:solidFill>
              </a:rPr>
              <a:t>的</a:t>
            </a:r>
            <a:r>
              <a:rPr dirty="0"/>
              <a:t>，</a:t>
            </a:r>
            <a:r>
              <a:rPr spc="-10" dirty="0"/>
              <a:t>则</a:t>
            </a:r>
            <a:r>
              <a:rPr spc="-5" dirty="0"/>
              <a:t>称</a:t>
            </a:r>
            <a:r>
              <a:rPr spc="-10" dirty="0"/>
              <a:t>文</a:t>
            </a:r>
            <a:r>
              <a:rPr spc="-5" dirty="0"/>
              <a:t>法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pc="-10" dirty="0"/>
              <a:t>是</a:t>
            </a:r>
            <a:r>
              <a:rPr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LR</a:t>
            </a:r>
            <a:r>
              <a:rPr spc="-10" dirty="0">
                <a:solidFill>
                  <a:srgbClr val="C00000"/>
                </a:solidFill>
              </a:rPr>
              <a:t>文法。</a:t>
            </a:r>
            <a:endParaRPr spc="-10" dirty="0">
              <a:solidFill>
                <a:srgbClr val="C00000"/>
              </a:solidFill>
            </a:endParaRPr>
          </a:p>
          <a:p>
            <a:pPr marL="495935" marR="5080" indent="-38100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"/>
              <a:tabLst>
                <a:tab pos="495300" algn="l"/>
              </a:tabLst>
            </a:pPr>
            <a:r>
              <a:rPr spc="-15" dirty="0"/>
              <a:t>对</a:t>
            </a:r>
            <a:r>
              <a:rPr spc="-10" dirty="0"/>
              <a:t>于一个文</a:t>
            </a:r>
            <a:r>
              <a:rPr spc="-15" dirty="0"/>
              <a:t>法</a:t>
            </a:r>
            <a:r>
              <a:rPr spc="-550" dirty="0"/>
              <a:t> </a:t>
            </a:r>
            <a:r>
              <a:rPr spc="-15" dirty="0"/>
              <a:t>如</a:t>
            </a:r>
            <a:r>
              <a:rPr spc="-10" dirty="0"/>
              <a:t>果能用一个</a:t>
            </a:r>
            <a:r>
              <a:rPr spc="-5" dirty="0">
                <a:solidFill>
                  <a:srgbClr val="FF0000"/>
                </a:solidFill>
              </a:rPr>
              <a:t>每</a:t>
            </a:r>
            <a:r>
              <a:rPr spc="-10" dirty="0">
                <a:solidFill>
                  <a:srgbClr val="FF0000"/>
                </a:solidFill>
              </a:rPr>
              <a:t>步</a:t>
            </a:r>
            <a:r>
              <a:rPr spc="-5" dirty="0">
                <a:solidFill>
                  <a:srgbClr val="FF0000"/>
                </a:solidFill>
              </a:rPr>
              <a:t>顶</a:t>
            </a:r>
            <a:r>
              <a:rPr spc="5" dirty="0">
                <a:solidFill>
                  <a:srgbClr val="FF0000"/>
                </a:solidFill>
              </a:rPr>
              <a:t>多</a:t>
            </a:r>
            <a:r>
              <a:rPr spc="-10" dirty="0">
                <a:solidFill>
                  <a:srgbClr val="FF0000"/>
                </a:solidFill>
              </a:rPr>
              <a:t>向</a:t>
            </a:r>
            <a:r>
              <a:rPr spc="-5" dirty="0">
                <a:solidFill>
                  <a:srgbClr val="FF0000"/>
                </a:solidFill>
              </a:rPr>
              <a:t>前</a:t>
            </a:r>
            <a:r>
              <a:rPr spc="-10" dirty="0">
                <a:solidFill>
                  <a:srgbClr val="FF0000"/>
                </a:solidFill>
              </a:rPr>
              <a:t>检</a:t>
            </a:r>
            <a:r>
              <a:rPr spc="-5" dirty="0">
                <a:solidFill>
                  <a:srgbClr val="FF0000"/>
                </a:solidFill>
              </a:rPr>
              <a:t>查</a:t>
            </a:r>
            <a:r>
              <a:rPr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pc="-5" dirty="0">
                <a:solidFill>
                  <a:srgbClr val="FF0000"/>
                </a:solidFill>
              </a:rPr>
              <a:t>个</a:t>
            </a:r>
            <a:r>
              <a:rPr spc="-10" dirty="0">
                <a:solidFill>
                  <a:srgbClr val="FF0000"/>
                </a:solidFill>
              </a:rPr>
              <a:t>输</a:t>
            </a:r>
            <a:r>
              <a:rPr spc="-5" dirty="0">
                <a:solidFill>
                  <a:srgbClr val="FF0000"/>
                </a:solidFill>
              </a:rPr>
              <a:t>入</a:t>
            </a:r>
            <a:r>
              <a:rPr spc="-15" dirty="0">
                <a:solidFill>
                  <a:srgbClr val="FF0000"/>
                </a:solidFill>
              </a:rPr>
              <a:t>符 号</a:t>
            </a:r>
            <a:r>
              <a:rPr spc="-15" dirty="0"/>
              <a:t>的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pc="-15" dirty="0"/>
              <a:t>分析器</a:t>
            </a:r>
            <a:r>
              <a:rPr spc="-10" dirty="0"/>
              <a:t>进</a:t>
            </a:r>
            <a:r>
              <a:rPr spc="-15" dirty="0"/>
              <a:t>行分</a:t>
            </a:r>
            <a:r>
              <a:rPr spc="-10" dirty="0"/>
              <a:t>析</a:t>
            </a:r>
            <a:r>
              <a:rPr spc="-15" dirty="0"/>
              <a:t>，</a:t>
            </a:r>
            <a:r>
              <a:rPr spc="-10" dirty="0"/>
              <a:t>则</a:t>
            </a:r>
            <a:r>
              <a:rPr spc="-15" dirty="0"/>
              <a:t>这</a:t>
            </a:r>
            <a:r>
              <a:rPr spc="-10" dirty="0"/>
              <a:t>个</a:t>
            </a:r>
            <a:r>
              <a:rPr spc="-15" dirty="0"/>
              <a:t>文法</a:t>
            </a:r>
            <a:r>
              <a:rPr spc="-10" dirty="0"/>
              <a:t>就</a:t>
            </a:r>
            <a:r>
              <a:rPr spc="25" dirty="0"/>
              <a:t>称</a:t>
            </a:r>
            <a:r>
              <a:rPr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LR(k)</a:t>
            </a:r>
            <a:r>
              <a:rPr spc="-10" dirty="0">
                <a:solidFill>
                  <a:srgbClr val="C00000"/>
                </a:solidFill>
              </a:rPr>
              <a:t>文法</a:t>
            </a:r>
            <a:r>
              <a:rPr spc="-15" dirty="0"/>
              <a:t>。</a:t>
            </a:r>
            <a:endParaRPr spc="-15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341755" y="4783455"/>
          <a:ext cx="1962150" cy="181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19400" imgH="2606040" progId="Paint.Picture">
                  <p:embed/>
                </p:oleObj>
              </mc:Choice>
              <mc:Fallback>
                <p:oleObj name="" r:id="rId1" imgW="2819400" imgH="26060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1755" y="4783455"/>
                        <a:ext cx="1962150" cy="181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598295" y="3200400"/>
            <a:ext cx="1905" cy="20853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6309</Words>
  <Application>WPS 演示</Application>
  <PresentationFormat>On-screen Show (4:3)</PresentationFormat>
  <Paragraphs>1380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Arial</vt:lpstr>
      <vt:lpstr>Wingdings</vt:lpstr>
      <vt:lpstr>Calibri</vt:lpstr>
      <vt:lpstr>Verdana</vt:lpstr>
      <vt:lpstr>微软雅黑</vt:lpstr>
      <vt:lpstr>Arial Unicode MS</vt:lpstr>
      <vt:lpstr>Symbol</vt:lpstr>
      <vt:lpstr>MS PGothic</vt:lpstr>
      <vt:lpstr>Microsoft JhengHei</vt:lpstr>
      <vt:lpstr>Courier New</vt:lpstr>
      <vt:lpstr>Calibri</vt:lpstr>
      <vt:lpstr>Consolas</vt:lpstr>
      <vt:lpstr>微软雅黑 Light</vt:lpstr>
      <vt:lpstr>隶书</vt:lpstr>
      <vt:lpstr>Office Theme</vt:lpstr>
      <vt:lpstr>Paint.Picture</vt:lpstr>
      <vt:lpstr>Paint.Picture</vt:lpstr>
      <vt:lpstr>语法分析—自底向上分析</vt:lpstr>
      <vt:lpstr>PowerPoint 演示文稿</vt:lpstr>
      <vt:lpstr>主要介绍</vt:lpstr>
      <vt:lpstr>PowerPoint 演示文稿</vt:lpstr>
      <vt:lpstr>LR分析法：把“历史”信息和“展望”信息抽象成状 态，由栈顶的状态和现行的输入符号唯一确定每一步的 动作</vt:lpstr>
      <vt:lpstr>移入-归约语法分析</vt:lpstr>
      <vt:lpstr>PowerPoint 演示文稿</vt:lpstr>
      <vt:lpstr>移入-归约语法分析器的四种动作</vt:lpstr>
      <vt:lpstr>LR(k)文法</vt:lpstr>
      <vt:lpstr>不同的语法分析器具有不同的分析表</vt:lpstr>
      <vt:lpstr>LR(0)项集规范族的构造</vt:lpstr>
      <vt:lpstr>PowerPoint 演示文稿</vt:lpstr>
      <vt:lpstr>识别了句柄的一部分（规范句型的活前缀）就相当 于识别了当前规范句型的左起部分</vt:lpstr>
      <vt:lpstr>LR(0)项目</vt:lpstr>
      <vt:lpstr>增广文法（拓广文法）</vt:lpstr>
      <vt:lpstr>项集的闭包</vt:lpstr>
      <vt:lpstr>GOTO函数（转移函数）</vt:lpstr>
      <vt:lpstr>LR(0)项集规范族的计算</vt:lpstr>
      <vt:lpstr>PowerPoint 演示文稿</vt:lpstr>
      <vt:lpstr>LR(0)自动机的使用</vt:lpstr>
      <vt:lpstr>采用P155图4-31中的自动机分析id*id</vt:lpstr>
      <vt:lpstr>PowerPoint 演示文稿</vt:lpstr>
      <vt:lpstr>LR语法分析表</vt:lpstr>
      <vt:lpstr>LR(0)分析表</vt:lpstr>
      <vt:lpstr>LR(0)分析表的构造</vt:lpstr>
      <vt:lpstr>PowerPoint 演示文稿</vt:lpstr>
      <vt:lpstr>PowerPoint 演示文稿</vt:lpstr>
      <vt:lpstr>I4</vt:lpstr>
      <vt:lpstr>表格表示的LR(0)自动机</vt:lpstr>
      <vt:lpstr>PowerPoint 演示文稿</vt:lpstr>
      <vt:lpstr>PowerPoint 演示文稿</vt:lpstr>
      <vt:lpstr>分析bccd$</vt:lpstr>
      <vt:lpstr>SLR分析表的构造</vt:lpstr>
      <vt:lpstr>LR(0)的冲突问题：</vt:lpstr>
      <vt:lpstr>解决方法：向前搜索一个输入符号a</vt:lpstr>
      <vt:lpstr>PowerPoint 演示文稿</vt:lpstr>
      <vt:lpstr>PowerPoint 演示文稿</vt:lpstr>
      <vt:lpstr>SLR(1)语法分析表的构建</vt:lpstr>
      <vt:lpstr>SLR(1)语法分析表的构建算法</vt:lpstr>
      <vt:lpstr>PowerPoint 演示文稿</vt:lpstr>
      <vt:lpstr>例:</vt:lpstr>
      <vt:lpstr>PowerPoint 演示文稿</vt:lpstr>
      <vt:lpstr>PowerPoint 演示文稿</vt:lpstr>
      <vt:lpstr>I4</vt:lpstr>
      <vt:lpstr>(2)AaBa  (3)Aε  (4)BbAb  (5)Bε</vt:lpstr>
      <vt:lpstr>输入串baab$的分析过程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语法分析—自底向上分析</dc:title>
  <dc:creator>cao</dc:creator>
  <cp:lastModifiedBy>ab123ba321hotmailcom</cp:lastModifiedBy>
  <cp:revision>3</cp:revision>
  <dcterms:created xsi:type="dcterms:W3CDTF">2017-11-23T11:06:00Z</dcterms:created>
  <dcterms:modified xsi:type="dcterms:W3CDTF">2017-12-12T13:27:00Z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2017-11-23T00:00:00Z</vt:filetime>
  </property>
  <property fmtid="{D5CDD505-2E9C-101B-9397-08002B2CF9AE}" pid="5" name="KSOProductBuildVer">
    <vt:lpwstr>2052-10.1.0.7023</vt:lpwstr>
  </property>
</Properties>
</file>