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4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8866" y="557021"/>
            <a:ext cx="14236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59611"/>
            <a:ext cx="8511540" cy="349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3834"/>
            <a:ext cx="4208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rial" panose="020B0604020202020204"/>
                <a:cs typeface="Arial" panose="020B0604020202020204"/>
              </a:rPr>
              <a:t>SLR(1)</a:t>
            </a:r>
            <a:r>
              <a:rPr sz="4000" spc="-15" dirty="0"/>
              <a:t>分析的思想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55091" y="1584452"/>
            <a:ext cx="8683625" cy="446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69900" marR="160655" indent="-4572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79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LR(0)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，通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一步判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断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一个向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符号，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决定 是否执行归约动作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570"/>
              </a:spcBef>
              <a:buClr>
                <a:srgbClr val="AC4644"/>
              </a:buClr>
              <a:buSzPct val="60000"/>
              <a:buFont typeface="Wingdings" panose="05000000000000000000"/>
              <a:buChar char=""/>
              <a:tabLst>
                <a:tab pos="869315" algn="l"/>
                <a:tab pos="8699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α•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归约，当且仅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∈FOLLOW(A)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810"/>
              </a:spcBef>
              <a:buClr>
                <a:srgbClr val="006FC0"/>
              </a:buClr>
              <a:buSzPct val="8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440"/>
              </a:spcBef>
              <a:buClr>
                <a:srgbClr val="AC4644"/>
              </a:buClr>
              <a:buSzPct val="60000"/>
              <a:buFont typeface="Wingdings" panose="05000000000000000000"/>
              <a:buChar char=""/>
              <a:tabLst>
                <a:tab pos="869315" algn="l"/>
                <a:tab pos="869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相比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可能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减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少需要归约的情况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575"/>
              </a:spcBef>
              <a:buClr>
                <a:srgbClr val="AC4644"/>
              </a:buClr>
              <a:buSzPct val="60000"/>
              <a:buFont typeface="Wingdings" panose="05000000000000000000"/>
              <a:buChar char=""/>
              <a:tabLst>
                <a:tab pos="869315" algn="l"/>
                <a:tab pos="869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有可能消除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移入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归约冲突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006FC0"/>
              </a:buClr>
              <a:buSzPct val="79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缺点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570"/>
              </a:spcBef>
              <a:buClr>
                <a:srgbClr val="AC4644"/>
              </a:buClr>
              <a:buSzPct val="60000"/>
              <a:buFont typeface="Wingdings" panose="05000000000000000000"/>
              <a:buChar char=""/>
              <a:tabLst>
                <a:tab pos="869315" algn="l"/>
                <a:tab pos="869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仍然有冲突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现的可能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5080" lvl="1" indent="-457200">
              <a:lnSpc>
                <a:spcPct val="100000"/>
              </a:lnSpc>
              <a:spcBef>
                <a:spcPts val="575"/>
              </a:spcBef>
              <a:buClr>
                <a:srgbClr val="AC4644"/>
              </a:buClr>
              <a:buSzPct val="60000"/>
              <a:buFont typeface="Wingdings" panose="05000000000000000000"/>
              <a:buChar char=""/>
              <a:tabLst>
                <a:tab pos="869315" algn="l"/>
                <a:tab pos="869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原因：计算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集所得到的超前符号集可能大于实际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能够出现的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超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前符号集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3552"/>
            <a:ext cx="394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600" spc="-15" dirty="0"/>
              <a:t>项目集</a:t>
            </a:r>
            <a:r>
              <a:rPr sz="3600" spc="-10" dirty="0"/>
              <a:t>的</a:t>
            </a:r>
            <a:r>
              <a:rPr sz="3600" spc="-15" dirty="0"/>
              <a:t>构造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498600"/>
            <a:ext cx="6370955" cy="1424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535940" y="666242"/>
            <a:ext cx="39135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spc="-15" dirty="0"/>
              <a:t>项集族构</a:t>
            </a:r>
            <a:r>
              <a:rPr sz="3200" spc="-5" dirty="0"/>
              <a:t>建</a:t>
            </a:r>
            <a:r>
              <a:rPr sz="3200" spc="-15" dirty="0"/>
              <a:t>算法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535940" y="1182827"/>
            <a:ext cx="4615815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66065" marR="1396365" indent="-254000">
              <a:lnSpc>
                <a:spcPct val="110000"/>
              </a:lnSpc>
              <a:spcBef>
                <a:spcPts val="100"/>
              </a:spcBef>
              <a:tabLst>
                <a:tab pos="161671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SetOfItems	CLOSURE(I){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repeat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070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for ( each item [A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α•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in I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marR="5080" indent="-318135">
              <a:lnSpc>
                <a:spcPct val="110000"/>
              </a:lnSpc>
              <a:spcBef>
                <a:spcPts val="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for ( each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production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γ in G' )  for ( each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 FIRST(</a:t>
            </a:r>
            <a:r>
              <a:rPr sz="2000" b="1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30200" marR="517525" indent="1397000" algn="just">
              <a:lnSpc>
                <a:spcPct val="110000"/>
              </a:lnSpc>
              <a:spcBef>
                <a:spcPts val="1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add [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•γ,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to set I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until no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items 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added to I;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84200" marR="798830" indent="-571500">
              <a:lnSpc>
                <a:spcPct val="110000"/>
              </a:lnSpc>
              <a:tabLst>
                <a:tab pos="161671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SetOfItems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GOTO(I,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X) {  initialize J to be an empty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set;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37565" marR="341630" indent="-254000">
              <a:lnSpc>
                <a:spcPct val="110000"/>
              </a:lnSpc>
              <a:spcBef>
                <a:spcPts val="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for ( each item [A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α•Xβ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in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  add item [A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αX•β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to set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J;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84200">
              <a:lnSpc>
                <a:spcPct val="100000"/>
              </a:lnSpc>
              <a:spcBef>
                <a:spcPts val="23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CLOSURE(J);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5367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pc="-20" dirty="0"/>
              <a:t>项集</a:t>
            </a:r>
            <a:r>
              <a:rPr spc="-10" dirty="0"/>
              <a:t>族</a:t>
            </a:r>
            <a:r>
              <a:rPr spc="-20" dirty="0"/>
              <a:t>构</a:t>
            </a:r>
            <a:r>
              <a:rPr spc="-10" dirty="0"/>
              <a:t>建</a:t>
            </a:r>
            <a:r>
              <a:rPr spc="-20" dirty="0"/>
              <a:t>算法</a:t>
            </a:r>
            <a:endParaRPr spc="-20" dirty="0"/>
          </a:p>
        </p:txBody>
      </p:sp>
      <p:sp>
        <p:nvSpPr>
          <p:cNvPr id="8" name="object 5"/>
          <p:cNvSpPr txBox="1"/>
          <p:nvPr/>
        </p:nvSpPr>
        <p:spPr>
          <a:xfrm>
            <a:off x="535940" y="1548130"/>
            <a:ext cx="7498080" cy="39776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void items(G')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1782445">
              <a:lnSpc>
                <a:spcPct val="120000"/>
              </a:lnSpc>
              <a:spcBef>
                <a:spcPts val="2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to CLOSURE({[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S'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S, </a:t>
            </a:r>
            <a:r>
              <a:rPr sz="24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]}); 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repeat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(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each 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 items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 in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3843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(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each grammar symbol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374900" marR="5080" indent="-381000">
              <a:lnSpc>
                <a:spcPts val="346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(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GOTO(I,X)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 not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empty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 not in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add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GOTO(I,X)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753745" algn="ctr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until no new sets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 items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added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9"/>
          <p:cNvSpPr txBox="1">
            <a:spLocks noGrp="1"/>
          </p:cNvSpPr>
          <p:nvPr>
            <p:ph type="title"/>
          </p:nvPr>
        </p:nvSpPr>
        <p:spPr>
          <a:xfrm>
            <a:off x="258063" y="898143"/>
            <a:ext cx="3697604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350"/>
              </a:lnSpc>
              <a:spcBef>
                <a:spcPts val="100"/>
              </a:spcBef>
            </a:pPr>
            <a:r>
              <a:rPr sz="2800" spc="-10" dirty="0"/>
              <a:t>例：求文法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G(S):S</a:t>
            </a:r>
            <a:r>
              <a:rPr sz="28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BB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68600" marR="5080" indent="-89535">
              <a:lnSpc>
                <a:spcPts val="3360"/>
              </a:lnSpc>
              <a:spcBef>
                <a:spcPts val="10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aB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473963" y="2178304"/>
            <a:ext cx="622744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969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的规范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项集族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解：引入产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生式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，得到增广文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G[S’]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896485">
              <a:lnSpc>
                <a:spcPct val="120000"/>
              </a:lnSpc>
              <a:spcBef>
                <a:spcPts val="2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 </a:t>
            </a:r>
            <a:endParaRPr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 marR="4896485">
              <a:lnSpc>
                <a:spcPct val="120000"/>
              </a:lnSpc>
              <a:spcBef>
                <a:spcPts val="2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(1)S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indent="0">
              <a:lnSpc>
                <a:spcPct val="100000"/>
              </a:lnSpc>
              <a:spcBef>
                <a:spcPts val="575"/>
              </a:spcBef>
              <a:buNone/>
              <a:tabLst>
                <a:tab pos="44450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indent="0">
              <a:lnSpc>
                <a:spcPct val="100000"/>
              </a:lnSpc>
              <a:spcBef>
                <a:spcPts val="580"/>
              </a:spcBef>
              <a:buNone/>
              <a:tabLst>
                <a:tab pos="44450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7"/>
          <p:cNvSpPr txBox="1"/>
          <p:nvPr/>
        </p:nvSpPr>
        <p:spPr>
          <a:xfrm>
            <a:off x="1337817" y="1248155"/>
            <a:ext cx="2646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G[S’]: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8" name="object 11"/>
          <p:cNvSpPr txBox="1"/>
          <p:nvPr/>
        </p:nvSpPr>
        <p:spPr>
          <a:xfrm>
            <a:off x="4403597" y="1248155"/>
            <a:ext cx="1050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BB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9" name="object 16"/>
          <p:cNvSpPr txBox="1">
            <a:spLocks noGrp="1"/>
          </p:cNvSpPr>
          <p:nvPr>
            <p:ph type="title"/>
          </p:nvPr>
        </p:nvSpPr>
        <p:spPr>
          <a:xfrm>
            <a:off x="5781294" y="1248155"/>
            <a:ext cx="1392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aB|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0" name="object 115"/>
          <p:cNvGraphicFramePr>
            <a:graphicFrameLocks noGrp="1"/>
          </p:cNvGraphicFramePr>
          <p:nvPr/>
        </p:nvGraphicFramePr>
        <p:xfrm>
          <a:off x="669925" y="2055812"/>
          <a:ext cx="6062980" cy="418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133600"/>
                <a:gridCol w="1524000"/>
                <a:gridCol w="1524000"/>
              </a:tblGrid>
              <a:tr h="360045">
                <a:tc>
                  <a:txBody>
                    <a:bodyPr/>
                    <a:p>
                      <a:pPr marL="178435">
                        <a:lnSpc>
                          <a:spcPts val="2020"/>
                        </a:lnSpc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99135">
                        <a:lnSpc>
                          <a:spcPts val="2020"/>
                        </a:lnSpc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065">
                        <a:lnSpc>
                          <a:spcPts val="2020"/>
                        </a:lnSpc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</a:t>
                      </a:r>
                      <a:r>
                        <a:rPr sz="20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0">
                        <a:lnSpc>
                          <a:spcPts val="2020"/>
                        </a:lnSpc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7945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  <a:tabLst>
                          <a:tab pos="116586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•S,	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563880">
                        <a:lnSpc>
                          <a:spcPct val="100000"/>
                        </a:lnSpc>
                        <a:tabLst>
                          <a:tab pos="1102360" algn="l"/>
                          <a:tab pos="1137285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•BB, $  </a:t>
                      </a:r>
                      <a:endParaRPr sz="20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563880">
                        <a:lnSpc>
                          <a:spcPct val="100000"/>
                        </a:lnSpc>
                        <a:tabLst>
                          <a:tab pos="1102360" algn="l"/>
                          <a:tab pos="1137285" algn="l"/>
                        </a:tabLst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•aB,	a|b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		a|b}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687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 </a:t>
                      </a:r>
                      <a:endParaRPr sz="2000" b="1" dirty="0">
                        <a:solidFill>
                          <a:srgbClr val="0000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687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  </a:t>
                      </a:r>
                      <a:endParaRPr sz="1950" b="1" baseline="-21000" dirty="0">
                        <a:solidFill>
                          <a:srgbClr val="0000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105410">
                        <a:lnSpc>
                          <a:spcPts val="202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02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S•, $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02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9644">
                <a:tc>
                  <a:txBody>
                    <a:bodyPr/>
                    <a:p>
                      <a:pPr marL="105410">
                        <a:lnSpc>
                          <a:spcPts val="202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19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B•B, 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761365">
                        <a:lnSpc>
                          <a:spcPts val="2160"/>
                        </a:lnSpc>
                        <a:spcBef>
                          <a:spcPts val="150"/>
                        </a:spcBef>
                        <a:tabLst>
                          <a:tab pos="1137285" algn="l"/>
                          <a:tab pos="1165860" algn="l"/>
                        </a:tabLst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•aB,		$  </a:t>
                      </a:r>
                      <a:endParaRPr sz="2000" b="1" spc="-5" dirty="0">
                        <a:solidFill>
                          <a:srgbClr val="0000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761365">
                        <a:lnSpc>
                          <a:spcPts val="2160"/>
                        </a:lnSpc>
                        <a:spcBef>
                          <a:spcPts val="150"/>
                        </a:spcBef>
                        <a:tabLst>
                          <a:tab pos="1137285" algn="l"/>
                          <a:tab pos="116586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	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9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68730">
                        <a:lnSpc>
                          <a:spcPts val="216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 </a:t>
                      </a:r>
                      <a:endParaRPr sz="2000" b="1" dirty="0">
                        <a:solidFill>
                          <a:srgbClr val="0000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68730">
                        <a:lnSpc>
                          <a:spcPts val="216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9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ts val="216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  </a:t>
                      </a:r>
                      <a:endParaRPr sz="1950" b="1" baseline="-21000" dirty="0">
                        <a:solidFill>
                          <a:srgbClr val="0000FF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ts val="216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p>
                      <a:pPr marL="105410">
                        <a:lnSpc>
                          <a:spcPts val="202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1905"/>
                        </a:lnSpc>
                        <a:tabLst>
                          <a:tab pos="120269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a•B,	a|b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8910">
                        <a:lnSpc>
                          <a:spcPts val="2160"/>
                        </a:lnSpc>
                        <a:tabLst>
                          <a:tab pos="1166495" algn="l"/>
                        </a:tabLst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•cC,	a|b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8910">
                        <a:lnSpc>
                          <a:spcPts val="2280"/>
                        </a:lnSpc>
                        <a:tabLst>
                          <a:tab pos="1137285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•b,	a|b}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ts val="216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ts val="228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90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ts val="2160"/>
                        </a:lnSpc>
                      </a:pPr>
                      <a:r>
                        <a:rPr sz="2000" b="1" spc="0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ts val="228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7"/>
          <p:cNvSpPr txBox="1"/>
          <p:nvPr/>
        </p:nvSpPr>
        <p:spPr>
          <a:xfrm>
            <a:off x="612140" y="1023873"/>
            <a:ext cx="226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G[S’]: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"/>
          <p:cNvSpPr txBox="1"/>
          <p:nvPr/>
        </p:nvSpPr>
        <p:spPr>
          <a:xfrm>
            <a:off x="3238245" y="1023873"/>
            <a:ext cx="902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8" name="object 16"/>
          <p:cNvSpPr txBox="1">
            <a:spLocks noGrp="1"/>
          </p:cNvSpPr>
          <p:nvPr>
            <p:ph type="title"/>
          </p:nvPr>
        </p:nvSpPr>
        <p:spPr>
          <a:xfrm>
            <a:off x="4420870" y="1023873"/>
            <a:ext cx="119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aB|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19" name="object 114"/>
          <p:cNvGraphicFramePr>
            <a:graphicFrameLocks noGrp="1"/>
          </p:cNvGraphicFramePr>
          <p:nvPr/>
        </p:nvGraphicFramePr>
        <p:xfrm>
          <a:off x="519112" y="1814512"/>
          <a:ext cx="6062980" cy="40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133600"/>
                <a:gridCol w="1524000"/>
                <a:gridCol w="1524000"/>
              </a:tblGrid>
              <a:tr h="383540">
                <a:tc>
                  <a:txBody>
                    <a:bodyPr/>
                    <a:p>
                      <a:pPr marL="127635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223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51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51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p>
                      <a:pPr marL="105410">
                        <a:lnSpc>
                          <a:spcPts val="258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  <a:tabLst>
                          <a:tab pos="131191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b•,	a|b}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p>
                      <a:pPr marL="105410">
                        <a:lnSpc>
                          <a:spcPts val="258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BB•,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750">
                <a:tc>
                  <a:txBody>
                    <a:bodyPr/>
                    <a:p>
                      <a:pPr marL="105410">
                        <a:lnSpc>
                          <a:spcPts val="258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  <a:tabLst>
                          <a:tab pos="142240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a•B,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508635">
                        <a:lnSpc>
                          <a:spcPct val="100000"/>
                        </a:lnSpc>
                        <a:tabLst>
                          <a:tab pos="1344295" algn="l"/>
                          <a:tab pos="137731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•aB,	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 B</a:t>
                      </a:r>
                      <a:r>
                        <a:rPr sz="24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	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8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407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a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407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58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1893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1893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p>
                      <a:pPr marL="105410">
                        <a:lnSpc>
                          <a:spcPts val="258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  <a:tabLst>
                          <a:tab pos="138811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ts val="258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  <a:tabLst>
                          <a:tab pos="142176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aB•,	a|b}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ts val="258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  <a:tabLst>
                          <a:tab pos="142240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aB•,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595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aB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" y="691895"/>
            <a:ext cx="3432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构造的</a:t>
            </a:r>
            <a:r>
              <a:rPr sz="2800" dirty="0">
                <a:latin typeface="Arial" panose="020B0604020202020204"/>
                <a:cs typeface="Arial" panose="020B0604020202020204"/>
              </a:rPr>
              <a:t>LR(1)</a:t>
            </a:r>
            <a:r>
              <a:rPr sz="2800" spc="-10" dirty="0"/>
              <a:t>项目</a:t>
            </a:r>
            <a:r>
              <a:rPr sz="2800" spc="-5" dirty="0"/>
              <a:t>集</a:t>
            </a:r>
            <a:r>
              <a:rPr sz="2800" spc="-10" dirty="0"/>
              <a:t>族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177" y="1311401"/>
            <a:ext cx="6697218" cy="50055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/>
          <p:cNvGraphicFramePr>
            <a:graphicFrameLocks noGrp="1"/>
          </p:cNvGraphicFramePr>
          <p:nvPr/>
        </p:nvGraphicFramePr>
        <p:xfrm>
          <a:off x="3308413" y="1111313"/>
          <a:ext cx="5501005" cy="479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320"/>
                <a:gridCol w="833119"/>
                <a:gridCol w="833119"/>
                <a:gridCol w="833119"/>
                <a:gridCol w="833120"/>
                <a:gridCol w="833120"/>
              </a:tblGrid>
              <a:tr h="396875">
                <a:tc rowSpan="2">
                  <a:txBody>
                    <a:bodyPr/>
                    <a:p>
                      <a:pPr marL="26225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000" b="1" spc="-65" dirty="0">
                          <a:latin typeface="Times New Roman" panose="02020603050405020304"/>
                          <a:cs typeface="Times New Roman" panose="02020603050405020304"/>
                        </a:rPr>
                        <a:t>STATE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L="7575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470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875">
                <a:tc vMerge="1"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23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7"/>
          <p:cNvSpPr txBox="1"/>
          <p:nvPr/>
        </p:nvSpPr>
        <p:spPr>
          <a:xfrm>
            <a:off x="258063" y="1543049"/>
            <a:ext cx="2129790" cy="37179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p>
            <a:pPr marL="518795" indent="0">
              <a:lnSpc>
                <a:spcPct val="100000"/>
              </a:lnSpc>
              <a:spcBef>
                <a:spcPts val="1540"/>
              </a:spcBef>
              <a:buNone/>
              <a:tabLst>
                <a:tab pos="95123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(0)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8795" indent="0">
              <a:lnSpc>
                <a:spcPct val="100000"/>
              </a:lnSpc>
              <a:spcBef>
                <a:spcPts val="1440"/>
              </a:spcBef>
              <a:buNone/>
              <a:tabLst>
                <a:tab pos="95123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(1)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8795" indent="0">
              <a:lnSpc>
                <a:spcPct val="100000"/>
              </a:lnSpc>
              <a:spcBef>
                <a:spcPts val="1440"/>
              </a:spcBef>
              <a:buNone/>
              <a:tabLst>
                <a:tab pos="95123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(2)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8795" indent="0">
              <a:lnSpc>
                <a:spcPct val="100000"/>
              </a:lnSpc>
              <a:spcBef>
                <a:spcPts val="1440"/>
              </a:spcBef>
              <a:buNone/>
              <a:tabLst>
                <a:tab pos="95123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(3)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39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对输入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aabab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进行分析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 txBox="1">
            <a:spLocks noGrp="1"/>
          </p:cNvSpPr>
          <p:nvPr>
            <p:ph type="title"/>
          </p:nvPr>
        </p:nvSpPr>
        <p:spPr>
          <a:xfrm>
            <a:off x="535940" y="636523"/>
            <a:ext cx="437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构建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pc="-15" dirty="0"/>
              <a:t>分析表</a:t>
            </a:r>
            <a:endParaRPr spc="-15" dirty="0"/>
          </a:p>
        </p:txBody>
      </p:sp>
      <p:sp>
        <p:nvSpPr>
          <p:cNvPr id="43" name="object 40"/>
          <p:cNvSpPr txBox="1"/>
          <p:nvPr/>
        </p:nvSpPr>
        <p:spPr>
          <a:xfrm>
            <a:off x="323341" y="1429933"/>
            <a:ext cx="8538210" cy="44653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163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核心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2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分量</a:t>
            </a:r>
            <a:r>
              <a:rPr sz="32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134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多个项集可能拥有相同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核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b="1" spc="-5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核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同 的项集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4650" indent="-361950">
              <a:lnSpc>
                <a:spcPct val="100000"/>
              </a:lnSpc>
              <a:spcBef>
                <a:spcPts val="153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同心集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具有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同核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心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84455" lvl="1" indent="-285750">
              <a:lnSpc>
                <a:spcPct val="100000"/>
              </a:lnSpc>
              <a:spcBef>
                <a:spcPts val="135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通过合并同心集，可以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缩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表中的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态 数，从而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可能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67130" lvl="2" indent="-240030">
              <a:lnSpc>
                <a:spcPct val="100000"/>
              </a:lnSpc>
              <a:spcBef>
                <a:spcPts val="116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压缩可能导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致</a:t>
            </a:r>
            <a:r>
              <a:rPr sz="2400" b="1" spc="-5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1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spc="-5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冲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r>
              <a:rPr sz="2400" b="1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此时文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不是</a:t>
            </a:r>
            <a:r>
              <a:rPr sz="2400" b="1" spc="-5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LALR)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67130" lvl="2" indent="-240030">
              <a:lnSpc>
                <a:spcPct val="100000"/>
              </a:lnSpc>
              <a:spcBef>
                <a:spcPts val="115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压缩不会导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致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归约冲突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"/>
          <p:cNvSpPr txBox="1">
            <a:spLocks noGrp="1"/>
          </p:cNvSpPr>
          <p:nvPr>
            <p:ph type="title"/>
          </p:nvPr>
        </p:nvSpPr>
        <p:spPr>
          <a:xfrm>
            <a:off x="535940" y="636523"/>
            <a:ext cx="2696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LAL</a:t>
            </a:r>
            <a:r>
              <a:rPr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20" dirty="0"/>
              <a:t>分析</a:t>
            </a:r>
            <a:endParaRPr spc="-20" dirty="0"/>
          </a:p>
        </p:txBody>
      </p:sp>
      <p:sp>
        <p:nvSpPr>
          <p:cNvPr id="32" name="object 29"/>
          <p:cNvSpPr txBox="1"/>
          <p:nvPr/>
        </p:nvSpPr>
        <p:spPr>
          <a:xfrm>
            <a:off x="221741" y="1429715"/>
            <a:ext cx="8822055" cy="438023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63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分析能力介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之间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428625" indent="-342900">
              <a:lnSpc>
                <a:spcPct val="100000"/>
              </a:lnSpc>
              <a:spcBef>
                <a:spcPts val="153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具有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的状态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少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优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的适用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范围广的优点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35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状态数和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自动机的状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数相同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67690" lvl="1" indent="-285750">
              <a:lnSpc>
                <a:spcPct val="100000"/>
              </a:lnSpc>
              <a:spcBef>
                <a:spcPts val="134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归约项目的后继符号既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采</a:t>
            </a:r>
            <a:r>
              <a:rPr sz="28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集 方法，也不采用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精确法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116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把类似的项目集进行合并，修改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表，  反映合并的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91" y="693165"/>
            <a:ext cx="451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例</a:t>
            </a:r>
            <a:r>
              <a:rPr sz="3200" spc="-10" dirty="0"/>
              <a:t>：SLR(1)</a:t>
            </a:r>
            <a:r>
              <a:rPr sz="3200" spc="-5" dirty="0"/>
              <a:t>分</a:t>
            </a:r>
            <a:r>
              <a:rPr sz="3200" spc="-15" dirty="0"/>
              <a:t>析</a:t>
            </a:r>
            <a:r>
              <a:rPr sz="3200" spc="-5" dirty="0"/>
              <a:t>表</a:t>
            </a:r>
            <a:r>
              <a:rPr sz="3200" spc="-15" dirty="0"/>
              <a:t>的冲突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123" y="1700022"/>
            <a:ext cx="8072628" cy="46390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43220" y="731265"/>
            <a:ext cx="254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FOLLOW(S)={$}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FOLLOW(R)={$,=}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4225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pc="-20" dirty="0"/>
              <a:t>分析</a:t>
            </a:r>
            <a:r>
              <a:rPr sz="4000" spc="-10" dirty="0"/>
              <a:t>（例）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535940" y="1540053"/>
            <a:ext cx="725932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465195" algn="l"/>
                <a:tab pos="537591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对文法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L=R</a:t>
            </a:r>
            <a:r>
              <a:rPr sz="28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*R |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试构造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解：增加产生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得到增广文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G[S’]</a:t>
            </a:r>
            <a:r>
              <a:rPr sz="28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object 40"/>
          <p:cNvSpPr txBox="1"/>
          <p:nvPr/>
        </p:nvSpPr>
        <p:spPr>
          <a:xfrm>
            <a:off x="535940" y="3073197"/>
            <a:ext cx="130873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(0)S’</a:t>
            </a:r>
            <a:r>
              <a:rPr sz="28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  (2)S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(4)L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4"/>
          <p:cNvSpPr txBox="1"/>
          <p:nvPr/>
        </p:nvSpPr>
        <p:spPr>
          <a:xfrm>
            <a:off x="4193794" y="3073197"/>
            <a:ext cx="16891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(1)S</a:t>
            </a:r>
            <a:r>
              <a:rPr sz="28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L=R  (3)L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*R  (5)R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"/>
          <p:cNvSpPr txBox="1">
            <a:spLocks noGrp="1"/>
          </p:cNvSpPr>
          <p:nvPr>
            <p:ph type="title"/>
          </p:nvPr>
        </p:nvSpPr>
        <p:spPr>
          <a:xfrm>
            <a:off x="535940" y="634237"/>
            <a:ext cx="4322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（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10" dirty="0"/>
              <a:t>）构造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2800" spc="-10" dirty="0"/>
              <a:t>项目集</a:t>
            </a:r>
            <a:r>
              <a:rPr sz="2800" spc="-5" dirty="0"/>
              <a:t>族</a:t>
            </a:r>
            <a:r>
              <a:rPr sz="2800" spc="-10" dirty="0"/>
              <a:t>：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7" name="object 84"/>
          <p:cNvGraphicFramePr>
            <a:graphicFrameLocks noGrp="1"/>
          </p:cNvGraphicFramePr>
          <p:nvPr/>
        </p:nvGraphicFramePr>
        <p:xfrm>
          <a:off x="747712" y="1433512"/>
          <a:ext cx="7586980" cy="467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2438400"/>
                <a:gridCol w="2057400"/>
                <a:gridCol w="2057400"/>
              </a:tblGrid>
              <a:tr h="457200">
                <a:tc>
                  <a:txBody>
                    <a:bodyPr/>
                    <a:p>
                      <a:pPr marL="2038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774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1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1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145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45605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•S,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702310">
                        <a:lnSpc>
                          <a:spcPct val="120000"/>
                        </a:lnSpc>
                        <a:tabLst>
                          <a:tab pos="1318895" algn="l"/>
                          <a:tab pos="143700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•L=R,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•R,	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•*R,	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=|$ 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•i,	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=|$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139446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•L,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23390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23390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39900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39900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39900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22755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22755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22755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22755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22755" algn="just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37985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885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L•=R,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154749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#R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object 90"/>
          <p:cNvGraphicFramePr>
            <a:graphicFrameLocks noGrp="1"/>
          </p:cNvGraphicFramePr>
          <p:nvPr/>
        </p:nvGraphicFramePr>
        <p:xfrm>
          <a:off x="671512" y="976312"/>
          <a:ext cx="8120380" cy="530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/>
                <a:gridCol w="2762250"/>
                <a:gridCol w="2057400"/>
                <a:gridCol w="2133600"/>
              </a:tblGrid>
              <a:tr h="457200">
                <a:tc>
                  <a:txBody>
                    <a:bodyPr/>
                    <a:p>
                      <a:pPr marL="269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366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1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69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tabLst>
                          <a:tab pos="1481455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#S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7195"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*•R,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=|$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678815">
                        <a:lnSpc>
                          <a:spcPct val="110000"/>
                        </a:lnSpc>
                        <a:tabLst>
                          <a:tab pos="1394460" algn="l"/>
                          <a:tab pos="195453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•L,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=|$ 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•*R,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=|$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678815">
                        <a:lnSpc>
                          <a:spcPct val="110000"/>
                        </a:lnSpc>
                        <a:tabLst>
                          <a:tab pos="1394460" algn="l"/>
                          <a:tab pos="195453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•i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	 =|$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91335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91335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98955" algn="just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98955" algn="just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  </a:t>
                      </a:r>
                      <a:endParaRPr sz="240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98955" algn="just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tabLst>
                          <a:tab pos="1379220" algn="l"/>
                          <a:tab pos="192278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i•,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=|$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#L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7195"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L=•R,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54686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•L,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546860" algn="l"/>
                        </a:tabLst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•*R,	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545590" algn="l"/>
                          <a:tab pos="1849755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i,	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91335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791335">
                        <a:lnSpc>
                          <a:spcPct val="11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696085" algn="just">
                        <a:lnSpc>
                          <a:spcPct val="110000"/>
                        </a:lnSpc>
                        <a:spcBef>
                          <a:spcPts val="5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  </a:t>
                      </a:r>
                      <a:endParaRPr sz="3600" b="1" spc="-89" baseline="14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696085" algn="just">
                        <a:lnSpc>
                          <a:spcPct val="110000"/>
                        </a:lnSpc>
                        <a:spcBef>
                          <a:spcPts val="595"/>
                        </a:spcBef>
                      </a:pPr>
                      <a:r>
                        <a:rPr lang="en-US" sz="3600" b="1" spc="-89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spc="-60" dirty="0">
                          <a:latin typeface="Times New Roman" panose="02020603050405020304"/>
                          <a:cs typeface="Times New Roman" panose="02020603050405020304"/>
                        </a:rPr>
                        <a:t>11  </a:t>
                      </a:r>
                      <a:endParaRPr sz="1600" b="1" spc="-6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696085" algn="just">
                        <a:lnSpc>
                          <a:spcPct val="110000"/>
                        </a:lnSpc>
                        <a:spcBef>
                          <a:spcPts val="5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p>
                      <a:pPr marL="105410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*R•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 =|$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#L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object 85"/>
          <p:cNvGraphicFramePr>
            <a:graphicFrameLocks noGrp="1"/>
          </p:cNvGraphicFramePr>
          <p:nvPr/>
        </p:nvGraphicFramePr>
        <p:xfrm>
          <a:off x="519112" y="1052512"/>
          <a:ext cx="7967980" cy="492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596389"/>
                <a:gridCol w="1494155"/>
                <a:gridCol w="1974850"/>
                <a:gridCol w="1715770"/>
              </a:tblGrid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L•,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732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76962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=|$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L=R•,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162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71882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L=R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L•,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352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68072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515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spc="-89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spc="-60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*•R,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422275">
                        <a:lnSpc>
                          <a:spcPct val="120000"/>
                        </a:lnSpc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•L, 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•*R,  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•i,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3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178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65278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08150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  </a:t>
                      </a:r>
                      <a:endParaRPr sz="24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708150">
                        <a:lnSpc>
                          <a:spcPct val="12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 marR="1278255" algn="just">
                        <a:lnSpc>
                          <a:spcPct val="120000"/>
                        </a:lnSpc>
                        <a:spcBef>
                          <a:spcPts val="2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13  </a:t>
                      </a:r>
                      <a:endParaRPr sz="16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78255" algn="just">
                        <a:lnSpc>
                          <a:spcPct val="120000"/>
                        </a:lnSpc>
                        <a:spcBef>
                          <a:spcPts val="2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10  </a:t>
                      </a:r>
                      <a:endParaRPr sz="16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78255" algn="just">
                        <a:lnSpc>
                          <a:spcPct val="120000"/>
                        </a:lnSpc>
                        <a:spcBef>
                          <a:spcPts val="295"/>
                        </a:spcBef>
                      </a:pPr>
                      <a:r>
                        <a:rPr sz="3600" b="1" spc="-89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spc="-60" dirty="0">
                          <a:latin typeface="Times New Roman" panose="02020603050405020304"/>
                          <a:cs typeface="Times New Roman" panose="02020603050405020304"/>
                        </a:rPr>
                        <a:t>11  </a:t>
                      </a:r>
                      <a:endParaRPr sz="1600" b="1" spc="-6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78255" algn="just">
                        <a:lnSpc>
                          <a:spcPct val="120000"/>
                        </a:lnSpc>
                        <a:spcBef>
                          <a:spcPts val="29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i•,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400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62103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{L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*R•,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352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604520" algn="l"/>
                        </a:tabLst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	}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#L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36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769" y="1197102"/>
            <a:ext cx="7165085" cy="48242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4"/>
          <p:cNvSpPr txBox="1">
            <a:spLocks noGrp="1"/>
          </p:cNvSpPr>
          <p:nvPr>
            <p:ph type="title"/>
          </p:nvPr>
        </p:nvSpPr>
        <p:spPr>
          <a:xfrm>
            <a:off x="537463" y="672592"/>
            <a:ext cx="2581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800" spc="-10" dirty="0"/>
              <a:t>合并同心集：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2" name="object 15"/>
          <p:cNvSpPr txBox="1"/>
          <p:nvPr/>
        </p:nvSpPr>
        <p:spPr>
          <a:xfrm>
            <a:off x="880745" y="1184910"/>
            <a:ext cx="22828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71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800" b="1" spc="229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800" b="1" baseline="-250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800" b="1" spc="-5" baseline="-2500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800" b="1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" name="object 37"/>
          <p:cNvSpPr txBox="1"/>
          <p:nvPr/>
        </p:nvSpPr>
        <p:spPr>
          <a:xfrm>
            <a:off x="537463" y="1611680"/>
            <a:ext cx="2626360" cy="31838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spc="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0" baseline="-21000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49530" indent="-343535" algn="just">
              <a:lnSpc>
                <a:spcPct val="120000"/>
              </a:lnSpc>
              <a:spcBef>
                <a:spcPts val="67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(4</a:t>
            </a:r>
            <a:r>
              <a:rPr sz="2800" b="1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尝试构造分析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表。表中无冲 突项目，故为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LALR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4" name="object 99"/>
          <p:cNvGraphicFramePr>
            <a:graphicFrameLocks noGrp="1"/>
          </p:cNvGraphicFramePr>
          <p:nvPr/>
        </p:nvGraphicFramePr>
        <p:xfrm>
          <a:off x="3549713" y="679513"/>
          <a:ext cx="5453380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718820"/>
                <a:gridCol w="685165"/>
                <a:gridCol w="608965"/>
                <a:gridCol w="761364"/>
                <a:gridCol w="721360"/>
                <a:gridCol w="724535"/>
                <a:gridCol w="684529"/>
              </a:tblGrid>
              <a:tr h="334645">
                <a:tc rowSpan="2">
                  <a:txBody>
                    <a:bodyPr/>
                    <a:p>
                      <a:pPr marL="136525" marR="100965">
                        <a:lnSpc>
                          <a:spcPts val="2290"/>
                        </a:lnSpc>
                        <a:spcBef>
                          <a:spcPts val="590"/>
                        </a:spcBef>
                      </a:pP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 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96875">
                <a:tc vMerge="1"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23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73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5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0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4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6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78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6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78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6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78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7518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四种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pc="-20" dirty="0"/>
              <a:t>分</a:t>
            </a:r>
            <a:r>
              <a:rPr spc="-10" dirty="0"/>
              <a:t>析</a:t>
            </a:r>
            <a:r>
              <a:rPr spc="-15" dirty="0"/>
              <a:t>表</a:t>
            </a:r>
            <a:r>
              <a:rPr spc="-20" dirty="0"/>
              <a:t>的</a:t>
            </a:r>
            <a:r>
              <a:rPr spc="0" dirty="0"/>
              <a:t>构</a:t>
            </a:r>
            <a:r>
              <a:rPr spc="-20" dirty="0"/>
              <a:t>建</a:t>
            </a:r>
            <a:r>
              <a:rPr spc="0" dirty="0"/>
              <a:t>（</a:t>
            </a:r>
            <a:r>
              <a:rPr spc="-20" dirty="0"/>
              <a:t>小</a:t>
            </a:r>
            <a:r>
              <a:rPr spc="-10" dirty="0"/>
              <a:t>结</a:t>
            </a:r>
            <a:r>
              <a:rPr spc="-20" dirty="0"/>
              <a:t>）</a:t>
            </a:r>
            <a:endParaRPr spc="-2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312" y="1509712"/>
          <a:ext cx="7967980" cy="348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914400"/>
                <a:gridCol w="1143000"/>
                <a:gridCol w="1219200"/>
                <a:gridCol w="990600"/>
              </a:tblGrid>
              <a:tr h="40640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步骤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LR(0)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SLR(1)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LALR(1)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LR(1)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构建增广文法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对所有规则</a:t>
                      </a: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编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求非终结符</a:t>
                      </a:r>
                      <a:r>
                        <a:rPr sz="20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FOLLOW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60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构建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LR(0)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集族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60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构建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LR(1)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集族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合并同心集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根据项目集</a:t>
                      </a: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族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构建</a:t>
                      </a: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析表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5055870"/>
            <a:ext cx="247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归约项目填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794" y="4872989"/>
            <a:ext cx="466598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满行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LALR(1)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搜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索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33813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使用</a:t>
            </a:r>
            <a:r>
              <a:rPr spc="-5" dirty="0"/>
              <a:t>二</a:t>
            </a:r>
            <a:r>
              <a:rPr spc="-20" dirty="0"/>
              <a:t>义</a:t>
            </a:r>
            <a:r>
              <a:rPr spc="-5" dirty="0"/>
              <a:t>文</a:t>
            </a:r>
            <a:r>
              <a:rPr spc="-20" dirty="0"/>
              <a:t>法</a:t>
            </a:r>
            <a:endParaRPr spc="-20" dirty="0"/>
          </a:p>
        </p:txBody>
      </p:sp>
      <p:sp>
        <p:nvSpPr>
          <p:cNvPr id="26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218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pc="-15" dirty="0"/>
              <a:t>二义文法不</a:t>
            </a:r>
            <a:r>
              <a:rPr dirty="0"/>
              <a:t>是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pc="-5" dirty="0"/>
              <a:t>类</a:t>
            </a:r>
            <a:r>
              <a:rPr spc="-15" dirty="0"/>
              <a:t>文法</a:t>
            </a:r>
            <a:r>
              <a:rPr spc="-5" dirty="0"/>
              <a:t>（</a:t>
            </a:r>
            <a:r>
              <a:rPr spc="-15" dirty="0"/>
              <a:t>也</a:t>
            </a:r>
            <a:r>
              <a:rPr spc="5" dirty="0"/>
              <a:t>非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pc="-5" dirty="0"/>
              <a:t>文</a:t>
            </a:r>
            <a:r>
              <a:rPr spc="-15" dirty="0"/>
              <a:t>法）。</a:t>
            </a:r>
            <a:endParaRPr spc="-15" dirty="0"/>
          </a:p>
          <a:p>
            <a:pPr marL="374650" indent="-361950">
              <a:lnSpc>
                <a:spcPts val="3755"/>
              </a:lnSpc>
              <a:spcBef>
                <a:spcPts val="209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pc="-15" dirty="0"/>
              <a:t>某些二义文</a:t>
            </a:r>
            <a:r>
              <a:rPr spc="5" dirty="0"/>
              <a:t>法</a:t>
            </a:r>
            <a:r>
              <a:rPr spc="-15" dirty="0"/>
              <a:t>，很</a:t>
            </a:r>
            <a:r>
              <a:rPr spc="-5" dirty="0"/>
              <a:t>容</a:t>
            </a:r>
            <a:r>
              <a:rPr spc="-15" dirty="0"/>
              <a:t>易</a:t>
            </a:r>
            <a:r>
              <a:rPr spc="-5" dirty="0"/>
              <a:t>理</a:t>
            </a:r>
            <a:r>
              <a:rPr spc="-15" dirty="0"/>
              <a:t>解，</a:t>
            </a:r>
            <a:r>
              <a:rPr spc="-5" dirty="0"/>
              <a:t>因</a:t>
            </a:r>
            <a:r>
              <a:rPr spc="-15" dirty="0"/>
              <a:t>此</a:t>
            </a:r>
            <a:r>
              <a:rPr spc="-5" dirty="0"/>
              <a:t>，</a:t>
            </a:r>
            <a:r>
              <a:rPr spc="10" dirty="0"/>
              <a:t>在</a:t>
            </a:r>
            <a:r>
              <a:rPr spc="-5" dirty="0"/>
              <a:t>构建</a:t>
            </a:r>
            <a:endParaRPr spc="-5" dirty="0"/>
          </a:p>
          <a:p>
            <a:pPr marL="355600">
              <a:lnSpc>
                <a:spcPts val="3755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pc="-15" dirty="0"/>
              <a:t>分</a:t>
            </a:r>
            <a:r>
              <a:rPr spc="-10" dirty="0"/>
              <a:t>析</a:t>
            </a:r>
            <a:r>
              <a:rPr spc="-15" dirty="0"/>
              <a:t>器时</a:t>
            </a:r>
            <a:r>
              <a:rPr spc="-5" dirty="0"/>
              <a:t>可</a:t>
            </a:r>
            <a:r>
              <a:rPr spc="-15" dirty="0"/>
              <a:t>以</a:t>
            </a:r>
            <a:r>
              <a:rPr spc="-5" dirty="0"/>
              <a:t>特</a:t>
            </a:r>
            <a:r>
              <a:rPr spc="-15" dirty="0"/>
              <a:t>殊处理</a:t>
            </a:r>
            <a:endParaRPr spc="-15" dirty="0"/>
          </a:p>
          <a:p>
            <a:pPr marL="869950" marR="5080" lvl="1" indent="-457200">
              <a:lnSpc>
                <a:spcPct val="98000"/>
              </a:lnSpc>
              <a:spcBef>
                <a:spcPts val="1910"/>
              </a:spcBef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可以通过</a:t>
            </a: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人为</a:t>
            </a:r>
            <a:r>
              <a:rPr sz="2800" b="1" spc="-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规定优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性和结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性（解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冲 突），来构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实际上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个无 二义的文法）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8"/>
          <p:cNvSpPr txBox="1"/>
          <p:nvPr/>
        </p:nvSpPr>
        <p:spPr>
          <a:xfrm>
            <a:off x="547116" y="1296415"/>
            <a:ext cx="436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*E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(E)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6" name="object 9"/>
          <p:cNvSpPr/>
          <p:nvPr/>
        </p:nvSpPr>
        <p:spPr>
          <a:xfrm>
            <a:off x="5791200" y="4800600"/>
            <a:ext cx="2971800" cy="851535"/>
          </a:xfrm>
          <a:custGeom>
            <a:avLst/>
            <a:gdLst/>
            <a:ahLst/>
            <a:cxnLst/>
            <a:rect l="l" t="t" r="r" b="b"/>
            <a:pathLst>
              <a:path w="2971800" h="851535">
                <a:moveTo>
                  <a:pt x="0" y="851154"/>
                </a:moveTo>
                <a:lnTo>
                  <a:pt x="2971800" y="851154"/>
                </a:lnTo>
                <a:lnTo>
                  <a:pt x="2971800" y="0"/>
                </a:lnTo>
                <a:lnTo>
                  <a:pt x="0" y="0"/>
                </a:lnTo>
                <a:lnTo>
                  <a:pt x="0" y="851154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217" name="object 12"/>
          <p:cNvSpPr txBox="1"/>
          <p:nvPr/>
        </p:nvSpPr>
        <p:spPr>
          <a:xfrm>
            <a:off x="5870447" y="4823459"/>
            <a:ext cx="2535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Follow(E’)={$}  Follow(E)={+,*,),$}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8" name="object 38"/>
          <p:cNvSpPr txBox="1"/>
          <p:nvPr/>
        </p:nvSpPr>
        <p:spPr>
          <a:xfrm>
            <a:off x="688340" y="1625091"/>
            <a:ext cx="1018540" cy="1856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9" name="object 39"/>
          <p:cNvSpPr/>
          <p:nvPr/>
        </p:nvSpPr>
        <p:spPr>
          <a:xfrm>
            <a:off x="609980" y="4038980"/>
            <a:ext cx="1371600" cy="1320800"/>
          </a:xfrm>
          <a:custGeom>
            <a:avLst/>
            <a:gdLst/>
            <a:ahLst/>
            <a:cxnLst/>
            <a:rect l="l" t="t" r="r" b="b"/>
            <a:pathLst>
              <a:path w="1371600" h="1320800">
                <a:moveTo>
                  <a:pt x="0" y="1320546"/>
                </a:moveTo>
                <a:lnTo>
                  <a:pt x="1371600" y="1320546"/>
                </a:lnTo>
                <a:lnTo>
                  <a:pt x="1371600" y="0"/>
                </a:lnTo>
                <a:lnTo>
                  <a:pt x="0" y="0"/>
                </a:lnTo>
                <a:lnTo>
                  <a:pt x="0" y="1320546"/>
                </a:lnTo>
                <a:close/>
              </a:path>
            </a:pathLst>
          </a:custGeom>
          <a:ln w="990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20" name="object 55"/>
          <p:cNvSpPr txBox="1"/>
          <p:nvPr/>
        </p:nvSpPr>
        <p:spPr>
          <a:xfrm>
            <a:off x="688340" y="4063746"/>
            <a:ext cx="101854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1" name="object 83"/>
          <p:cNvSpPr txBox="1"/>
          <p:nvPr/>
        </p:nvSpPr>
        <p:spPr>
          <a:xfrm>
            <a:off x="2441194" y="1625091"/>
            <a:ext cx="1018540" cy="1856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2" name="object 89"/>
          <p:cNvSpPr txBox="1"/>
          <p:nvPr/>
        </p:nvSpPr>
        <p:spPr>
          <a:xfrm>
            <a:off x="2441194" y="3758691"/>
            <a:ext cx="74676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3" name="object 93"/>
          <p:cNvSpPr txBox="1"/>
          <p:nvPr/>
        </p:nvSpPr>
        <p:spPr>
          <a:xfrm>
            <a:off x="2385695" y="4499610"/>
            <a:ext cx="802005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 b="1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4" name="object 119"/>
          <p:cNvSpPr txBox="1"/>
          <p:nvPr/>
        </p:nvSpPr>
        <p:spPr>
          <a:xfrm>
            <a:off x="2364994" y="4751832"/>
            <a:ext cx="10191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5" name="object 164"/>
          <p:cNvSpPr txBox="1"/>
          <p:nvPr/>
        </p:nvSpPr>
        <p:spPr>
          <a:xfrm>
            <a:off x="3965194" y="1625091"/>
            <a:ext cx="1094740" cy="330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8128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780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88900" marR="50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6" name="object 165"/>
          <p:cNvSpPr/>
          <p:nvPr/>
        </p:nvSpPr>
        <p:spPr>
          <a:xfrm>
            <a:off x="3962780" y="4953380"/>
            <a:ext cx="1371600" cy="1320800"/>
          </a:xfrm>
          <a:custGeom>
            <a:avLst/>
            <a:gdLst/>
            <a:ahLst/>
            <a:cxnLst/>
            <a:rect l="l" t="t" r="r" b="b"/>
            <a:pathLst>
              <a:path w="1371600" h="1320800">
                <a:moveTo>
                  <a:pt x="0" y="1320546"/>
                </a:moveTo>
                <a:lnTo>
                  <a:pt x="1371600" y="1320546"/>
                </a:lnTo>
                <a:lnTo>
                  <a:pt x="1371600" y="0"/>
                </a:lnTo>
                <a:lnTo>
                  <a:pt x="0" y="0"/>
                </a:lnTo>
                <a:lnTo>
                  <a:pt x="0" y="1320546"/>
                </a:lnTo>
                <a:close/>
              </a:path>
            </a:pathLst>
          </a:custGeom>
          <a:ln w="990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27" name="object 169"/>
          <p:cNvSpPr txBox="1"/>
          <p:nvPr/>
        </p:nvSpPr>
        <p:spPr>
          <a:xfrm>
            <a:off x="4041140" y="4985385"/>
            <a:ext cx="370205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baseline="-25000" dirty="0">
                <a:latin typeface="Times New Roman" panose="02020603050405020304"/>
                <a:cs typeface="Times New Roman" panose="02020603050405020304"/>
              </a:rPr>
              <a:t>7</a:t>
            </a:r>
            <a:endParaRPr sz="2000" b="1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8" name="object 185"/>
          <p:cNvSpPr txBox="1"/>
          <p:nvPr/>
        </p:nvSpPr>
        <p:spPr>
          <a:xfrm>
            <a:off x="4041394" y="5283708"/>
            <a:ext cx="10185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E•  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9" name="object 186"/>
          <p:cNvSpPr/>
          <p:nvPr/>
        </p:nvSpPr>
        <p:spPr>
          <a:xfrm>
            <a:off x="5639180" y="1676780"/>
            <a:ext cx="1371600" cy="1320800"/>
          </a:xfrm>
          <a:custGeom>
            <a:avLst/>
            <a:gdLst/>
            <a:ahLst/>
            <a:cxnLst/>
            <a:rect l="l" t="t" r="r" b="b"/>
            <a:pathLst>
              <a:path w="1371600" h="1320800">
                <a:moveTo>
                  <a:pt x="0" y="1320546"/>
                </a:moveTo>
                <a:lnTo>
                  <a:pt x="1371600" y="1320546"/>
                </a:lnTo>
                <a:lnTo>
                  <a:pt x="1371600" y="0"/>
                </a:lnTo>
                <a:lnTo>
                  <a:pt x="0" y="0"/>
                </a:lnTo>
                <a:lnTo>
                  <a:pt x="0" y="1320546"/>
                </a:lnTo>
                <a:close/>
              </a:path>
            </a:pathLst>
          </a:custGeom>
          <a:ln w="990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30" name="object 204"/>
          <p:cNvSpPr txBox="1"/>
          <p:nvPr/>
        </p:nvSpPr>
        <p:spPr>
          <a:xfrm>
            <a:off x="5718047" y="1701292"/>
            <a:ext cx="101854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8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 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E•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1" name="object 213"/>
          <p:cNvSpPr txBox="1"/>
          <p:nvPr/>
        </p:nvSpPr>
        <p:spPr>
          <a:xfrm>
            <a:off x="5794247" y="3453891"/>
            <a:ext cx="87376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9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231" y="2239136"/>
            <a:ext cx="2362200" cy="1285875"/>
          </a:xfrm>
          <a:custGeom>
            <a:avLst/>
            <a:gdLst/>
            <a:ahLst/>
            <a:cxnLst/>
            <a:rect l="l" t="t" r="r" b="b"/>
            <a:pathLst>
              <a:path w="2362200" h="1285875">
                <a:moveTo>
                  <a:pt x="0" y="1285494"/>
                </a:moveTo>
                <a:lnTo>
                  <a:pt x="2362200" y="1285494"/>
                </a:lnTo>
                <a:lnTo>
                  <a:pt x="2362200" y="0"/>
                </a:lnTo>
                <a:lnTo>
                  <a:pt x="0" y="0"/>
                </a:lnTo>
                <a:lnTo>
                  <a:pt x="0" y="128549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290" y="2263139"/>
            <a:ext cx="2025014" cy="1207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798320" algn="l"/>
              </a:tabLst>
            </a:pPr>
            <a:r>
              <a:rPr sz="2550" spc="10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30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E+</a:t>
            </a:r>
            <a:r>
              <a:rPr sz="25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55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50" spc="7" baseline="-13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7</a:t>
            </a:r>
            <a:endParaRPr sz="2550" baseline="-13000">
              <a:latin typeface="Arial" panose="020B0604020202020204"/>
              <a:cs typeface="Arial" panose="020B0604020202020204"/>
            </a:endParaRPr>
          </a:p>
          <a:p>
            <a:pPr marR="488950">
              <a:lnSpc>
                <a:spcPct val="101000"/>
              </a:lnSpc>
            </a:pPr>
            <a:r>
              <a:rPr sz="2550" spc="25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25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+E 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25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0" dirty="0">
                <a:latin typeface="Arial" panose="020B0604020202020204"/>
                <a:cs typeface="Arial" panose="020B0604020202020204"/>
              </a:rPr>
              <a:t>*E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394" y="1945639"/>
            <a:ext cx="549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775" b="1" spc="-7" baseline="-1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状态，遇+，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据左结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率，应 对栈内+归约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220" y="612648"/>
            <a:ext cx="3607435" cy="1169035"/>
          </a:xfrm>
          <a:prstGeom prst="rect">
            <a:avLst/>
          </a:prstGeom>
          <a:solidFill>
            <a:srgbClr val="FFCCFF"/>
          </a:solidFill>
          <a:ln w="3175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4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规定*优先级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高于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">
              <a:lnSpc>
                <a:spcPct val="100000"/>
              </a:lnSpc>
              <a:spcBef>
                <a:spcPts val="168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*、+为左结合率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394" y="3071367"/>
            <a:ext cx="549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775" b="1" spc="-7" baseline="-1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状态，遇*，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据优先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级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，应将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*移入栈内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80" y="4624959"/>
            <a:ext cx="2362200" cy="126111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407035">
              <a:lnSpc>
                <a:spcPct val="101000"/>
              </a:lnSpc>
              <a:spcBef>
                <a:spcPts val="285"/>
              </a:spcBef>
              <a:tabLst>
                <a:tab pos="1733550" algn="l"/>
              </a:tabLst>
            </a:pPr>
            <a:r>
              <a:rPr sz="2550" spc="10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30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E*E</a:t>
            </a:r>
            <a:r>
              <a:rPr sz="255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50" spc="0" baseline="-13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8 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25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+E  </a:t>
            </a:r>
            <a:endParaRPr sz="2550" spc="15" dirty="0">
              <a:latin typeface="Arial" panose="020B0604020202020204"/>
              <a:cs typeface="Arial" panose="020B0604020202020204"/>
            </a:endParaRPr>
          </a:p>
          <a:p>
            <a:pPr marL="90805" marR="407035">
              <a:lnSpc>
                <a:spcPct val="101000"/>
              </a:lnSpc>
              <a:spcBef>
                <a:spcPts val="285"/>
              </a:spcBef>
              <a:tabLst>
                <a:tab pos="1733550" algn="l"/>
              </a:tabLst>
            </a:pPr>
            <a:r>
              <a:rPr sz="2550" spc="25" dirty="0">
                <a:latin typeface="Arial" panose="020B0604020202020204"/>
                <a:cs typeface="Arial" panose="020B0604020202020204"/>
              </a:rPr>
              <a:t>E</a:t>
            </a:r>
            <a:r>
              <a:rPr sz="2550" spc="25" dirty="0">
                <a:latin typeface="Symbol" panose="05050102010706020507"/>
                <a:cs typeface="Symbol" panose="05050102010706020507"/>
              </a:rPr>
              <a:t></a:t>
            </a:r>
            <a:r>
              <a:rPr sz="2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E </a:t>
            </a:r>
            <a:r>
              <a:rPr sz="2550" spc="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0" dirty="0">
                <a:latin typeface="Arial" panose="020B0604020202020204"/>
                <a:cs typeface="Arial" panose="020B0604020202020204"/>
              </a:rPr>
              <a:t>*E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394" y="5371846"/>
            <a:ext cx="549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775" b="1" spc="-7" baseline="-1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状态，遇*，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据左结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率，应 对栈内*归约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4246117"/>
            <a:ext cx="549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775" b="1" spc="-7" baseline="-1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状态，遇+，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据优先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级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，应对 栈内*归约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41554" y="707898"/>
            <a:ext cx="2971800" cy="851535"/>
          </a:xfrm>
          <a:custGeom>
            <a:avLst/>
            <a:gdLst/>
            <a:ahLst/>
            <a:cxnLst/>
            <a:rect l="l" t="t" r="r" b="b"/>
            <a:pathLst>
              <a:path w="2971800" h="851535">
                <a:moveTo>
                  <a:pt x="0" y="851153"/>
                </a:moveTo>
                <a:lnTo>
                  <a:pt x="2971800" y="851153"/>
                </a:lnTo>
                <a:lnTo>
                  <a:pt x="2971800" y="0"/>
                </a:lnTo>
                <a:lnTo>
                  <a:pt x="0" y="0"/>
                </a:lnTo>
                <a:lnTo>
                  <a:pt x="0" y="851153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5" name="object 13"/>
          <p:cNvSpPr txBox="1"/>
          <p:nvPr/>
        </p:nvSpPr>
        <p:spPr>
          <a:xfrm>
            <a:off x="320040" y="730503"/>
            <a:ext cx="2535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Follow(E’)={$}  Follow(E)={+,*,),$}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97839"/>
            <a:ext cx="451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例</a:t>
            </a:r>
            <a:r>
              <a:rPr sz="3200" spc="-10" dirty="0"/>
              <a:t>：SLR(1)</a:t>
            </a:r>
            <a:r>
              <a:rPr sz="3200" spc="-5" dirty="0"/>
              <a:t>分</a:t>
            </a:r>
            <a:r>
              <a:rPr sz="3200" spc="-15" dirty="0"/>
              <a:t>析</a:t>
            </a:r>
            <a:r>
              <a:rPr sz="3200" spc="-5" dirty="0"/>
              <a:t>表</a:t>
            </a:r>
            <a:r>
              <a:rPr sz="3200" spc="-15" dirty="0"/>
              <a:t>的冲突</a:t>
            </a:r>
            <a:endParaRPr sz="3200"/>
          </a:p>
        </p:txBody>
      </p:sp>
      <p:sp>
        <p:nvSpPr>
          <p:cNvPr id="100" name="object 100"/>
          <p:cNvSpPr/>
          <p:nvPr/>
        </p:nvSpPr>
        <p:spPr>
          <a:xfrm>
            <a:off x="4267200" y="5448808"/>
            <a:ext cx="3206750" cy="646430"/>
          </a:xfrm>
          <a:custGeom>
            <a:avLst/>
            <a:gdLst/>
            <a:ahLst/>
            <a:cxnLst/>
            <a:rect l="l" t="t" r="r" b="b"/>
            <a:pathLst>
              <a:path w="3206750" h="646429">
                <a:moveTo>
                  <a:pt x="206755" y="420662"/>
                </a:moveTo>
                <a:lnTo>
                  <a:pt x="0" y="570991"/>
                </a:lnTo>
                <a:lnTo>
                  <a:pt x="244221" y="646150"/>
                </a:lnTo>
                <a:lnTo>
                  <a:pt x="232773" y="577253"/>
                </a:lnTo>
                <a:lnTo>
                  <a:pt x="194183" y="577253"/>
                </a:lnTo>
                <a:lnTo>
                  <a:pt x="181610" y="502094"/>
                </a:lnTo>
                <a:lnTo>
                  <a:pt x="219243" y="495822"/>
                </a:lnTo>
                <a:lnTo>
                  <a:pt x="206755" y="420662"/>
                </a:lnTo>
                <a:close/>
              </a:path>
              <a:path w="3206750" h="646429">
                <a:moveTo>
                  <a:pt x="219243" y="495822"/>
                </a:moveTo>
                <a:lnTo>
                  <a:pt x="181610" y="502094"/>
                </a:lnTo>
                <a:lnTo>
                  <a:pt x="194183" y="577253"/>
                </a:lnTo>
                <a:lnTo>
                  <a:pt x="231733" y="570991"/>
                </a:lnTo>
                <a:lnTo>
                  <a:pt x="219243" y="495822"/>
                </a:lnTo>
                <a:close/>
              </a:path>
              <a:path w="3206750" h="646429">
                <a:moveTo>
                  <a:pt x="231733" y="570994"/>
                </a:moveTo>
                <a:lnTo>
                  <a:pt x="194183" y="577253"/>
                </a:lnTo>
                <a:lnTo>
                  <a:pt x="232773" y="577253"/>
                </a:lnTo>
                <a:lnTo>
                  <a:pt x="231733" y="570994"/>
                </a:lnTo>
                <a:close/>
              </a:path>
              <a:path w="3206750" h="646429">
                <a:moveTo>
                  <a:pt x="3194177" y="0"/>
                </a:moveTo>
                <a:lnTo>
                  <a:pt x="219243" y="495822"/>
                </a:lnTo>
                <a:lnTo>
                  <a:pt x="231733" y="570994"/>
                </a:lnTo>
                <a:lnTo>
                  <a:pt x="3206623" y="75183"/>
                </a:lnTo>
                <a:lnTo>
                  <a:pt x="3194177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2"/>
          <p:cNvSpPr txBox="1"/>
          <p:nvPr/>
        </p:nvSpPr>
        <p:spPr>
          <a:xfrm>
            <a:off x="2202942" y="1093723"/>
            <a:ext cx="592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9825" algn="l"/>
                <a:tab pos="5257800" algn="l"/>
              </a:tabLst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G[S’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aAd|bAc|aec|bed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02" name="object 93"/>
          <p:cNvGraphicFramePr>
            <a:graphicFrameLocks noGrp="1"/>
          </p:cNvGraphicFramePr>
          <p:nvPr/>
        </p:nvGraphicFramePr>
        <p:xfrm>
          <a:off x="671512" y="1662112"/>
          <a:ext cx="5148580" cy="475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711325"/>
                <a:gridCol w="1313179"/>
                <a:gridCol w="1319529"/>
              </a:tblGrid>
              <a:tr h="420370">
                <a:tc>
                  <a:txBody>
                    <a:bodyPr/>
                    <a:p>
                      <a:pPr marL="140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87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38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94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•S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621665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•aAd  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•aec  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•bAc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•bed}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57910" algn="just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57910" algn="just">
                        <a:lnSpc>
                          <a:spcPct val="120000"/>
                        </a:lnSpc>
                      </a:pPr>
                      <a:r>
                        <a:rPr lang="en-US" sz="2000" b="1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en-US"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57910" algn="just">
                        <a:lnSpc>
                          <a:spcPct val="120000"/>
                        </a:lnSpc>
                      </a:pPr>
                      <a:r>
                        <a:rPr lang="en-US" sz="2000" b="1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57910" algn="just">
                        <a:lnSpc>
                          <a:spcPct val="120000"/>
                        </a:lnSpc>
                      </a:pPr>
                      <a:r>
                        <a:rPr lang="en-US" sz="2000" b="1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 algn="just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 algn="just">
                        <a:lnSpc>
                          <a:spcPct val="120000"/>
                        </a:lnSpc>
                      </a:pPr>
                      <a:r>
                        <a:rPr lang="en-US" sz="1950" b="1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lang="en-US" sz="1950" b="1" baseline="-2100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 algn="just">
                        <a:lnSpc>
                          <a:spcPct val="120000"/>
                        </a:lnSpc>
                      </a:pPr>
                      <a:r>
                        <a:rPr lang="en-US" sz="1950" b="1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lang="en-US" sz="1950" b="1" baseline="-2100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 algn="just">
                        <a:lnSpc>
                          <a:spcPct val="120000"/>
                        </a:lnSpc>
                      </a:pPr>
                      <a:r>
                        <a:rPr lang="en-US" sz="1950" b="1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lang="en-US" sz="1950" b="1" baseline="-2100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S•}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11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a•Ad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763270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a•ec</a:t>
                      </a:r>
                      <a:endParaRPr sz="2000" b="1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763270">
                        <a:lnSpc>
                          <a:spcPct val="120000"/>
                        </a:lnSpc>
                      </a:pPr>
                      <a:r>
                        <a:rPr lang="en-US" sz="2000" b="1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lang="en-US" altLang="zh-CN" sz="2000" b="1">
                          <a:latin typeface="Times New Roman" panose="02020603050405020304"/>
                          <a:cs typeface="Times New Roman" panose="02020603050405020304"/>
                        </a:rPr>
                        <a:t>→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•e</a:t>
                      </a:r>
                      <a:r>
                        <a:rPr lang="en-US" sz="2000" b="1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}</a:t>
                      </a:r>
                      <a:endParaRPr lang="en-US" sz="2000" b="1" dirty="0"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86485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86485">
                        <a:lnSpc>
                          <a:spcPct val="120000"/>
                        </a:lnSpc>
                      </a:pPr>
                      <a:r>
                        <a:rPr lang="en-US" sz="2000" b="1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lang="en-US"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22350">
                        <a:lnSpc>
                          <a:spcPct val="120000"/>
                        </a:lnSpc>
                      </a:pPr>
                      <a:r>
                        <a:rPr lang="en-US" sz="1950" b="1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lang="en-US" sz="1950" b="1" baseline="-2100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950" b="1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1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ae•c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e•}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#A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3" name="object 94"/>
          <p:cNvSpPr/>
          <p:nvPr/>
        </p:nvSpPr>
        <p:spPr>
          <a:xfrm>
            <a:off x="6019800" y="4038600"/>
            <a:ext cx="2895600" cy="1398270"/>
          </a:xfrm>
          <a:custGeom>
            <a:avLst/>
            <a:gdLst/>
            <a:ahLst/>
            <a:cxnLst/>
            <a:rect l="l" t="t" r="r" b="b"/>
            <a:pathLst>
              <a:path w="2895600" h="1398270">
                <a:moveTo>
                  <a:pt x="0" y="1398270"/>
                </a:moveTo>
                <a:lnTo>
                  <a:pt x="2895600" y="1398270"/>
                </a:lnTo>
                <a:lnTo>
                  <a:pt x="2895600" y="0"/>
                </a:lnTo>
                <a:lnTo>
                  <a:pt x="0" y="0"/>
                </a:lnTo>
                <a:lnTo>
                  <a:pt x="0" y="1398270"/>
                </a:lnTo>
                <a:close/>
              </a:path>
            </a:pathLst>
          </a:custGeom>
          <a:ln w="2895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05" name="object 99"/>
          <p:cNvSpPr txBox="1"/>
          <p:nvPr/>
        </p:nvSpPr>
        <p:spPr>
          <a:xfrm>
            <a:off x="6099047" y="3874770"/>
            <a:ext cx="2615565" cy="149606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FOLLOW(A)={c,d}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考虑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并不足以解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冲突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6874" y="978408"/>
          <a:ext cx="6642734" cy="4613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"/>
                <a:gridCol w="826769"/>
                <a:gridCol w="826135"/>
                <a:gridCol w="827405"/>
                <a:gridCol w="827405"/>
                <a:gridCol w="827404"/>
                <a:gridCol w="791210"/>
                <a:gridCol w="863600"/>
                <a:gridCol w="741044"/>
              </a:tblGrid>
              <a:tr h="388620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5"/>
                        </a:lnSpc>
                      </a:pPr>
                      <a:r>
                        <a:rPr sz="2250" spc="8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0345" algn="ctr">
                        <a:lnSpc>
                          <a:spcPts val="257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3855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ts val="259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95"/>
                        </a:lnSpc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595"/>
                        </a:lnSpc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238125" algn="ctr">
                        <a:lnSpc>
                          <a:spcPts val="2595"/>
                        </a:lnSpc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noFill/>
                  </a:tcPr>
                </a:tc>
              </a:tr>
              <a:tr h="381635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175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210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81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111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81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R="23812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175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81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55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10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81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50" spc="7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50" spc="10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175" spc="157" baseline="-6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11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noFill/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84175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111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40640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4645" algn="l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111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50" spc="7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175" spc="112" baseline="-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175" baseline="-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</a:tr>
              <a:tr h="375920"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97916"/>
            <a:ext cx="409956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使用二义文</a:t>
            </a:r>
            <a:r>
              <a:rPr sz="3600" spc="5" dirty="0"/>
              <a:t>法</a:t>
            </a:r>
            <a:r>
              <a:rPr lang="en-US" sz="3600" spc="5" dirty="0"/>
              <a:t>(</a:t>
            </a:r>
            <a:r>
              <a:rPr lang="zh-CN" sz="3600" spc="5" dirty="0"/>
              <a:t>例</a:t>
            </a:r>
            <a:r>
              <a:rPr sz="4000" spc="-15" dirty="0"/>
              <a:t>）</a:t>
            </a:r>
            <a:endParaRPr sz="4000"/>
          </a:p>
        </p:txBody>
      </p:sp>
      <p:sp>
        <p:nvSpPr>
          <p:cNvPr id="11" name="object 11"/>
          <p:cNvSpPr/>
          <p:nvPr/>
        </p:nvSpPr>
        <p:spPr>
          <a:xfrm>
            <a:off x="838580" y="2743580"/>
            <a:ext cx="1295400" cy="1625600"/>
          </a:xfrm>
          <a:custGeom>
            <a:avLst/>
            <a:gdLst/>
            <a:ahLst/>
            <a:cxnLst/>
            <a:rect l="l" t="t" r="r" b="b"/>
            <a:pathLst>
              <a:path w="1295400" h="1625600">
                <a:moveTo>
                  <a:pt x="0" y="1625346"/>
                </a:moveTo>
                <a:lnTo>
                  <a:pt x="1295400" y="1625346"/>
                </a:lnTo>
                <a:lnTo>
                  <a:pt x="1295400" y="0"/>
                </a:lnTo>
                <a:lnTo>
                  <a:pt x="0" y="0"/>
                </a:lnTo>
                <a:lnTo>
                  <a:pt x="0" y="16253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580" y="1981580"/>
            <a:ext cx="1447800" cy="711200"/>
          </a:xfrm>
          <a:custGeom>
            <a:avLst/>
            <a:gdLst/>
            <a:ahLst/>
            <a:cxnLst/>
            <a:rect l="l" t="t" r="r" b="b"/>
            <a:pathLst>
              <a:path w="1447800" h="711200">
                <a:moveTo>
                  <a:pt x="0" y="710946"/>
                </a:moveTo>
                <a:lnTo>
                  <a:pt x="1447799" y="710946"/>
                </a:lnTo>
                <a:lnTo>
                  <a:pt x="1447799" y="0"/>
                </a:lnTo>
                <a:lnTo>
                  <a:pt x="0" y="0"/>
                </a:lnTo>
                <a:lnTo>
                  <a:pt x="0" y="7109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03194" y="2006092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2253" y="215315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00780" y="2972180"/>
            <a:ext cx="1371600" cy="1930400"/>
          </a:xfrm>
          <a:custGeom>
            <a:avLst/>
            <a:gdLst/>
            <a:ahLst/>
            <a:cxnLst/>
            <a:rect l="l" t="t" r="r" b="b"/>
            <a:pathLst>
              <a:path w="1371600" h="1930400">
                <a:moveTo>
                  <a:pt x="0" y="1930146"/>
                </a:moveTo>
                <a:lnTo>
                  <a:pt x="1371599" y="1930146"/>
                </a:lnTo>
                <a:lnTo>
                  <a:pt x="1371599" y="0"/>
                </a:lnTo>
                <a:lnTo>
                  <a:pt x="0" y="0"/>
                </a:lnTo>
                <a:lnTo>
                  <a:pt x="0" y="19301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76980" y="5486780"/>
            <a:ext cx="1371600" cy="711200"/>
          </a:xfrm>
          <a:custGeom>
            <a:avLst/>
            <a:gdLst/>
            <a:ahLst/>
            <a:cxnLst/>
            <a:rect l="l" t="t" r="r" b="b"/>
            <a:pathLst>
              <a:path w="1371600" h="711200">
                <a:moveTo>
                  <a:pt x="0" y="710946"/>
                </a:moveTo>
                <a:lnTo>
                  <a:pt x="1371600" y="710946"/>
                </a:lnTo>
                <a:lnTo>
                  <a:pt x="1371600" y="0"/>
                </a:lnTo>
                <a:lnTo>
                  <a:pt x="0" y="0"/>
                </a:lnTo>
                <a:lnTo>
                  <a:pt x="0" y="7109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48780" y="1524380"/>
            <a:ext cx="1219200" cy="1016000"/>
          </a:xfrm>
          <a:custGeom>
            <a:avLst/>
            <a:gdLst/>
            <a:ahLst/>
            <a:cxnLst/>
            <a:rect l="l" t="t" r="r" b="b"/>
            <a:pathLst>
              <a:path w="1219200" h="1016000">
                <a:moveTo>
                  <a:pt x="0" y="1015746"/>
                </a:moveTo>
                <a:lnTo>
                  <a:pt x="1219200" y="1015746"/>
                </a:lnTo>
                <a:lnTo>
                  <a:pt x="1219200" y="0"/>
                </a:lnTo>
                <a:lnTo>
                  <a:pt x="0" y="0"/>
                </a:lnTo>
                <a:lnTo>
                  <a:pt x="0" y="1015746"/>
                </a:lnTo>
                <a:close/>
              </a:path>
            </a:pathLst>
          </a:custGeom>
          <a:ln w="9906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327647" y="1548891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26708" y="169595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4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248780" y="3200780"/>
            <a:ext cx="1295400" cy="1625600"/>
          </a:xfrm>
          <a:custGeom>
            <a:avLst/>
            <a:gdLst/>
            <a:ahLst/>
            <a:cxnLst/>
            <a:rect l="l" t="t" r="r" b="b"/>
            <a:pathLst>
              <a:path w="1295400" h="1625600">
                <a:moveTo>
                  <a:pt x="0" y="1625346"/>
                </a:moveTo>
                <a:lnTo>
                  <a:pt x="1295400" y="1625346"/>
                </a:lnTo>
                <a:lnTo>
                  <a:pt x="1295400" y="0"/>
                </a:lnTo>
                <a:lnTo>
                  <a:pt x="0" y="0"/>
                </a:lnTo>
                <a:lnTo>
                  <a:pt x="0" y="16253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327647" y="3225292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26708" y="337235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5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172580" y="5410580"/>
            <a:ext cx="1371600" cy="711200"/>
          </a:xfrm>
          <a:custGeom>
            <a:avLst/>
            <a:gdLst/>
            <a:ahLst/>
            <a:cxnLst/>
            <a:rect l="l" t="t" r="r" b="b"/>
            <a:pathLst>
              <a:path w="1371600" h="711200">
                <a:moveTo>
                  <a:pt x="0" y="710946"/>
                </a:moveTo>
                <a:lnTo>
                  <a:pt x="1371600" y="710946"/>
                </a:lnTo>
                <a:lnTo>
                  <a:pt x="1371600" y="0"/>
                </a:lnTo>
                <a:lnTo>
                  <a:pt x="0" y="0"/>
                </a:lnTo>
                <a:lnTo>
                  <a:pt x="0" y="7109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30425" y="2286380"/>
            <a:ext cx="994410" cy="691515"/>
          </a:xfrm>
          <a:custGeom>
            <a:avLst/>
            <a:gdLst/>
            <a:ahLst/>
            <a:cxnLst/>
            <a:rect l="l" t="t" r="r" b="b"/>
            <a:pathLst>
              <a:path w="994410" h="691514">
                <a:moveTo>
                  <a:pt x="927831" y="38093"/>
                </a:moveTo>
                <a:lnTo>
                  <a:pt x="0" y="680593"/>
                </a:lnTo>
                <a:lnTo>
                  <a:pt x="7112" y="691007"/>
                </a:lnTo>
                <a:lnTo>
                  <a:pt x="935104" y="48608"/>
                </a:lnTo>
                <a:lnTo>
                  <a:pt x="927831" y="38093"/>
                </a:lnTo>
                <a:close/>
              </a:path>
              <a:path w="994410" h="691514">
                <a:moveTo>
                  <a:pt x="977203" y="30861"/>
                </a:moveTo>
                <a:lnTo>
                  <a:pt x="938276" y="30861"/>
                </a:lnTo>
                <a:lnTo>
                  <a:pt x="945514" y="41402"/>
                </a:lnTo>
                <a:lnTo>
                  <a:pt x="935104" y="48608"/>
                </a:lnTo>
                <a:lnTo>
                  <a:pt x="953135" y="74676"/>
                </a:lnTo>
                <a:lnTo>
                  <a:pt x="977203" y="30861"/>
                </a:lnTo>
                <a:close/>
              </a:path>
              <a:path w="994410" h="691514">
                <a:moveTo>
                  <a:pt x="938276" y="30861"/>
                </a:moveTo>
                <a:lnTo>
                  <a:pt x="927831" y="38093"/>
                </a:lnTo>
                <a:lnTo>
                  <a:pt x="935104" y="48608"/>
                </a:lnTo>
                <a:lnTo>
                  <a:pt x="945514" y="41402"/>
                </a:lnTo>
                <a:lnTo>
                  <a:pt x="938276" y="30861"/>
                </a:lnTo>
                <a:close/>
              </a:path>
              <a:path w="994410" h="691514">
                <a:moveTo>
                  <a:pt x="994156" y="0"/>
                </a:moveTo>
                <a:lnTo>
                  <a:pt x="909827" y="12065"/>
                </a:lnTo>
                <a:lnTo>
                  <a:pt x="927831" y="38093"/>
                </a:lnTo>
                <a:lnTo>
                  <a:pt x="938276" y="30861"/>
                </a:lnTo>
                <a:lnTo>
                  <a:pt x="977203" y="30861"/>
                </a:lnTo>
                <a:lnTo>
                  <a:pt x="994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364994" y="2387092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132710" y="3727958"/>
            <a:ext cx="1068070" cy="256540"/>
          </a:xfrm>
          <a:custGeom>
            <a:avLst/>
            <a:gdLst/>
            <a:ahLst/>
            <a:cxnLst/>
            <a:rect l="l" t="t" r="r" b="b"/>
            <a:pathLst>
              <a:path w="1068070" h="256539">
                <a:moveTo>
                  <a:pt x="992201" y="225033"/>
                </a:moveTo>
                <a:lnTo>
                  <a:pt x="985519" y="256159"/>
                </a:lnTo>
                <a:lnTo>
                  <a:pt x="1068070" y="234823"/>
                </a:lnTo>
                <a:lnTo>
                  <a:pt x="1059175" y="227711"/>
                </a:lnTo>
                <a:lnTo>
                  <a:pt x="1004696" y="227711"/>
                </a:lnTo>
                <a:lnTo>
                  <a:pt x="992201" y="225033"/>
                </a:lnTo>
                <a:close/>
              </a:path>
              <a:path w="1068070" h="256539">
                <a:moveTo>
                  <a:pt x="994872" y="212588"/>
                </a:moveTo>
                <a:lnTo>
                  <a:pt x="992201" y="225033"/>
                </a:lnTo>
                <a:lnTo>
                  <a:pt x="1004696" y="227711"/>
                </a:lnTo>
                <a:lnTo>
                  <a:pt x="1007363" y="215265"/>
                </a:lnTo>
                <a:lnTo>
                  <a:pt x="994872" y="212588"/>
                </a:lnTo>
                <a:close/>
              </a:path>
              <a:path w="1068070" h="256539">
                <a:moveTo>
                  <a:pt x="1001521" y="181610"/>
                </a:moveTo>
                <a:lnTo>
                  <a:pt x="994872" y="212588"/>
                </a:lnTo>
                <a:lnTo>
                  <a:pt x="1007363" y="215265"/>
                </a:lnTo>
                <a:lnTo>
                  <a:pt x="1004696" y="227711"/>
                </a:lnTo>
                <a:lnTo>
                  <a:pt x="1059175" y="227711"/>
                </a:lnTo>
                <a:lnTo>
                  <a:pt x="1001521" y="181610"/>
                </a:lnTo>
                <a:close/>
              </a:path>
              <a:path w="1068070" h="256539">
                <a:moveTo>
                  <a:pt x="2539" y="0"/>
                </a:moveTo>
                <a:lnTo>
                  <a:pt x="0" y="12446"/>
                </a:lnTo>
                <a:lnTo>
                  <a:pt x="992201" y="225033"/>
                </a:lnTo>
                <a:lnTo>
                  <a:pt x="994872" y="212588"/>
                </a:lnTo>
                <a:lnTo>
                  <a:pt x="2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517394" y="345389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129282" y="4263390"/>
            <a:ext cx="1148080" cy="1299845"/>
          </a:xfrm>
          <a:custGeom>
            <a:avLst/>
            <a:gdLst/>
            <a:ahLst/>
            <a:cxnLst/>
            <a:rect l="l" t="t" r="r" b="b"/>
            <a:pathLst>
              <a:path w="1148079" h="1299845">
                <a:moveTo>
                  <a:pt x="1092577" y="1246653"/>
                </a:moveTo>
                <a:lnTo>
                  <a:pt x="1068705" y="1267714"/>
                </a:lnTo>
                <a:lnTo>
                  <a:pt x="1147698" y="1299591"/>
                </a:lnTo>
                <a:lnTo>
                  <a:pt x="1136170" y="1256157"/>
                </a:lnTo>
                <a:lnTo>
                  <a:pt x="1100963" y="1256157"/>
                </a:lnTo>
                <a:lnTo>
                  <a:pt x="1092577" y="1246653"/>
                </a:lnTo>
                <a:close/>
              </a:path>
              <a:path w="1148079" h="1299845">
                <a:moveTo>
                  <a:pt x="1102091" y="1238259"/>
                </a:moveTo>
                <a:lnTo>
                  <a:pt x="1092577" y="1246653"/>
                </a:lnTo>
                <a:lnTo>
                  <a:pt x="1100963" y="1256157"/>
                </a:lnTo>
                <a:lnTo>
                  <a:pt x="1110488" y="1247775"/>
                </a:lnTo>
                <a:lnTo>
                  <a:pt x="1102091" y="1238259"/>
                </a:lnTo>
                <a:close/>
              </a:path>
              <a:path w="1148079" h="1299845">
                <a:moveTo>
                  <a:pt x="1125855" y="1217295"/>
                </a:moveTo>
                <a:lnTo>
                  <a:pt x="1102091" y="1238259"/>
                </a:lnTo>
                <a:lnTo>
                  <a:pt x="1110488" y="1247775"/>
                </a:lnTo>
                <a:lnTo>
                  <a:pt x="1100963" y="1256157"/>
                </a:lnTo>
                <a:lnTo>
                  <a:pt x="1136170" y="1256157"/>
                </a:lnTo>
                <a:lnTo>
                  <a:pt x="1125855" y="1217295"/>
                </a:lnTo>
                <a:close/>
              </a:path>
              <a:path w="1148079" h="1299845">
                <a:moveTo>
                  <a:pt x="9398" y="0"/>
                </a:moveTo>
                <a:lnTo>
                  <a:pt x="0" y="8382"/>
                </a:lnTo>
                <a:lnTo>
                  <a:pt x="1092577" y="1246653"/>
                </a:lnTo>
                <a:lnTo>
                  <a:pt x="1102091" y="1238259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441194" y="482574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569205" y="2210180"/>
            <a:ext cx="1679575" cy="996315"/>
          </a:xfrm>
          <a:custGeom>
            <a:avLst/>
            <a:gdLst/>
            <a:ahLst/>
            <a:cxnLst/>
            <a:rect l="l" t="t" r="r" b="b"/>
            <a:pathLst>
              <a:path w="1679575" h="996314">
                <a:moveTo>
                  <a:pt x="1610715" y="33266"/>
                </a:moveTo>
                <a:lnTo>
                  <a:pt x="0" y="985139"/>
                </a:lnTo>
                <a:lnTo>
                  <a:pt x="6350" y="996061"/>
                </a:lnTo>
                <a:lnTo>
                  <a:pt x="1617167" y="44202"/>
                </a:lnTo>
                <a:lnTo>
                  <a:pt x="1610715" y="33266"/>
                </a:lnTo>
                <a:close/>
              </a:path>
              <a:path w="1679575" h="996314">
                <a:moveTo>
                  <a:pt x="1662280" y="26797"/>
                </a:moveTo>
                <a:lnTo>
                  <a:pt x="1621663" y="26797"/>
                </a:lnTo>
                <a:lnTo>
                  <a:pt x="1628140" y="37719"/>
                </a:lnTo>
                <a:lnTo>
                  <a:pt x="1617167" y="44202"/>
                </a:lnTo>
                <a:lnTo>
                  <a:pt x="1633347" y="71628"/>
                </a:lnTo>
                <a:lnTo>
                  <a:pt x="1662280" y="26797"/>
                </a:lnTo>
                <a:close/>
              </a:path>
              <a:path w="1679575" h="996314">
                <a:moveTo>
                  <a:pt x="1621663" y="26797"/>
                </a:moveTo>
                <a:lnTo>
                  <a:pt x="1610715" y="33266"/>
                </a:lnTo>
                <a:lnTo>
                  <a:pt x="1617167" y="44202"/>
                </a:lnTo>
                <a:lnTo>
                  <a:pt x="1628140" y="37719"/>
                </a:lnTo>
                <a:lnTo>
                  <a:pt x="1621663" y="26797"/>
                </a:lnTo>
                <a:close/>
              </a:path>
              <a:path w="1679575" h="996314">
                <a:moveTo>
                  <a:pt x="1679575" y="0"/>
                </a:moveTo>
                <a:lnTo>
                  <a:pt x="1594612" y="5969"/>
                </a:lnTo>
                <a:lnTo>
                  <a:pt x="1610715" y="33266"/>
                </a:lnTo>
                <a:lnTo>
                  <a:pt x="1621663" y="26797"/>
                </a:lnTo>
                <a:lnTo>
                  <a:pt x="1662280" y="26797"/>
                </a:lnTo>
                <a:lnTo>
                  <a:pt x="1679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184647" y="2539492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572380" y="36579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181980" y="365798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72380" y="407708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260847" y="368249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696080" y="495338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3736594" y="497814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744081" y="251498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013447" y="269189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572380" y="4305680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76400" h="76200">
                <a:moveTo>
                  <a:pt x="1676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5413247" y="398754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648580" y="4567173"/>
            <a:ext cx="1604010" cy="1148715"/>
          </a:xfrm>
          <a:custGeom>
            <a:avLst/>
            <a:gdLst/>
            <a:ahLst/>
            <a:cxnLst/>
            <a:rect l="l" t="t" r="r" b="b"/>
            <a:pathLst>
              <a:path w="1604010" h="1148714">
                <a:moveTo>
                  <a:pt x="39878" y="1072908"/>
                </a:moveTo>
                <a:lnTo>
                  <a:pt x="0" y="1148207"/>
                </a:lnTo>
                <a:lnTo>
                  <a:pt x="84201" y="1134922"/>
                </a:lnTo>
                <a:lnTo>
                  <a:pt x="71012" y="1116469"/>
                </a:lnTo>
                <a:lnTo>
                  <a:pt x="55372" y="1116469"/>
                </a:lnTo>
                <a:lnTo>
                  <a:pt x="48006" y="1106131"/>
                </a:lnTo>
                <a:lnTo>
                  <a:pt x="58344" y="1098746"/>
                </a:lnTo>
                <a:lnTo>
                  <a:pt x="39878" y="1072908"/>
                </a:lnTo>
                <a:close/>
              </a:path>
              <a:path w="1604010" h="1148714">
                <a:moveTo>
                  <a:pt x="58344" y="1098746"/>
                </a:moveTo>
                <a:lnTo>
                  <a:pt x="48006" y="1106131"/>
                </a:lnTo>
                <a:lnTo>
                  <a:pt x="55372" y="1116469"/>
                </a:lnTo>
                <a:lnTo>
                  <a:pt x="65726" y="1109073"/>
                </a:lnTo>
                <a:lnTo>
                  <a:pt x="58344" y="1098746"/>
                </a:lnTo>
                <a:close/>
              </a:path>
              <a:path w="1604010" h="1148714">
                <a:moveTo>
                  <a:pt x="65726" y="1109073"/>
                </a:moveTo>
                <a:lnTo>
                  <a:pt x="55372" y="1116469"/>
                </a:lnTo>
                <a:lnTo>
                  <a:pt x="71012" y="1116469"/>
                </a:lnTo>
                <a:lnTo>
                  <a:pt x="65726" y="1109073"/>
                </a:lnTo>
                <a:close/>
              </a:path>
              <a:path w="1604010" h="1148714">
                <a:moveTo>
                  <a:pt x="1596517" y="0"/>
                </a:moveTo>
                <a:lnTo>
                  <a:pt x="58344" y="1098746"/>
                </a:lnTo>
                <a:lnTo>
                  <a:pt x="65726" y="1109073"/>
                </a:lnTo>
                <a:lnTo>
                  <a:pt x="1603883" y="10413"/>
                </a:lnTo>
                <a:lnTo>
                  <a:pt x="1596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5184647" y="490194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744081" y="487718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7013447" y="497814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1" name="object 10"/>
          <p:cNvSpPr txBox="1"/>
          <p:nvPr/>
        </p:nvSpPr>
        <p:spPr>
          <a:xfrm>
            <a:off x="688340" y="1398015"/>
            <a:ext cx="4628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699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	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iSeS | iS |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26"/>
          <p:cNvSpPr txBox="1"/>
          <p:nvPr/>
        </p:nvSpPr>
        <p:spPr>
          <a:xfrm>
            <a:off x="916939" y="2768092"/>
            <a:ext cx="972185" cy="155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•S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•iSeS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•iS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35"/>
          <p:cNvSpPr txBox="1"/>
          <p:nvPr/>
        </p:nvSpPr>
        <p:spPr>
          <a:xfrm>
            <a:off x="3203194" y="2313177"/>
            <a:ext cx="732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4"/>
          <p:cNvSpPr txBox="1"/>
          <p:nvPr/>
        </p:nvSpPr>
        <p:spPr>
          <a:xfrm>
            <a:off x="3197605" y="2971545"/>
            <a:ext cx="1371600" cy="19304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90805" marR="325120">
              <a:lnSpc>
                <a:spcPct val="100000"/>
              </a:lnSpc>
              <a:spcBef>
                <a:spcPts val="1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i•SeS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i•S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•iSeS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•iS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1"/>
          <p:cNvSpPr txBox="1"/>
          <p:nvPr/>
        </p:nvSpPr>
        <p:spPr>
          <a:xfrm>
            <a:off x="3355594" y="5511546"/>
            <a:ext cx="634365" cy="63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3"/>
          <p:cNvSpPr txBox="1"/>
          <p:nvPr/>
        </p:nvSpPr>
        <p:spPr>
          <a:xfrm>
            <a:off x="6327647" y="1855977"/>
            <a:ext cx="97281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iS•eS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91"/>
          <p:cNvSpPr txBox="1"/>
          <p:nvPr/>
        </p:nvSpPr>
        <p:spPr>
          <a:xfrm>
            <a:off x="6327647" y="3532377"/>
            <a:ext cx="97281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iSe•S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•iSeS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•iS  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8"/>
          <p:cNvSpPr txBox="1"/>
          <p:nvPr/>
        </p:nvSpPr>
        <p:spPr>
          <a:xfrm>
            <a:off x="6251447" y="5435346"/>
            <a:ext cx="972819" cy="63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iSeS•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123" y="3500628"/>
            <a:ext cx="8229600" cy="9544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34340" marR="156845" indent="-343535">
              <a:lnSpc>
                <a:spcPct val="100000"/>
              </a:lnSpc>
              <a:spcBef>
                <a:spcPts val="44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775" b="1" spc="-7" baseline="-1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状态遇e，栈内符号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iS，根据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近匹配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则应 移入e。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1067" y="2114042"/>
            <a:ext cx="2711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follow(s)={$,e}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636651" y="1700402"/>
            <a:ext cx="1415415" cy="1200150"/>
          </a:xfrm>
          <a:custGeom>
            <a:avLst/>
            <a:gdLst/>
            <a:ahLst/>
            <a:cxnLst/>
            <a:rect l="l" t="t" r="r" b="b"/>
            <a:pathLst>
              <a:path w="1415414" h="1200150">
                <a:moveTo>
                  <a:pt x="0" y="1200150"/>
                </a:moveTo>
                <a:lnTo>
                  <a:pt x="1415034" y="1200150"/>
                </a:lnTo>
                <a:lnTo>
                  <a:pt x="1415034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906">
            <a:solidFill>
              <a:srgbClr val="FF33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2"/>
          <p:cNvSpPr txBox="1"/>
          <p:nvPr/>
        </p:nvSpPr>
        <p:spPr>
          <a:xfrm>
            <a:off x="715263" y="1722374"/>
            <a:ext cx="11626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iS•eS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作业</a:t>
            </a:r>
            <a:r>
              <a:rPr spc="-20" dirty="0"/>
              <a:t>7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93115" y="1234135"/>
            <a:ext cx="7991475" cy="5024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P165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4.6.6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、对于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4.6.6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的文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明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Saaa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短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语，  句柄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可归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缀和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缀。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P178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4.7.4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考虑如下文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1400175" algn="l"/>
                <a:tab pos="3333115" algn="l"/>
              </a:tabLst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S→A	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A→BA|ε	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B→aB|b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b="1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）构造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法的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入符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abab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的分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过程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5.P182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4.8.2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80" y="545211"/>
            <a:ext cx="8077200" cy="1385570"/>
          </a:xfrm>
          <a:prstGeom prst="rect">
            <a:avLst/>
          </a:prstGeom>
          <a:solidFill>
            <a:srgbClr val="CCEBFF"/>
          </a:solidFill>
          <a:ln w="990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0805" marR="302895" indent="179070">
              <a:lnSpc>
                <a:spcPct val="98000"/>
              </a:lnSpc>
              <a:spcBef>
                <a:spcPts val="495"/>
              </a:spcBef>
            </a:pPr>
            <a:r>
              <a:rPr sz="2800" spc="-10" dirty="0"/>
              <a:t>解决方法：</a:t>
            </a:r>
            <a:r>
              <a:rPr sz="2800" spc="-5" dirty="0"/>
              <a:t>通</a:t>
            </a:r>
            <a:r>
              <a:rPr sz="2800" spc="-10" dirty="0"/>
              <a:t>过</a:t>
            </a:r>
            <a:r>
              <a:rPr sz="2800" spc="-5" dirty="0"/>
              <a:t>分</a:t>
            </a:r>
            <a:r>
              <a:rPr sz="2800" spc="-10" dirty="0"/>
              <a:t>裂状态</a:t>
            </a:r>
            <a:r>
              <a:rPr sz="2800" spc="-5" dirty="0"/>
              <a:t>，</a:t>
            </a:r>
            <a:r>
              <a:rPr sz="2800" spc="25" dirty="0"/>
              <a:t>使</a:t>
            </a:r>
            <a:r>
              <a:rPr sz="2800" spc="-5" dirty="0"/>
              <a:t>LR</a:t>
            </a:r>
            <a:r>
              <a:rPr sz="2800" spc="-10" dirty="0"/>
              <a:t>分析</a:t>
            </a:r>
            <a:r>
              <a:rPr sz="2800" spc="-5" dirty="0"/>
              <a:t>器</a:t>
            </a:r>
            <a:r>
              <a:rPr sz="2800" spc="-10" dirty="0"/>
              <a:t>的每个状 态</a:t>
            </a:r>
            <a:r>
              <a:rPr sz="2800" b="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800" b="0" spc="-5" dirty="0">
                <a:latin typeface="Symbol" panose="05050102010706020507"/>
                <a:cs typeface="Symbol" panose="05050102010706020507"/>
              </a:rPr>
              <a:t></a:t>
            </a:r>
            <a:r>
              <a:rPr sz="2800" spc="-10" dirty="0"/>
              <a:t>能确切知道句柄</a:t>
            </a:r>
            <a:r>
              <a:rPr sz="2800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spc="-10" dirty="0"/>
              <a:t>后紧跟哪些终</a:t>
            </a:r>
            <a:r>
              <a:rPr sz="2800" spc="-5" dirty="0"/>
              <a:t>结</a:t>
            </a:r>
            <a:r>
              <a:rPr sz="2800" spc="-10" dirty="0"/>
              <a:t>符时才 能把</a:t>
            </a:r>
            <a:r>
              <a:rPr sz="2800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spc="-10" dirty="0"/>
              <a:t>归约成A。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240435"/>
            <a:ext cx="7719059" cy="3747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72770" indent="-560070">
              <a:lnSpc>
                <a:spcPct val="100000"/>
              </a:lnSpc>
              <a:spcBef>
                <a:spcPts val="770"/>
              </a:spcBef>
              <a:buClr>
                <a:srgbClr val="04609F"/>
              </a:buClr>
              <a:buSzPct val="83000"/>
              <a:buFont typeface="Wingdings" panose="05000000000000000000"/>
              <a:buChar char=""/>
              <a:tabLst>
                <a:tab pos="572135" algn="l"/>
                <a:tab pos="57277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LR(k)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项目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04609F"/>
              </a:buClr>
              <a:buSzPct val="69000"/>
              <a:buFont typeface="Wingdings" panose="05000000000000000000"/>
              <a:buChar char=""/>
              <a:tabLst>
                <a:tab pos="926465" algn="l"/>
                <a:tab pos="927100" algn="l"/>
                <a:tab pos="304482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形式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：[A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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457200">
              <a:lnSpc>
                <a:spcPct val="100000"/>
              </a:lnSpc>
              <a:spcBef>
                <a:spcPts val="290"/>
              </a:spcBef>
              <a:buClr>
                <a:srgbClr val="04609F"/>
              </a:buClr>
              <a:buSzPct val="69000"/>
              <a:buFont typeface="Wingdings" panose="05000000000000000000"/>
              <a:buChar char="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33CC"/>
                </a:solidFill>
                <a:latin typeface="Symbol" panose="05050102010706020507"/>
                <a:cs typeface="Symbol" panose="05050102010706020507"/>
              </a:rPr>
              <a:t></a:t>
            </a:r>
            <a:r>
              <a:rPr sz="2400" b="1" spc="-5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-1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a</a:t>
            </a:r>
            <a:r>
              <a:rPr sz="2400" b="1" spc="-15" baseline="-2100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1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5" baseline="-2100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1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…a</a:t>
            </a:r>
            <a:r>
              <a:rPr sz="2400" b="1" spc="-15" baseline="-2100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spc="-1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不起</a:t>
            </a:r>
            <a:r>
              <a:rPr sz="2400" b="1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marR="5080" lvl="1" indent="-457200" algn="just">
              <a:lnSpc>
                <a:spcPct val="102000"/>
              </a:lnSpc>
              <a:spcBef>
                <a:spcPts val="240"/>
              </a:spcBef>
              <a:buClr>
                <a:srgbClr val="04609F"/>
              </a:buClr>
              <a:buSzPct val="69000"/>
              <a:buFont typeface="Wingdings" panose="05000000000000000000"/>
              <a:buChar char=""/>
              <a:tabLst>
                <a:tab pos="927100" algn="l"/>
              </a:tabLst>
            </a:pPr>
            <a:r>
              <a:rPr sz="2400" b="1" spc="-10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对归约项目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[A</a:t>
            </a:r>
            <a:r>
              <a:rPr sz="2400" b="1" spc="-5" dirty="0">
                <a:solidFill>
                  <a:srgbClr val="D50092"/>
                </a:solidFill>
                <a:latin typeface="Symbol" panose="05050102010706020507"/>
                <a:cs typeface="Symbol" panose="05050102010706020507"/>
              </a:rPr>
              <a:t>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60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7" baseline="-21000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7" baseline="-21000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…a</a:t>
            </a:r>
            <a:r>
              <a:rPr sz="2400" b="1" spc="-7" baseline="-21000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spc="-5" dirty="0">
                <a:solidFill>
                  <a:srgbClr val="D500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]，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仅当前输入符号 </a:t>
            </a:r>
            <a:r>
              <a:rPr sz="2400" b="1" spc="-1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串开始的前</a:t>
            </a:r>
            <a:r>
              <a:rPr sz="2400" b="1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个符号是a</a:t>
            </a:r>
            <a:r>
              <a:rPr sz="2400" b="1" spc="-7" baseline="-2100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7" baseline="-2100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…a</a:t>
            </a:r>
            <a:r>
              <a:rPr sz="2400" b="1" spc="-7" baseline="-2100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b="1" spc="-1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，才能</a:t>
            </a:r>
            <a:r>
              <a:rPr sz="2400" b="1" spc="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5" dirty="0">
                <a:solidFill>
                  <a:srgbClr val="122155"/>
                </a:solidFill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5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 </a:t>
            </a:r>
            <a:r>
              <a:rPr sz="2400" b="1" spc="-10" dirty="0">
                <a:solidFill>
                  <a:srgbClr val="12215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457200">
              <a:lnSpc>
                <a:spcPct val="100000"/>
              </a:lnSpc>
              <a:spcBef>
                <a:spcPts val="290"/>
              </a:spcBef>
              <a:buClr>
                <a:srgbClr val="04609F"/>
              </a:buClr>
              <a:buSzPct val="69000"/>
              <a:buFont typeface="Wingdings" panose="05000000000000000000"/>
              <a:buChar char=""/>
              <a:tabLst>
                <a:tab pos="926465" algn="l"/>
                <a:tab pos="9271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…a</a:t>
            </a:r>
            <a:r>
              <a:rPr sz="2400" b="1" spc="-15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称向前</a:t>
            </a:r>
            <a:r>
              <a:rPr sz="2400" b="1" spc="-5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搜索符号串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marR="63500" lvl="1" indent="-457200">
              <a:lnSpc>
                <a:spcPct val="103000"/>
              </a:lnSpc>
              <a:spcBef>
                <a:spcPts val="110"/>
              </a:spcBef>
              <a:buClr>
                <a:srgbClr val="04609F"/>
              </a:buClr>
              <a:buSzPct val="69000"/>
              <a:buFont typeface="Wingdings" panose="05000000000000000000"/>
              <a:buChar char=""/>
              <a:tabLst>
                <a:tab pos="926465" algn="l"/>
                <a:tab pos="927100" algn="l"/>
                <a:tab pos="503872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当k=1时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此时的项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[A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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11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a]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为LR(1)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 目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2571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pc="-20" dirty="0"/>
              <a:t>分析</a:t>
            </a:r>
            <a:endParaRPr spc="-20" dirty="0"/>
          </a:p>
        </p:txBody>
      </p:sp>
      <p:sp>
        <p:nvSpPr>
          <p:cNvPr id="73" name="object 72"/>
          <p:cNvSpPr txBox="1"/>
          <p:nvPr/>
        </p:nvSpPr>
        <p:spPr>
          <a:xfrm>
            <a:off x="323341" y="1582419"/>
            <a:ext cx="8738235" cy="46545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p>
            <a:pPr marL="355600" marR="12065" indent="-342900">
              <a:lnSpc>
                <a:spcPts val="3020"/>
              </a:lnSpc>
              <a:spcBef>
                <a:spcPts val="48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LR(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扩充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项目，使之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800" b="1" spc="-5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800" b="1" spc="-1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spc="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800" b="1" spc="-1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结束标 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作为第</a:t>
            </a:r>
            <a:r>
              <a:rPr sz="28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个成分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搜</a:t>
            </a: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索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一般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00355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α•β,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17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α•β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是产生式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Cambria Math" panose="02040503050406030204"/>
                <a:cs typeface="Cambria Math" panose="02040503050406030204"/>
              </a:rPr>
              <a:t>∊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搜索符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实际上是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归约条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16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不考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虑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148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即当前为归约项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），则只有当前输入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时， 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方可归约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212090" lvl="1" indent="-285750">
              <a:lnSpc>
                <a:spcPts val="2590"/>
              </a:lnSpc>
              <a:spcBef>
                <a:spcPts val="144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这样一些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成的集合总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的一个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集，可 能是真子集。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077"/>
            <a:ext cx="1877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3200" spc="-15" dirty="0"/>
              <a:t>分析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3" name="object 102"/>
          <p:cNvGraphicFramePr>
            <a:graphicFrameLocks noGrp="1"/>
          </p:cNvGraphicFramePr>
          <p:nvPr/>
        </p:nvGraphicFramePr>
        <p:xfrm>
          <a:off x="442912" y="1052512"/>
          <a:ext cx="6062980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133600"/>
                <a:gridCol w="1524000"/>
                <a:gridCol w="1524000"/>
              </a:tblGrid>
              <a:tr h="388620">
                <a:tc>
                  <a:txBody>
                    <a:bodyPr/>
                    <a:p>
                      <a:pPr marL="127635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223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51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5100">
                        <a:lnSpc>
                          <a:spcPts val="261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314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  <a:tabLst>
                          <a:tab pos="116586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•S,	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6629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•aAd, $  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•aec, $  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•bAc, $  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•bed, $</a:t>
                      </a:r>
                      <a:r>
                        <a:rPr sz="2000" b="1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68730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68730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68730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68730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S•, $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8219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a•Ad, 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8440" marR="586105" indent="13970">
                        <a:lnSpc>
                          <a:spcPct val="100000"/>
                        </a:lnSpc>
                        <a:tabLst>
                          <a:tab pos="123571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a•ec,  $  </a:t>
                      </a:r>
                      <a:endParaRPr sz="20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8440" marR="586105" indent="13970">
                        <a:lnSpc>
                          <a:spcPct val="100000"/>
                        </a:lnSpc>
                        <a:tabLst>
                          <a:tab pos="123571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•e,	d</a:t>
                      </a:r>
                      <a:r>
                        <a:rPr sz="2000" b="1" spc="-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973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973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3300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b•Ac, 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8440" marR="613410" indent="13970">
                        <a:lnSpc>
                          <a:spcPct val="100000"/>
                        </a:lnSpc>
                        <a:tabLst>
                          <a:tab pos="123571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b•ed, $  </a:t>
                      </a:r>
                      <a:endParaRPr sz="20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8440" marR="613410" indent="13970">
                        <a:lnSpc>
                          <a:spcPct val="100000"/>
                        </a:lnSpc>
                        <a:tabLst>
                          <a:tab pos="123571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•e,	c</a:t>
                      </a:r>
                      <a:r>
                        <a:rPr sz="2000" b="1" spc="-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973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endParaRPr sz="2000" b="1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2973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  </a:t>
                      </a:r>
                      <a:endParaRPr sz="1950" b="1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22618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2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aA•d, $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4" name="object 103"/>
          <p:cNvSpPr/>
          <p:nvPr/>
        </p:nvSpPr>
        <p:spPr>
          <a:xfrm>
            <a:off x="6705600" y="1066800"/>
            <a:ext cx="2209800" cy="2311400"/>
          </a:xfrm>
          <a:custGeom>
            <a:avLst/>
            <a:gdLst/>
            <a:ahLst/>
            <a:cxnLst/>
            <a:rect l="l" t="t" r="r" b="b"/>
            <a:pathLst>
              <a:path w="2209800" h="2311400">
                <a:moveTo>
                  <a:pt x="0" y="2311146"/>
                </a:moveTo>
                <a:lnTo>
                  <a:pt x="2209800" y="2311146"/>
                </a:lnTo>
                <a:lnTo>
                  <a:pt x="2209800" y="0"/>
                </a:lnTo>
                <a:lnTo>
                  <a:pt x="0" y="0"/>
                </a:lnTo>
                <a:lnTo>
                  <a:pt x="0" y="2311146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25" name="object 122"/>
          <p:cNvSpPr txBox="1"/>
          <p:nvPr/>
        </p:nvSpPr>
        <p:spPr>
          <a:xfrm>
            <a:off x="6784847" y="1090929"/>
            <a:ext cx="15468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(0)S’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  (2)S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bAc  (3)S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aec  (4)S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bed  (5)A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30173"/>
            <a:ext cx="2571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pc="-20" dirty="0"/>
              <a:t>分析</a:t>
            </a:r>
            <a:endParaRPr spc="-20" dirty="0"/>
          </a:p>
        </p:txBody>
      </p:sp>
      <p:sp>
        <p:nvSpPr>
          <p:cNvPr id="113" name="object 3"/>
          <p:cNvSpPr/>
          <p:nvPr/>
        </p:nvSpPr>
        <p:spPr>
          <a:xfrm>
            <a:off x="6705600" y="1066800"/>
            <a:ext cx="1981200" cy="2311400"/>
          </a:xfrm>
          <a:custGeom>
            <a:avLst/>
            <a:gdLst/>
            <a:ahLst/>
            <a:cxnLst/>
            <a:rect l="l" t="t" r="r" b="b"/>
            <a:pathLst>
              <a:path w="1981200" h="2311400">
                <a:moveTo>
                  <a:pt x="0" y="2311146"/>
                </a:moveTo>
                <a:lnTo>
                  <a:pt x="1981200" y="2311146"/>
                </a:lnTo>
                <a:lnTo>
                  <a:pt x="1981200" y="0"/>
                </a:lnTo>
                <a:lnTo>
                  <a:pt x="0" y="0"/>
                </a:lnTo>
                <a:lnTo>
                  <a:pt x="0" y="2311146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14" name="object 22"/>
          <p:cNvSpPr txBox="1"/>
          <p:nvPr/>
        </p:nvSpPr>
        <p:spPr>
          <a:xfrm>
            <a:off x="6784847" y="1090929"/>
            <a:ext cx="15468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(0)S’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  (2)S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bAc  (3)S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aec  (4)S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bed  (5)A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15" name="object 112"/>
          <p:cNvGraphicFramePr>
            <a:graphicFrameLocks noGrp="1"/>
          </p:cNvGraphicFramePr>
          <p:nvPr/>
        </p:nvGraphicFramePr>
        <p:xfrm>
          <a:off x="519112" y="1433512"/>
          <a:ext cx="5910580" cy="437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103755"/>
                <a:gridCol w="1478280"/>
                <a:gridCol w="1448435"/>
              </a:tblGrid>
              <a:tr h="457200">
                <a:tc>
                  <a:txBody>
                    <a:bodyPr/>
                    <a:p>
                      <a:pPr marL="127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07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16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63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后继状态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ae•c, 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12268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e•,	d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#A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bA•c, 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be•d,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186180" algn="l"/>
                        </a:tabLst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e•,	c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#A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1066800">
                        <a:lnSpc>
                          <a:spcPct val="120000"/>
                        </a:lnSpc>
                        <a:spcBef>
                          <a:spcPts val="305"/>
                        </a:spcBef>
                      </a:pPr>
                      <a:r>
                        <a:rPr sz="3000" b="1" spc="-60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-40" dirty="0">
                          <a:latin typeface="Times New Roman" panose="02020603050405020304"/>
                          <a:cs typeface="Times New Roman" panose="02020603050405020304"/>
                        </a:rPr>
                        <a:t>11  </a:t>
                      </a:r>
                      <a:endParaRPr sz="1300" b="1" spc="-4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066800">
                        <a:lnSpc>
                          <a:spcPct val="120000"/>
                        </a:lnSpc>
                        <a:spcBef>
                          <a:spcPts val="305"/>
                        </a:spcBef>
                      </a:pPr>
                      <a:r>
                        <a:rPr sz="30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aAd•, 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aAd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aec•,</a:t>
                      </a:r>
                      <a:r>
                        <a:rPr sz="2000" b="1" spc="4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aec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bAc•, 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-60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-40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bed•,</a:t>
                      </a:r>
                      <a:r>
                        <a:rPr sz="2000" b="1" spc="4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bed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object 58"/>
          <p:cNvGraphicFramePr>
            <a:graphicFrameLocks noGrp="1"/>
          </p:cNvGraphicFramePr>
          <p:nvPr/>
        </p:nvGraphicFramePr>
        <p:xfrm>
          <a:off x="596900" y="534987"/>
          <a:ext cx="6596380" cy="578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746759"/>
                <a:gridCol w="745490"/>
                <a:gridCol w="745488"/>
                <a:gridCol w="747395"/>
                <a:gridCol w="746125"/>
                <a:gridCol w="746125"/>
                <a:gridCol w="748029"/>
                <a:gridCol w="746760"/>
              </a:tblGrid>
              <a:tr h="292100">
                <a:tc rowSpan="2">
                  <a:txBody>
                    <a:bodyPr/>
                    <a:p>
                      <a:pPr marL="182245" marR="147955">
                        <a:lnSpc>
                          <a:spcPct val="76000"/>
                        </a:lnSpc>
                        <a:spcBef>
                          <a:spcPts val="895"/>
                        </a:spcBef>
                      </a:pP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 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p>
                      <a:pPr marL="20955" algn="ctr">
                        <a:lnSpc>
                          <a:spcPts val="1655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487680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79095">
                <a:tc vMerge="1"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03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81305" algn="ctr">
                        <a:lnSpc>
                          <a:spcPts val="2215"/>
                        </a:lnSpc>
                      </a:pPr>
                      <a:r>
                        <a:rPr lang="en-US" sz="200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860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1590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7780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240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0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0" algn="l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39395" algn="ctr">
                        <a:lnSpc>
                          <a:spcPts val="2215"/>
                        </a:lnSpc>
                      </a:pPr>
                      <a:r>
                        <a:rPr lang="en-US"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06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 marL="27305" algn="ct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6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841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3690" algn="l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841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3690" algn="l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41935" algn="ctr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41300" algn="ctr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5717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974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0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3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4130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133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0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300" b="1" spc="-75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875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27305" algn="ct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875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p>
                      <a:pPr marL="182245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875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marL="189230">
                        <a:lnSpc>
                          <a:spcPts val="2215"/>
                        </a:lnSpc>
                      </a:pPr>
                      <a:r>
                        <a:rPr sz="2000" b="1" spc="-110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875" algn="ctr">
                        <a:lnSpc>
                          <a:spcPts val="2215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0" name="object 59"/>
          <p:cNvSpPr/>
          <p:nvPr/>
        </p:nvSpPr>
        <p:spPr>
          <a:xfrm>
            <a:off x="7315200" y="838200"/>
            <a:ext cx="1676400" cy="2311400"/>
          </a:xfrm>
          <a:custGeom>
            <a:avLst/>
            <a:gdLst/>
            <a:ahLst/>
            <a:cxnLst/>
            <a:rect l="l" t="t" r="r" b="b"/>
            <a:pathLst>
              <a:path w="1676400" h="2311400">
                <a:moveTo>
                  <a:pt x="0" y="2311146"/>
                </a:moveTo>
                <a:lnTo>
                  <a:pt x="1676400" y="2311146"/>
                </a:lnTo>
                <a:lnTo>
                  <a:pt x="1676400" y="0"/>
                </a:lnTo>
                <a:lnTo>
                  <a:pt x="0" y="0"/>
                </a:lnTo>
                <a:lnTo>
                  <a:pt x="0" y="2311146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81" name="object 78"/>
          <p:cNvSpPr txBox="1"/>
          <p:nvPr/>
        </p:nvSpPr>
        <p:spPr>
          <a:xfrm>
            <a:off x="7396987" y="879602"/>
            <a:ext cx="1393825" cy="222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100"/>
              </a:spcBef>
              <a:buSzPct val="96000"/>
              <a:buNone/>
              <a:tabLst>
                <a:tab pos="36957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(0)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0">
              <a:lnSpc>
                <a:spcPct val="100000"/>
              </a:lnSpc>
              <a:spcBef>
                <a:spcPts val="5"/>
              </a:spcBef>
              <a:buSzPct val="96000"/>
              <a:buNone/>
              <a:tabLst>
                <a:tab pos="368935" algn="l"/>
              </a:tabLst>
            </a:pPr>
            <a:r>
              <a:rPr lang="en-US"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  (2)S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bAc  (3)S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aec  (4)S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bed  (5)A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59"/>
          <p:cNvSpPr/>
          <p:nvPr/>
        </p:nvSpPr>
        <p:spPr>
          <a:xfrm>
            <a:off x="7315200" y="838200"/>
            <a:ext cx="1676400" cy="2311400"/>
          </a:xfrm>
          <a:custGeom>
            <a:avLst/>
            <a:gdLst/>
            <a:ahLst/>
            <a:cxnLst/>
            <a:rect l="l" t="t" r="r" b="b"/>
            <a:pathLst>
              <a:path w="1676400" h="2311400">
                <a:moveTo>
                  <a:pt x="0" y="2311146"/>
                </a:moveTo>
                <a:lnTo>
                  <a:pt x="1676400" y="2311146"/>
                </a:lnTo>
                <a:lnTo>
                  <a:pt x="1676400" y="0"/>
                </a:lnTo>
                <a:lnTo>
                  <a:pt x="0" y="0"/>
                </a:lnTo>
                <a:lnTo>
                  <a:pt x="0" y="2311146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81" name="object 78"/>
          <p:cNvSpPr txBox="1"/>
          <p:nvPr/>
        </p:nvSpPr>
        <p:spPr>
          <a:xfrm>
            <a:off x="7396987" y="879602"/>
            <a:ext cx="1393825" cy="222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100"/>
              </a:spcBef>
              <a:buSzPct val="96000"/>
              <a:buNone/>
              <a:tabLst>
                <a:tab pos="369570" algn="l"/>
              </a:tabLst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(0)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0">
              <a:lnSpc>
                <a:spcPct val="100000"/>
              </a:lnSpc>
              <a:spcBef>
                <a:spcPts val="5"/>
              </a:spcBef>
              <a:buSzPct val="96000"/>
              <a:buNone/>
              <a:tabLst>
                <a:tab pos="368935" algn="l"/>
              </a:tabLst>
            </a:pPr>
            <a:r>
              <a:rPr lang="en-US"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  (2)S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bAc  (3)S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aec  (4)S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bed  (5)A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74" name="object 69"/>
          <p:cNvGraphicFramePr>
            <a:graphicFrameLocks noGrp="1"/>
          </p:cNvGraphicFramePr>
          <p:nvPr/>
        </p:nvGraphicFramePr>
        <p:xfrm>
          <a:off x="741362" y="1839912"/>
          <a:ext cx="5834380" cy="322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447800"/>
                <a:gridCol w="1219200"/>
                <a:gridCol w="1981200"/>
              </a:tblGrid>
              <a:tr h="457200"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栈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24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181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动作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aed$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ed$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0 2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a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/A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0 2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a</a:t>
                      </a:r>
                      <a:r>
                        <a:rPr sz="2400" b="1" spc="-1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0 2 4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 a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-2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/S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aAd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5" name="object 72"/>
          <p:cNvSpPr txBox="1">
            <a:spLocks noGrp="1"/>
          </p:cNvSpPr>
          <p:nvPr>
            <p:ph type="title"/>
          </p:nvPr>
        </p:nvSpPr>
        <p:spPr>
          <a:xfrm>
            <a:off x="547116" y="689863"/>
            <a:ext cx="2520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分析输入串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aed$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5348</Words>
  <Application>WPS 演示</Application>
  <PresentationFormat>On-screen Show (4:3)</PresentationFormat>
  <Paragraphs>1297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Arial</vt:lpstr>
      <vt:lpstr>Wingdings</vt:lpstr>
      <vt:lpstr>Times New Roman</vt:lpstr>
      <vt:lpstr>Symbol</vt:lpstr>
      <vt:lpstr>Cambria Math</vt:lpstr>
      <vt:lpstr>Calibri</vt:lpstr>
      <vt:lpstr>微软雅黑</vt:lpstr>
      <vt:lpstr>Arial Unicode MS</vt:lpstr>
      <vt:lpstr>Office Theme</vt:lpstr>
      <vt:lpstr>SLR(1)分析的思想</vt:lpstr>
      <vt:lpstr>例：SLR(1)分析表的冲突</vt:lpstr>
      <vt:lpstr>例：SLR(1)分析表的冲突</vt:lpstr>
      <vt:lpstr>解决方法：通过分裂状态，使LR分析器的每个状 态A能确切知道句柄后紧跟哪些终结符时才 能把归约成A。</vt:lpstr>
      <vt:lpstr>LR(1)分析</vt:lpstr>
      <vt:lpstr>LR(1)分析</vt:lpstr>
      <vt:lpstr>LR(1)分析</vt:lpstr>
      <vt:lpstr>PowerPoint 演示文稿</vt:lpstr>
      <vt:lpstr>分析输入串aed$</vt:lpstr>
      <vt:lpstr>LR(1)项目集的构造</vt:lpstr>
      <vt:lpstr>LR(1)项集族构建算法</vt:lpstr>
      <vt:lpstr>LR(1)项集族构建算法</vt:lpstr>
      <vt:lpstr>BaB  Bb</vt:lpstr>
      <vt:lpstr>BaB| b</vt:lpstr>
      <vt:lpstr>BaB| b</vt:lpstr>
      <vt:lpstr>构造的LR(1)项目集族</vt:lpstr>
      <vt:lpstr>PowerPoint 演示文稿</vt:lpstr>
      <vt:lpstr>构建LALR分析表</vt:lpstr>
      <vt:lpstr>LALR分析</vt:lpstr>
      <vt:lpstr>LALR分析（例）</vt:lpstr>
      <vt:lpstr>（2）构造LR(1)项目集族：</vt:lpstr>
      <vt:lpstr>PowerPoint 演示文稿</vt:lpstr>
      <vt:lpstr>PowerPoint 演示文稿</vt:lpstr>
      <vt:lpstr>PowerPoint 演示文稿</vt:lpstr>
      <vt:lpstr>(3)合并同心集：</vt:lpstr>
      <vt:lpstr>四种LR分析表的构建（小结）</vt:lpstr>
      <vt:lpstr>使用二义文法</vt:lpstr>
      <vt:lpstr>PowerPoint 演示文稿</vt:lpstr>
      <vt:lpstr>PowerPoint 演示文稿</vt:lpstr>
      <vt:lpstr>PowerPoint 演示文稿</vt:lpstr>
      <vt:lpstr>使用二义文法(例）</vt:lpstr>
      <vt:lpstr>PowerPoint 演示文稿</vt:lpstr>
      <vt:lpstr>作业7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SLR(1)分析的思想</dc:title>
  <dc:creator>cao</dc:creator>
  <cp:lastModifiedBy>ab123ba321hotmailcom</cp:lastModifiedBy>
  <cp:revision>4</cp:revision>
  <dcterms:created xsi:type="dcterms:W3CDTF">2017-11-27T09:02:00Z</dcterms:created>
  <dcterms:modified xsi:type="dcterms:W3CDTF">2018-01-05T11:50:47Z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2017-11-27T00:00:00Z</vt:filetime>
  </property>
  <property fmtid="{D5CDD505-2E9C-101B-9397-08002B2CF9AE}" pid="5" name="KSOProductBuildVer">
    <vt:lpwstr>2052-10.1.0.7106</vt:lpwstr>
  </property>
</Properties>
</file>