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</p:sldMasterIdLst>
  <p:notesMasterIdLst>
    <p:notesMasterId r:id="rId108"/>
  </p:notesMasterIdLst>
  <p:sldIdLst>
    <p:sldId id="256" r:id="rId6"/>
    <p:sldId id="257" r:id="rId7"/>
    <p:sldId id="258" r:id="rId8"/>
    <p:sldId id="259" r:id="rId9"/>
    <p:sldId id="338" r:id="rId10"/>
    <p:sldId id="260" r:id="rId11"/>
    <p:sldId id="261" r:id="rId12"/>
    <p:sldId id="341" r:id="rId13"/>
    <p:sldId id="262" r:id="rId14"/>
    <p:sldId id="339" r:id="rId15"/>
    <p:sldId id="340" r:id="rId16"/>
    <p:sldId id="349" r:id="rId17"/>
    <p:sldId id="350" r:id="rId18"/>
    <p:sldId id="263" r:id="rId19"/>
    <p:sldId id="342" r:id="rId20"/>
    <p:sldId id="343" r:id="rId21"/>
    <p:sldId id="344" r:id="rId22"/>
    <p:sldId id="345" r:id="rId23"/>
    <p:sldId id="346" r:id="rId24"/>
    <p:sldId id="347" r:id="rId25"/>
    <p:sldId id="348" r:id="rId26"/>
    <p:sldId id="351" r:id="rId27"/>
    <p:sldId id="264" r:id="rId28"/>
    <p:sldId id="265" r:id="rId29"/>
    <p:sldId id="266" r:id="rId30"/>
    <p:sldId id="352" r:id="rId31"/>
    <p:sldId id="353" r:id="rId32"/>
    <p:sldId id="357" r:id="rId33"/>
    <p:sldId id="267" r:id="rId34"/>
    <p:sldId id="268" r:id="rId35"/>
    <p:sldId id="269" r:id="rId36"/>
    <p:sldId id="354" r:id="rId37"/>
    <p:sldId id="270" r:id="rId38"/>
    <p:sldId id="271" r:id="rId39"/>
    <p:sldId id="272" r:id="rId40"/>
    <p:sldId id="355" r:id="rId41"/>
    <p:sldId id="356" r:id="rId42"/>
    <p:sldId id="273" r:id="rId43"/>
    <p:sldId id="274" r:id="rId44"/>
    <p:sldId id="275" r:id="rId45"/>
    <p:sldId id="276" r:id="rId46"/>
    <p:sldId id="278" r:id="rId47"/>
    <p:sldId id="279" r:id="rId48"/>
    <p:sldId id="277" r:id="rId49"/>
    <p:sldId id="280" r:id="rId50"/>
    <p:sldId id="281" r:id="rId51"/>
    <p:sldId id="282" r:id="rId52"/>
    <p:sldId id="283" r:id="rId53"/>
    <p:sldId id="284" r:id="rId54"/>
    <p:sldId id="285" r:id="rId55"/>
    <p:sldId id="286" r:id="rId56"/>
    <p:sldId id="288" r:id="rId57"/>
    <p:sldId id="287" r:id="rId58"/>
    <p:sldId id="289" r:id="rId59"/>
    <p:sldId id="290" r:id="rId60"/>
    <p:sldId id="291" r:id="rId61"/>
    <p:sldId id="292" r:id="rId62"/>
    <p:sldId id="293" r:id="rId63"/>
    <p:sldId id="294" r:id="rId64"/>
    <p:sldId id="295" r:id="rId65"/>
    <p:sldId id="296" r:id="rId66"/>
    <p:sldId id="297" r:id="rId67"/>
    <p:sldId id="298" r:id="rId68"/>
    <p:sldId id="299" r:id="rId69"/>
    <p:sldId id="300" r:id="rId70"/>
    <p:sldId id="301" r:id="rId71"/>
    <p:sldId id="302" r:id="rId72"/>
    <p:sldId id="303" r:id="rId73"/>
    <p:sldId id="304" r:id="rId74"/>
    <p:sldId id="305" r:id="rId75"/>
    <p:sldId id="336" r:id="rId76"/>
    <p:sldId id="335" r:id="rId77"/>
    <p:sldId id="311" r:id="rId78"/>
    <p:sldId id="306" r:id="rId79"/>
    <p:sldId id="307" r:id="rId80"/>
    <p:sldId id="308" r:id="rId81"/>
    <p:sldId id="309" r:id="rId82"/>
    <p:sldId id="310" r:id="rId83"/>
    <p:sldId id="312" r:id="rId84"/>
    <p:sldId id="313" r:id="rId85"/>
    <p:sldId id="314" r:id="rId86"/>
    <p:sldId id="315" r:id="rId87"/>
    <p:sldId id="316" r:id="rId88"/>
    <p:sldId id="317" r:id="rId89"/>
    <p:sldId id="318" r:id="rId90"/>
    <p:sldId id="319" r:id="rId91"/>
    <p:sldId id="320" r:id="rId92"/>
    <p:sldId id="321" r:id="rId93"/>
    <p:sldId id="325" r:id="rId94"/>
    <p:sldId id="322" r:id="rId95"/>
    <p:sldId id="323" r:id="rId96"/>
    <p:sldId id="324" r:id="rId97"/>
    <p:sldId id="326" r:id="rId98"/>
    <p:sldId id="327" r:id="rId99"/>
    <p:sldId id="329" r:id="rId100"/>
    <p:sldId id="330" r:id="rId101"/>
    <p:sldId id="331" r:id="rId102"/>
    <p:sldId id="337" r:id="rId103"/>
    <p:sldId id="332" r:id="rId104"/>
    <p:sldId id="333" r:id="rId105"/>
    <p:sldId id="328" r:id="rId106"/>
    <p:sldId id="334" r:id="rId10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0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12" Type="http://schemas.openxmlformats.org/officeDocument/2006/relationships/tableStyles" Target="tableStyles.xml"/><Relationship Id="rId16" Type="http://schemas.openxmlformats.org/officeDocument/2006/relationships/slide" Target="slides/slide11.xml"/><Relationship Id="rId107" Type="http://schemas.openxmlformats.org/officeDocument/2006/relationships/slide" Target="slides/slide102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slide" Target="slides/slide97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59" Type="http://schemas.openxmlformats.org/officeDocument/2006/relationships/slide" Target="slides/slide54.xml"/><Relationship Id="rId103" Type="http://schemas.openxmlformats.org/officeDocument/2006/relationships/slide" Target="slides/slide98.xml"/><Relationship Id="rId108" Type="http://schemas.openxmlformats.org/officeDocument/2006/relationships/notesMaster" Target="notesMasters/notesMaster1.xml"/><Relationship Id="rId54" Type="http://schemas.openxmlformats.org/officeDocument/2006/relationships/slide" Target="slides/slide49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6" Type="http://schemas.openxmlformats.org/officeDocument/2006/relationships/slide" Target="slides/slide101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109" Type="http://schemas.openxmlformats.org/officeDocument/2006/relationships/presProps" Target="presProps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slide" Target="slides/slide99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110" Type="http://schemas.openxmlformats.org/officeDocument/2006/relationships/viewProps" Target="viewProps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slide" Target="slides/slide100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0.xml"/><Relationship Id="rId46" Type="http://schemas.openxmlformats.org/officeDocument/2006/relationships/slide" Target="slides/slide41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62" Type="http://schemas.openxmlformats.org/officeDocument/2006/relationships/slide" Target="slides/slide57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11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1036C1-B13A-4EEC-89FE-EEE9A102CC59}" type="datetimeFigureOut">
              <a:rPr lang="zh-CN" altLang="en-US" smtClean="0"/>
              <a:pPr/>
              <a:t>2017/9/29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FD9AD2-3158-4E0C-B33F-3E5FAF90A2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187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词法分析器的实现方案</a:t>
            </a:r>
          </a:p>
          <a:p>
            <a:pPr eaLnBrk="1" hangingPunct="1"/>
            <a:r>
              <a:rPr lang="zh-CN" altLang="en-US" smtClean="0"/>
              <a:t>1、使用词法分析器生成器，从基于正规式的说明自动产生。效率最低，实现难度低。（相关原理、过程等为重点讲解内容）</a:t>
            </a:r>
          </a:p>
          <a:p>
            <a:pPr eaLnBrk="1" hangingPunct="1"/>
            <a:r>
              <a:rPr lang="zh-CN" altLang="en-US" smtClean="0"/>
              <a:t>2、使用传统的程序设计语言编写。效率较高，实现难度较高。（课程实践将有相关要求）</a:t>
            </a:r>
          </a:p>
          <a:p>
            <a:pPr eaLnBrk="1" hangingPunct="1"/>
            <a:r>
              <a:rPr lang="zh-CN" altLang="en-US" smtClean="0"/>
              <a:t>3、使用汇编编写。效率最高，实现难度最高。</a:t>
            </a:r>
          </a:p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6921364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D9AD2-3158-4E0C-B33F-3E5FAF90A234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059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E7AC9B-EC25-47F1-9B0E-BEBE3D8A7307}" type="datetime1">
              <a:rPr lang="zh-CN" altLang="en-US"/>
              <a:pPr>
                <a:defRPr/>
              </a:pPr>
              <a:t>2017/9/29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3BE5A1-2F08-4171-89F1-E2A79C9808A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658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2DDA32-7D62-4097-9F9E-A7541C359229}" type="datetime1">
              <a:rPr lang="zh-CN" altLang="en-US"/>
              <a:pPr>
                <a:defRPr/>
              </a:pPr>
              <a:t>2017/9/29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D07803-63A6-4562-B704-FF39EC8591D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5560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AB7588-D4AB-4C66-BC3E-FD2A0ACB9A55}" type="datetime1">
              <a:rPr lang="zh-CN" altLang="en-US"/>
              <a:pPr>
                <a:defRPr/>
              </a:pPr>
              <a:t>2017/9/29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978BCC-5EFC-4A66-BCE2-BBF140A0582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8063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15DA9-CFE7-4D36-8E68-8F21C4A683FA}" type="datetime1">
              <a:rPr lang="zh-CN" altLang="en-US"/>
              <a:pPr>
                <a:defRPr/>
              </a:pPr>
              <a:t>2017/9/29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DA7D41-4503-41ED-BE49-EB93AADF768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5153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690E4-D9C8-4EB1-9BA1-0AE8D9EE0697}" type="datetime1">
              <a:rPr lang="zh-CN" altLang="en-US"/>
              <a:pPr>
                <a:defRPr/>
              </a:pPr>
              <a:t>2017/9/29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D20259-37E6-4CFE-A3DD-20BC1E87915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0303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4DBDAD-CF2D-4F41-A2A8-1FCA0BD1A3D8}" type="datetime1">
              <a:rPr lang="zh-CN" altLang="en-US"/>
              <a:pPr>
                <a:defRPr/>
              </a:pPr>
              <a:t>2017/9/29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7C9CE9-7F25-44A2-822F-3F90B0877B5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0996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822233-F138-4BB9-898C-3C935936FF0C}" type="datetime1">
              <a:rPr lang="zh-CN" altLang="en-US"/>
              <a:pPr>
                <a:defRPr/>
              </a:pPr>
              <a:t>2017/9/29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4AF143-A2E7-4733-9FED-A4D240A0320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6107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DC53D8-9376-47D7-8F92-B018988F6EDE}" type="datetime1">
              <a:rPr lang="zh-CN" altLang="en-US"/>
              <a:pPr>
                <a:defRPr/>
              </a:pPr>
              <a:t>2017/9/29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1B9E24-3FFD-461E-AEB8-BF0204D7DEB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01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632CA0-891B-43D6-A967-E85A622DA5F4}" type="datetime1">
              <a:rPr lang="zh-CN" altLang="en-US"/>
              <a:pPr>
                <a:defRPr/>
              </a:pPr>
              <a:t>2017/9/29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3149F1-01D1-4620-A8AD-6ACB6CBEEC9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1803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BAF510-6BA8-4337-B171-C1C0F61E80B8}" type="datetime1">
              <a:rPr lang="zh-CN" altLang="en-US"/>
              <a:pPr>
                <a:defRPr/>
              </a:pPr>
              <a:t>2017/9/29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AACE03-9F1A-4C13-B1E7-5E6FF2B6A25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6023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642938"/>
            <a:ext cx="2057400" cy="54832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42938"/>
            <a:ext cx="6019800" cy="54832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A21932-B7AA-4E76-8492-F9B092E9C97D}" type="datetime1">
              <a:rPr lang="zh-CN" altLang="en-US"/>
              <a:pPr>
                <a:defRPr/>
              </a:pPr>
              <a:t>2017/9/29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516BF7-CFF0-4A37-AE78-7233D8D5D44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7206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4C82E7-88B9-47E2-B039-6D5B4B6EEF44}" type="datetime1">
              <a:rPr lang="zh-CN" altLang="en-US"/>
              <a:pPr>
                <a:defRPr/>
              </a:pPr>
              <a:t>2017/9/29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A592FA-9CA3-49F2-A0D0-CDF5C3EEEF1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8013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206861-E262-4733-8872-E199D13B9DD9}" type="datetime1">
              <a:rPr lang="zh-CN" altLang="en-US"/>
              <a:pPr>
                <a:defRPr/>
              </a:pPr>
              <a:t>2017/9/29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3200ED-ECFC-4D26-A7E9-12DE59BA846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833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044398-FCA1-4A5A-9ADF-5A663126A45E}" type="datetime1">
              <a:rPr lang="zh-CN" altLang="en-US"/>
              <a:pPr>
                <a:defRPr/>
              </a:pPr>
              <a:t>2017/9/29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074E9A-4706-4744-8F78-9B9F7A94B2E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8321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91090-755F-4FFE-8AB3-23BC166139DB}" type="datetime1">
              <a:rPr lang="zh-CN" altLang="en-US"/>
              <a:pPr>
                <a:defRPr/>
              </a:pPr>
              <a:t>2017/9/29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C3B826-A7B5-4E16-996E-FBBE7E6AD3F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6270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5D2BD0-A19C-4BD3-AD63-BE3A689F7F53}" type="datetime1">
              <a:rPr lang="zh-CN" altLang="en-US"/>
              <a:pPr>
                <a:defRPr/>
              </a:pPr>
              <a:t>2017/9/29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3A1876-8C89-4FD5-B914-D012FDF195D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30107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BB9AFA-E64B-4B12-A15B-99283A6E0ED5}" type="datetime1">
              <a:rPr lang="zh-CN" altLang="en-US"/>
              <a:pPr>
                <a:defRPr/>
              </a:pPr>
              <a:t>2017/9/29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13F46A-57F6-4838-AEF9-F2AC58E7C5E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3034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5307F-A1BD-4A5B-8A25-9BD28F70214D}" type="datetime1">
              <a:rPr lang="zh-CN" altLang="en-US"/>
              <a:pPr>
                <a:defRPr/>
              </a:pPr>
              <a:t>2017/9/29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E58422-0C1D-4360-A07D-904C5CA2C61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207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541705-8F43-41B9-9475-261E636B3B51}" type="datetime1">
              <a:rPr lang="zh-CN" altLang="en-US"/>
              <a:pPr>
                <a:defRPr/>
              </a:pPr>
              <a:t>2017/9/29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58DF0C-B8EE-43D4-9758-30863E0F8D7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3678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F28BAE-ECD0-4307-A99D-BC533B28ECD7}" type="datetime1">
              <a:rPr lang="zh-CN" altLang="en-US"/>
              <a:pPr>
                <a:defRPr/>
              </a:pPr>
              <a:t>2017/9/29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2961BF-EBBB-457C-8CBB-4C1CDECE467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8854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B9918E-BBB6-4B73-8EFC-9DCF78732CC4}" type="datetime1">
              <a:rPr lang="zh-CN" altLang="en-US"/>
              <a:pPr>
                <a:defRPr/>
              </a:pPr>
              <a:t>2017/9/29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5AA9C6-F3CB-4B40-A8AD-4254FBD41D4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74383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642938"/>
            <a:ext cx="2057400" cy="54832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42938"/>
            <a:ext cx="6019800" cy="54832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B60F54-BB6D-4131-B471-FDA5750C4057}" type="datetime1">
              <a:rPr lang="zh-CN" altLang="en-US"/>
              <a:pPr>
                <a:defRPr/>
              </a:pPr>
              <a:t>2017/9/29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064BDE-48DF-452D-8F29-117BA58E5DA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65927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A91996-739B-47CB-958D-4B458E07C059}" type="datetime1">
              <a:rPr lang="zh-CN" altLang="en-US"/>
              <a:pPr>
                <a:defRPr/>
              </a:pPr>
              <a:t>2017/9/29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DE849F-7FBE-4886-8F7C-D584E2F67D0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55686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3D7E86-2FF1-46AC-AF75-25AC04ED6D0D}" type="datetime1">
              <a:rPr lang="zh-CN" altLang="en-US"/>
              <a:pPr>
                <a:defRPr/>
              </a:pPr>
              <a:t>2017/9/29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6388F6-ED6E-43F4-9097-B6717ED2172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50667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D7BA42-F9C1-4FBD-8F64-15048B90809E}" type="datetime1">
              <a:rPr lang="zh-CN" altLang="en-US"/>
              <a:pPr>
                <a:defRPr/>
              </a:pPr>
              <a:t>2017/9/29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53C2B6-4192-482B-BFE3-6526918E253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35709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C51B8F-4401-4712-99D3-FC1D1574D2C6}" type="datetime1">
              <a:rPr lang="zh-CN" altLang="en-US"/>
              <a:pPr>
                <a:defRPr/>
              </a:pPr>
              <a:t>2017/9/29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16C738-A5F6-48A8-891E-7F537BB9028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61618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6CFF63-C7BA-487A-ABA1-044AAFC0A23B}" type="datetime1">
              <a:rPr lang="zh-CN" altLang="en-US"/>
              <a:pPr>
                <a:defRPr/>
              </a:pPr>
              <a:t>2017/9/29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B54B0A-9ECB-43A9-BB18-4FF2DC1CFD9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42045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ED13CD-340C-4C4C-9FCD-4E999FB73065}" type="datetime1">
              <a:rPr lang="zh-CN" altLang="en-US"/>
              <a:pPr>
                <a:defRPr/>
              </a:pPr>
              <a:t>2017/9/29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095D91-11A7-4F6F-9400-BC12E85A563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968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6C930F-F9B5-4B7F-AEB0-05ABFA95D035}" type="datetime1">
              <a:rPr lang="zh-CN" altLang="en-US"/>
              <a:pPr>
                <a:defRPr/>
              </a:pPr>
              <a:t>2017/9/29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E5499E-260D-4D5D-BF03-0D92FB6EC1C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3222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B51C42-F191-4884-A936-E6539E010026}" type="datetime1">
              <a:rPr lang="zh-CN" altLang="en-US"/>
              <a:pPr>
                <a:defRPr/>
              </a:pPr>
              <a:t>2017/9/29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7DCC60-6B13-4901-B656-95967D5FE5E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5444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55AA76-E985-4E03-A850-FF4002571D73}" type="datetime1">
              <a:rPr lang="zh-CN" altLang="en-US"/>
              <a:pPr>
                <a:defRPr/>
              </a:pPr>
              <a:t>2017/9/29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CA74BF-F801-4A2D-B9DE-20859F64A0C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0695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E08563-3E4E-4C64-A0FA-A7C792B0BA86}" type="datetime1">
              <a:rPr lang="zh-CN" altLang="en-US"/>
              <a:pPr>
                <a:defRPr/>
              </a:pPr>
              <a:t>2017/9/29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EE1F58-1A95-4503-AFD8-4E336D3F668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88787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642938"/>
            <a:ext cx="2057400" cy="54832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42938"/>
            <a:ext cx="6019800" cy="54832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4D35EC-ED40-4F46-AAED-F306EDE31B8B}" type="datetime1">
              <a:rPr lang="zh-CN" altLang="en-US"/>
              <a:pPr>
                <a:defRPr/>
              </a:pPr>
              <a:t>2017/9/29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A0B776-ECB4-4BC9-BBA3-6B7967E348E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04939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A91996-739B-47CB-958D-4B458E07C059}" type="datetime1">
              <a:rPr lang="zh-CN" altLang="en-US"/>
              <a:pPr>
                <a:defRPr/>
              </a:pPr>
              <a:t>2017/9/29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DE849F-7FBE-4886-8F7C-D584E2F67D0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87018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3D7E86-2FF1-46AC-AF75-25AC04ED6D0D}" type="datetime1">
              <a:rPr lang="zh-CN" altLang="en-US"/>
              <a:pPr>
                <a:defRPr/>
              </a:pPr>
              <a:t>2017/9/29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6388F6-ED6E-43F4-9097-B6717ED2172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55663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D7BA42-F9C1-4FBD-8F64-15048B90809E}" type="datetime1">
              <a:rPr lang="zh-CN" altLang="en-US"/>
              <a:pPr>
                <a:defRPr/>
              </a:pPr>
              <a:t>2017/9/29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53C2B6-4192-482B-BFE3-6526918E253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38211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C51B8F-4401-4712-99D3-FC1D1574D2C6}" type="datetime1">
              <a:rPr lang="zh-CN" altLang="en-US"/>
              <a:pPr>
                <a:defRPr/>
              </a:pPr>
              <a:t>2017/9/29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16C738-A5F6-48A8-891E-7F537BB9028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32851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6CFF63-C7BA-487A-ABA1-044AAFC0A23B}" type="datetime1">
              <a:rPr lang="zh-CN" altLang="en-US"/>
              <a:pPr>
                <a:defRPr/>
              </a:pPr>
              <a:t>2017/9/29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B54B0A-9ECB-43A9-BB18-4FF2DC1CFD9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630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ED13CD-340C-4C4C-9FCD-4E999FB73065}" type="datetime1">
              <a:rPr lang="zh-CN" altLang="en-US"/>
              <a:pPr>
                <a:defRPr/>
              </a:pPr>
              <a:t>2017/9/29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095D91-11A7-4F6F-9400-BC12E85A563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92667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6C930F-F9B5-4B7F-AEB0-05ABFA95D035}" type="datetime1">
              <a:rPr lang="zh-CN" altLang="en-US"/>
              <a:pPr>
                <a:defRPr/>
              </a:pPr>
              <a:t>2017/9/29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E5499E-260D-4D5D-BF03-0D92FB6EC1C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58997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B51C42-F191-4884-A936-E6539E010026}" type="datetime1">
              <a:rPr lang="zh-CN" altLang="en-US"/>
              <a:pPr>
                <a:defRPr/>
              </a:pPr>
              <a:t>2017/9/29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7DCC60-6B13-4901-B656-95967D5FE5E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11081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55AA76-E985-4E03-A850-FF4002571D73}" type="datetime1">
              <a:rPr lang="zh-CN" altLang="en-US"/>
              <a:pPr>
                <a:defRPr/>
              </a:pPr>
              <a:t>2017/9/29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CA74BF-F801-4A2D-B9DE-20859F64A0C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36677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E08563-3E4E-4C64-A0FA-A7C792B0BA86}" type="datetime1">
              <a:rPr lang="zh-CN" altLang="en-US"/>
              <a:pPr>
                <a:defRPr/>
              </a:pPr>
              <a:t>2017/9/29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EE1F58-1A95-4503-AFD8-4E336D3F668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18526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642938"/>
            <a:ext cx="2057400" cy="54832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42938"/>
            <a:ext cx="6019800" cy="54832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4D35EC-ED40-4F46-AAED-F306EDE31B8B}" type="datetime1">
              <a:rPr lang="zh-CN" altLang="en-US"/>
              <a:pPr>
                <a:defRPr/>
              </a:pPr>
              <a:t>2017/9/29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A0B776-ECB4-4BC9-BBA3-6B7967E348E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425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未标题-1副本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42938"/>
            <a:ext cx="82296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2052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 smtClean="0"/>
          </a:p>
        </p:txBody>
      </p:sp>
      <p:sp>
        <p:nvSpPr>
          <p:cNvPr id="1029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A7DC35D7-7237-46CA-A2D3-DBE96F7A4CA7}" type="datetime1">
              <a:rPr lang="zh-CN" altLang="en-US"/>
              <a:pPr>
                <a:defRPr/>
              </a:pPr>
              <a:t>2017/9/29</a:t>
            </a:fld>
            <a:endParaRPr lang="zh-CN" altLang="en-US"/>
          </a:p>
        </p:txBody>
      </p:sp>
      <p:sp>
        <p:nvSpPr>
          <p:cNvPr id="1030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1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20E53B66-37F9-489C-8FC3-EE77B85A8F5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263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经典特宋简" charset="-122"/>
          <a:ea typeface="经典特宋简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经典特宋简" charset="-122"/>
          <a:ea typeface="经典特宋简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经典特宋简" charset="-122"/>
          <a:ea typeface="经典特宋简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经典特宋简" charset="-122"/>
          <a:ea typeface="经典特宋简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经典特宋简" charset="-122"/>
          <a:ea typeface="经典特宋简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经典特宋简" charset="-122"/>
          <a:ea typeface="经典特宋简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经典特宋简" charset="-122"/>
          <a:ea typeface="经典特宋简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经典特宋简" charset="-122"/>
          <a:ea typeface="经典特宋简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Calibri" pitchFamily="34" charset="0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未标题-1副本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42938"/>
            <a:ext cx="82296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2052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 smtClean="0"/>
          </a:p>
        </p:txBody>
      </p:sp>
      <p:sp>
        <p:nvSpPr>
          <p:cNvPr id="1029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E1369C45-6286-4DD8-8A73-6566511FEA24}" type="datetime1">
              <a:rPr lang="zh-CN" altLang="en-US"/>
              <a:pPr>
                <a:defRPr/>
              </a:pPr>
              <a:t>2017/9/29</a:t>
            </a:fld>
            <a:endParaRPr lang="zh-CN" altLang="en-US"/>
          </a:p>
        </p:txBody>
      </p:sp>
      <p:sp>
        <p:nvSpPr>
          <p:cNvPr id="1030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1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34A5B1E4-80E8-45AC-A6F6-D1F5404C011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68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经典特宋简" charset="-122"/>
          <a:ea typeface="经典特宋简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经典特宋简" charset="-122"/>
          <a:ea typeface="经典特宋简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经典特宋简" charset="-122"/>
          <a:ea typeface="经典特宋简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经典特宋简" charset="-122"/>
          <a:ea typeface="经典特宋简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经典特宋简" charset="-122"/>
          <a:ea typeface="经典特宋简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经典特宋简" charset="-122"/>
          <a:ea typeface="经典特宋简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经典特宋简" charset="-122"/>
          <a:ea typeface="经典特宋简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经典特宋简" charset="-122"/>
          <a:ea typeface="经典特宋简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Calibri" pitchFamily="34" charset="0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未标题-1副本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42938"/>
            <a:ext cx="82296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2052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 smtClean="0"/>
          </a:p>
        </p:txBody>
      </p:sp>
      <p:sp>
        <p:nvSpPr>
          <p:cNvPr id="1029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fld id="{F968AFDF-4F4C-442D-AA16-E8A96F098D21}" type="datetime1">
              <a:rPr lang="zh-CN" altLang="en-US"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t>2017/9/29</a:t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30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31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146888DC-3D6D-4397-9D98-362ABDD7D3A2}" type="slidenum">
              <a:rPr lang="zh-CN" altLang="en-US" smtClean="0"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t>‹#›</a:t>
            </a:fld>
            <a:endParaRPr lang="zh-CN" altLang="en-US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3909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经典特宋简" charset="-122"/>
          <a:ea typeface="经典特宋简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经典特宋简" charset="-122"/>
          <a:ea typeface="经典特宋简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经典特宋简" charset="-122"/>
          <a:ea typeface="经典特宋简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经典特宋简" charset="-122"/>
          <a:ea typeface="经典特宋简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经典特宋简" charset="-122"/>
          <a:ea typeface="经典特宋简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经典特宋简" charset="-122"/>
          <a:ea typeface="经典特宋简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经典特宋简" charset="-122"/>
          <a:ea typeface="经典特宋简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经典特宋简" charset="-122"/>
          <a:ea typeface="经典特宋简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Calibri" pitchFamily="34" charset="0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未标题-1副本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42938"/>
            <a:ext cx="82296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2052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 smtClean="0"/>
          </a:p>
        </p:txBody>
      </p:sp>
      <p:sp>
        <p:nvSpPr>
          <p:cNvPr id="1029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fld id="{F968AFDF-4F4C-442D-AA16-E8A96F098D21}" type="datetime1">
              <a:rPr lang="zh-CN" altLang="en-US"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t>2017/9/29</a:t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30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31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146888DC-3D6D-4397-9D98-362ABDD7D3A2}" type="slidenum">
              <a:rPr lang="zh-CN" altLang="en-US" smtClean="0"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t>‹#›</a:t>
            </a:fld>
            <a:endParaRPr lang="zh-CN" altLang="en-US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2137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经典特宋简" charset="-122"/>
          <a:ea typeface="经典特宋简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经典特宋简" charset="-122"/>
          <a:ea typeface="经典特宋简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经典特宋简" charset="-122"/>
          <a:ea typeface="经典特宋简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经典特宋简" charset="-122"/>
          <a:ea typeface="经典特宋简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经典特宋简" charset="-122"/>
          <a:ea typeface="经典特宋简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经典特宋简" charset="-122"/>
          <a:ea typeface="经典特宋简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经典特宋简" charset="-122"/>
          <a:ea typeface="经典特宋简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经典特宋简" charset="-122"/>
          <a:ea typeface="经典特宋简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Calibri" pitchFamily="34" charset="0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0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 smtClean="0">
                <a:latin typeface="华文新魏" pitchFamily="2" charset="-122"/>
                <a:ea typeface="华文新魏" pitchFamily="2" charset="-122"/>
              </a:rPr>
              <a:t>第三章 词法分析</a:t>
            </a:r>
            <a:endParaRPr lang="zh-CN" altLang="en-US" sz="54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59632" y="3789040"/>
            <a:ext cx="6400800" cy="1752600"/>
          </a:xfrm>
        </p:spPr>
        <p:txBody>
          <a:bodyPr/>
          <a:lstStyle/>
          <a:p>
            <a:endParaRPr lang="zh-CN" altLang="en-US" dirty="0"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词法单元的属性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105" y="1844824"/>
            <a:ext cx="8229600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12210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DFA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最小化的例子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214818"/>
            <a:ext cx="8229600" cy="2286016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初始分划：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{A,B,C,D}   {E}</a:t>
            </a: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处理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{A,B,C,D}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，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b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把它细分为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{A,B,C}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{D}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处理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{A,B,C}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，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b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把它细分为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{A,C} {B}</a:t>
            </a: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分划完毕。选取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A,B,D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和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E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最为代表，构造得到最小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DFA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。</a:t>
            </a:r>
            <a:endParaRPr lang="zh-CN" altLang="en-US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428736"/>
            <a:ext cx="4067175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388" y="1214422"/>
            <a:ext cx="2214578" cy="2963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词法分析器状态的最小化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基本思想和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DFA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最小化算法相同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差别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语法分析器中的接受状态对应于不同的模式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对应不同模式的接受状态一定是不等价的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初始分划为：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2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所有非接受状态集合 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+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对应各模式的接受状态集合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其余细分的方法和构造的方法均相同。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接受状态对应的模式就是原来的模式。</a:t>
            </a:r>
            <a:endParaRPr lang="zh-CN" altLang="en-US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例子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14884"/>
            <a:ext cx="8229600" cy="1411279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增加状态</a:t>
            </a:r>
            <a:r>
              <a:rPr lang="el-GR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Φ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初始分划：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{0137, 7}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{247}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{8,58}{68}{</a:t>
            </a:r>
            <a:r>
              <a:rPr lang="el-GR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Φ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}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4" y="1428736"/>
            <a:ext cx="5838835" cy="2993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词法单元的属性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7624" y="1988840"/>
            <a:ext cx="7308396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195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Divide the following C++ program:</a:t>
            </a:r>
          </a:p>
          <a:p>
            <a:endParaRPr lang="en-US" altLang="zh-CN" dirty="0"/>
          </a:p>
          <a:p>
            <a:r>
              <a:rPr lang="en-US" altLang="zh-CN" dirty="0"/>
              <a:t>```</a:t>
            </a:r>
          </a:p>
          <a:p>
            <a:r>
              <a:rPr lang="en-US" altLang="zh-CN" dirty="0"/>
              <a:t>float </a:t>
            </a:r>
            <a:r>
              <a:rPr lang="en-US" altLang="zh-CN" dirty="0" err="1"/>
              <a:t>limitedSquare</a:t>
            </a:r>
            <a:r>
              <a:rPr lang="en-US" altLang="zh-CN" dirty="0"/>
              <a:t>(x){float x;</a:t>
            </a:r>
          </a:p>
          <a:p>
            <a:r>
              <a:rPr lang="en-US" altLang="zh-CN" dirty="0"/>
              <a:t>  /* returns x-squared, nut never more than 100 */</a:t>
            </a:r>
          </a:p>
          <a:p>
            <a:r>
              <a:rPr lang="en-US" altLang="zh-CN" dirty="0"/>
              <a:t>  return (x &lt;= -10.0 || x &gt;= 10.0) ? 100 : x*x;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```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into </a:t>
            </a:r>
            <a:r>
              <a:rPr lang="en-US" altLang="zh-CN" dirty="0"/>
              <a:t>appropriate lexemes, using the discussion of </a:t>
            </a:r>
            <a:r>
              <a:rPr lang="en-US" altLang="zh-CN" dirty="0" smtClean="0"/>
              <a:t>  Section </a:t>
            </a:r>
            <a:r>
              <a:rPr lang="en-US" altLang="zh-CN" dirty="0"/>
              <a:t>3.1.2 as a guide.</a:t>
            </a:r>
          </a:p>
          <a:p>
            <a:pPr marL="0" indent="0">
              <a:buNone/>
            </a:pPr>
            <a:r>
              <a:rPr lang="en-US" altLang="zh-CN" dirty="0" smtClean="0"/>
              <a:t>  Which </a:t>
            </a:r>
            <a:r>
              <a:rPr lang="en-US" altLang="zh-CN" dirty="0"/>
              <a:t>lexemes should get associated lexical values? </a:t>
            </a:r>
            <a:r>
              <a:rPr lang="en-US" altLang="zh-CN" dirty="0" smtClean="0"/>
              <a:t>     What </a:t>
            </a:r>
            <a:r>
              <a:rPr lang="en-US" altLang="zh-CN" dirty="0"/>
              <a:t>should those values be?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979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&lt;float&gt; &lt;id, </a:t>
            </a:r>
            <a:r>
              <a:rPr lang="en-US" altLang="zh-CN" dirty="0" err="1"/>
              <a:t>limitedSquaare</a:t>
            </a:r>
            <a:r>
              <a:rPr lang="en-US" altLang="zh-CN" dirty="0"/>
              <a:t>&gt; &lt;(&gt; &lt;id, x&gt; &lt;)&gt; </a:t>
            </a:r>
            <a:r>
              <a:rPr lang="en-US" altLang="zh-CN" dirty="0" smtClean="0"/>
              <a:t>&lt;{&gt; &lt;;&gt;</a:t>
            </a:r>
            <a:endParaRPr lang="en-US" altLang="zh-CN" dirty="0"/>
          </a:p>
          <a:p>
            <a:r>
              <a:rPr lang="en-US" altLang="zh-CN" dirty="0"/>
              <a:t>  &lt;float&gt; &lt;id, x&gt;</a:t>
            </a:r>
          </a:p>
          <a:p>
            <a:r>
              <a:rPr lang="en-US" altLang="zh-CN" dirty="0"/>
              <a:t>  &lt;return&gt; &lt;(&gt; &lt;id, x&gt; &lt;op,"&lt;="&gt; &lt;</a:t>
            </a:r>
            <a:r>
              <a:rPr lang="en-US" altLang="zh-CN" dirty="0" err="1"/>
              <a:t>num</a:t>
            </a:r>
            <a:r>
              <a:rPr lang="en-US" altLang="zh-CN" dirty="0"/>
              <a:t>, -10.0&gt; &lt;op, "||"&gt; &lt;id, x&gt; &lt;op, "&gt;="&gt; &lt;</a:t>
            </a:r>
            <a:r>
              <a:rPr lang="en-US" altLang="zh-CN" dirty="0" err="1"/>
              <a:t>num</a:t>
            </a:r>
            <a:r>
              <a:rPr lang="en-US" altLang="zh-CN" dirty="0"/>
              <a:t>, 10.0&gt; &lt;)&gt; &lt;op, "?"&gt; &lt;</a:t>
            </a:r>
            <a:r>
              <a:rPr lang="en-US" altLang="zh-CN" dirty="0" err="1"/>
              <a:t>num</a:t>
            </a:r>
            <a:r>
              <a:rPr lang="en-US" altLang="zh-CN" dirty="0"/>
              <a:t>, 100&gt; &lt;op, ":"&gt; &lt;id, x&gt; &lt;op, "*"&gt; &lt;id, </a:t>
            </a:r>
            <a:r>
              <a:rPr lang="en-US" altLang="zh-CN"/>
              <a:t>x</a:t>
            </a:r>
            <a:r>
              <a:rPr lang="en-US" altLang="zh-CN" smtClean="0"/>
              <a:t>&gt; &lt;;&gt;</a:t>
            </a:r>
            <a:endParaRPr lang="en-US" altLang="zh-CN" dirty="0"/>
          </a:p>
          <a:p>
            <a:r>
              <a:rPr lang="en-US" altLang="zh-CN" dirty="0"/>
              <a:t>&lt;}&gt;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3910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内容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词法分析器的作用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输入缓冲</a:t>
            </a:r>
            <a:endParaRPr lang="en-US" altLang="zh-CN" dirty="0" smtClean="0">
              <a:solidFill>
                <a:srgbClr val="FF0000"/>
              </a:solidFill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词法单元的规约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词法单元的识别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词法分析器生成工具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Lex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有穷自动机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从正则表达式到自动机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词法分析器生成工具的设计方法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输入缓冲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>
                <a:latin typeface="隶书" pitchFamily="49" charset="-122"/>
                <a:ea typeface="隶书" pitchFamily="49" charset="-122"/>
              </a:rPr>
              <a:t>在讨论如何识别输入流中的词素之前，我们首先讨论可以加快源程序读入速度的方法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。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r>
              <a:rPr lang="zh-CN" altLang="en-US" dirty="0">
                <a:latin typeface="隶书" pitchFamily="49" charset="-122"/>
                <a:ea typeface="隶书" pitchFamily="49" charset="-122"/>
              </a:rPr>
              <a:t>在很多情况下，需要查看一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个词素</a:t>
            </a:r>
            <a:r>
              <a:rPr lang="zh-CN" altLang="en-US" dirty="0">
                <a:latin typeface="隶书" pitchFamily="49" charset="-122"/>
                <a:ea typeface="隶书" pitchFamily="49" charset="-122"/>
              </a:rPr>
              <a:t>之后的若干字符才能够确定是否找到了正确的词素，因此这个任务变得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有些</a:t>
            </a:r>
            <a:r>
              <a:rPr lang="zh-CN" altLang="en-US" dirty="0">
                <a:latin typeface="隶书" pitchFamily="49" charset="-122"/>
                <a:ea typeface="隶书" pitchFamily="49" charset="-122"/>
              </a:rPr>
              <a:t>困难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。（</a:t>
            </a:r>
            <a:r>
              <a:rPr lang="en-US" altLang="zh-CN" sz="2800" dirty="0" smtClean="0">
                <a:latin typeface="隶书" pitchFamily="49" charset="-122"/>
                <a:ea typeface="隶书" pitchFamily="49" charset="-122"/>
              </a:rPr>
              <a:t>3.1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节的例子）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在</a:t>
            </a:r>
            <a:r>
              <a:rPr lang="zh-CN" altLang="en-US" dirty="0">
                <a:latin typeface="隶书" pitchFamily="49" charset="-122"/>
                <a:ea typeface="隶书" pitchFamily="49" charset="-122"/>
              </a:rPr>
              <a:t>实现这个词法分析器的时候，很多情况下确实需要至少向前看一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个字符</a:t>
            </a:r>
            <a:r>
              <a:rPr lang="zh-CN" altLang="en-US" dirty="0">
                <a:latin typeface="隶书" pitchFamily="49" charset="-122"/>
                <a:ea typeface="隶书" pitchFamily="49" charset="-122"/>
              </a:rPr>
              <a:t>。例如只有读到一个非字母或数字的字符之后，才能确定已经到达一个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标识符</a:t>
            </a:r>
            <a:r>
              <a:rPr lang="zh-CN" altLang="en-US" dirty="0">
                <a:latin typeface="隶书" pitchFamily="49" charset="-122"/>
                <a:ea typeface="隶书" pitchFamily="49" charset="-122"/>
              </a:rPr>
              <a:t>的末尾，因此这个字符不是</a:t>
            </a:r>
            <a:r>
              <a:rPr lang="en-US" altLang="zh-CN" dirty="0">
                <a:latin typeface="隶书" pitchFamily="49" charset="-122"/>
                <a:ea typeface="隶书" pitchFamily="49" charset="-122"/>
              </a:rPr>
              <a:t>id</a:t>
            </a:r>
            <a:r>
              <a:rPr lang="zh-CN" altLang="en-US" dirty="0">
                <a:latin typeface="隶书" pitchFamily="49" charset="-122"/>
                <a:ea typeface="隶书" pitchFamily="49" charset="-122"/>
              </a:rPr>
              <a:t>的词素的一部分。在</a:t>
            </a:r>
            <a:r>
              <a:rPr lang="en-US" altLang="zh-CN" dirty="0">
                <a:latin typeface="隶书" pitchFamily="49" charset="-122"/>
                <a:ea typeface="隶书" pitchFamily="49" charset="-122"/>
              </a:rPr>
              <a:t>C</a:t>
            </a:r>
            <a:r>
              <a:rPr lang="zh-CN" altLang="en-US" dirty="0">
                <a:latin typeface="隶书" pitchFamily="49" charset="-122"/>
                <a:ea typeface="隶书" pitchFamily="49" charset="-122"/>
              </a:rPr>
              <a:t>语言中，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像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</a:rPr>
              <a:t>-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、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</a:rPr>
              <a:t>=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 或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</a:rPr>
              <a:t>&lt;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这样</a:t>
            </a:r>
            <a:r>
              <a:rPr lang="zh-CN" altLang="en-US" dirty="0">
                <a:latin typeface="隶书" pitchFamily="49" charset="-122"/>
                <a:ea typeface="隶书" pitchFamily="49" charset="-122"/>
              </a:rPr>
              <a:t>的单字符运算符也有可能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是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</a:rPr>
              <a:t>-&gt;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 、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</a:rPr>
              <a:t>==</a:t>
            </a:r>
            <a:r>
              <a:rPr lang="zh-CN" altLang="en-US" dirty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或是 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</a:rPr>
              <a:t>&lt;=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这样</a:t>
            </a:r>
            <a:r>
              <a:rPr lang="zh-CN" altLang="en-US" dirty="0">
                <a:latin typeface="隶书" pitchFamily="49" charset="-122"/>
                <a:ea typeface="隶书" pitchFamily="49" charset="-122"/>
              </a:rPr>
              <a:t>的双字符运算符的开始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字符</a:t>
            </a:r>
            <a:r>
              <a:rPr lang="zh-CN" altLang="en-US" dirty="0">
                <a:latin typeface="隶书" pitchFamily="49" charset="-122"/>
                <a:ea typeface="隶书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48031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缓冲区对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>
            <a:normAutofit/>
          </a:bodyPr>
          <a:lstStyle/>
          <a:p>
            <a:r>
              <a:rPr lang="zh-CN" altLang="en-US" sz="3000" dirty="0">
                <a:latin typeface="隶书" pitchFamily="49" charset="-122"/>
                <a:ea typeface="隶书" pitchFamily="49" charset="-122"/>
              </a:rPr>
              <a:t>在解析一个大型源程序时需要处理大量的字符，处理这些字符需要很多</a:t>
            </a:r>
            <a:r>
              <a:rPr lang="zh-CN" altLang="en-US" sz="3000" dirty="0" smtClean="0">
                <a:latin typeface="隶书" pitchFamily="49" charset="-122"/>
                <a:ea typeface="隶书" pitchFamily="49" charset="-122"/>
              </a:rPr>
              <a:t>的时间</a:t>
            </a:r>
            <a:r>
              <a:rPr lang="zh-CN" altLang="en-US" sz="3000" dirty="0">
                <a:latin typeface="隶书" pitchFamily="49" charset="-122"/>
                <a:ea typeface="隶书" pitchFamily="49" charset="-122"/>
              </a:rPr>
              <a:t>，因此需要一种特殊的缓冲技术来减少用于处理单个输入字符的时间</a:t>
            </a:r>
            <a:r>
              <a:rPr lang="zh-CN" altLang="en-US" sz="3000" dirty="0" smtClean="0">
                <a:latin typeface="隶书" pitchFamily="49" charset="-122"/>
                <a:ea typeface="隶书" pitchFamily="49" charset="-122"/>
              </a:rPr>
              <a:t>开销</a:t>
            </a:r>
            <a:r>
              <a:rPr lang="zh-CN" altLang="en-US" sz="3000" dirty="0">
                <a:latin typeface="隶书" pitchFamily="49" charset="-122"/>
                <a:ea typeface="隶书" pitchFamily="49" charset="-122"/>
              </a:rPr>
              <a:t>。一种重要的机制就是利用两个交替读入的缓冲区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3933056"/>
            <a:ext cx="5049001" cy="144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472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缓冲区对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000" dirty="0">
                <a:latin typeface="隶书" pitchFamily="49" charset="-122"/>
                <a:ea typeface="隶书" pitchFamily="49" charset="-122"/>
              </a:rPr>
              <a:t>每个缓冲区的容量都是</a:t>
            </a:r>
            <a:r>
              <a:rPr lang="en-US" altLang="zh-CN" sz="3000" dirty="0">
                <a:latin typeface="隶书" pitchFamily="49" charset="-122"/>
                <a:ea typeface="隶书" pitchFamily="49" charset="-122"/>
              </a:rPr>
              <a:t>N</a:t>
            </a:r>
            <a:r>
              <a:rPr lang="zh-CN" altLang="en-US" sz="3000" dirty="0">
                <a:latin typeface="隶书" pitchFamily="49" charset="-122"/>
                <a:ea typeface="隶书" pitchFamily="49" charset="-122"/>
              </a:rPr>
              <a:t>个字符，通常</a:t>
            </a:r>
            <a:r>
              <a:rPr lang="en-US" altLang="zh-CN" sz="3000" dirty="0">
                <a:latin typeface="隶书" pitchFamily="49" charset="-122"/>
                <a:ea typeface="隶书" pitchFamily="49" charset="-122"/>
              </a:rPr>
              <a:t>N</a:t>
            </a:r>
            <a:r>
              <a:rPr lang="zh-CN" altLang="en-US" sz="3000" dirty="0">
                <a:latin typeface="隶书" pitchFamily="49" charset="-122"/>
                <a:ea typeface="隶书" pitchFamily="49" charset="-122"/>
              </a:rPr>
              <a:t>是一个内存块的大小，如</a:t>
            </a:r>
            <a:r>
              <a:rPr lang="en-US" altLang="zh-CN" sz="3000" dirty="0">
                <a:latin typeface="隶书" pitchFamily="49" charset="-122"/>
                <a:ea typeface="隶书" pitchFamily="49" charset="-122"/>
              </a:rPr>
              <a:t>4096</a:t>
            </a:r>
            <a:r>
              <a:rPr lang="zh-CN" altLang="en-US" sz="3000" dirty="0">
                <a:latin typeface="隶书" pitchFamily="49" charset="-122"/>
                <a:ea typeface="隶书" pitchFamily="49" charset="-122"/>
              </a:rPr>
              <a:t>字节。</a:t>
            </a:r>
            <a:endParaRPr lang="en-US" altLang="zh-CN" sz="3000" dirty="0">
              <a:latin typeface="隶书" pitchFamily="49" charset="-122"/>
              <a:ea typeface="隶书" pitchFamily="49" charset="-122"/>
            </a:endParaRPr>
          </a:p>
          <a:p>
            <a:r>
              <a:rPr lang="zh-CN" altLang="en-US" sz="3000" dirty="0">
                <a:latin typeface="隶书" pitchFamily="49" charset="-122"/>
                <a:ea typeface="隶书" pitchFamily="49" charset="-122"/>
              </a:rPr>
              <a:t> 可以一次性把</a:t>
            </a:r>
            <a:r>
              <a:rPr lang="en-US" altLang="zh-CN" sz="3000" dirty="0">
                <a:latin typeface="隶书" pitchFamily="49" charset="-122"/>
                <a:ea typeface="隶书" pitchFamily="49" charset="-122"/>
              </a:rPr>
              <a:t>N</a:t>
            </a:r>
            <a:r>
              <a:rPr lang="zh-CN" altLang="en-US" sz="3000" dirty="0">
                <a:latin typeface="隶书" pitchFamily="49" charset="-122"/>
                <a:ea typeface="隶书" pitchFamily="49" charset="-122"/>
              </a:rPr>
              <a:t>个字符读到该缓冲区中，而不是每读入一个字符放到一个块 中。</a:t>
            </a:r>
            <a:endParaRPr lang="en-US" altLang="zh-CN" sz="3000" dirty="0">
              <a:latin typeface="隶书" pitchFamily="49" charset="-122"/>
              <a:ea typeface="隶书" pitchFamily="49" charset="-122"/>
            </a:endParaRPr>
          </a:p>
          <a:p>
            <a:r>
              <a:rPr lang="zh-CN" altLang="en-US" sz="3000" dirty="0">
                <a:latin typeface="隶书" pitchFamily="49" charset="-122"/>
                <a:ea typeface="隶书" pitchFamily="49" charset="-122"/>
              </a:rPr>
              <a:t>如果输入文件中的剩余字符不足</a:t>
            </a:r>
            <a:r>
              <a:rPr lang="en-US" altLang="zh-CN" sz="3000" dirty="0">
                <a:latin typeface="隶书" pitchFamily="49" charset="-122"/>
                <a:ea typeface="隶书" pitchFamily="49" charset="-122"/>
              </a:rPr>
              <a:t>N</a:t>
            </a:r>
            <a:r>
              <a:rPr lang="zh-CN" altLang="en-US" sz="3000" dirty="0">
                <a:latin typeface="隶书" pitchFamily="49" charset="-122"/>
                <a:ea typeface="隶书" pitchFamily="49" charset="-122"/>
              </a:rPr>
              <a:t>个，那么就会有一个特殊字符 用</a:t>
            </a:r>
            <a:r>
              <a:rPr lang="en-US" altLang="zh-CN" sz="3000" dirty="0" err="1" smtClean="0">
                <a:latin typeface="隶书" pitchFamily="49" charset="-122"/>
                <a:ea typeface="隶书" pitchFamily="49" charset="-122"/>
              </a:rPr>
              <a:t>eof</a:t>
            </a:r>
            <a:r>
              <a:rPr lang="zh-CN" altLang="en-US" sz="3000" dirty="0" smtClean="0">
                <a:latin typeface="隶书" pitchFamily="49" charset="-122"/>
                <a:ea typeface="隶书" pitchFamily="49" charset="-122"/>
              </a:rPr>
              <a:t>表示来</a:t>
            </a:r>
            <a:r>
              <a:rPr lang="zh-CN" altLang="en-US" sz="3000" dirty="0">
                <a:latin typeface="隶书" pitchFamily="49" charset="-122"/>
                <a:ea typeface="隶书" pitchFamily="49" charset="-122"/>
              </a:rPr>
              <a:t>标记源文件的结束。</a:t>
            </a:r>
          </a:p>
        </p:txBody>
      </p:sp>
    </p:spTree>
    <p:extLst>
      <p:ext uri="{BB962C8B-B14F-4D97-AF65-F5344CB8AC3E}">
        <p14:creationId xmlns:p14="http://schemas.microsoft.com/office/powerpoint/2010/main" val="34136902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缓冲区对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3000" dirty="0">
                <a:latin typeface="隶书" pitchFamily="49" charset="-122"/>
                <a:ea typeface="隶书" pitchFamily="49" charset="-122"/>
              </a:rPr>
              <a:t>一旦确定了下一个词素，</a:t>
            </a:r>
            <a:r>
              <a:rPr lang="en-US" altLang="zh-CN" sz="3000" dirty="0">
                <a:latin typeface="隶书" pitchFamily="49" charset="-122"/>
                <a:ea typeface="隶书" pitchFamily="49" charset="-122"/>
              </a:rPr>
              <a:t>forward</a:t>
            </a:r>
            <a:r>
              <a:rPr lang="zh-CN" altLang="en-US" sz="3000" dirty="0">
                <a:latin typeface="隶书" pitchFamily="49" charset="-122"/>
                <a:ea typeface="隶书" pitchFamily="49" charset="-122"/>
              </a:rPr>
              <a:t>指针指向该词素结尾的字符。词法分析</a:t>
            </a:r>
            <a:r>
              <a:rPr lang="zh-CN" altLang="en-US" sz="3000" dirty="0" smtClean="0">
                <a:latin typeface="隶书" pitchFamily="49" charset="-122"/>
                <a:ea typeface="隶书" pitchFamily="49" charset="-122"/>
              </a:rPr>
              <a:t>器将</a:t>
            </a:r>
            <a:r>
              <a:rPr lang="zh-CN" altLang="en-US" sz="3000" dirty="0">
                <a:latin typeface="隶书" pitchFamily="49" charset="-122"/>
                <a:ea typeface="隶书" pitchFamily="49" charset="-122"/>
              </a:rPr>
              <a:t>这个词素作为某个返回给语法分析器的词法单元的属性值记录下来</a:t>
            </a:r>
            <a:r>
              <a:rPr lang="zh-CN" altLang="en-US" sz="3000" dirty="0" smtClean="0">
                <a:latin typeface="隶书" pitchFamily="49" charset="-122"/>
                <a:ea typeface="隶书" pitchFamily="49" charset="-122"/>
              </a:rPr>
              <a:t>。</a:t>
            </a:r>
            <a:endParaRPr lang="en-US" altLang="zh-CN" sz="3000" dirty="0" smtClean="0">
              <a:latin typeface="隶书" pitchFamily="49" charset="-122"/>
              <a:ea typeface="隶书" pitchFamily="49" charset="-122"/>
            </a:endParaRPr>
          </a:p>
          <a:p>
            <a:r>
              <a:rPr lang="zh-CN" altLang="en-US" sz="3000" dirty="0" smtClean="0">
                <a:latin typeface="隶书" pitchFamily="49" charset="-122"/>
                <a:ea typeface="隶书" pitchFamily="49" charset="-122"/>
              </a:rPr>
              <a:t>然后使</a:t>
            </a:r>
            <a:r>
              <a:rPr lang="en-US" altLang="zh-CN" sz="3000" dirty="0" err="1" smtClean="0">
                <a:latin typeface="隶书" pitchFamily="49" charset="-122"/>
                <a:ea typeface="隶书" pitchFamily="49" charset="-122"/>
              </a:rPr>
              <a:t>lexemeBegin</a:t>
            </a:r>
            <a:r>
              <a:rPr lang="zh-CN" altLang="en-US" sz="3000" dirty="0">
                <a:latin typeface="隶书" pitchFamily="49" charset="-122"/>
                <a:ea typeface="隶书" pitchFamily="49" charset="-122"/>
              </a:rPr>
              <a:t>指针指向刚刚找到的词素之后的第一个字符</a:t>
            </a:r>
            <a:r>
              <a:rPr lang="zh-CN" altLang="en-US" sz="3000" dirty="0" smtClean="0">
                <a:latin typeface="隶书" pitchFamily="49" charset="-122"/>
                <a:ea typeface="隶书" pitchFamily="49" charset="-122"/>
              </a:rPr>
              <a:t>。</a:t>
            </a:r>
            <a:endParaRPr lang="en-US" altLang="zh-CN" sz="3000" dirty="0" smtClean="0">
              <a:latin typeface="隶书" pitchFamily="49" charset="-122"/>
              <a:ea typeface="隶书" pitchFamily="49" charset="-122"/>
            </a:endParaRPr>
          </a:p>
          <a:p>
            <a:r>
              <a:rPr lang="zh-CN" altLang="en-US" sz="3000" dirty="0">
                <a:latin typeface="隶书" pitchFamily="49" charset="-122"/>
                <a:ea typeface="隶书" pitchFamily="49" charset="-122"/>
              </a:rPr>
              <a:t>将</a:t>
            </a:r>
            <a:r>
              <a:rPr lang="en-US" altLang="zh-CN" sz="3000" dirty="0">
                <a:latin typeface="隶书" pitchFamily="49" charset="-122"/>
                <a:ea typeface="隶书" pitchFamily="49" charset="-122"/>
              </a:rPr>
              <a:t>forward</a:t>
            </a:r>
            <a:r>
              <a:rPr lang="zh-CN" altLang="en-US" sz="3000" dirty="0">
                <a:latin typeface="隶书" pitchFamily="49" charset="-122"/>
                <a:ea typeface="隶书" pitchFamily="49" charset="-122"/>
              </a:rPr>
              <a:t>指针前移要求首先检查是否已经到达某个缓冲区的末尾。</a:t>
            </a:r>
            <a:r>
              <a:rPr lang="zh-CN" altLang="en-US" sz="3000" dirty="0" smtClean="0">
                <a:latin typeface="隶书" pitchFamily="49" charset="-122"/>
                <a:ea typeface="隶书" pitchFamily="49" charset="-122"/>
              </a:rPr>
              <a:t>如果是</a:t>
            </a:r>
            <a:r>
              <a:rPr lang="zh-CN" altLang="en-US" sz="3000" dirty="0">
                <a:latin typeface="隶书" pitchFamily="49" charset="-122"/>
                <a:ea typeface="隶书" pitchFamily="49" charset="-122"/>
              </a:rPr>
              <a:t>，必须将</a:t>
            </a:r>
            <a:r>
              <a:rPr lang="en-US" altLang="zh-CN" sz="3000" dirty="0">
                <a:latin typeface="隶书" pitchFamily="49" charset="-122"/>
                <a:ea typeface="隶书" pitchFamily="49" charset="-122"/>
              </a:rPr>
              <a:t>N</a:t>
            </a:r>
            <a:r>
              <a:rPr lang="zh-CN" altLang="en-US" sz="3000" dirty="0">
                <a:latin typeface="隶书" pitchFamily="49" charset="-122"/>
                <a:ea typeface="隶书" pitchFamily="49" charset="-122"/>
              </a:rPr>
              <a:t>个新字符读到另一个缓冲区中，且将</a:t>
            </a:r>
            <a:r>
              <a:rPr lang="en-US" altLang="zh-CN" sz="3000" dirty="0">
                <a:latin typeface="隶书" pitchFamily="49" charset="-122"/>
                <a:ea typeface="隶书" pitchFamily="49" charset="-122"/>
              </a:rPr>
              <a:t>forward</a:t>
            </a:r>
            <a:r>
              <a:rPr lang="zh-CN" altLang="en-US" sz="3000" dirty="0">
                <a:latin typeface="隶书" pitchFamily="49" charset="-122"/>
                <a:ea typeface="隶书" pitchFamily="49" charset="-122"/>
              </a:rPr>
              <a:t>指针指向这个新</a:t>
            </a:r>
            <a:r>
              <a:rPr lang="zh-CN" altLang="en-US" sz="3000" dirty="0" smtClean="0">
                <a:latin typeface="隶书" pitchFamily="49" charset="-122"/>
                <a:ea typeface="隶书" pitchFamily="49" charset="-122"/>
              </a:rPr>
              <a:t>载入</a:t>
            </a:r>
            <a:r>
              <a:rPr lang="zh-CN" altLang="en-US" sz="3000" dirty="0">
                <a:latin typeface="隶书" pitchFamily="49" charset="-122"/>
                <a:ea typeface="隶书" pitchFamily="49" charset="-122"/>
              </a:rPr>
              <a:t>字符的缓冲区的头部。</a:t>
            </a:r>
          </a:p>
        </p:txBody>
      </p:sp>
    </p:spTree>
    <p:extLst>
      <p:ext uri="{BB962C8B-B14F-4D97-AF65-F5344CB8AC3E}">
        <p14:creationId xmlns:p14="http://schemas.microsoft.com/office/powerpoint/2010/main" val="3355796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哨兵标记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>
            <a:normAutofit/>
          </a:bodyPr>
          <a:lstStyle/>
          <a:p>
            <a:r>
              <a:rPr lang="zh-CN" altLang="en-US" sz="3000" dirty="0">
                <a:latin typeface="隶书" pitchFamily="49" charset="-122"/>
                <a:ea typeface="隶书" pitchFamily="49" charset="-122"/>
              </a:rPr>
              <a:t>如果采用上一节描述的方案，那么在每次向前移动</a:t>
            </a:r>
            <a:r>
              <a:rPr lang="en-US" altLang="zh-CN" sz="3000" dirty="0">
                <a:latin typeface="隶书" pitchFamily="49" charset="-122"/>
                <a:ea typeface="隶书" pitchFamily="49" charset="-122"/>
              </a:rPr>
              <a:t>forward</a:t>
            </a:r>
            <a:r>
              <a:rPr lang="zh-CN" altLang="en-US" sz="3000" dirty="0">
                <a:latin typeface="隶书" pitchFamily="49" charset="-122"/>
                <a:ea typeface="隶书" pitchFamily="49" charset="-122"/>
              </a:rPr>
              <a:t>指针时，都</a:t>
            </a:r>
            <a:r>
              <a:rPr lang="zh-CN" altLang="en-US" sz="3000" dirty="0" smtClean="0">
                <a:latin typeface="隶书" pitchFamily="49" charset="-122"/>
                <a:ea typeface="隶书" pitchFamily="49" charset="-122"/>
              </a:rPr>
              <a:t>必须</a:t>
            </a:r>
            <a:r>
              <a:rPr lang="zh-CN" altLang="en-US" sz="3000" dirty="0">
                <a:latin typeface="隶书" pitchFamily="49" charset="-122"/>
                <a:ea typeface="隶书" pitchFamily="49" charset="-122"/>
              </a:rPr>
              <a:t>检查是否到达了缓冲区的末尾。若是，那么就必须加载另一个缓冲区</a:t>
            </a:r>
            <a:r>
              <a:rPr lang="zh-CN" altLang="en-US" sz="3000" dirty="0" smtClean="0">
                <a:latin typeface="隶书" pitchFamily="49" charset="-122"/>
                <a:ea typeface="隶书" pitchFamily="49" charset="-122"/>
              </a:rPr>
              <a:t>。</a:t>
            </a:r>
            <a:endParaRPr lang="en-US" altLang="zh-CN" sz="3000" dirty="0" smtClean="0">
              <a:latin typeface="隶书" pitchFamily="49" charset="-122"/>
              <a:ea typeface="隶书" pitchFamily="49" charset="-122"/>
            </a:endParaRPr>
          </a:p>
          <a:p>
            <a:endParaRPr lang="en-US" altLang="zh-CN" sz="3000" dirty="0">
              <a:latin typeface="隶书" pitchFamily="49" charset="-122"/>
              <a:ea typeface="隶书" pitchFamily="49" charset="-122"/>
            </a:endParaRPr>
          </a:p>
          <a:p>
            <a:r>
              <a:rPr lang="zh-CN" altLang="en-US" sz="3000" dirty="0" smtClean="0">
                <a:latin typeface="隶书" pitchFamily="49" charset="-122"/>
                <a:ea typeface="隶书" pitchFamily="49" charset="-122"/>
              </a:rPr>
              <a:t>因此每</a:t>
            </a:r>
            <a:r>
              <a:rPr lang="zh-CN" altLang="en-US" sz="3000" dirty="0">
                <a:latin typeface="隶书" pitchFamily="49" charset="-122"/>
                <a:ea typeface="隶书" pitchFamily="49" charset="-122"/>
              </a:rPr>
              <a:t>读入一个字符，需要做两次测试：一次检查是否到达缓冲区的末尾，另一</a:t>
            </a:r>
            <a:r>
              <a:rPr lang="zh-CN" altLang="en-US" sz="3000" dirty="0" smtClean="0">
                <a:latin typeface="隶书" pitchFamily="49" charset="-122"/>
                <a:ea typeface="隶书" pitchFamily="49" charset="-122"/>
              </a:rPr>
              <a:t>次是</a:t>
            </a:r>
            <a:r>
              <a:rPr lang="zh-CN" altLang="en-US" sz="3000" dirty="0">
                <a:latin typeface="隶书" pitchFamily="49" charset="-122"/>
                <a:ea typeface="隶书" pitchFamily="49" charset="-122"/>
              </a:rPr>
              <a:t>确定读入的字符是什么。</a:t>
            </a:r>
          </a:p>
        </p:txBody>
      </p:sp>
    </p:spTree>
    <p:extLst>
      <p:ext uri="{BB962C8B-B14F-4D97-AF65-F5344CB8AC3E}">
        <p14:creationId xmlns:p14="http://schemas.microsoft.com/office/powerpoint/2010/main" val="1562167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内容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词法分析器的作用</a:t>
            </a:r>
            <a:endParaRPr lang="en-US" altLang="zh-CN" dirty="0" smtClean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输入缓冲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词法单元的规约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词法单元的识别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词法分析器生成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工具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Lex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有穷自动机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从正则表达式到自动机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词法分析器生成工具的设计方法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哨兵标记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000" dirty="0">
                <a:latin typeface="隶书" pitchFamily="49" charset="-122"/>
                <a:ea typeface="隶书" pitchFamily="49" charset="-122"/>
              </a:rPr>
              <a:t>扩展每个缓冲区，使它们在末尾包含一个“哨 兵” </a:t>
            </a:r>
            <a:r>
              <a:rPr lang="en-US" altLang="zh-CN" sz="3000" dirty="0" smtClean="0">
                <a:latin typeface="隶书" pitchFamily="49" charset="-122"/>
                <a:ea typeface="隶书" pitchFamily="49" charset="-122"/>
              </a:rPr>
              <a:t>(sentinel) </a:t>
            </a:r>
            <a:r>
              <a:rPr lang="zh-CN" altLang="en-US" sz="3000" dirty="0">
                <a:latin typeface="隶书" pitchFamily="49" charset="-122"/>
                <a:ea typeface="隶书" pitchFamily="49" charset="-122"/>
              </a:rPr>
              <a:t>字符，就可以把缓冲区末端的测试和对当前字符的测试合二为 一</a:t>
            </a:r>
          </a:p>
        </p:txBody>
      </p:sp>
      <p:pic>
        <p:nvPicPr>
          <p:cNvPr id="4" name="Picture 2" descr="C:\Documents and Settings\He\My Documents\y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748213"/>
            <a:ext cx="8305800" cy="137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9322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sz="4400" b="1" smtClean="0">
                <a:latin typeface="宋体" panose="02010600030101010101" pitchFamily="2" charset="-122"/>
                <a:ea typeface="宋体" panose="02010600030101010101" pitchFamily="2" charset="-122"/>
              </a:rPr>
              <a:t>双缓冲双指针策略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70000"/>
              </a:lnSpc>
              <a:spcBef>
                <a:spcPct val="40000"/>
              </a:spcBef>
              <a:defRPr/>
            </a:pPr>
            <a:r>
              <a:rPr lang="en-US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switch </a:t>
            </a:r>
            <a:r>
              <a:rPr lang="en-US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(</a:t>
            </a:r>
            <a:r>
              <a:rPr lang="en-US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*</a:t>
            </a:r>
            <a:r>
              <a:rPr lang="en-US" sz="1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forward</a:t>
            </a:r>
            <a:r>
              <a:rPr lang="en-US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++ </a:t>
            </a:r>
            <a:r>
              <a:rPr lang="en-US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) {</a:t>
            </a:r>
          </a:p>
          <a:p>
            <a:pPr>
              <a:lnSpc>
                <a:spcPct val="70000"/>
              </a:lnSpc>
              <a:spcBef>
                <a:spcPct val="40000"/>
              </a:spcBef>
              <a:defRPr/>
            </a:pPr>
            <a:r>
              <a:rPr lang="en-US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   </a:t>
            </a:r>
            <a:r>
              <a:rPr lang="en-US" sz="1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case </a:t>
            </a:r>
            <a:r>
              <a:rPr lang="en-US" sz="18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eof</a:t>
            </a:r>
            <a:r>
              <a:rPr lang="en-US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:</a:t>
            </a:r>
          </a:p>
          <a:p>
            <a:pPr>
              <a:lnSpc>
                <a:spcPct val="70000"/>
              </a:lnSpc>
              <a:spcBef>
                <a:spcPct val="40000"/>
              </a:spcBef>
              <a:defRPr/>
            </a:pPr>
            <a:r>
              <a:rPr lang="en-US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	      if (forward is at end of</a:t>
            </a:r>
            <a:r>
              <a:rPr lang="en-US" sz="1800" b="1" dirty="0" smtClean="0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  <a:r>
              <a:rPr lang="en-US" sz="1800" b="1" i="1" dirty="0" smtClean="0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first</a:t>
            </a:r>
            <a:r>
              <a:rPr lang="en-US" sz="1800" b="1" dirty="0" smtClean="0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  <a:r>
              <a:rPr lang="en-US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buffer </a:t>
            </a:r>
            <a:r>
              <a:rPr lang="en-US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) {</a:t>
            </a:r>
          </a:p>
          <a:p>
            <a:pPr>
              <a:lnSpc>
                <a:spcPct val="70000"/>
              </a:lnSpc>
              <a:spcBef>
                <a:spcPct val="40000"/>
              </a:spcBef>
              <a:defRPr/>
            </a:pPr>
            <a:r>
              <a:rPr lang="en-US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		reload </a:t>
            </a:r>
            <a:r>
              <a:rPr lang="en-US" sz="1800" b="1" i="1" dirty="0" smtClean="0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second</a:t>
            </a:r>
            <a:r>
              <a:rPr lang="en-US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buffer;</a:t>
            </a:r>
          </a:p>
          <a:p>
            <a:pPr>
              <a:lnSpc>
                <a:spcPct val="70000"/>
              </a:lnSpc>
              <a:spcBef>
                <a:spcPct val="40000"/>
              </a:spcBef>
              <a:defRPr/>
            </a:pPr>
            <a:r>
              <a:rPr lang="en-US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		</a:t>
            </a:r>
            <a:r>
              <a:rPr lang="en-US" sz="18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forward</a:t>
            </a:r>
            <a:r>
              <a:rPr lang="en-US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  <a:r>
              <a:rPr lang="en-US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= </a:t>
            </a:r>
            <a:r>
              <a:rPr lang="en-US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beginning of second buffer;</a:t>
            </a:r>
          </a:p>
          <a:p>
            <a:pPr>
              <a:lnSpc>
                <a:spcPct val="70000"/>
              </a:lnSpc>
              <a:spcBef>
                <a:spcPct val="40000"/>
              </a:spcBef>
              <a:defRPr/>
            </a:pPr>
            <a:r>
              <a:rPr lang="en-US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	     }</a:t>
            </a:r>
          </a:p>
          <a:p>
            <a:pPr>
              <a:lnSpc>
                <a:spcPct val="70000"/>
              </a:lnSpc>
              <a:spcBef>
                <a:spcPct val="40000"/>
              </a:spcBef>
              <a:defRPr/>
            </a:pPr>
            <a:r>
              <a:rPr lang="en-US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	    else if (forward is at end of </a:t>
            </a:r>
            <a:r>
              <a:rPr lang="en-US" sz="1800" b="1" i="1" dirty="0" smtClean="0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second</a:t>
            </a:r>
            <a:r>
              <a:rPr lang="en-US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buffer </a:t>
            </a:r>
            <a:r>
              <a:rPr lang="en-US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) {</a:t>
            </a:r>
          </a:p>
          <a:p>
            <a:pPr>
              <a:lnSpc>
                <a:spcPct val="70000"/>
              </a:lnSpc>
              <a:spcBef>
                <a:spcPct val="40000"/>
              </a:spcBef>
              <a:defRPr/>
            </a:pPr>
            <a:r>
              <a:rPr lang="en-US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		reload </a:t>
            </a:r>
            <a:r>
              <a:rPr lang="en-US" sz="1800" b="1" i="1" dirty="0" smtClean="0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first</a:t>
            </a:r>
            <a:r>
              <a:rPr lang="en-US" sz="1800" b="1" dirty="0" smtClean="0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  <a:r>
              <a:rPr lang="en-US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buffer;</a:t>
            </a:r>
          </a:p>
          <a:p>
            <a:pPr>
              <a:lnSpc>
                <a:spcPct val="70000"/>
              </a:lnSpc>
              <a:spcBef>
                <a:spcPct val="40000"/>
              </a:spcBef>
              <a:defRPr/>
            </a:pPr>
            <a:r>
              <a:rPr lang="en-US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		</a:t>
            </a:r>
            <a:r>
              <a:rPr lang="en-US" sz="18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forward</a:t>
            </a:r>
            <a:r>
              <a:rPr lang="en-US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  <a:r>
              <a:rPr lang="en-US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= </a:t>
            </a:r>
            <a:r>
              <a:rPr lang="en-US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beginning of first buffer;</a:t>
            </a:r>
          </a:p>
          <a:p>
            <a:pPr lvl="2">
              <a:lnSpc>
                <a:spcPct val="70000"/>
              </a:lnSpc>
              <a:spcBef>
                <a:spcPct val="40000"/>
              </a:spcBef>
              <a:buFont typeface="Arial" panose="020B0604020202020204" pitchFamily="34" charset="0"/>
              <a:buNone/>
              <a:defRPr/>
            </a:pPr>
            <a:r>
              <a:rPr lang="en-US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}</a:t>
            </a:r>
          </a:p>
          <a:p>
            <a:pPr>
              <a:lnSpc>
                <a:spcPct val="70000"/>
              </a:lnSpc>
              <a:spcBef>
                <a:spcPct val="40000"/>
              </a:spcBef>
              <a:defRPr/>
            </a:pPr>
            <a:r>
              <a:rPr lang="en-US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	   else </a:t>
            </a:r>
            <a:r>
              <a:rPr lang="en-US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/* </a:t>
            </a:r>
            <a:r>
              <a:rPr lang="en-US" sz="18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eof</a:t>
            </a:r>
            <a:r>
              <a:rPr lang="en-US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within a buffer marks the end of input </a:t>
            </a:r>
            <a:r>
              <a:rPr lang="en-US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*/</a:t>
            </a:r>
          </a:p>
          <a:p>
            <a:pPr>
              <a:lnSpc>
                <a:spcPct val="70000"/>
              </a:lnSpc>
              <a:spcBef>
                <a:spcPct val="40000"/>
              </a:spcBef>
              <a:defRPr/>
            </a:pPr>
            <a:r>
              <a:rPr lang="en-US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		terminate lexical analysis;</a:t>
            </a:r>
          </a:p>
          <a:p>
            <a:pPr>
              <a:lnSpc>
                <a:spcPct val="70000"/>
              </a:lnSpc>
              <a:spcBef>
                <a:spcPct val="40000"/>
              </a:spcBef>
              <a:defRPr/>
            </a:pPr>
            <a:r>
              <a:rPr lang="en-US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	   break;</a:t>
            </a:r>
          </a:p>
          <a:p>
            <a:pPr>
              <a:lnSpc>
                <a:spcPct val="70000"/>
              </a:lnSpc>
              <a:spcBef>
                <a:spcPct val="40000"/>
              </a:spcBef>
              <a:defRPr/>
            </a:pPr>
            <a:r>
              <a:rPr lang="en-US" sz="1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    cases</a:t>
            </a:r>
            <a:r>
              <a:rPr lang="en-US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for the other characters</a:t>
            </a:r>
            <a:r>
              <a:rPr lang="zh-CN" altLang="en-US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: ......</a:t>
            </a:r>
            <a:endParaRPr lang="en-US" sz="18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70000"/>
              </a:lnSpc>
              <a:spcBef>
                <a:spcPct val="40000"/>
              </a:spcBef>
              <a:defRPr/>
            </a:pPr>
            <a:r>
              <a:rPr lang="en-US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2821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961" y="1988840"/>
            <a:ext cx="8229600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6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词法单元的规约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正则表达式可以高效、简洁地描述处理词法单元时用到的模式类型。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内容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串和语言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语言上的运算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正则表达式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正则定义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正则表达式的扩展</a:t>
            </a:r>
            <a:endParaRPr lang="zh-CN" altLang="en-US" dirty="0"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串和语言（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）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字母表（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alphabet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）：一个有穷的符号集合。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符号典型例子：字母、数位、标点符号。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例子：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{0,1}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；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ASCII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；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Unicode</a:t>
            </a: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在理论上，我们可以把任意的有限集合看作字母表。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字母表上的串（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string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）是该字母表中符号的有穷序列。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串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的长度，即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|s|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，是指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中符号出现的次数；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空串：长度为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0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的串，</a:t>
            </a:r>
            <a:r>
              <a:rPr lang="el-GR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ε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语言（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language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）是某个给定字母表上的串的可数集合。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串和语言（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）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和串有关的术语（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bannana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）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前缀：从串的尾部删除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0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个或多个符号后得到的串。（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ban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、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banana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、</a:t>
            </a:r>
            <a:r>
              <a:rPr lang="el-GR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ε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）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后缀：从串的开始处删除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0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个或多个符号后得到的串。（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nana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、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banana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、</a:t>
            </a:r>
            <a:r>
              <a:rPr lang="el-GR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ε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）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子串：删除串的某个前缀和某个后缀得到的串。（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banana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、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nan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、</a:t>
            </a:r>
            <a:r>
              <a:rPr lang="el-GR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ε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）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真前缀、真后缀、真子串：既不等于原串，也不等于空串的前缀、后缀、子串。（前面例子的红色部分）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子序列：从原串中删除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0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个或者多个符号后得到的串。（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baan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）</a:t>
            </a:r>
            <a:endParaRPr lang="zh-CN" altLang="en-US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564904"/>
            <a:ext cx="8435975" cy="7747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试说明字符串</a:t>
            </a:r>
            <a:r>
              <a:rPr lang="en-US" altLang="zh-CN" sz="40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abcdefghij</a:t>
            </a:r>
            <a:r>
              <a:rPr lang="en-US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zh-CN" altLang="en-US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分别有多少个前缀、后缀、真前缀、子串和子序列。</a:t>
            </a:r>
          </a:p>
        </p:txBody>
      </p:sp>
    </p:spTree>
    <p:extLst>
      <p:ext uri="{BB962C8B-B14F-4D97-AF65-F5344CB8AC3E}">
        <p14:creationId xmlns:p14="http://schemas.microsoft.com/office/powerpoint/2010/main" val="25906887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  <a:spcBef>
                <a:spcPct val="40000"/>
              </a:spcBef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解：串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abcdefghij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长度为10,分别从其尾部删除0,1,2,…10个符号，得不同前缀，故前缀数为11。</a:t>
            </a:r>
          </a:p>
          <a:p>
            <a:pPr>
              <a:lnSpc>
                <a:spcPct val="95000"/>
              </a:lnSpc>
              <a:spcBef>
                <a:spcPct val="40000"/>
              </a:spcBef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类似地，可知后缀数为11。</a:t>
            </a:r>
          </a:p>
          <a:p>
            <a:pPr>
              <a:lnSpc>
                <a:spcPct val="95000"/>
              </a:lnSpc>
              <a:spcBef>
                <a:spcPct val="40000"/>
              </a:spcBef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在前缀中去除长度为0和10两种情形，得真前缀，故真前缀数为11-2=9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95000"/>
              </a:lnSpc>
              <a:spcBef>
                <a:spcPct val="40000"/>
              </a:spcBef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当子串不为空串时，子串由其串首和串尾符号的组合确定，子串长度大于等于2时，有              种，子串长度等于1时，有            种，加上空串，共有56个子串。</a:t>
            </a:r>
          </a:p>
          <a:p>
            <a:pPr>
              <a:lnSpc>
                <a:spcPct val="95000"/>
              </a:lnSpc>
              <a:spcBef>
                <a:spcPct val="40000"/>
              </a:spcBef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子序列由该串任意字符组合确定，共有</a:t>
            </a:r>
          </a:p>
          <a:p>
            <a:pPr>
              <a:lnSpc>
                <a:spcPct val="95000"/>
              </a:lnSpc>
              <a:spcBef>
                <a:spcPct val="40000"/>
              </a:spcBef>
              <a:defRPr/>
            </a:pPr>
            <a:endParaRPr lang="zh-CN" alt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  <a:p>
            <a:endParaRPr lang="zh-CN" altLang="en-US" dirty="0"/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3588285"/>
              </p:ext>
            </p:extLst>
          </p:nvPr>
        </p:nvGraphicFramePr>
        <p:xfrm>
          <a:off x="4427984" y="4077072"/>
          <a:ext cx="10795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r:id="rId3" imgW="548668" imgH="242662" progId="">
                  <p:embed/>
                </p:oleObj>
              </mc:Choice>
              <mc:Fallback>
                <p:oleObj r:id="rId3" imgW="548668" imgH="242662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4077072"/>
                        <a:ext cx="1079500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4757416"/>
              </p:ext>
            </p:extLst>
          </p:nvPr>
        </p:nvGraphicFramePr>
        <p:xfrm>
          <a:off x="1488505" y="4509120"/>
          <a:ext cx="9540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r:id="rId5" imgW="537069" imgH="243142" progId="">
                  <p:embed/>
                </p:oleObj>
              </mc:Choice>
              <mc:Fallback>
                <p:oleObj r:id="rId5" imgW="537069" imgH="243142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8505" y="4509120"/>
                        <a:ext cx="95408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971550" y="5445125"/>
          <a:ext cx="477678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r:id="rId7" imgW="2286317" imgH="241517" progId="">
                  <p:embed/>
                </p:oleObj>
              </mc:Choice>
              <mc:Fallback>
                <p:oleObj r:id="rId7" imgW="2286317" imgH="24151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445125"/>
                        <a:ext cx="4776788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41434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/>
              <a:t>In a string of length n, how many of the following are there</a:t>
            </a:r>
            <a:r>
              <a:rPr lang="en-US" altLang="zh-CN" sz="3200" dirty="0" smtClean="0"/>
              <a:t>?</a:t>
            </a:r>
          </a:p>
          <a:p>
            <a:pPr marL="514350" indent="-514350">
              <a:buAutoNum type="arabicPeriod"/>
            </a:pPr>
            <a:r>
              <a:rPr lang="en-US" altLang="zh-CN" sz="3200" dirty="0" smtClean="0"/>
              <a:t>Prefixes.</a:t>
            </a:r>
          </a:p>
          <a:p>
            <a:pPr marL="514350" indent="-514350">
              <a:buAutoNum type="arabicPeriod"/>
            </a:pPr>
            <a:r>
              <a:rPr lang="en-US" altLang="zh-CN" sz="3200" dirty="0" smtClean="0"/>
              <a:t> </a:t>
            </a:r>
            <a:r>
              <a:rPr lang="en-US" altLang="zh-CN" sz="3200" dirty="0"/>
              <a:t>Suffixes</a:t>
            </a:r>
            <a:r>
              <a:rPr lang="en-US" altLang="zh-CN" sz="3200" dirty="0" smtClean="0"/>
              <a:t>.</a:t>
            </a:r>
          </a:p>
          <a:p>
            <a:pPr marL="514350" indent="-514350">
              <a:buAutoNum type="arabicPeriod"/>
            </a:pPr>
            <a:r>
              <a:rPr lang="en-US" altLang="zh-CN" sz="3200" dirty="0" smtClean="0"/>
              <a:t> </a:t>
            </a:r>
            <a:r>
              <a:rPr lang="en-US" altLang="zh-CN" sz="3200" dirty="0"/>
              <a:t>Proper prefixes</a:t>
            </a:r>
            <a:r>
              <a:rPr lang="en-US" altLang="zh-CN" sz="3200" dirty="0" smtClean="0"/>
              <a:t>.</a:t>
            </a:r>
          </a:p>
          <a:p>
            <a:pPr marL="514350" indent="-514350">
              <a:buAutoNum type="arabicPeriod"/>
            </a:pPr>
            <a:r>
              <a:rPr lang="en-US" altLang="zh-CN" sz="3200" dirty="0" smtClean="0"/>
              <a:t> </a:t>
            </a:r>
            <a:r>
              <a:rPr lang="en-US" altLang="zh-CN" sz="3200" dirty="0"/>
              <a:t>! Substrings</a:t>
            </a:r>
            <a:r>
              <a:rPr lang="en-US" altLang="zh-CN" sz="3200" dirty="0" smtClean="0"/>
              <a:t>.</a:t>
            </a:r>
          </a:p>
          <a:p>
            <a:pPr marL="514350" indent="-514350">
              <a:buAutoNum type="arabicPeriod"/>
            </a:pPr>
            <a:r>
              <a:rPr lang="en-US" altLang="zh-CN" sz="3200" smtClean="0"/>
              <a:t> </a:t>
            </a:r>
            <a:r>
              <a:rPr lang="en-US" altLang="zh-CN" sz="3200" dirty="0"/>
              <a:t>! Subsequences.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853181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串和语言（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3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）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串的运算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连接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(concatenation)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：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x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和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y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的连接时把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y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附加到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x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的后面形成的串，记作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xy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2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x=dog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，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y=house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，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xy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=doghouse</a:t>
            </a: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指数运算（幂运算）：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</a:t>
            </a:r>
            <a:r>
              <a:rPr lang="en-US" altLang="zh-CN" baseline="30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0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=</a:t>
            </a:r>
            <a:r>
              <a:rPr lang="el-GR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ε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，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</a:t>
            </a:r>
            <a:r>
              <a:rPr lang="en-US" altLang="zh-CN" baseline="30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=s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，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</a:t>
            </a:r>
            <a:r>
              <a:rPr lang="en-US" altLang="zh-CN" baseline="30000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i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=s</a:t>
            </a:r>
            <a:r>
              <a:rPr lang="en-US" altLang="zh-CN" baseline="30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i-1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；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2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x=dog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，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x</a:t>
            </a:r>
            <a:r>
              <a:rPr lang="en-US" altLang="zh-CN" baseline="30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0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=</a:t>
            </a:r>
            <a:r>
              <a:rPr lang="el-GR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ε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，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x</a:t>
            </a:r>
            <a:r>
              <a:rPr lang="en-US" altLang="zh-CN" baseline="30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=dog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，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x</a:t>
            </a:r>
            <a:r>
              <a:rPr lang="en-US" altLang="zh-CN" baseline="30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3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=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dogdogdog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词法分析器的作用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428736"/>
            <a:ext cx="8229600" cy="2214577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读入源程序字符流、组成词素，输出词法单元序列。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过滤空白、换行、制表符、注释等。</a:t>
            </a:r>
            <a:endParaRPr lang="en-US" altLang="zh-CN" dirty="0">
              <a:latin typeface="隶书" pitchFamily="49" charset="-122"/>
              <a:ea typeface="隶书" pitchFamily="49" charset="-122"/>
            </a:endParaRPr>
          </a:p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将词素添加到符号表中</a:t>
            </a:r>
            <a:r>
              <a:rPr lang="zh-CN" altLang="en-US" dirty="0">
                <a:latin typeface="隶书" pitchFamily="49" charset="-122"/>
                <a:ea typeface="隶书" pitchFamily="49" charset="-122"/>
              </a:rPr>
              <a:t>，将记号插入符号表，发现词法错误，将记号提交给语法分析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器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在逻辑上独立于语法分析，但是通常和语法分析器处于同一趟中</a:t>
            </a:r>
            <a:endParaRPr lang="zh-CN" altLang="en-US" dirty="0"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3786190"/>
            <a:ext cx="5572134" cy="2786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串和语言（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4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）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792"/>
          </a:xfrm>
        </p:spPr>
        <p:txBody>
          <a:bodyPr/>
          <a:lstStyle/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语言的运算</a:t>
            </a:r>
            <a:endParaRPr lang="zh-CN" altLang="en-US" dirty="0"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2643182"/>
            <a:ext cx="8886825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串和语言（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5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）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例子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L={A,B,……,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Z,a,b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,……,z}</a:t>
            </a: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D={0,1,……,9}</a:t>
            </a: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L U D={A,B,……,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Z,a,b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,……,z,0,1,……,9}</a:t>
            </a: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LD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：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520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个长度为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的串的集合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L4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：所有由四个字母构成的串的集合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L*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：所有字母构成的集合，包括</a:t>
            </a:r>
            <a:r>
              <a:rPr lang="el-GR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ε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L(L U D)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*，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D</a:t>
            </a:r>
            <a:r>
              <a:rPr lang="en-US" altLang="zh-CN" baseline="30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+</a:t>
            </a:r>
            <a:endParaRPr lang="zh-CN" altLang="en-US" baseline="30000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sz="4400" b="1" smtClean="0">
                <a:latin typeface="宋体" panose="02010600030101010101" pitchFamily="2" charset="-122"/>
                <a:ea typeface="宋体" panose="02010600030101010101" pitchFamily="2" charset="-122"/>
              </a:rPr>
              <a:t>例子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186238"/>
          </a:xfrm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已知：</a:t>
            </a:r>
            <a:r>
              <a:rPr lang="en-US" sz="2800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L = {A, B, C, D }          M = {1, 2, 3}</a:t>
            </a:r>
          </a:p>
          <a:p>
            <a:pPr>
              <a:spcBef>
                <a:spcPct val="40000"/>
              </a:spcBef>
              <a:defRPr/>
            </a:pPr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L </a:t>
            </a:r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 M = {A, B, C, D, 1, 2, 3 }</a:t>
            </a:r>
          </a:p>
          <a:p>
            <a:pPr>
              <a:spcBef>
                <a:spcPct val="40000"/>
              </a:spcBef>
              <a:defRPr/>
            </a:pPr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LM = {A1, A2, A3, B1, B2, B3, C1, C2, C3, D1, D2, D3}</a:t>
            </a:r>
          </a:p>
          <a:p>
            <a:pPr>
              <a:spcBef>
                <a:spcPct val="40000"/>
              </a:spcBef>
              <a:defRPr/>
            </a:pPr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L</a:t>
            </a:r>
            <a:r>
              <a:rPr lang="en-US" sz="2400" b="1" baseline="30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2 </a:t>
            </a:r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= { AA, AB, AC, AD, BA, BB, BC, BD, CA, … DD}</a:t>
            </a:r>
          </a:p>
          <a:p>
            <a:pPr>
              <a:spcBef>
                <a:spcPct val="40000"/>
              </a:spcBef>
              <a:defRPr/>
            </a:pPr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L* = { All possible strings of  L </a:t>
            </a:r>
            <a:r>
              <a:rPr lang="en-US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plus</a:t>
            </a:r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ε</a:t>
            </a:r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}</a:t>
            </a:r>
          </a:p>
          <a:p>
            <a:pPr>
              <a:spcBef>
                <a:spcPct val="40000"/>
              </a:spcBef>
              <a:defRPr/>
            </a:pPr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L</a:t>
            </a:r>
            <a:r>
              <a:rPr lang="en-US" sz="2400" b="1" baseline="30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+ </a:t>
            </a:r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= L* - {</a:t>
            </a:r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ε</a:t>
            </a:r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}</a:t>
            </a:r>
          </a:p>
          <a:p>
            <a:pPr>
              <a:spcBef>
                <a:spcPct val="40000"/>
              </a:spcBef>
              <a:defRPr/>
            </a:pPr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L (</a:t>
            </a:r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L </a:t>
            </a:r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 M ) = ??</a:t>
            </a:r>
          </a:p>
          <a:p>
            <a:pPr>
              <a:spcBef>
                <a:spcPct val="40000"/>
              </a:spcBef>
              <a:defRPr/>
            </a:pPr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L (</a:t>
            </a:r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L </a:t>
            </a:r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 M )* = ??</a:t>
            </a:r>
          </a:p>
        </p:txBody>
      </p:sp>
    </p:spTree>
    <p:extLst>
      <p:ext uri="{BB962C8B-B14F-4D97-AF65-F5344CB8AC3E}">
        <p14:creationId xmlns:p14="http://schemas.microsoft.com/office/powerpoint/2010/main" val="1061478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正则表达式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zh-CN" altLang="en-US" sz="38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字母表</a:t>
            </a:r>
            <a:r>
              <a:rPr lang="el-GR" altLang="zh-CN" sz="38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Σ</a:t>
            </a:r>
            <a:r>
              <a:rPr lang="zh-CN" altLang="en-US" sz="38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上的正则表达式的定义</a:t>
            </a:r>
            <a:endParaRPr lang="en-US" altLang="zh-CN" sz="3800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基本部分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el-GR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ε 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是一个正则表达式，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L(</a:t>
            </a:r>
            <a:r>
              <a:rPr lang="el-GR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ε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)={</a:t>
            </a:r>
            <a:r>
              <a:rPr lang="el-GR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ε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}</a:t>
            </a: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如果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是</a:t>
            </a:r>
            <a:r>
              <a:rPr lang="el-GR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Σ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上的一个符号，那么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是正则表达式，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L(a)={a}</a:t>
            </a: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归纳步骤：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选择：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(r) | (s)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，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L((r) | (s))=L(r) U L(s)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；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连接：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(r)(s)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，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L((r)(s))=L(r)L(s) 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；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闭包：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(r)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*，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L((r)*)=(L(r))*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；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括号：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(r)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，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L((r))=L(r)</a:t>
            </a: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运算的优先级：*   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&gt; 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连接   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&gt;  |</a:t>
            </a: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正则集合：可以用一个正则表达式定义的语言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正则表达式的例子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altLang="zh-CN" dirty="0" smtClean="0">
                <a:latin typeface="Times New Roman"/>
                <a:cs typeface="Times New Roman"/>
              </a:rPr>
              <a:t>Σ</a:t>
            </a:r>
            <a:r>
              <a:rPr lang="en-US" altLang="zh-CN" dirty="0" smtClean="0">
                <a:latin typeface="Times New Roman"/>
                <a:cs typeface="Times New Roman"/>
              </a:rPr>
              <a:t>={</a:t>
            </a:r>
            <a:r>
              <a:rPr lang="en-US" altLang="zh-CN" dirty="0" err="1" smtClean="0">
                <a:latin typeface="Times New Roman"/>
                <a:cs typeface="Times New Roman"/>
              </a:rPr>
              <a:t>a,b</a:t>
            </a:r>
            <a:r>
              <a:rPr lang="en-US" altLang="zh-CN" dirty="0" smtClean="0">
                <a:latin typeface="Times New Roman"/>
                <a:cs typeface="Times New Roman"/>
              </a:rPr>
              <a:t>}</a:t>
            </a:r>
          </a:p>
          <a:p>
            <a:r>
              <a:rPr lang="en-US" altLang="zh-CN" dirty="0" smtClean="0">
                <a:latin typeface="Times New Roman"/>
                <a:cs typeface="Times New Roman"/>
              </a:rPr>
              <a:t>L(</a:t>
            </a:r>
            <a:r>
              <a:rPr lang="en-US" altLang="zh-CN" dirty="0" err="1" smtClean="0">
                <a:solidFill>
                  <a:srgbClr val="0070C0"/>
                </a:solidFill>
                <a:latin typeface="Times New Roman"/>
                <a:cs typeface="Times New Roman"/>
              </a:rPr>
              <a:t>a|b</a:t>
            </a:r>
            <a:r>
              <a:rPr lang="en-US" altLang="zh-CN" dirty="0" smtClean="0">
                <a:latin typeface="Times New Roman"/>
                <a:cs typeface="Times New Roman"/>
              </a:rPr>
              <a:t>)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=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{</a:t>
            </a:r>
            <a:r>
              <a:rPr lang="en-US" altLang="zh-CN" dirty="0" err="1" smtClean="0">
                <a:latin typeface="Times New Roman"/>
                <a:cs typeface="Times New Roman"/>
              </a:rPr>
              <a:t>a,b</a:t>
            </a:r>
            <a:r>
              <a:rPr lang="en-US" altLang="zh-CN" dirty="0" smtClean="0">
                <a:latin typeface="Times New Roman"/>
                <a:cs typeface="Times New Roman"/>
              </a:rPr>
              <a:t>}</a:t>
            </a:r>
          </a:p>
          <a:p>
            <a:r>
              <a:rPr lang="en-US" altLang="zh-CN" dirty="0" smtClean="0">
                <a:latin typeface="Times New Roman"/>
                <a:cs typeface="Times New Roman"/>
              </a:rPr>
              <a:t>L(</a:t>
            </a:r>
            <a:r>
              <a:rPr lang="en-US" altLang="zh-CN" dirty="0" smtClean="0">
                <a:solidFill>
                  <a:srgbClr val="0070C0"/>
                </a:solidFill>
                <a:latin typeface="Times New Roman"/>
                <a:cs typeface="Times New Roman"/>
              </a:rPr>
              <a:t>(</a:t>
            </a:r>
            <a:r>
              <a:rPr lang="en-US" altLang="zh-CN" dirty="0" err="1" smtClean="0">
                <a:solidFill>
                  <a:srgbClr val="0070C0"/>
                </a:solidFill>
                <a:latin typeface="Times New Roman"/>
                <a:cs typeface="Times New Roman"/>
              </a:rPr>
              <a:t>a|b</a:t>
            </a:r>
            <a:r>
              <a:rPr lang="en-US" altLang="zh-CN" dirty="0" smtClean="0">
                <a:solidFill>
                  <a:srgbClr val="0070C0"/>
                </a:solidFill>
                <a:latin typeface="Times New Roman"/>
                <a:cs typeface="Times New Roman"/>
              </a:rPr>
              <a:t>)(</a:t>
            </a:r>
            <a:r>
              <a:rPr lang="en-US" altLang="zh-CN" dirty="0" err="1" smtClean="0">
                <a:solidFill>
                  <a:srgbClr val="0070C0"/>
                </a:solidFill>
                <a:latin typeface="Times New Roman"/>
                <a:cs typeface="Times New Roman"/>
              </a:rPr>
              <a:t>a|b</a:t>
            </a:r>
            <a:r>
              <a:rPr lang="en-US" altLang="zh-CN" dirty="0" smtClean="0">
                <a:solidFill>
                  <a:srgbClr val="0070C0"/>
                </a:solidFill>
                <a:latin typeface="Times New Roman"/>
                <a:cs typeface="Times New Roman"/>
              </a:rPr>
              <a:t>)</a:t>
            </a:r>
            <a:r>
              <a:rPr lang="en-US" altLang="zh-CN" dirty="0" smtClean="0">
                <a:latin typeface="Times New Roman"/>
                <a:cs typeface="Times New Roman"/>
              </a:rPr>
              <a:t>)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=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{</a:t>
            </a:r>
            <a:r>
              <a:rPr lang="en-US" altLang="zh-CN" dirty="0" err="1" smtClean="0">
                <a:latin typeface="Times New Roman"/>
                <a:cs typeface="Times New Roman"/>
              </a:rPr>
              <a:t>aa,ab,ba,bb</a:t>
            </a:r>
            <a:r>
              <a:rPr lang="en-US" altLang="zh-CN" dirty="0" smtClean="0">
                <a:latin typeface="Times New Roman"/>
                <a:cs typeface="Times New Roman"/>
              </a:rPr>
              <a:t>}</a:t>
            </a:r>
          </a:p>
          <a:p>
            <a:r>
              <a:rPr lang="en-US" altLang="zh-CN" dirty="0" smtClean="0">
                <a:latin typeface="Times New Roman"/>
                <a:cs typeface="Times New Roman"/>
              </a:rPr>
              <a:t>L(</a:t>
            </a:r>
            <a:r>
              <a:rPr lang="en-US" altLang="zh-CN" dirty="0" smtClean="0">
                <a:solidFill>
                  <a:srgbClr val="0070C0"/>
                </a:solidFill>
                <a:latin typeface="Times New Roman"/>
                <a:cs typeface="Times New Roman"/>
              </a:rPr>
              <a:t>a*</a:t>
            </a:r>
            <a:r>
              <a:rPr lang="en-US" altLang="zh-CN" dirty="0" smtClean="0">
                <a:latin typeface="Times New Roman"/>
                <a:cs typeface="Times New Roman"/>
              </a:rPr>
              <a:t>) = {</a:t>
            </a:r>
            <a:r>
              <a:rPr lang="el-GR" altLang="zh-CN" dirty="0" smtClean="0">
                <a:latin typeface="Times New Roman"/>
                <a:cs typeface="Times New Roman"/>
              </a:rPr>
              <a:t>ε</a:t>
            </a:r>
            <a:r>
              <a:rPr lang="en-US" altLang="zh-CN" dirty="0" smtClean="0">
                <a:latin typeface="Times New Roman"/>
                <a:cs typeface="Times New Roman"/>
              </a:rPr>
              <a:t>,</a:t>
            </a:r>
            <a:r>
              <a:rPr lang="en-US" altLang="zh-CN" dirty="0" err="1" smtClean="0">
                <a:latin typeface="Times New Roman"/>
                <a:cs typeface="Times New Roman"/>
              </a:rPr>
              <a:t>a,aa,aaa,aaaa</a:t>
            </a:r>
            <a:r>
              <a:rPr lang="en-US" altLang="zh-CN" dirty="0" smtClean="0">
                <a:latin typeface="Times New Roman"/>
                <a:cs typeface="Times New Roman"/>
              </a:rPr>
              <a:t>,……}</a:t>
            </a:r>
          </a:p>
          <a:p>
            <a:r>
              <a:rPr lang="en-US" altLang="zh-CN" dirty="0" smtClean="0">
                <a:latin typeface="Times New Roman"/>
                <a:cs typeface="Times New Roman"/>
              </a:rPr>
              <a:t>L(</a:t>
            </a:r>
            <a:r>
              <a:rPr lang="en-US" altLang="zh-CN" dirty="0" smtClean="0">
                <a:solidFill>
                  <a:srgbClr val="0070C0"/>
                </a:solidFill>
                <a:latin typeface="Times New Roman"/>
                <a:cs typeface="Times New Roman"/>
              </a:rPr>
              <a:t>(</a:t>
            </a:r>
            <a:r>
              <a:rPr lang="en-US" altLang="zh-CN" dirty="0" err="1" smtClean="0">
                <a:solidFill>
                  <a:srgbClr val="0070C0"/>
                </a:solidFill>
                <a:latin typeface="Times New Roman"/>
                <a:cs typeface="Times New Roman"/>
              </a:rPr>
              <a:t>a|b</a:t>
            </a:r>
            <a:r>
              <a:rPr lang="en-US" altLang="zh-CN" dirty="0" smtClean="0">
                <a:solidFill>
                  <a:srgbClr val="0070C0"/>
                </a:solidFill>
                <a:latin typeface="Times New Roman"/>
                <a:cs typeface="Times New Roman"/>
              </a:rPr>
              <a:t>)*</a:t>
            </a:r>
            <a:r>
              <a:rPr lang="en-US" altLang="zh-CN" dirty="0" smtClean="0">
                <a:latin typeface="Times New Roman"/>
                <a:cs typeface="Times New Roman"/>
              </a:rPr>
              <a:t>) = {</a:t>
            </a:r>
            <a:r>
              <a:rPr lang="el-GR" altLang="zh-CN" dirty="0" smtClean="0">
                <a:latin typeface="Times New Roman"/>
                <a:cs typeface="Times New Roman"/>
              </a:rPr>
              <a:t>ε</a:t>
            </a:r>
            <a:r>
              <a:rPr lang="en-US" altLang="zh-CN" dirty="0" smtClean="0">
                <a:latin typeface="Times New Roman"/>
                <a:cs typeface="Times New Roman"/>
              </a:rPr>
              <a:t>,</a:t>
            </a:r>
            <a:r>
              <a:rPr lang="en-US" altLang="zh-CN" dirty="0" err="1" smtClean="0">
                <a:latin typeface="Times New Roman"/>
                <a:cs typeface="Times New Roman"/>
              </a:rPr>
              <a:t>a,b,aa,ab,ba,bb</a:t>
            </a:r>
            <a:r>
              <a:rPr lang="en-US" altLang="zh-CN" dirty="0" smtClean="0">
                <a:latin typeface="Times New Roman"/>
                <a:cs typeface="Times New Roman"/>
              </a:rPr>
              <a:t>, </a:t>
            </a:r>
            <a:r>
              <a:rPr lang="en-US" altLang="zh-CN" dirty="0" err="1" smtClean="0">
                <a:latin typeface="Times New Roman"/>
                <a:cs typeface="Times New Roman"/>
              </a:rPr>
              <a:t>aaa,aab</a:t>
            </a:r>
            <a:r>
              <a:rPr lang="en-US" altLang="zh-CN" dirty="0" smtClean="0">
                <a:latin typeface="Times New Roman"/>
                <a:cs typeface="Times New Roman"/>
              </a:rPr>
              <a:t>,……}</a:t>
            </a:r>
          </a:p>
          <a:p>
            <a:r>
              <a:rPr lang="en-US" altLang="zh-CN" dirty="0" smtClean="0">
                <a:latin typeface="Times New Roman"/>
                <a:cs typeface="Times New Roman"/>
              </a:rPr>
              <a:t>L(</a:t>
            </a:r>
            <a:r>
              <a:rPr lang="en-US" altLang="zh-CN" dirty="0" err="1" smtClean="0">
                <a:solidFill>
                  <a:srgbClr val="0070C0"/>
                </a:solidFill>
                <a:latin typeface="Times New Roman"/>
                <a:cs typeface="Times New Roman"/>
              </a:rPr>
              <a:t>a|a</a:t>
            </a:r>
            <a:r>
              <a:rPr lang="en-US" altLang="zh-CN" dirty="0" smtClean="0">
                <a:solidFill>
                  <a:srgbClr val="0070C0"/>
                </a:solidFill>
                <a:latin typeface="Times New Roman"/>
                <a:cs typeface="Times New Roman"/>
              </a:rPr>
              <a:t>*b</a:t>
            </a:r>
            <a:r>
              <a:rPr lang="en-US" altLang="zh-CN" dirty="0" smtClean="0">
                <a:latin typeface="Times New Roman"/>
                <a:cs typeface="Times New Roman"/>
              </a:rPr>
              <a:t>) = {</a:t>
            </a:r>
            <a:r>
              <a:rPr lang="en-US" altLang="zh-CN" dirty="0" err="1" smtClean="0">
                <a:latin typeface="Times New Roman"/>
                <a:cs typeface="Times New Roman"/>
              </a:rPr>
              <a:t>a,b,ab,aab,aaab</a:t>
            </a:r>
            <a:r>
              <a:rPr lang="en-US" altLang="zh-CN" dirty="0" smtClean="0">
                <a:latin typeface="Times New Roman"/>
                <a:cs typeface="Times New Roman"/>
              </a:rPr>
              <a:t>,…}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正则集合、等价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792"/>
          </a:xfrm>
        </p:spPr>
        <p:txBody>
          <a:bodyPr/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如果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L(r)=L(s)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，正则表达式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r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和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等价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2143116"/>
            <a:ext cx="7858180" cy="4371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试描述下列</a:t>
            </a:r>
            <a:r>
              <a:rPr lang="zh-CN" altLang="zh-CN" b="1" dirty="0" smtClean="0"/>
              <a:t>正则表达式</a:t>
            </a:r>
            <a:r>
              <a:rPr lang="zh-CN" altLang="zh-CN" b="1" dirty="0"/>
              <a:t>定义的语言</a:t>
            </a:r>
            <a:r>
              <a:rPr lang="zh-CN" altLang="zh-CN" b="1" dirty="0" smtClean="0"/>
              <a:t>：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 </a:t>
            </a:r>
            <a:r>
              <a:rPr lang="en-US" altLang="zh-CN" dirty="0"/>
              <a:t>(1</a:t>
            </a:r>
            <a:r>
              <a:rPr lang="en-US" altLang="zh-CN" dirty="0" smtClean="0"/>
              <a:t>)   a(</a:t>
            </a:r>
            <a:r>
              <a:rPr lang="en-US" altLang="zh-CN" dirty="0" err="1" smtClean="0"/>
              <a:t>a|b</a:t>
            </a:r>
            <a:r>
              <a:rPr lang="en-US" altLang="zh-CN" dirty="0"/>
              <a:t>)*</a:t>
            </a:r>
            <a:r>
              <a:rPr lang="en-US" altLang="zh-CN" dirty="0" smtClean="0"/>
              <a:t>a</a:t>
            </a:r>
          </a:p>
          <a:p>
            <a:pPr marL="0" indent="0">
              <a:buNone/>
            </a:pPr>
            <a:r>
              <a:rPr lang="en-US" altLang="zh-CN" dirty="0"/>
              <a:t> (2</a:t>
            </a:r>
            <a:r>
              <a:rPr lang="en-US" altLang="zh-CN" dirty="0" smtClean="0"/>
              <a:t>)    ((</a:t>
            </a:r>
            <a:r>
              <a:rPr lang="el-GR" altLang="zh-CN" dirty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ε </a:t>
            </a:r>
            <a:r>
              <a:rPr lang="en-US" altLang="zh-CN" dirty="0" smtClean="0"/>
              <a:t>|</a:t>
            </a:r>
            <a:r>
              <a:rPr lang="en-US" altLang="zh-CN" dirty="0"/>
              <a:t>a)b</a:t>
            </a:r>
            <a:r>
              <a:rPr lang="en-US" altLang="zh-CN" dirty="0" smtClean="0"/>
              <a:t>*)*</a:t>
            </a:r>
          </a:p>
          <a:p>
            <a:pPr marL="514350" indent="-514350">
              <a:buAutoNum type="arabicParenBoth" startAt="3"/>
            </a:pPr>
            <a:r>
              <a:rPr lang="en-US" altLang="zh-CN" dirty="0" smtClean="0"/>
              <a:t>(</a:t>
            </a:r>
            <a:r>
              <a:rPr lang="en-US" altLang="zh-CN" dirty="0" err="1"/>
              <a:t>a|b</a:t>
            </a:r>
            <a:r>
              <a:rPr lang="en-US" altLang="zh-CN" dirty="0"/>
              <a:t>)*a(</a:t>
            </a:r>
            <a:r>
              <a:rPr lang="en-US" altLang="zh-CN" dirty="0" err="1"/>
              <a:t>a|b</a:t>
            </a:r>
            <a:r>
              <a:rPr lang="en-US" altLang="zh-CN" dirty="0"/>
              <a:t>)(</a:t>
            </a:r>
            <a:r>
              <a:rPr lang="en-US" altLang="zh-CN" dirty="0" err="1"/>
              <a:t>a|b</a:t>
            </a:r>
            <a:r>
              <a:rPr lang="en-US" altLang="zh-CN" dirty="0" smtClean="0"/>
              <a:t>)</a:t>
            </a:r>
          </a:p>
          <a:p>
            <a:pPr marL="514350" indent="-514350">
              <a:buAutoNum type="arabicParenBoth" startAt="3"/>
            </a:pPr>
            <a:r>
              <a:rPr lang="en-US" altLang="zh-CN" dirty="0" smtClean="0"/>
              <a:t>a*</a:t>
            </a:r>
            <a:r>
              <a:rPr lang="en-US" altLang="zh-CN" dirty="0" err="1" smtClean="0"/>
              <a:t>ba</a:t>
            </a:r>
            <a:r>
              <a:rPr lang="en-US" altLang="zh-CN" dirty="0" smtClean="0"/>
              <a:t>*</a:t>
            </a:r>
            <a:r>
              <a:rPr lang="en-US" altLang="zh-CN" dirty="0" err="1" smtClean="0"/>
              <a:t>ba</a:t>
            </a:r>
            <a:r>
              <a:rPr lang="en-US" altLang="zh-CN" dirty="0" smtClean="0"/>
              <a:t>*</a:t>
            </a:r>
            <a:r>
              <a:rPr lang="en-US" altLang="zh-CN" dirty="0" err="1" smtClean="0"/>
              <a:t>ba</a:t>
            </a:r>
            <a:r>
              <a:rPr lang="en-US" altLang="zh-CN" dirty="0"/>
              <a:t>*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71687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(1)a(</a:t>
            </a:r>
            <a:r>
              <a:rPr lang="en-US" altLang="zh-CN" dirty="0" err="1"/>
              <a:t>a|b</a:t>
            </a:r>
            <a:r>
              <a:rPr lang="en-US" altLang="zh-CN" dirty="0"/>
              <a:t>)*a:</a:t>
            </a:r>
            <a:r>
              <a:rPr lang="zh-CN" altLang="en-US" dirty="0"/>
              <a:t>以</a:t>
            </a:r>
            <a:r>
              <a:rPr lang="en-US" altLang="zh-CN" dirty="0"/>
              <a:t>a</a:t>
            </a:r>
            <a:r>
              <a:rPr lang="zh-CN" altLang="en-US" dirty="0"/>
              <a:t>开头和以</a:t>
            </a:r>
            <a:r>
              <a:rPr lang="en-US" altLang="zh-CN" dirty="0"/>
              <a:t>a</a:t>
            </a:r>
            <a:r>
              <a:rPr lang="zh-CN" altLang="en-US" dirty="0"/>
              <a:t>结束的中间由任意个</a:t>
            </a:r>
            <a:r>
              <a:rPr lang="en-US" altLang="zh-CN" dirty="0"/>
              <a:t>a</a:t>
            </a:r>
            <a:r>
              <a:rPr lang="zh-CN" altLang="en-US" dirty="0"/>
              <a:t>或</a:t>
            </a:r>
            <a:r>
              <a:rPr lang="en-US" altLang="zh-CN" dirty="0"/>
              <a:t>b</a:t>
            </a:r>
            <a:r>
              <a:rPr lang="zh-CN" altLang="en-US" dirty="0"/>
              <a:t>组成的串的集合</a:t>
            </a:r>
          </a:p>
          <a:p>
            <a:r>
              <a:rPr lang="en-US" altLang="zh-CN" dirty="0"/>
              <a:t>(2</a:t>
            </a:r>
            <a:r>
              <a:rPr lang="en-US" altLang="zh-CN" dirty="0" smtClean="0"/>
              <a:t>)((</a:t>
            </a:r>
            <a:r>
              <a:rPr lang="el-GR" altLang="zh-CN" dirty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ε </a:t>
            </a:r>
            <a:r>
              <a:rPr lang="en-US" altLang="zh-CN" dirty="0" smtClean="0"/>
              <a:t>|</a:t>
            </a:r>
            <a:r>
              <a:rPr lang="en-US" altLang="zh-CN" dirty="0"/>
              <a:t>a)b*)*:</a:t>
            </a:r>
            <a:r>
              <a:rPr lang="zh-CN" altLang="en-US" dirty="0"/>
              <a:t>由</a:t>
            </a:r>
            <a:r>
              <a:rPr lang="en-US" altLang="zh-CN" dirty="0"/>
              <a:t>0</a:t>
            </a:r>
            <a:r>
              <a:rPr lang="zh-CN" altLang="en-US" dirty="0"/>
              <a:t>个和多个</a:t>
            </a:r>
            <a:r>
              <a:rPr lang="en-US" altLang="zh-CN" dirty="0"/>
              <a:t>b</a:t>
            </a:r>
            <a:r>
              <a:rPr lang="zh-CN" altLang="en-US" dirty="0"/>
              <a:t>组成的串以及由</a:t>
            </a:r>
            <a:r>
              <a:rPr lang="en-US" altLang="zh-CN" dirty="0"/>
              <a:t>0</a:t>
            </a:r>
            <a:r>
              <a:rPr lang="zh-CN" altLang="en-US" dirty="0"/>
              <a:t>个或多个以</a:t>
            </a:r>
            <a:r>
              <a:rPr lang="en-US" altLang="zh-CN" dirty="0"/>
              <a:t>a</a:t>
            </a:r>
            <a:r>
              <a:rPr lang="zh-CN" altLang="en-US" dirty="0"/>
              <a:t>开头由任意个</a:t>
            </a:r>
            <a:r>
              <a:rPr lang="en-US" altLang="zh-CN" dirty="0"/>
              <a:t>b</a:t>
            </a:r>
            <a:r>
              <a:rPr lang="zh-CN" altLang="en-US" dirty="0"/>
              <a:t>组成的实例所组成的串的集合 </a:t>
            </a:r>
          </a:p>
          <a:p>
            <a:r>
              <a:rPr lang="en-US" altLang="zh-CN" dirty="0"/>
              <a:t>(3)(</a:t>
            </a:r>
            <a:r>
              <a:rPr lang="en-US" altLang="zh-CN" dirty="0" err="1"/>
              <a:t>a|b</a:t>
            </a:r>
            <a:r>
              <a:rPr lang="en-US" altLang="zh-CN" dirty="0"/>
              <a:t>)*a(</a:t>
            </a:r>
            <a:r>
              <a:rPr lang="en-US" altLang="zh-CN" dirty="0" err="1"/>
              <a:t>a|b</a:t>
            </a:r>
            <a:r>
              <a:rPr lang="en-US" altLang="zh-CN" dirty="0"/>
              <a:t>)(</a:t>
            </a:r>
            <a:r>
              <a:rPr lang="en-US" altLang="zh-CN" dirty="0" err="1"/>
              <a:t>a|b</a:t>
            </a:r>
            <a:r>
              <a:rPr lang="en-US" altLang="zh-CN" dirty="0"/>
              <a:t>)</a:t>
            </a:r>
            <a:r>
              <a:rPr lang="zh-CN" altLang="en-US" dirty="0"/>
              <a:t>：由</a:t>
            </a:r>
            <a:r>
              <a:rPr lang="en-US" altLang="zh-CN" dirty="0"/>
              <a:t>a</a:t>
            </a:r>
            <a:r>
              <a:rPr lang="zh-CN" altLang="en-US" dirty="0"/>
              <a:t>或</a:t>
            </a:r>
            <a:r>
              <a:rPr lang="en-US" altLang="zh-CN" dirty="0"/>
              <a:t>b</a:t>
            </a:r>
            <a:r>
              <a:rPr lang="zh-CN" altLang="en-US" dirty="0"/>
              <a:t>构成的长度至少为</a:t>
            </a:r>
            <a:r>
              <a:rPr lang="en-US" altLang="zh-CN" dirty="0"/>
              <a:t>3</a:t>
            </a:r>
            <a:r>
              <a:rPr lang="zh-CN" altLang="en-US" dirty="0"/>
              <a:t>的且倒数第三个字符为</a:t>
            </a:r>
            <a:r>
              <a:rPr lang="en-US" altLang="zh-CN" dirty="0"/>
              <a:t>a</a:t>
            </a:r>
            <a:r>
              <a:rPr lang="zh-CN" altLang="en-US" dirty="0"/>
              <a:t>的串的集合</a:t>
            </a:r>
          </a:p>
          <a:p>
            <a:r>
              <a:rPr lang="en-US" altLang="zh-CN" dirty="0"/>
              <a:t>(4)a*</a:t>
            </a:r>
            <a:r>
              <a:rPr lang="en-US" altLang="zh-CN" dirty="0" err="1"/>
              <a:t>ba</a:t>
            </a:r>
            <a:r>
              <a:rPr lang="en-US" altLang="zh-CN" dirty="0"/>
              <a:t>*</a:t>
            </a:r>
            <a:r>
              <a:rPr lang="en-US" altLang="zh-CN" dirty="0" err="1"/>
              <a:t>ba</a:t>
            </a:r>
            <a:r>
              <a:rPr lang="en-US" altLang="zh-CN" dirty="0"/>
              <a:t>*</a:t>
            </a:r>
            <a:r>
              <a:rPr lang="en-US" altLang="zh-CN" dirty="0" err="1"/>
              <a:t>ba</a:t>
            </a:r>
            <a:r>
              <a:rPr lang="en-US" altLang="zh-CN" dirty="0"/>
              <a:t>*</a:t>
            </a:r>
            <a:r>
              <a:rPr lang="zh-CN" altLang="en-US" dirty="0"/>
              <a:t>：由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构成的</a:t>
            </a:r>
            <a:r>
              <a:rPr lang="en-US" altLang="zh-CN" dirty="0"/>
              <a:t>b</a:t>
            </a:r>
            <a:r>
              <a:rPr lang="zh-CN" altLang="en-US" dirty="0"/>
              <a:t>的个数为</a:t>
            </a:r>
            <a:r>
              <a:rPr lang="en-US" altLang="zh-CN" dirty="0"/>
              <a:t>3</a:t>
            </a:r>
            <a:r>
              <a:rPr lang="zh-CN" altLang="en-US" dirty="0"/>
              <a:t>的串的集合</a:t>
            </a:r>
          </a:p>
        </p:txBody>
      </p:sp>
    </p:spTree>
    <p:extLst>
      <p:ext uri="{BB962C8B-B14F-4D97-AF65-F5344CB8AC3E}">
        <p14:creationId xmlns:p14="http://schemas.microsoft.com/office/powerpoint/2010/main" val="41291619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正则定义（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）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为了书写方便，可以给正则表达式命名，且可以通过名字使用正则表达式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正则定义是如下形式的定义序列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		d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 r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  <a:sym typeface="Wingdings" pitchFamily="2" charset="2"/>
            </a:endParaRP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		d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2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  r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2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  <a:sym typeface="Wingdings" pitchFamily="2" charset="2"/>
            </a:endParaRP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		… …</a:t>
            </a: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		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d</a:t>
            </a:r>
            <a:r>
              <a:rPr lang="en-US" altLang="zh-CN" baseline="-25000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n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r</a:t>
            </a:r>
            <a:r>
              <a:rPr lang="en-US" altLang="zh-CN" baseline="-25000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n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其中：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d</a:t>
            </a:r>
            <a:r>
              <a:rPr lang="en-US" altLang="zh-CN" baseline="-25000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i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不在</a:t>
            </a:r>
            <a:r>
              <a:rPr lang="el-GR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Σ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中，且各不相同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每个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r</a:t>
            </a:r>
            <a:r>
              <a:rPr lang="en-US" altLang="zh-CN" baseline="-25000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i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是字母表</a:t>
            </a:r>
            <a:r>
              <a:rPr lang="el-GR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Σ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U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{d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,d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,…,d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i-1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}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上的正则表达式。这保证了不会出现递归定义。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正则定义（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）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各个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d</a:t>
            </a:r>
            <a:r>
              <a:rPr lang="en-US" altLang="zh-CN" baseline="-25000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i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</a:t>
            </a:r>
            <a:r>
              <a:rPr lang="el-GR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Σ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上的正则表达式如下：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d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的正则表达式即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r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将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r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中的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d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替换为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r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，得到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d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的正则表达式。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… … … …</a:t>
            </a: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将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r</a:t>
            </a:r>
            <a:r>
              <a:rPr lang="en-US" altLang="zh-CN" baseline="-25000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i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中的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d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,d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,…,d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i-1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替换为各自的正则表达式，得到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d</a:t>
            </a:r>
            <a:r>
              <a:rPr lang="en-US" altLang="zh-CN" baseline="-25000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i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的正则表达式。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注意：替换的时候不能破坏替换进去的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d</a:t>
            </a:r>
            <a:r>
              <a:rPr lang="en-US" altLang="zh-CN" baseline="-25000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i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的完整性。</a:t>
            </a:r>
            <a:endParaRPr lang="zh-CN" altLang="en-US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为什么要设立独立的词法分析器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简化编译器的设计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词法分析器可以首先完成一些简单的处理工作。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提高编译器效率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相对于语法分析，词法分析过程简单，可高效实现。（下推自动机 </a:t>
            </a:r>
            <a:r>
              <a:rPr lang="en-US" altLang="zh-CN" dirty="0" err="1" smtClean="0">
                <a:latin typeface="隶书" pitchFamily="49" charset="-122"/>
                <a:ea typeface="隶书" pitchFamily="49" charset="-122"/>
              </a:rPr>
              <a:t>vs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 有穷自动机）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增强编译器的可移植性</a:t>
            </a:r>
            <a:endParaRPr lang="zh-CN" altLang="en-US" dirty="0"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正则定义的例子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C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语言标识符的正则定义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letter_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 A | B | … | Z | a | b | … | z | _</a:t>
            </a: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digit  0 | 1 | … | 9</a:t>
            </a: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id 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 letter_ ( letter_ | digit )*</a:t>
            </a:r>
          </a:p>
          <a:p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id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对应的正则表达式为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  <a:sym typeface="Wingdings" pitchFamily="2" charset="2"/>
            </a:endParaRP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(A | B | … | Z | a | b | … | z | _) ((A | B | … | Z | a | b | … | z | _) |(0 | 1 | … | 9))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*</a:t>
            </a:r>
            <a:endParaRPr lang="zh-CN" altLang="en-US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正则表达式的扩展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基本运算符：并、连接、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Kleen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闭包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扩展的运算符：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一个或多个实例：单目后缀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+</a:t>
            </a:r>
          </a:p>
          <a:p>
            <a:pPr lvl="2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r+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等价于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rr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*</a:t>
            </a: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零个或一个实例：？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2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r?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等价于</a:t>
            </a:r>
            <a:r>
              <a:rPr lang="el-GR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ε 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|r</a:t>
            </a: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字符类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2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[a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…a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]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等价于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|a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|…|a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</a:t>
            </a:r>
          </a:p>
          <a:p>
            <a:pPr lvl="2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[a-e]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等价于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a|b|c|d|e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使正则表达式更加简洁，但不会使正则表达式的描述能力增强</a:t>
            </a:r>
            <a:endParaRPr lang="zh-CN" altLang="en-US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内容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词法分析器的作用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词法单元的规约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词法单元的识别</a:t>
            </a:r>
            <a:endParaRPr lang="en-US" altLang="zh-CN" dirty="0" smtClean="0">
              <a:solidFill>
                <a:srgbClr val="FF0000"/>
              </a:solidFill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词法分析器生成工具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Lex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有穷自动机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从正则表达式到自动机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词法分析器生成工具的设计方法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词法单元的识别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词法分析器要求能够检查输入字符串，在前缀中找出和某个模式匹配的词素。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首先通过正则定义来描述各种词法单元的模式。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定义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ws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(blank | tab | newline)+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来消除空白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  <a:sym typeface="Wingdings" pitchFamily="2" charset="2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词法分析器识别到这个模式时，不返回词法单元，继续识别其它模式。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4643438" cy="3286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43372" y="2714620"/>
            <a:ext cx="5000628" cy="3898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状态转换图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214974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词法分析器的重要组件之一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状态转换图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(transition diagram)</a:t>
            </a: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状态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(state)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：表示在识别词素时可能出现的情况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2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状态看作是已处理部分的总结。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2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某些状态为接受状态或最终状态，表明已找到词素。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2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加上*的接受状态表示最后读入的符号不在词素中。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2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开始状态（初始状态）：用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start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边表示。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边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(edge)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：从一个状态指向另一个状态；边的标号是一个或多个符号。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2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当前符号为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，下一个输入符号为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，就沿着从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离开，标号为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的边到达下一个状态。</a:t>
            </a:r>
            <a:endParaRPr lang="zh-CN" altLang="en-US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状态转换图的例子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1357298"/>
            <a:ext cx="6734194" cy="5142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保留字和标识符的识别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5762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在很多时候，保留字也符合标识符的模式，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识别标识符的状态转换图也会识别保留字。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解决方法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在符号表中预先填写保留字，并指明它们不是普通标识符。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为关键字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</a:rPr>
              <a:t>/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保留字建立独立的、高优先级的状态转换图。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5143512"/>
            <a:ext cx="8306649" cy="148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其它的状态转换图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1285860"/>
            <a:ext cx="8911980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14546" y="4214818"/>
            <a:ext cx="4838698" cy="243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词法分析器的体系结构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从转换图构造词法分析器的方法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变量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state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记录当前状态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一个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switch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根据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state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的值转到相应的代码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每个状态对应于一段代码。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2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这段代码根据读入的符号，确定下一个状态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2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如果找不到相应的边，则调用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fail()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进行错误恢复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进入某个接受状态时，返回相应的词法单元。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2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注意状态有*标记时，需要回退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forward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指针。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实际是模拟转换图的运行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42938"/>
            <a:ext cx="8229600" cy="985837"/>
          </a:xfrm>
        </p:spPr>
        <p:txBody>
          <a:bodyPr/>
          <a:lstStyle/>
          <a:p>
            <a:pPr eaLnBrk="1" hangingPunct="1"/>
            <a:r>
              <a:rPr lang="zh-CN" altLang="zh-CN" sz="4400" b="1" smtClean="0">
                <a:latin typeface="宋体" panose="02010600030101010101" pitchFamily="2" charset="-122"/>
                <a:ea typeface="宋体" panose="02010600030101010101" pitchFamily="2" charset="-122"/>
              </a:rPr>
              <a:t>词法分析器的</a:t>
            </a:r>
            <a:r>
              <a:rPr lang="zh-CN" altLang="zh-CN" sz="4400" b="1" smtClean="0">
                <a:solidFill>
                  <a:srgbClr val="FF5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三种</a:t>
            </a:r>
            <a:r>
              <a:rPr lang="zh-CN" altLang="zh-CN" sz="4400" b="1" smtClean="0">
                <a:latin typeface="宋体" panose="02010600030101010101" pitchFamily="2" charset="-122"/>
                <a:ea typeface="宋体" panose="02010600030101010101" pitchFamily="2" charset="-122"/>
              </a:rPr>
              <a:t>构造策略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2413" y="1990725"/>
            <a:ext cx="8858250" cy="2951163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 typeface="Wingdings" pitchFamily="2" charset="2"/>
              <a:buChar char="v"/>
              <a:defRPr/>
            </a:pPr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使用词法分析器生成器，从基于</a:t>
            </a:r>
            <a:r>
              <a:rPr lang="zh-CN" altLang="en-US" sz="3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正规式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的说明</a:t>
            </a:r>
            <a:r>
              <a:rPr lang="zh-CN" altLang="en-US" sz="3200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自动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产生</a:t>
            </a:r>
            <a:endParaRPr lang="en-US" sz="32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 eaLnBrk="1" hangingPunct="1">
              <a:spcBef>
                <a:spcPct val="50000"/>
              </a:spcBef>
              <a:buFont typeface="Wingdings" pitchFamily="2" charset="2"/>
              <a:buChar char="v"/>
              <a:defRPr/>
            </a:pPr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使用传统的程序设计语言</a:t>
            </a:r>
            <a:r>
              <a:rPr lang="zh-CN" altLang="en-US" sz="3200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手工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编写</a:t>
            </a:r>
            <a:endParaRPr lang="en-US" sz="32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 eaLnBrk="1" hangingPunct="1">
              <a:spcBef>
                <a:spcPct val="50000"/>
              </a:spcBef>
              <a:buFont typeface="Wingdings" pitchFamily="2" charset="2"/>
              <a:buChar char="v"/>
              <a:defRPr/>
            </a:pPr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使用汇编语言</a:t>
            </a:r>
            <a:r>
              <a:rPr lang="zh-CN" altLang="en-US" sz="3200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手工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编写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78362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571480"/>
            <a:ext cx="8072494" cy="611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00364" y="142852"/>
            <a:ext cx="5929354" cy="1000132"/>
          </a:xfrm>
        </p:spPr>
        <p:txBody>
          <a:bodyPr/>
          <a:lstStyle/>
          <a:p>
            <a:r>
              <a:rPr lang="en-US" altLang="zh-CN" dirty="0" err="1" smtClean="0">
                <a:latin typeface="华文新魏" pitchFamily="2" charset="-122"/>
                <a:ea typeface="华文新魏" pitchFamily="2" charset="-122"/>
              </a:rPr>
              <a:t>Relop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对应的代码概要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处理多个模式的方法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词法分析器需要匹配多个模式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解决方法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按照优先级，顺序地尝试各个状态转换图。如果引发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fail()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，回退并尝试下一个状态图。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更好的方法：“并行地”运行各个状态转换图。通过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greedy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策略，识别最长的和某个模式匹配的输入前缀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实际使用的方法：预先把各个状态转换图合成一个状态转换图，然后运行这个状态转换图。</a:t>
            </a:r>
            <a:endParaRPr lang="zh-CN" altLang="en-US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内容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词法分析器的作用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词法单元的规约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词法单元的识别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词法分析器生成工具</a:t>
            </a:r>
            <a:r>
              <a:rPr lang="en-US" altLang="zh-CN" dirty="0" err="1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Lex</a:t>
            </a:r>
            <a:endParaRPr lang="en-US" altLang="zh-CN" dirty="0" smtClean="0">
              <a:solidFill>
                <a:srgbClr val="FF0000"/>
              </a:solidFill>
              <a:latin typeface="隶书" pitchFamily="49" charset="-122"/>
              <a:ea typeface="隶书" pitchFamily="49" charset="-122"/>
            </a:endParaRPr>
          </a:p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有穷自动机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从正则表达式到自动机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词法分析器生成工具的设计方法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词法分析工具</a:t>
            </a:r>
            <a:r>
              <a:rPr lang="en-US" altLang="zh-CN" dirty="0" err="1" smtClean="0">
                <a:latin typeface="华文新魏" pitchFamily="2" charset="-122"/>
                <a:ea typeface="华文新魏" pitchFamily="2" charset="-122"/>
              </a:rPr>
              <a:t>Lex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/Flex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Lex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/Flex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是一个有用的词法分析器生成工具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通常和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Yacc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一起使用，生成编译器的前端</a:t>
            </a:r>
            <a:endParaRPr lang="zh-CN" altLang="en-US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2786058"/>
            <a:ext cx="6429375" cy="3943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华文新魏" pitchFamily="2" charset="-122"/>
                <a:ea typeface="华文新魏" pitchFamily="2" charset="-122"/>
              </a:rPr>
              <a:t>Lex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源程序的结构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5400684" cy="4768865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声明部分包含：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明示常量：表示常数的标识符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正则定义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转换规则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模式 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</a:rPr>
              <a:t>{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动作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</a:rPr>
              <a:t>}</a:t>
            </a:r>
          </a:p>
          <a:p>
            <a:pPr lvl="2"/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模式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</a:rPr>
              <a:t>: 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正则表达式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lvl="2"/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动作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</a:rPr>
              <a:t>: 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识别到相应模式时采取的处理方式。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辅助函数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动作中使用的函数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43636" y="1428736"/>
            <a:ext cx="264320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声明部分</a:t>
            </a:r>
            <a:endParaRPr lang="en-US" altLang="zh-CN" sz="2800" dirty="0" smtClean="0"/>
          </a:p>
          <a:p>
            <a:r>
              <a:rPr lang="en-US" altLang="zh-CN" sz="2800" dirty="0" smtClean="0"/>
              <a:t>%%</a:t>
            </a:r>
          </a:p>
          <a:p>
            <a:r>
              <a:rPr lang="zh-CN" altLang="en-US" sz="2800" dirty="0" smtClean="0"/>
              <a:t>转换规则</a:t>
            </a:r>
            <a:endParaRPr lang="en-US" altLang="zh-CN" sz="2800" dirty="0" smtClean="0"/>
          </a:p>
          <a:p>
            <a:r>
              <a:rPr lang="en-US" altLang="zh-CN" sz="2800" dirty="0" smtClean="0"/>
              <a:t>%%</a:t>
            </a:r>
          </a:p>
          <a:p>
            <a:r>
              <a:rPr lang="zh-CN" altLang="en-US" sz="2800" dirty="0" smtClean="0"/>
              <a:t>辅助函数</a:t>
            </a:r>
            <a:endParaRPr lang="en-US" altLang="zh-CN" sz="2800" dirty="0" smtClean="0"/>
          </a:p>
          <a:p>
            <a:pPr algn="ctr"/>
            <a:endParaRPr lang="en-US" altLang="zh-CN" sz="2800" dirty="0" smtClean="0">
              <a:latin typeface="隶书" pitchFamily="49" charset="-122"/>
              <a:ea typeface="隶书" pitchFamily="49" charset="-122"/>
            </a:endParaRPr>
          </a:p>
          <a:p>
            <a:pPr algn="ctr"/>
            <a:r>
              <a:rPr lang="en-US" altLang="zh-CN" sz="2800" dirty="0" err="1" smtClean="0">
                <a:latin typeface="隶书" pitchFamily="49" charset="-122"/>
                <a:ea typeface="隶书" pitchFamily="49" charset="-122"/>
              </a:rPr>
              <a:t>Lex</a:t>
            </a:r>
            <a:r>
              <a:rPr lang="zh-CN" altLang="en-US" sz="2800" dirty="0" smtClean="0">
                <a:latin typeface="隶书" pitchFamily="49" charset="-122"/>
                <a:ea typeface="隶书" pitchFamily="49" charset="-122"/>
              </a:rPr>
              <a:t>程序的形式</a:t>
            </a:r>
            <a:endParaRPr lang="zh-CN" altLang="en-US" sz="2800" dirty="0"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词法分析器的工作方式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latin typeface="隶书" pitchFamily="49" charset="-122"/>
                <a:ea typeface="隶书" pitchFamily="49" charset="-122"/>
              </a:rPr>
              <a:t>Lex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生成的词法分析器作为一个函数被调用；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在每次调用过程中，不断读入余下的输入符号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发现最长的、与某个模式匹配的输入前缀时，调用相应的动作；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该动作进行相关处理，并把控制返回；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如果不返回，则词法分析器继续寻找其它词素。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华文新魏" pitchFamily="2" charset="-122"/>
                <a:ea typeface="华文新魏" pitchFamily="2" charset="-122"/>
              </a:rPr>
              <a:t>Lex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程序的例子（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）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6143644"/>
            <a:ext cx="8229600" cy="482585"/>
          </a:xfrm>
        </p:spPr>
        <p:txBody>
          <a:bodyPr>
            <a:normAutofit fontScale="92500" lnSpcReduction="20000"/>
          </a:bodyPr>
          <a:lstStyle/>
          <a:p>
            <a:endParaRPr lang="zh-CN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214422"/>
            <a:ext cx="5876940" cy="4052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线形标注 1 4"/>
          <p:cNvSpPr/>
          <p:nvPr/>
        </p:nvSpPr>
        <p:spPr>
          <a:xfrm>
            <a:off x="5572132" y="1285860"/>
            <a:ext cx="3357586" cy="2000264"/>
          </a:xfrm>
          <a:prstGeom prst="borderCallout1">
            <a:avLst>
              <a:gd name="adj1" fmla="val 18750"/>
              <a:gd name="adj2" fmla="val -8333"/>
              <a:gd name="adj3" fmla="val 39594"/>
              <a:gd name="adj4" fmla="val -573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643570" y="1428736"/>
            <a:ext cx="32147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%{</a:t>
            </a:r>
            <a:r>
              <a:rPr lang="zh-CN" altLang="en-US" smtClean="0"/>
              <a:t>和</a:t>
            </a:r>
            <a:r>
              <a:rPr lang="en-US" altLang="zh-CN" smtClean="0"/>
              <a:t>}%</a:t>
            </a:r>
            <a:r>
              <a:rPr lang="zh-CN" altLang="en-US" smtClean="0"/>
              <a:t>之间的内容一般被直接拷贝到</a:t>
            </a:r>
            <a:r>
              <a:rPr lang="en-US" altLang="zh-CN" smtClean="0"/>
              <a:t>lex.yy.c</a:t>
            </a:r>
            <a:r>
              <a:rPr lang="zh-CN" altLang="en-US" smtClean="0"/>
              <a:t>中；</a:t>
            </a:r>
            <a:endParaRPr lang="en-US" altLang="zh-CN" smtClean="0"/>
          </a:p>
          <a:p>
            <a:r>
              <a:rPr lang="zh-CN" altLang="en-US" smtClean="0"/>
              <a:t>这里的内容就是一段注释；</a:t>
            </a:r>
            <a:endParaRPr lang="en-US" altLang="zh-CN" smtClean="0"/>
          </a:p>
          <a:p>
            <a:r>
              <a:rPr lang="en-US" altLang="zh-CN" smtClean="0"/>
              <a:t>LT</a:t>
            </a:r>
            <a:r>
              <a:rPr lang="zh-CN" altLang="en-US" smtClean="0"/>
              <a:t>，</a:t>
            </a:r>
            <a:r>
              <a:rPr lang="en-US" altLang="zh-CN" smtClean="0"/>
              <a:t>LE</a:t>
            </a:r>
            <a:r>
              <a:rPr lang="zh-CN" altLang="en-US" smtClean="0"/>
              <a:t>等的值在</a:t>
            </a:r>
            <a:r>
              <a:rPr lang="en-US" altLang="zh-CN" smtClean="0"/>
              <a:t>yacc</a:t>
            </a:r>
            <a:r>
              <a:rPr lang="zh-CN" altLang="en-US" smtClean="0"/>
              <a:t>源程序中定义</a:t>
            </a:r>
            <a:endParaRPr lang="en-US" altLang="zh-CN" smtClean="0"/>
          </a:p>
        </p:txBody>
      </p:sp>
      <p:sp>
        <p:nvSpPr>
          <p:cNvPr id="7" name="线形标注 1 6"/>
          <p:cNvSpPr/>
          <p:nvPr/>
        </p:nvSpPr>
        <p:spPr>
          <a:xfrm>
            <a:off x="6072198" y="3857628"/>
            <a:ext cx="2357454" cy="642942"/>
          </a:xfrm>
          <a:prstGeom prst="borderCallout1">
            <a:avLst>
              <a:gd name="adj1" fmla="val 18750"/>
              <a:gd name="adj2" fmla="val -8333"/>
              <a:gd name="adj3" fmla="val -57449"/>
              <a:gd name="adj4" fmla="val -1245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143636" y="4000504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正则定义</a:t>
            </a:r>
            <a:endParaRPr lang="en-US" altLang="zh-CN" smtClean="0"/>
          </a:p>
        </p:txBody>
      </p:sp>
      <p:sp>
        <p:nvSpPr>
          <p:cNvPr id="9" name="线形标注 1 8"/>
          <p:cNvSpPr/>
          <p:nvPr/>
        </p:nvSpPr>
        <p:spPr>
          <a:xfrm>
            <a:off x="4000496" y="5572140"/>
            <a:ext cx="2357454" cy="642942"/>
          </a:xfrm>
          <a:prstGeom prst="borderCallout1">
            <a:avLst>
              <a:gd name="adj1" fmla="val 18750"/>
              <a:gd name="adj2" fmla="val -8333"/>
              <a:gd name="adj3" fmla="val -93871"/>
              <a:gd name="adj4" fmla="val -1268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214810" y="5500702"/>
            <a:ext cx="2214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分隔声明部分和转换规则部分。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华文新魏" pitchFamily="2" charset="-122"/>
                <a:ea typeface="华文新魏" pitchFamily="2" charset="-122"/>
              </a:rPr>
              <a:t>Lex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程序的例子（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）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500702"/>
            <a:ext cx="8229600" cy="625461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571612"/>
            <a:ext cx="8658225" cy="454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线形标注 1 4"/>
          <p:cNvSpPr/>
          <p:nvPr/>
        </p:nvSpPr>
        <p:spPr>
          <a:xfrm>
            <a:off x="6215074" y="1428736"/>
            <a:ext cx="2357454" cy="1000132"/>
          </a:xfrm>
          <a:prstGeom prst="borderCallout1">
            <a:avLst>
              <a:gd name="adj1" fmla="val 18750"/>
              <a:gd name="adj2" fmla="val -8333"/>
              <a:gd name="adj3" fmla="val 82637"/>
              <a:gd name="adj4" fmla="val -626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286512" y="1571612"/>
            <a:ext cx="22145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没有返回，表示继续识别其它词法单元</a:t>
            </a:r>
            <a:endParaRPr lang="en-US" altLang="zh-CN" smtClean="0"/>
          </a:p>
        </p:txBody>
      </p:sp>
      <p:sp>
        <p:nvSpPr>
          <p:cNvPr id="7" name="线形标注 1 6"/>
          <p:cNvSpPr/>
          <p:nvPr/>
        </p:nvSpPr>
        <p:spPr>
          <a:xfrm>
            <a:off x="6572264" y="4214818"/>
            <a:ext cx="2357454" cy="1000132"/>
          </a:xfrm>
          <a:prstGeom prst="borderCallout1">
            <a:avLst>
              <a:gd name="adj1" fmla="val 18750"/>
              <a:gd name="adj2" fmla="val -8333"/>
              <a:gd name="adj3" fmla="val -80149"/>
              <a:gd name="adj4" fmla="val -517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643702" y="4357694"/>
            <a:ext cx="2214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把识别到的标识符加入标识符表</a:t>
            </a:r>
            <a:endParaRPr lang="en-US" altLang="zh-CN" dirty="0" smtClean="0"/>
          </a:p>
        </p:txBody>
      </p:sp>
      <p:sp>
        <p:nvSpPr>
          <p:cNvPr id="9" name="线形标注 1 8"/>
          <p:cNvSpPr/>
          <p:nvPr/>
        </p:nvSpPr>
        <p:spPr>
          <a:xfrm>
            <a:off x="6357950" y="5572140"/>
            <a:ext cx="2357454" cy="1000132"/>
          </a:xfrm>
          <a:prstGeom prst="borderCallout1">
            <a:avLst>
              <a:gd name="adj1" fmla="val 18750"/>
              <a:gd name="adj2" fmla="val -8333"/>
              <a:gd name="adj3" fmla="val -188302"/>
              <a:gd name="adj4" fmla="val -522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429388" y="5715016"/>
            <a:ext cx="2214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识别到数字常量，加入常量表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华文新魏" pitchFamily="2" charset="-122"/>
                <a:ea typeface="华文新魏" pitchFamily="2" charset="-122"/>
              </a:rPr>
              <a:t>Lex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程序的例子（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3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）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5572140"/>
            <a:ext cx="8229600" cy="1125527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err="1" smtClean="0">
                <a:latin typeface="隶书" pitchFamily="49" charset="-122"/>
                <a:ea typeface="隶书" pitchFamily="49" charset="-122"/>
              </a:rPr>
              <a:t>Lex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处理源程序时，辅助函数被直接拷贝到</a:t>
            </a:r>
            <a:r>
              <a:rPr lang="en-US" altLang="zh-CN" dirty="0" err="1" smtClean="0">
                <a:latin typeface="隶书" pitchFamily="49" charset="-122"/>
                <a:ea typeface="隶书" pitchFamily="49" charset="-122"/>
              </a:rPr>
              <a:t>lex.yy.c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中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辅助函数可在规则中直接调用</a:t>
            </a:r>
            <a:endParaRPr lang="zh-CN" altLang="en-US" dirty="0"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214422"/>
            <a:ext cx="8991600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latin typeface="华文新魏" pitchFamily="2" charset="-122"/>
                <a:ea typeface="华文新魏" pitchFamily="2" charset="-122"/>
              </a:rPr>
              <a:t>Lex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中的冲突解决方法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冲突：多个输入前缀与某个模式相匹配，或者一个前缀和多个模式匹配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Lex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解决冲突的方法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多个前缀可能匹配时，选择最长的前缀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2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保证词法分析器把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&lt;=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当作一个词法单元识别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某个前缀和多个模式匹配时，选择列在前面的模式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2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如果保留字的规则在标识符的规则之前，词法分析器将识别出保留字</a:t>
            </a:r>
            <a:endParaRPr lang="zh-CN" altLang="en-US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词法单元、模式、词素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词法单元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&lt;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词法单元名、属性值（可选）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&gt;</a:t>
            </a: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单元名是表示词法单位种类的抽象符号；语法分析器通过单元名即可确定词法单元序列的结构。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属性值通常用于语义分析之后的阶段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模式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描述了一类词法单元的词素可能具有的形式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词素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源程序中的字符序列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它和某个词法单元的模式匹配，被词法分析器识别为该词法单元的实例。</a:t>
            </a:r>
            <a:endParaRPr lang="zh-CN" altLang="en-US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有穷自动机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285860"/>
            <a:ext cx="8572560" cy="5286412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本质上和状态转换图相同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区别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有穷自动机只回答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Yes/No</a:t>
            </a: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区分为两类：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2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不确定的有穷自动机（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Nondeterministic Finite 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Automata,NFA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）：边上的标号没有限制，一个符号可出现在离开同一个状态的多条边上，</a:t>
            </a:r>
            <a:r>
              <a:rPr lang="el-GR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ε 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可以做标号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2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确定的有穷自动机（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Deterministic Finite Automata, DFA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）对于每个状态以及每个符号，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有且只有一条边（某些地方是说：最多只有一条边）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两种自动机都识别正则语言，即对于每个可以用正则表达式描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cs typeface="Times New Roman" pitchFamily="18" charset="0"/>
              </a:rPr>
              <a:t>述的语言，就可以用某个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  <a:cs typeface="Times New Roman" pitchFamily="18" charset="0"/>
              </a:rPr>
              <a:t>NFA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cs typeface="Times New Roman" pitchFamily="18" charset="0"/>
              </a:rPr>
              <a:t>或者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  <a:cs typeface="Times New Roman" pitchFamily="18" charset="0"/>
              </a:rPr>
              <a:t>DFA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cs typeface="Times New Roman" pitchFamily="18" charset="0"/>
              </a:rPr>
              <a:t>来识别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；反之亦然</a:t>
            </a:r>
            <a:endParaRPr lang="en-US" altLang="zh-CN" dirty="0" smtClean="0">
              <a:latin typeface="隶书" pitchFamily="49" charset="-122"/>
              <a:ea typeface="隶书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不确定的有穷自动机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NFA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的定义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一个有穷的状态集合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</a:t>
            </a: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一个输入符号集合</a:t>
            </a:r>
            <a:r>
              <a:rPr lang="el-GR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Σ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（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input alphabet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）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转换函数（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transition function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）对于每个状态和</a:t>
            </a:r>
            <a:r>
              <a:rPr lang="el-GR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Σ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U{</a:t>
            </a:r>
            <a:r>
              <a:rPr lang="el-GR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ε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}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中的符号，给出相应的后继状态集合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中的某个状态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0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被指定为开始状态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/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初始状态（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有些定义中可以有多个开始状态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）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的一个子集被指定为接受状态</a:t>
            </a:r>
            <a:endParaRPr lang="zh-CN" altLang="en-US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NFA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的例子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71741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状态集合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S={0,1,2,3}</a:t>
            </a: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开始状态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0</a:t>
            </a: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接受状态集合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{3}</a:t>
            </a: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转换函数：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(0,a)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{0,1}     (0,b){0}      (1,b)2    (2,b)3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4286256"/>
            <a:ext cx="6500858" cy="2256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857488" y="6215082"/>
            <a:ext cx="4643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隶书" pitchFamily="49" charset="-122"/>
                <a:ea typeface="隶书" pitchFamily="49" charset="-122"/>
              </a:rPr>
              <a:t>相应的图形表示</a:t>
            </a:r>
            <a:endParaRPr lang="zh-CN" altLang="en-US" sz="2400" dirty="0"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转换表（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transition table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）表示法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85990"/>
          </a:xfrm>
        </p:spPr>
        <p:txBody>
          <a:bodyPr/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用二维表表示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NFA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的转换函数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每行对应于一个状态，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每列对应于一个输入符号或者</a:t>
            </a:r>
            <a:r>
              <a:rPr lang="el-GR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ε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每个条目表示对应的后继状态集合</a:t>
            </a:r>
            <a:endParaRPr lang="zh-CN" altLang="en-US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08" y="3643314"/>
            <a:ext cx="4267200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500430" y="6000768"/>
            <a:ext cx="2928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隶书" pitchFamily="49" charset="-122"/>
                <a:ea typeface="隶书" pitchFamily="49" charset="-122"/>
              </a:rPr>
              <a:t>转换表表示法</a:t>
            </a:r>
            <a:endParaRPr lang="zh-CN" altLang="en-US" sz="2400" dirty="0"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输入字符串的接受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09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一个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NFA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接受输入字符串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x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，当且仅当对应的转换图中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存在一条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从开始状态到某个接受状态的路径，该路径中各条边上的标号按顺序组成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x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（不含</a:t>
            </a:r>
            <a:r>
              <a:rPr lang="el-GR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ε 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标号）。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前面的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NFA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接受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aabb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，因为：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NFA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接受的语言：从开始状态到达接受状态的所有路径的标号串的集合。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即：该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NFA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接受的所有符号串的集合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4286256"/>
            <a:ext cx="760095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NFA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和相应语言的例子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5715016"/>
            <a:ext cx="8229600" cy="911213"/>
          </a:xfrm>
        </p:spPr>
        <p:txBody>
          <a:bodyPr/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相应的语言：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L(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aa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*|bb*)</a:t>
            </a:r>
            <a:endParaRPr lang="zh-CN" altLang="en-US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1142984"/>
            <a:ext cx="5000660" cy="417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确定有穷自动机（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DFA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）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一个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NFA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被称为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DFA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，如果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没有标号为</a:t>
            </a:r>
            <a:r>
              <a:rPr lang="el-GR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ε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的转换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对于每个状态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和每个输入符号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，有且仅有一条标号为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的离开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的边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可以高效判断一个串能否被一个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DFA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接受。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每个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NFA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都有一个等价的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DFA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。</a:t>
            </a:r>
            <a:endParaRPr lang="zh-CN" altLang="en-US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DFA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的模拟运行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14942" y="1643050"/>
            <a:ext cx="3471858" cy="4483113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假设输入符号就是字符；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Nextchar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读入下一个字符（符号）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move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给出了离开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，标号为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c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的边的目标状态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2214554"/>
            <a:ext cx="4543425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DFA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的例子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929198"/>
            <a:ext cx="8229600" cy="1196965"/>
          </a:xfrm>
        </p:spPr>
        <p:txBody>
          <a:bodyPr/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假设输入为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ababb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，那么进入的状态序列为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algn="ctr">
              <a:buNone/>
            </a:pP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0,1,2,1,2,3</a:t>
            </a:r>
            <a:endParaRPr lang="zh-CN" altLang="en-US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1285860"/>
            <a:ext cx="6724650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从正则表达式到自动机的转换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正则表达式可以简洁、精确地描述词法单元的模式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模拟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DFA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的执行可以高效地进行模式匹配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将正则表达式转换为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DFA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的步骤：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正则表达式到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NFA</a:t>
            </a: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NFA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到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DFA</a:t>
            </a:r>
            <a:endParaRPr lang="zh-CN" altLang="en-US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词法单元、模式、词素（例子）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472" y="1285860"/>
            <a:ext cx="8229600" cy="1357322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printf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(“Total = % d\n”, score)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；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printf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, score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和标识符（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id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）的模式匹配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“Total = % d\n”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和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literal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的模式匹配</a:t>
            </a:r>
            <a:endParaRPr lang="zh-CN" altLang="en-US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714620"/>
            <a:ext cx="8764054" cy="372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NFA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到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DFA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（子集构造法）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(1)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285860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基本思想：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构造得到的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DFA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的每个状态和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NFA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的状态子集对应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DFA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读入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,a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,…,a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后到达的状态对应于从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NFA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开始状态出发沿着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,a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,…,a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可能到达的状态集合。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在算法中“并行地模拟” 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NFA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在遇到一个给定输入串时可能执行的所有动作。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>
              <a:buNone/>
            </a:pP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例子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4714884"/>
            <a:ext cx="8229600" cy="1982783"/>
          </a:xfrm>
        </p:spPr>
        <p:txBody>
          <a:bodyPr/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假设考虑上面的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NFA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能够接受串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babb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考虑从开始状态出发，沿着标号分别为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b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，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ba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，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bab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，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babb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能到达的可能状态的集合</a:t>
            </a:r>
            <a:endParaRPr lang="zh-CN" altLang="en-US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1357298"/>
            <a:ext cx="7731263" cy="2954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NFA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到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DFA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（子集构造法）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28802"/>
            <a:ext cx="8229600" cy="4197361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理论上，最坏情况下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DFA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的状态个数会是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NFA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状态个数的指数多个。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但是对于大部分应用，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NFA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和相应的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DFA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的状态数量大致相同。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NFA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到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DFA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（子集构造法）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(3)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算法中使用到的基本操作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el-GR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ε 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–closure(s)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：能够从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NFA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状态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开始，只通过</a:t>
            </a:r>
            <a:r>
              <a:rPr lang="el-GR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ε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转换到达的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NFA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状态集合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el-GR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ε 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–closure(T)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：能够从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T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中某个状态开始，只通过</a:t>
            </a:r>
            <a:r>
              <a:rPr lang="el-GR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ε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转换到达的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NFA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状态集合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move(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T,a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)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：能够从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T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中某个状态出发，通过一个标号为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的转换到达的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NFA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状态集合。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NFA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到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DFA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（子集构造法）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(4)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072074"/>
            <a:ext cx="8229600" cy="157163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这个算法实际上是一个搜索过程；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Dstates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中的一个状态未加标记表示还没有搜索过它的各个后继。</a:t>
            </a:r>
            <a:endParaRPr lang="zh-CN" altLang="en-US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500174"/>
            <a:ext cx="7705725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NFA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到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DFA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（子集构造法）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(5)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5858"/>
          </a:xfrm>
        </p:spPr>
        <p:txBody>
          <a:bodyPr/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计算</a:t>
            </a:r>
            <a:r>
              <a:rPr lang="el-GR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ε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–closure(T)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的算法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实际上是一个图搜索过程（只考虑</a:t>
            </a:r>
            <a:r>
              <a:rPr lang="el-GR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ε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-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标号边）。</a:t>
            </a:r>
            <a:endParaRPr lang="zh-CN" altLang="en-US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786058"/>
            <a:ext cx="9144000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子集构造法的例子（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）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572008"/>
            <a:ext cx="8229600" cy="2214578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 smtClean="0">
                <a:latin typeface="Times New Roman"/>
                <a:cs typeface="Times New Roman"/>
              </a:rPr>
              <a:t>A</a:t>
            </a:r>
            <a:r>
              <a:rPr lang="zh-CN" altLang="en-US" dirty="0" smtClean="0">
                <a:latin typeface="Times New Roman"/>
                <a:cs typeface="Times New Roman"/>
              </a:rPr>
              <a:t>：</a:t>
            </a:r>
            <a:r>
              <a:rPr lang="en-US" altLang="zh-CN" dirty="0" smtClean="0">
                <a:latin typeface="Times New Roman"/>
                <a:cs typeface="Times New Roman"/>
              </a:rPr>
              <a:t>=</a:t>
            </a:r>
            <a:r>
              <a:rPr lang="el-GR" altLang="zh-CN" dirty="0" smtClean="0">
                <a:latin typeface="Times New Roman"/>
                <a:cs typeface="Times New Roman"/>
              </a:rPr>
              <a:t>ε </a:t>
            </a:r>
            <a:r>
              <a:rPr lang="en-US" altLang="zh-CN" dirty="0" smtClean="0">
                <a:latin typeface="Times New Roman"/>
                <a:cs typeface="Times New Roman"/>
              </a:rPr>
              <a:t>–closure(0)={0,1,2,4,7}</a:t>
            </a:r>
          </a:p>
          <a:p>
            <a:r>
              <a:rPr lang="en-US" altLang="zh-CN" dirty="0" smtClean="0">
                <a:latin typeface="Times New Roman"/>
                <a:cs typeface="Times New Roman"/>
              </a:rPr>
              <a:t>B</a:t>
            </a:r>
            <a:r>
              <a:rPr lang="zh-CN" altLang="en-US" dirty="0" smtClean="0">
                <a:latin typeface="Times New Roman"/>
                <a:cs typeface="Times New Roman"/>
              </a:rPr>
              <a:t>：</a:t>
            </a:r>
            <a:r>
              <a:rPr lang="en-US" altLang="zh-CN" dirty="0" err="1" smtClean="0">
                <a:latin typeface="Times New Roman"/>
                <a:cs typeface="Times New Roman"/>
              </a:rPr>
              <a:t>Dtran</a:t>
            </a:r>
            <a:r>
              <a:rPr lang="en-US" altLang="zh-CN" dirty="0" smtClean="0">
                <a:latin typeface="Times New Roman"/>
                <a:cs typeface="Times New Roman"/>
              </a:rPr>
              <a:t>[</a:t>
            </a:r>
            <a:r>
              <a:rPr lang="en-US" altLang="zh-CN" dirty="0" err="1" smtClean="0">
                <a:latin typeface="Times New Roman"/>
                <a:cs typeface="Times New Roman"/>
              </a:rPr>
              <a:t>A,a</a:t>
            </a:r>
            <a:r>
              <a:rPr lang="en-US" altLang="zh-CN" dirty="0" smtClean="0">
                <a:latin typeface="Times New Roman"/>
                <a:cs typeface="Times New Roman"/>
              </a:rPr>
              <a:t>]=</a:t>
            </a:r>
            <a:r>
              <a:rPr lang="el-GR" altLang="zh-CN" dirty="0" smtClean="0">
                <a:latin typeface="Times New Roman"/>
                <a:cs typeface="Times New Roman"/>
              </a:rPr>
              <a:t> ε </a:t>
            </a:r>
            <a:r>
              <a:rPr lang="en-US" altLang="zh-CN" dirty="0" smtClean="0">
                <a:latin typeface="Times New Roman"/>
                <a:cs typeface="Times New Roman"/>
              </a:rPr>
              <a:t>–closure(move(</a:t>
            </a:r>
            <a:r>
              <a:rPr lang="en-US" altLang="zh-CN" dirty="0" err="1" smtClean="0">
                <a:latin typeface="Times New Roman"/>
                <a:cs typeface="Times New Roman"/>
              </a:rPr>
              <a:t>A,a</a:t>
            </a:r>
            <a:r>
              <a:rPr lang="en-US" altLang="zh-CN" dirty="0" smtClean="0">
                <a:latin typeface="Times New Roman"/>
                <a:cs typeface="Times New Roman"/>
              </a:rPr>
              <a:t>))=</a:t>
            </a:r>
            <a:r>
              <a:rPr lang="el-GR" altLang="zh-CN" dirty="0" smtClean="0">
                <a:latin typeface="Times New Roman"/>
                <a:cs typeface="Times New Roman"/>
              </a:rPr>
              <a:t> ε </a:t>
            </a:r>
            <a:r>
              <a:rPr lang="en-US" altLang="zh-CN" dirty="0" smtClean="0">
                <a:latin typeface="Times New Roman"/>
                <a:cs typeface="Times New Roman"/>
              </a:rPr>
              <a:t>–closure({3,8})={1,2,3,4,6,7,8}</a:t>
            </a:r>
          </a:p>
          <a:p>
            <a:r>
              <a:rPr lang="en-US" altLang="zh-CN" dirty="0" smtClean="0">
                <a:latin typeface="Times New Roman"/>
                <a:cs typeface="Times New Roman"/>
              </a:rPr>
              <a:t>C</a:t>
            </a:r>
            <a:r>
              <a:rPr lang="zh-CN" altLang="en-US" dirty="0" smtClean="0">
                <a:latin typeface="Times New Roman"/>
                <a:cs typeface="Times New Roman"/>
              </a:rPr>
              <a:t>：</a:t>
            </a:r>
            <a:r>
              <a:rPr lang="en-US" altLang="zh-CN" dirty="0" err="1" smtClean="0">
                <a:latin typeface="Times New Roman"/>
                <a:cs typeface="Times New Roman"/>
              </a:rPr>
              <a:t>Dtran</a:t>
            </a:r>
            <a:r>
              <a:rPr lang="en-US" altLang="zh-CN" dirty="0" smtClean="0">
                <a:latin typeface="Times New Roman"/>
                <a:cs typeface="Times New Roman"/>
              </a:rPr>
              <a:t>[</a:t>
            </a:r>
            <a:r>
              <a:rPr lang="en-US" altLang="zh-CN" dirty="0" err="1" smtClean="0">
                <a:latin typeface="Times New Roman"/>
                <a:cs typeface="Times New Roman"/>
              </a:rPr>
              <a:t>A,b</a:t>
            </a:r>
            <a:r>
              <a:rPr lang="en-US" altLang="zh-CN" dirty="0" smtClean="0">
                <a:latin typeface="Times New Roman"/>
                <a:cs typeface="Times New Roman"/>
              </a:rPr>
              <a:t>]=</a:t>
            </a:r>
            <a:r>
              <a:rPr lang="el-GR" altLang="zh-CN" dirty="0" smtClean="0">
                <a:latin typeface="Times New Roman"/>
                <a:cs typeface="Times New Roman"/>
              </a:rPr>
              <a:t> ε </a:t>
            </a:r>
            <a:r>
              <a:rPr lang="en-US" altLang="zh-CN" dirty="0" smtClean="0">
                <a:latin typeface="Times New Roman"/>
                <a:cs typeface="Times New Roman"/>
              </a:rPr>
              <a:t>–closure(move(</a:t>
            </a:r>
            <a:r>
              <a:rPr lang="en-US" altLang="zh-CN" dirty="0" err="1" smtClean="0">
                <a:latin typeface="Times New Roman"/>
                <a:cs typeface="Times New Roman"/>
              </a:rPr>
              <a:t>A,b</a:t>
            </a:r>
            <a:r>
              <a:rPr lang="en-US" altLang="zh-CN" dirty="0" smtClean="0">
                <a:latin typeface="Times New Roman"/>
                <a:cs typeface="Times New Roman"/>
              </a:rPr>
              <a:t>))=</a:t>
            </a:r>
            <a:r>
              <a:rPr lang="el-GR" altLang="zh-CN" dirty="0" smtClean="0">
                <a:latin typeface="Times New Roman"/>
                <a:cs typeface="Times New Roman"/>
              </a:rPr>
              <a:t> ε </a:t>
            </a:r>
            <a:r>
              <a:rPr lang="en-US" altLang="zh-CN" dirty="0" smtClean="0">
                <a:latin typeface="Times New Roman"/>
                <a:cs typeface="Times New Roman"/>
              </a:rPr>
              <a:t>–closure({5})={1,2,4,5,6,7}</a:t>
            </a:r>
          </a:p>
          <a:p>
            <a:r>
              <a:rPr lang="en-US" altLang="zh-CN" dirty="0" smtClean="0">
                <a:latin typeface="Times New Roman"/>
                <a:cs typeface="Times New Roman"/>
              </a:rPr>
              <a:t>D</a:t>
            </a:r>
            <a:r>
              <a:rPr lang="zh-CN" altLang="en-US" dirty="0" smtClean="0">
                <a:latin typeface="Times New Roman"/>
                <a:cs typeface="Times New Roman"/>
              </a:rPr>
              <a:t>：</a:t>
            </a:r>
            <a:r>
              <a:rPr lang="en-US" altLang="zh-CN" dirty="0" err="1" smtClean="0">
                <a:latin typeface="Times New Roman"/>
                <a:cs typeface="Times New Roman"/>
              </a:rPr>
              <a:t>Dtran</a:t>
            </a:r>
            <a:r>
              <a:rPr lang="en-US" altLang="zh-CN" dirty="0" smtClean="0">
                <a:latin typeface="Times New Roman"/>
                <a:cs typeface="Times New Roman"/>
              </a:rPr>
              <a:t>[</a:t>
            </a:r>
            <a:r>
              <a:rPr lang="en-US" altLang="zh-CN" dirty="0" err="1" smtClean="0">
                <a:latin typeface="Times New Roman"/>
                <a:cs typeface="Times New Roman"/>
              </a:rPr>
              <a:t>B,b</a:t>
            </a:r>
            <a:r>
              <a:rPr lang="en-US" altLang="zh-CN" dirty="0" smtClean="0">
                <a:latin typeface="Times New Roman"/>
                <a:cs typeface="Times New Roman"/>
              </a:rPr>
              <a:t>]=</a:t>
            </a:r>
            <a:r>
              <a:rPr lang="el-GR" altLang="zh-CN" dirty="0" smtClean="0">
                <a:latin typeface="Times New Roman"/>
                <a:cs typeface="Times New Roman"/>
              </a:rPr>
              <a:t>ε </a:t>
            </a:r>
            <a:r>
              <a:rPr lang="en-US" altLang="zh-CN" dirty="0" smtClean="0">
                <a:latin typeface="Times New Roman"/>
                <a:cs typeface="Times New Roman"/>
              </a:rPr>
              <a:t>–closure(move(</a:t>
            </a:r>
            <a:r>
              <a:rPr lang="en-US" altLang="zh-CN" dirty="0" err="1" smtClean="0">
                <a:latin typeface="Times New Roman"/>
                <a:cs typeface="Times New Roman"/>
              </a:rPr>
              <a:t>B,b</a:t>
            </a:r>
            <a:r>
              <a:rPr lang="en-US" altLang="zh-CN" dirty="0" smtClean="0">
                <a:latin typeface="Times New Roman"/>
                <a:cs typeface="Times New Roman"/>
              </a:rPr>
              <a:t>))=</a:t>
            </a:r>
            <a:r>
              <a:rPr lang="el-GR" altLang="zh-CN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{1,2,4,5,6,7,9}</a:t>
            </a:r>
          </a:p>
          <a:p>
            <a:r>
              <a:rPr lang="en-US" altLang="zh-CN" dirty="0" smtClean="0">
                <a:latin typeface="Times New Roman"/>
                <a:cs typeface="Times New Roman"/>
              </a:rPr>
              <a:t>…</a:t>
            </a:r>
            <a:endParaRPr lang="zh-CN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761" y="1214422"/>
            <a:ext cx="8874239" cy="339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子集构造法的例子（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）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1928802"/>
            <a:ext cx="5829300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正则表达式到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NFA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基本思想</a:t>
            </a:r>
            <a:endParaRPr lang="en-US" altLang="zh-CN" sz="3600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sz="32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根据正则表达式的递归定义，按照正则表达式的结构递归地构造出相应的</a:t>
            </a:r>
            <a:r>
              <a:rPr lang="en-US" altLang="zh-CN" sz="32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NFA</a:t>
            </a:r>
            <a:r>
              <a:rPr lang="zh-CN" altLang="en-US" sz="32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。</a:t>
            </a:r>
            <a:endParaRPr lang="en-US" altLang="zh-CN" sz="3200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sz="32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算法分成两个部分：</a:t>
            </a:r>
            <a:endParaRPr lang="en-US" altLang="zh-CN" sz="3200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2"/>
            <a:r>
              <a:rPr lang="zh-CN" altLang="en-US" sz="28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基本规则处理</a:t>
            </a:r>
            <a:r>
              <a:rPr lang="el-GR" altLang="zh-CN" sz="28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ε</a:t>
            </a:r>
            <a:r>
              <a:rPr lang="zh-CN" altLang="en-US" sz="28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和单符号的情况</a:t>
            </a:r>
            <a:endParaRPr lang="en-US" altLang="zh-CN" sz="2800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2"/>
            <a:r>
              <a:rPr lang="zh-CN" altLang="en-US" sz="28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对于每个正则表达式的运算，建立组合相应</a:t>
            </a:r>
            <a:r>
              <a:rPr lang="en-US" altLang="zh-CN" sz="28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NFA</a:t>
            </a:r>
            <a:r>
              <a:rPr lang="zh-CN" altLang="en-US" sz="28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的方法。</a:t>
            </a:r>
            <a:endParaRPr lang="zh-CN" altLang="en-US" sz="2800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转换算法（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）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基本规则部分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zh-CN" altLang="en-US" dirty="0" smtClean="0">
                <a:latin typeface="隶书" pitchFamily="49" charset="-122"/>
                <a:ea typeface="隶书" pitchFamily="49" charset="-122"/>
                <a:cs typeface="Times New Roman"/>
              </a:rPr>
              <a:t>表达式</a:t>
            </a:r>
            <a:r>
              <a:rPr lang="el-GR" altLang="zh-CN" dirty="0" smtClean="0">
                <a:latin typeface="Times New Roman"/>
                <a:ea typeface="隶书" pitchFamily="49" charset="-122"/>
                <a:cs typeface="Times New Roman"/>
              </a:rPr>
              <a:t>ε</a:t>
            </a:r>
            <a:endParaRPr lang="en-US" altLang="zh-CN" dirty="0" smtClean="0">
              <a:latin typeface="隶书" pitchFamily="49" charset="-122"/>
              <a:ea typeface="隶书" pitchFamily="49" charset="-122"/>
              <a:cs typeface="Times New Roman"/>
            </a:endParaRPr>
          </a:p>
          <a:p>
            <a:pPr lvl="1"/>
            <a:endParaRPr lang="en-US" altLang="zh-CN" dirty="0" smtClean="0">
              <a:latin typeface="隶书" pitchFamily="49" charset="-122"/>
              <a:ea typeface="隶书" pitchFamily="49" charset="-122"/>
              <a:cs typeface="Times New Roman"/>
            </a:endParaRPr>
          </a:p>
          <a:p>
            <a:pPr lvl="1"/>
            <a:endParaRPr lang="en-US" altLang="zh-CN" dirty="0" smtClean="0">
              <a:latin typeface="隶书" pitchFamily="49" charset="-122"/>
              <a:ea typeface="隶书" pitchFamily="49" charset="-122"/>
              <a:cs typeface="Times New Roman"/>
            </a:endParaRPr>
          </a:p>
          <a:p>
            <a:pPr lvl="1"/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表达式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</a:rPr>
              <a:t>a</a:t>
            </a:r>
            <a:endParaRPr lang="en-US" altLang="zh-CN" dirty="0" smtClean="0">
              <a:latin typeface="隶书" pitchFamily="49" charset="-122"/>
              <a:ea typeface="隶书" pitchFamily="49" charset="-122"/>
              <a:cs typeface="Times New Roman"/>
            </a:endParaRP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1802" y="2428868"/>
            <a:ext cx="374332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43240" y="4500570"/>
            <a:ext cx="36004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词法单元、模式、词素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76872"/>
            <a:ext cx="8229600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4313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转换算法（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）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归纳部分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s|r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sr</a:t>
            </a:r>
            <a:endParaRPr lang="zh-CN" altLang="en-US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488" y="1643050"/>
            <a:ext cx="5000660" cy="2911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85919" y="4857761"/>
            <a:ext cx="528119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转换算法（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3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）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归纳部分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s*</a:t>
            </a:r>
            <a:endParaRPr lang="zh-CN" altLang="en-US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3286124"/>
            <a:ext cx="6848475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转换得到的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NFA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的特性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状态数量最多为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</a:rPr>
              <a:t>r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中的运算符和运算符分量总数的两倍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因为每个步骤只引入两个状态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有且只有一个开始状态和一个接受状态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除接受状态之外，每个状态要么有一条标号不等于</a:t>
            </a:r>
            <a:r>
              <a:rPr lang="el-GR" altLang="zh-CN" dirty="0" smtClean="0">
                <a:latin typeface="Times New Roman"/>
                <a:ea typeface="隶书" pitchFamily="49" charset="-122"/>
                <a:cs typeface="Times New Roman"/>
              </a:rPr>
              <a:t>ε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cs typeface="Times New Roman"/>
              </a:rPr>
              <a:t>的出边，要么有两条标号为</a:t>
            </a:r>
            <a:r>
              <a:rPr lang="el-GR" altLang="zh-CN" dirty="0" smtClean="0">
                <a:latin typeface="Times New Roman"/>
                <a:ea typeface="隶书" pitchFamily="49" charset="-122"/>
                <a:cs typeface="Times New Roman"/>
              </a:rPr>
              <a:t>ε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  <a:cs typeface="Times New Roman"/>
              </a:rPr>
              <a:t>的出边。</a:t>
            </a:r>
            <a:endParaRPr lang="zh-CN" altLang="en-US" dirty="0"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正则表达式到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NFA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的例子（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）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正则表达式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(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a|b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)*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abb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第一个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对应的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NFA</a:t>
            </a:r>
          </a:p>
          <a:p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第一个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b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对应的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NFA</a:t>
            </a:r>
          </a:p>
          <a:p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95588" y="2947988"/>
            <a:ext cx="355282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28926" y="4572008"/>
            <a:ext cx="352425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正则表达式到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NFA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的例子（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）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(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a|b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)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NFA</a:t>
            </a:r>
          </a:p>
          <a:p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第二个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NFA</a:t>
            </a: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8992" y="1643050"/>
            <a:ext cx="3571900" cy="2135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43306" y="4786322"/>
            <a:ext cx="37909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正则表达式到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NFA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的例子（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3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）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(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a|b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)*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NFA</a:t>
            </a:r>
            <a:endParaRPr lang="zh-CN" altLang="en-US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32" y="2357430"/>
            <a:ext cx="6500858" cy="3883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词法分析器生成工具的设计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57230"/>
          </a:xfrm>
        </p:spPr>
        <p:txBody>
          <a:bodyPr/>
          <a:lstStyle/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体系结构</a:t>
            </a:r>
            <a:endParaRPr lang="zh-CN" altLang="en-US" dirty="0"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2214554"/>
            <a:ext cx="6691333" cy="4471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词法分析器生成工具的功能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生成的词法分析器中包含一个模拟有穷自动机的模块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其余部分由生成工具根据词法规则的描述自动生成，包括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自动机的转换表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和动作相关的代码，适当的时候由模拟器调用。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构造自动机时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首先构造出各个模式对应的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NFA</a:t>
            </a: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然后将这些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NFA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合并成为一个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NFA</a:t>
            </a: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（根据需要）进行确定化</a:t>
            </a:r>
            <a:endParaRPr lang="zh-CN" altLang="en-US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NFA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合并的方法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9048" cy="4525963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合并方法：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引入新的开始状态，并引入从这个开始状态到各个原开始状态的</a:t>
            </a:r>
            <a:r>
              <a:rPr lang="el-GR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ε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转换。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得到的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NFA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所接受的语言是原来各个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NFA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的语言的并集。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不同的接受状态可代表不同的模式。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不仅判断输入前缀是否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NFA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的语言，还需要知道对应于哪个模式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7686" y="1571612"/>
            <a:ext cx="4438826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确定化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NFA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后的处理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对得到的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NFA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进行确定化，得到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DFA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一个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DFA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的接受状态对应于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NFA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状态的集合，其中至少包括一个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NFA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接受状态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如果其中包括多个对应于不同模式的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NFA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接受状态，则表示当前的输入前缀对应于多个模式，存在冲突。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找出第一个这样的模式，将这个模式作为这个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DFA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接受状态的输出。</a:t>
            </a:r>
            <a:endParaRPr lang="zh-CN" altLang="en-US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词法单元的属性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一个模式匹配多个词素时，必须通过属性来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传递附加的信息。属性值将被用于语义分析、代码生成等阶段。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不同的目的需要不同的属性。因此，属性值通常是一个结构化数据。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词法单元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id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的属性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词素、类型、第一次出现的位置、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例子（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）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757610" cy="4525963"/>
          </a:xfrm>
        </p:spPr>
        <p:txBody>
          <a:bodyPr/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假设有三个模式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 {A1}</a:t>
            </a:r>
          </a:p>
          <a:p>
            <a:pPr lvl="1"/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abb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{A2}</a:t>
            </a: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a*b</a:t>
            </a:r>
            <a:r>
              <a:rPr lang="en-US" altLang="zh-CN" baseline="30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+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{A3}</a:t>
            </a: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构造各模式的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NFA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如右</a:t>
            </a:r>
            <a:endParaRPr lang="zh-CN" altLang="en-US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4810" y="1714488"/>
            <a:ext cx="4671485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例子（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）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571613"/>
            <a:ext cx="2614602" cy="2286016"/>
          </a:xfrm>
        </p:spPr>
        <p:txBody>
          <a:bodyPr/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合并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NFA</a:t>
            </a: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：模式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</a:t>
            </a: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6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：模式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</a:t>
            </a: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8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：模式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3</a:t>
            </a:r>
            <a:endParaRPr lang="zh-CN" altLang="en-US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8926" y="1674235"/>
            <a:ext cx="5692067" cy="3897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例子（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3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）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4525963"/>
          </a:xfrm>
        </p:spPr>
        <p:txBody>
          <a:bodyPr/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确定化得到如下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DFA</a:t>
            </a: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DFA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状态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68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对应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NFA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状态集合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{6,8}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，对应的模式是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abb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（第二个模式），而不是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a*b</a:t>
            </a:r>
            <a:r>
              <a:rPr lang="en-US" altLang="zh-CN" baseline="30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+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（第三个模式）</a:t>
            </a:r>
            <a:endParaRPr lang="zh-CN" altLang="en-US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670" y="3377237"/>
            <a:ext cx="6829444" cy="348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运行的方式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模拟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DFA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，不断读入输入字符串中的字符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直到某一时刻没有后继为止（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不是到达某个接受状态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）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注意：根据本教材的定义，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DFA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总是有后继的。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这里是指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DFA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进入了死状态，即永远不可能到达接受状态的状态。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这样可以找到最长可能的词素。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回头查找最后的接受状态，执行相应的动作。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如果查不到，报词法错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在回退时，需要同时回退读入的字符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DFA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状态数量的最小化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71676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一个正则语言可对应于多个识别此语言的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DFA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通过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DFA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的最小化可得到状态数量最少的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DFA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（不计同构，这样的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DFA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是唯一的）。</a:t>
            </a:r>
            <a:endParaRPr lang="zh-CN" altLang="en-US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3643314"/>
            <a:ext cx="4709805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825" y="3929066"/>
            <a:ext cx="4067175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14348" y="5643578"/>
            <a:ext cx="3714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两个等价的</a:t>
            </a:r>
            <a:r>
              <a:rPr lang="en-US" altLang="zh-CN" sz="24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DFA</a:t>
            </a:r>
            <a:r>
              <a:rPr lang="zh-CN" altLang="en-US" sz="24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：都识别</a:t>
            </a:r>
            <a:r>
              <a:rPr lang="en-US" altLang="zh-CN" sz="24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(</a:t>
            </a:r>
            <a:r>
              <a:rPr lang="en-US" altLang="zh-CN" sz="2400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a|b</a:t>
            </a:r>
            <a:r>
              <a:rPr lang="en-US" altLang="zh-CN" sz="24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)*</a:t>
            </a:r>
            <a:r>
              <a:rPr lang="en-US" altLang="zh-CN" sz="2400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abb</a:t>
            </a:r>
            <a:endParaRPr lang="zh-CN" altLang="en-US" sz="2400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状态的区分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2828931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基本思想是合并等价的状态。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状态的可区分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如果存在串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x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，使得从状态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s1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和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s2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，一个到达接受状态而另一个到达非接受状态，那么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x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就区分了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s1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和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s2</a:t>
            </a: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如果存在某个串区分了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和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t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，我们说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和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t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就是可区分的；否则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和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t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就是不可区分的。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不可区分的两个状态就是等价的，可以合并</a:t>
            </a:r>
            <a:endParaRPr lang="zh-CN" altLang="en-US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3929066"/>
            <a:ext cx="4067175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500562" y="5786454"/>
            <a:ext cx="3571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空串区分了</a:t>
            </a:r>
            <a:r>
              <a:rPr lang="en-US" altLang="zh-CN" sz="24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E</a:t>
            </a:r>
            <a:r>
              <a:rPr lang="zh-CN" altLang="en-US" sz="24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和其它状态</a:t>
            </a:r>
            <a:endParaRPr lang="en-US" altLang="zh-CN" sz="2400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en-US" altLang="zh-CN" sz="24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bb</a:t>
            </a:r>
            <a:r>
              <a:rPr lang="zh-CN" altLang="en-US" sz="24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区分了</a:t>
            </a:r>
            <a:r>
              <a:rPr lang="en-US" altLang="zh-CN" sz="24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</a:t>
            </a:r>
            <a:r>
              <a:rPr lang="zh-CN" altLang="en-US" sz="24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和</a:t>
            </a:r>
            <a:r>
              <a:rPr lang="en-US" altLang="zh-CN" sz="24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B</a:t>
            </a:r>
            <a:endParaRPr lang="zh-CN" altLang="en-US" sz="2400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57752" y="4000504"/>
            <a:ext cx="32861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隶书" pitchFamily="49" charset="-122"/>
                <a:ea typeface="隶书" pitchFamily="49" charset="-122"/>
              </a:rPr>
              <a:t>注意：上面定义中使用的</a:t>
            </a:r>
            <a:r>
              <a:rPr lang="en-US" altLang="zh-CN" sz="2400" dirty="0" smtClean="0">
                <a:latin typeface="隶书" pitchFamily="49" charset="-122"/>
                <a:ea typeface="隶书" pitchFamily="49" charset="-122"/>
              </a:rPr>
              <a:t>DFA</a:t>
            </a:r>
            <a:r>
              <a:rPr lang="zh-CN" altLang="en-US" sz="2400" dirty="0" smtClean="0">
                <a:latin typeface="隶书" pitchFamily="49" charset="-122"/>
                <a:ea typeface="隶书" pitchFamily="49" charset="-122"/>
              </a:rPr>
              <a:t>中，对于每个状态</a:t>
            </a:r>
            <a:r>
              <a:rPr lang="en-US" altLang="zh-CN" sz="2400" dirty="0" smtClean="0">
                <a:latin typeface="隶书" pitchFamily="49" charset="-122"/>
                <a:ea typeface="隶书" pitchFamily="49" charset="-122"/>
              </a:rPr>
              <a:t>/</a:t>
            </a:r>
            <a:r>
              <a:rPr lang="zh-CN" altLang="en-US" sz="2400" dirty="0" smtClean="0">
                <a:latin typeface="隶书" pitchFamily="49" charset="-122"/>
                <a:ea typeface="隶书" pitchFamily="49" charset="-122"/>
              </a:rPr>
              <a:t>每个符号，</a:t>
            </a:r>
            <a:r>
              <a:rPr lang="zh-CN" altLang="en-US" sz="2400" dirty="0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有且只有</a:t>
            </a:r>
            <a:r>
              <a:rPr lang="zh-CN" altLang="en-US" sz="2400" dirty="0" smtClean="0">
                <a:latin typeface="隶书" pitchFamily="49" charset="-122"/>
                <a:ea typeface="隶书" pitchFamily="49" charset="-122"/>
              </a:rPr>
              <a:t>一条出边。</a:t>
            </a:r>
            <a:endParaRPr lang="zh-CN" altLang="en-US" sz="2400" dirty="0"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DFA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最小化算法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把所有可区分的状态分开。区分的过程是一个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迭代的过程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基本步骤：</a:t>
            </a:r>
            <a:r>
              <a:rPr lang="el-GR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ε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区分了接受状态和非接受状态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归纳步骤：如果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和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t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是可区分的，且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s’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到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、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t’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到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t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有标号为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的边，那么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s’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和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t’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也是可区分的。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最终没有区分开的状态就是等价的。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所有的死状态都是等价的。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第二步骤：从划分得到的等价类中选取代表，并重建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DFA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最小化算法（分划部分）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设置初始分划</a:t>
            </a:r>
            <a:r>
              <a:rPr lang="az-Cyrl-AZ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П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={S-F,F}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迭代，不断分划：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>
              <a:buNone/>
            </a:pP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for (</a:t>
            </a:r>
            <a:r>
              <a:rPr lang="az-Cyrl-AZ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П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中的每个元素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G){</a:t>
            </a:r>
          </a:p>
          <a:p>
            <a:pPr lvl="1">
              <a:buNone/>
            </a:pP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		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细分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G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，使得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G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中的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、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t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仍然在同一组中 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iff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>
              <a:buNone/>
            </a:pP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				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对任意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，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、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t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都到达</a:t>
            </a:r>
            <a:r>
              <a:rPr lang="az-Cyrl-AZ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П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中的同一组；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>
              <a:buNone/>
            </a:pP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		</a:t>
            </a:r>
            <a:r>
              <a:rPr lang="az-Cyrl-AZ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П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new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=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将</a:t>
            </a:r>
            <a:r>
              <a:rPr lang="az-Cyrl-AZ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П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中的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G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替换为细分得到的小组；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>
              <a:buNone/>
            </a:pP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}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如果</a:t>
            </a:r>
            <a:r>
              <a:rPr lang="az-Cyrl-AZ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П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new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==</a:t>
            </a:r>
            <a:r>
              <a:rPr lang="az-Cyrl-AZ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П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，令</a:t>
            </a:r>
            <a:r>
              <a:rPr lang="az-Cyrl-AZ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П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final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==</a:t>
            </a:r>
            <a:r>
              <a:rPr lang="az-Cyrl-AZ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П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，算法完成；否则</a:t>
            </a:r>
            <a:r>
              <a:rPr lang="az-Cyrl-AZ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П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==</a:t>
            </a:r>
            <a:r>
              <a:rPr lang="az-Cyrl-AZ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П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new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，转步骤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；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smtClean="0"/>
              <a:t>DFA</a:t>
            </a:r>
            <a:r>
              <a:rPr lang="zh-CN" altLang="en-US" dirty="0" smtClean="0"/>
              <a:t>最小化的解释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4762872" cy="1108719"/>
          </a:xfrm>
        </p:spPr>
        <p:txBody>
          <a:bodyPr>
            <a:normAutofit fontScale="47500" lnSpcReduction="20000"/>
          </a:bodyPr>
          <a:lstStyle/>
          <a:p>
            <a:r>
              <a:rPr lang="zh-CN" altLang="en-US" dirty="0" smtClean="0"/>
              <a:t>算法是一个迭代过程，当各个子集不可再分时结束；</a:t>
            </a:r>
            <a:endParaRPr lang="en-US" altLang="zh-CN" dirty="0" smtClean="0"/>
          </a:p>
          <a:p>
            <a:r>
              <a:rPr lang="zh-CN" altLang="en-US" dirty="0" smtClean="0"/>
              <a:t>分划的过程可以使用列表法完成。在分划过程中的各个子集进行编码，然后比较各个后继的编码来确定是否需要划分。</a:t>
            </a:r>
            <a:endParaRPr lang="en-US" altLang="zh-CN" dirty="0" smtClean="0"/>
          </a:p>
          <a:p>
            <a:r>
              <a:rPr lang="zh-CN" altLang="en-US" dirty="0" smtClean="0"/>
              <a:t>例子</a:t>
            </a:r>
            <a:r>
              <a:rPr lang="zh-CN" altLang="en-US" dirty="0"/>
              <a:t>：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999251"/>
              </p:ext>
            </p:extLst>
          </p:nvPr>
        </p:nvGraphicFramePr>
        <p:xfrm>
          <a:off x="323528" y="2636912"/>
          <a:ext cx="3888432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状态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1268760"/>
            <a:ext cx="2880320" cy="1801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73789" y="5091296"/>
            <a:ext cx="7826601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初始分</a:t>
            </a:r>
            <a:r>
              <a:rPr lang="zh-CN" altLang="en-US" dirty="0" smtClean="0"/>
              <a:t>划：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{A,B,C,D}	</a:t>
            </a:r>
            <a:r>
              <a:rPr lang="en-US" altLang="zh-CN" dirty="0"/>
              <a:t> 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{E} </a:t>
            </a:r>
          </a:p>
          <a:p>
            <a:r>
              <a:rPr lang="zh-CN" altLang="en-US" dirty="0" smtClean="0"/>
              <a:t>给状态转换表中的目标状态填写编号（即这个目标状态所在子集的编号），</a:t>
            </a:r>
            <a:r>
              <a:rPr lang="en-US" altLang="zh-CN" dirty="0" smtClean="0"/>
              <a:t>{A,B,C,D}</a:t>
            </a:r>
            <a:r>
              <a:rPr lang="zh-CN" altLang="en-US" dirty="0" smtClean="0"/>
              <a:t>中</a:t>
            </a:r>
            <a:r>
              <a:rPr lang="en-US" altLang="zh-CN" dirty="0" smtClean="0"/>
              <a:t>, ABC</a:t>
            </a:r>
            <a:r>
              <a:rPr lang="zh-CN" altLang="en-US" dirty="0" smtClean="0"/>
              <a:t>的后继编号都是</a:t>
            </a:r>
            <a:r>
              <a:rPr lang="en-US" altLang="zh-CN" dirty="0" smtClean="0"/>
              <a:t>(1,1)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</a:t>
            </a:r>
            <a:r>
              <a:rPr lang="zh-CN" altLang="en-US" dirty="0" smtClean="0"/>
              <a:t>是</a:t>
            </a:r>
            <a:r>
              <a:rPr lang="en-US" altLang="zh-CN" dirty="0" smtClean="0"/>
              <a:t>(1,2)</a:t>
            </a:r>
            <a:r>
              <a:rPr lang="zh-CN" altLang="en-US" dirty="0" smtClean="0"/>
              <a:t>，因此</a:t>
            </a:r>
            <a:r>
              <a:rPr lang="en-US" altLang="zh-CN" dirty="0" smtClean="0"/>
              <a:t>ABC</a:t>
            </a:r>
            <a:r>
              <a:rPr lang="zh-CN" altLang="en-US" dirty="0" smtClean="0"/>
              <a:t>为一个子集，</a:t>
            </a:r>
            <a:r>
              <a:rPr lang="en-US" altLang="zh-CN" dirty="0" smtClean="0"/>
              <a:t>D</a:t>
            </a:r>
            <a:r>
              <a:rPr lang="zh-CN" altLang="en-US" dirty="0" smtClean="0"/>
              <a:t>为另一个子集。得到新分划。</a:t>
            </a:r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008024"/>
              </p:ext>
            </p:extLst>
          </p:nvPr>
        </p:nvGraphicFramePr>
        <p:xfrm>
          <a:off x="298657" y="2636912"/>
          <a:ext cx="3888432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状态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r>
                        <a:rPr lang="en-US" altLang="zh-CN" baseline="0" dirty="0" smtClean="0"/>
                        <a:t>     	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    	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     	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     	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     	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     	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      	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	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	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	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73789" y="5077524"/>
            <a:ext cx="7826601" cy="175432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新分</a:t>
            </a:r>
            <a:r>
              <a:rPr lang="zh-CN" altLang="en-US" dirty="0" smtClean="0"/>
              <a:t>划：</a:t>
            </a:r>
            <a:r>
              <a:rPr lang="en-US" altLang="zh-CN" dirty="0" smtClean="0"/>
              <a:t>1.1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{A,B,C}  1.2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{D}	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{E}</a:t>
            </a:r>
          </a:p>
          <a:p>
            <a:r>
              <a:rPr lang="zh-CN" altLang="en-US" dirty="0" smtClean="0"/>
              <a:t>根据新分划修改状态转换表中目标状态的编号，可知：</a:t>
            </a:r>
            <a:endParaRPr lang="en-US" altLang="zh-CN" dirty="0" smtClean="0"/>
          </a:p>
          <a:p>
            <a:r>
              <a:rPr lang="en-US" altLang="zh-CN" dirty="0" smtClean="0"/>
              <a:t>{A,B,C}</a:t>
            </a:r>
            <a:r>
              <a:rPr lang="zh-CN" altLang="en-US" dirty="0" smtClean="0"/>
              <a:t>中，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</a:t>
            </a:r>
            <a:r>
              <a:rPr lang="zh-CN" altLang="en-US" dirty="0" smtClean="0"/>
              <a:t>都的编号都是</a:t>
            </a:r>
            <a:r>
              <a:rPr lang="en-US" altLang="zh-CN" dirty="0" smtClean="0"/>
              <a:t>(1.1,1.1)</a:t>
            </a:r>
            <a:r>
              <a:rPr lang="zh-CN" altLang="en-US" dirty="0" smtClean="0"/>
              <a:t>，而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的编号是</a:t>
            </a:r>
            <a:r>
              <a:rPr lang="en-US" altLang="zh-CN" dirty="0" smtClean="0"/>
              <a:t>(1.1,1.2)</a:t>
            </a:r>
          </a:p>
          <a:p>
            <a:r>
              <a:rPr lang="zh-CN" altLang="en-US" dirty="0" smtClean="0"/>
              <a:t>因此</a:t>
            </a:r>
            <a:r>
              <a:rPr lang="en-US" altLang="zh-CN" dirty="0" smtClean="0"/>
              <a:t>{A,B,C}</a:t>
            </a:r>
            <a:r>
              <a:rPr lang="zh-CN" altLang="en-US" dirty="0" smtClean="0"/>
              <a:t>被划分成</a:t>
            </a:r>
            <a:r>
              <a:rPr lang="en-US" altLang="zh-CN" dirty="0" smtClean="0"/>
              <a:t>{A,C}</a:t>
            </a:r>
            <a:r>
              <a:rPr lang="zh-CN" altLang="en-US" dirty="0" smtClean="0"/>
              <a:t>和</a:t>
            </a:r>
            <a:r>
              <a:rPr lang="en-US" altLang="zh-CN" dirty="0" smtClean="0"/>
              <a:t>{B}</a:t>
            </a:r>
            <a:r>
              <a:rPr lang="zh-CN" altLang="en-US" dirty="0" smtClean="0"/>
              <a:t>，得到新分划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11" name="TextBox 10"/>
          <p:cNvSpPr txBox="1"/>
          <p:nvPr/>
        </p:nvSpPr>
        <p:spPr>
          <a:xfrm>
            <a:off x="251520" y="5064239"/>
            <a:ext cx="7848870" cy="175432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新分</a:t>
            </a:r>
            <a:r>
              <a:rPr lang="zh-CN" altLang="en-US" dirty="0" smtClean="0"/>
              <a:t>划：</a:t>
            </a:r>
            <a:r>
              <a:rPr lang="en-US" altLang="zh-CN" dirty="0" smtClean="0"/>
              <a:t>1.1.1</a:t>
            </a:r>
            <a:r>
              <a:rPr lang="zh-CN" altLang="en-US" dirty="0" smtClean="0"/>
              <a:t>：</a:t>
            </a:r>
            <a:r>
              <a:rPr lang="en-US" altLang="zh-CN" dirty="0"/>
              <a:t>{</a:t>
            </a:r>
            <a:r>
              <a:rPr lang="en-US" altLang="zh-CN" dirty="0" smtClean="0"/>
              <a:t>A,C}	1.1.2{B}		1.2</a:t>
            </a:r>
            <a:r>
              <a:rPr lang="zh-CN" altLang="en-US" dirty="0"/>
              <a:t>：</a:t>
            </a:r>
            <a:r>
              <a:rPr lang="en-US" altLang="zh-CN" dirty="0"/>
              <a:t>{D}	</a:t>
            </a:r>
            <a:r>
              <a:rPr lang="en-US" altLang="zh-CN" dirty="0" smtClean="0"/>
              <a:t>	2</a:t>
            </a:r>
            <a:r>
              <a:rPr lang="zh-CN" altLang="en-US" dirty="0"/>
              <a:t>：</a:t>
            </a:r>
            <a:r>
              <a:rPr lang="en-US" altLang="zh-CN" dirty="0"/>
              <a:t>{E</a:t>
            </a:r>
            <a:r>
              <a:rPr lang="en-US" altLang="zh-CN" dirty="0" smtClean="0"/>
              <a:t>}</a:t>
            </a:r>
          </a:p>
          <a:p>
            <a:r>
              <a:rPr lang="zh-CN" altLang="en-US" dirty="0" smtClean="0"/>
              <a:t>根据新分划，修改状态表中目标状态的编号，可知：</a:t>
            </a:r>
            <a:endParaRPr lang="en-US" altLang="zh-CN" dirty="0" smtClean="0"/>
          </a:p>
          <a:p>
            <a:r>
              <a:rPr lang="zh-CN" altLang="en-US" dirty="0" smtClean="0"/>
              <a:t>对于当前分划的各个子集，其中的状态的后继编号都是相同的，因此不需要再分划。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算法结束。</a:t>
            </a:r>
            <a:endParaRPr lang="en-US" altLang="zh-CN" dirty="0" smtClean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282793"/>
              </p:ext>
            </p:extLst>
          </p:nvPr>
        </p:nvGraphicFramePr>
        <p:xfrm>
          <a:off x="273789" y="2636912"/>
          <a:ext cx="4464495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81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8816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8816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状态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r>
                        <a:rPr lang="en-US" altLang="zh-CN" baseline="0" dirty="0" smtClean="0"/>
                        <a:t>     	1.1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    	1.1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     	1.1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     	1.2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     	1.1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     	1.1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      	1.1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	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	1.1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	1.1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92129"/>
              </p:ext>
            </p:extLst>
          </p:nvPr>
        </p:nvGraphicFramePr>
        <p:xfrm>
          <a:off x="261456" y="2636912"/>
          <a:ext cx="54006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00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状态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r>
                        <a:rPr lang="en-US" altLang="zh-CN" baseline="0" dirty="0" smtClean="0"/>
                        <a:t>     	1.1.2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    	1.1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C00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     	1.1.2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     	1.2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     	1.1.2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     	1.1.1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92D050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      	1.1.2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	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	1.1.2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	1.1.1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3524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最小化算法（构造部分）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在</a:t>
            </a:r>
            <a:r>
              <a:rPr lang="az-Cyrl-AZ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П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final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的每个组中选择一个状态作代表，作为最小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DFA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的状态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开始状态就是包含原开始状态的组的代表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接受状态就是包含了原接受状态的组的代表（这个组一定只包含接受状态）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转换关系构造如下：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2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如果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是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G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的代表，而原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DFA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中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在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上的转换到达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t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，且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t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所在组的代表为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r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，那么最小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DFA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中有从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到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r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的、在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上的转换。</a:t>
            </a:r>
            <a:endParaRPr lang="zh-CN" altLang="en-US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经典特宋简"/>
        <a:ea typeface="经典特宋简"/>
        <a:cs typeface=""/>
      </a:majorFont>
      <a:minorFont>
        <a:latin typeface="华文细黑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主题">
  <a:themeElements>
    <a:clrScheme name="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经典特宋简"/>
        <a:ea typeface="经典特宋简"/>
        <a:cs typeface=""/>
      </a:majorFont>
      <a:minorFont>
        <a:latin typeface="华文细黑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ffice 主题">
  <a:themeElements>
    <a:clrScheme name="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经典特宋简"/>
        <a:ea typeface="经典特宋简"/>
        <a:cs typeface=""/>
      </a:majorFont>
      <a:minorFont>
        <a:latin typeface="华文细黑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Office 主题">
  <a:themeElements>
    <a:clrScheme name="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经典特宋简"/>
        <a:ea typeface="经典特宋简"/>
        <a:cs typeface=""/>
      </a:majorFont>
      <a:minorFont>
        <a:latin typeface="华文细黑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1674</TotalTime>
  <Words>5716</Words>
  <Application>Microsoft Office PowerPoint</Application>
  <PresentationFormat>全屏显示(4:3)</PresentationFormat>
  <Paragraphs>651</Paragraphs>
  <Slides>102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5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102</vt:i4>
      </vt:variant>
    </vt:vector>
  </HeadingPairs>
  <TitlesOfParts>
    <vt:vector size="117" baseType="lpstr">
      <vt:lpstr>华文细黑</vt:lpstr>
      <vt:lpstr>华文新魏</vt:lpstr>
      <vt:lpstr>经典特宋简</vt:lpstr>
      <vt:lpstr>隶书</vt:lpstr>
      <vt:lpstr>宋体</vt:lpstr>
      <vt:lpstr>Arial</vt:lpstr>
      <vt:lpstr>Calibri</vt:lpstr>
      <vt:lpstr>Symbol</vt:lpstr>
      <vt:lpstr>Times New Roman</vt:lpstr>
      <vt:lpstr>Wingdings</vt:lpstr>
      <vt:lpstr>Office 主题</vt:lpstr>
      <vt:lpstr>1_Office 主题</vt:lpstr>
      <vt:lpstr>2_Office 主题</vt:lpstr>
      <vt:lpstr>3_Office 主题</vt:lpstr>
      <vt:lpstr>4_Office 主题</vt:lpstr>
      <vt:lpstr>第三章 词法分析</vt:lpstr>
      <vt:lpstr>内容</vt:lpstr>
      <vt:lpstr>词法分析器的作用</vt:lpstr>
      <vt:lpstr>为什么要设立独立的词法分析器</vt:lpstr>
      <vt:lpstr>词法分析器的三种构造策略</vt:lpstr>
      <vt:lpstr>词法单元、模式、词素</vt:lpstr>
      <vt:lpstr>词法单元、模式、词素（例子）</vt:lpstr>
      <vt:lpstr>词法单元、模式、词素</vt:lpstr>
      <vt:lpstr>词法单元的属性</vt:lpstr>
      <vt:lpstr>词法单元的属性</vt:lpstr>
      <vt:lpstr>词法单元的属性</vt:lpstr>
      <vt:lpstr>PowerPoint 演示文稿</vt:lpstr>
      <vt:lpstr>PowerPoint 演示文稿</vt:lpstr>
      <vt:lpstr>内容</vt:lpstr>
      <vt:lpstr>输入缓冲</vt:lpstr>
      <vt:lpstr>缓冲区对</vt:lpstr>
      <vt:lpstr>缓冲区对</vt:lpstr>
      <vt:lpstr>缓冲区对</vt:lpstr>
      <vt:lpstr>哨兵标记</vt:lpstr>
      <vt:lpstr>哨兵标记</vt:lpstr>
      <vt:lpstr>双缓冲双指针策略</vt:lpstr>
      <vt:lpstr>PowerPoint 演示文稿</vt:lpstr>
      <vt:lpstr>词法单元的规约</vt:lpstr>
      <vt:lpstr>串和语言（1）</vt:lpstr>
      <vt:lpstr>串和语言（2）</vt:lpstr>
      <vt:lpstr>试说明字符串abcdefghij，分别有多少个前缀、后缀、真前缀、子串和子序列。</vt:lpstr>
      <vt:lpstr>PowerPoint 演示文稿</vt:lpstr>
      <vt:lpstr>PowerPoint 演示文稿</vt:lpstr>
      <vt:lpstr>串和语言（3）</vt:lpstr>
      <vt:lpstr>串和语言（4）</vt:lpstr>
      <vt:lpstr>串和语言（5）</vt:lpstr>
      <vt:lpstr>例子</vt:lpstr>
      <vt:lpstr>正则表达式</vt:lpstr>
      <vt:lpstr>正则表达式的例子</vt:lpstr>
      <vt:lpstr>正则集合、等价</vt:lpstr>
      <vt:lpstr>PowerPoint 演示文稿</vt:lpstr>
      <vt:lpstr>PowerPoint 演示文稿</vt:lpstr>
      <vt:lpstr>正则定义（1）</vt:lpstr>
      <vt:lpstr>正则定义（2）</vt:lpstr>
      <vt:lpstr>正则定义的例子</vt:lpstr>
      <vt:lpstr>正则表达式的扩展</vt:lpstr>
      <vt:lpstr>内容</vt:lpstr>
      <vt:lpstr>词法单元的识别</vt:lpstr>
      <vt:lpstr>PowerPoint 演示文稿</vt:lpstr>
      <vt:lpstr>状态转换图</vt:lpstr>
      <vt:lpstr>状态转换图的例子</vt:lpstr>
      <vt:lpstr>保留字和标识符的识别</vt:lpstr>
      <vt:lpstr>其它的状态转换图</vt:lpstr>
      <vt:lpstr>词法分析器的体系结构</vt:lpstr>
      <vt:lpstr>Relop对应的代码概要</vt:lpstr>
      <vt:lpstr>处理多个模式的方法</vt:lpstr>
      <vt:lpstr>内容</vt:lpstr>
      <vt:lpstr>词法分析工具Lex/Flex</vt:lpstr>
      <vt:lpstr>Lex源程序的结构</vt:lpstr>
      <vt:lpstr>词法分析器的工作方式</vt:lpstr>
      <vt:lpstr>Lex程序的例子（1）</vt:lpstr>
      <vt:lpstr>Lex程序的例子（2）</vt:lpstr>
      <vt:lpstr>Lex程序的例子（3）</vt:lpstr>
      <vt:lpstr>Lex中的冲突解决方法</vt:lpstr>
      <vt:lpstr>有穷自动机</vt:lpstr>
      <vt:lpstr>不确定的有穷自动机</vt:lpstr>
      <vt:lpstr>NFA的例子</vt:lpstr>
      <vt:lpstr>转换表（transition table）表示法</vt:lpstr>
      <vt:lpstr>输入字符串的接受</vt:lpstr>
      <vt:lpstr>NFA和相应语言的例子</vt:lpstr>
      <vt:lpstr>确定有穷自动机（DFA）</vt:lpstr>
      <vt:lpstr>DFA的模拟运行</vt:lpstr>
      <vt:lpstr>DFA的例子</vt:lpstr>
      <vt:lpstr>从正则表达式到自动机的转换</vt:lpstr>
      <vt:lpstr>NFA到DFA（子集构造法）(1)</vt:lpstr>
      <vt:lpstr>例子</vt:lpstr>
      <vt:lpstr>NFA到DFA（子集构造法）(2)</vt:lpstr>
      <vt:lpstr>NFA到DFA（子集构造法）(3)</vt:lpstr>
      <vt:lpstr>NFA到DFA（子集构造法）(4)</vt:lpstr>
      <vt:lpstr>NFA到DFA（子集构造法）(5)</vt:lpstr>
      <vt:lpstr>子集构造法的例子（1）</vt:lpstr>
      <vt:lpstr>子集构造法的例子（2）</vt:lpstr>
      <vt:lpstr>正则表达式到NFA</vt:lpstr>
      <vt:lpstr>转换算法（1）</vt:lpstr>
      <vt:lpstr>转换算法（2）</vt:lpstr>
      <vt:lpstr>转换算法（3）</vt:lpstr>
      <vt:lpstr>转换得到的NFA的特性</vt:lpstr>
      <vt:lpstr>正则表达式到NFA的例子（1）</vt:lpstr>
      <vt:lpstr>正则表达式到NFA的例子（2）</vt:lpstr>
      <vt:lpstr>正则表达式到NFA的例子（3）</vt:lpstr>
      <vt:lpstr>词法分析器生成工具的设计</vt:lpstr>
      <vt:lpstr>词法分析器生成工具的功能</vt:lpstr>
      <vt:lpstr>NFA合并的方法</vt:lpstr>
      <vt:lpstr>确定化NFA后的处理</vt:lpstr>
      <vt:lpstr>例子（1）</vt:lpstr>
      <vt:lpstr>例子（2）</vt:lpstr>
      <vt:lpstr>例子（3）</vt:lpstr>
      <vt:lpstr>运行的方式</vt:lpstr>
      <vt:lpstr>DFA状态数量的最小化</vt:lpstr>
      <vt:lpstr>状态的区分</vt:lpstr>
      <vt:lpstr>DFA最小化算法</vt:lpstr>
      <vt:lpstr>最小化算法（分划部分）</vt:lpstr>
      <vt:lpstr>关于DFA最小化的解释</vt:lpstr>
      <vt:lpstr>最小化算法（构造部分）</vt:lpstr>
      <vt:lpstr>DFA最小化的例子</vt:lpstr>
      <vt:lpstr>词法分析器状态的最小化</vt:lpstr>
      <vt:lpstr>例子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词法分析</dc:title>
  <cp:lastModifiedBy>MinGan</cp:lastModifiedBy>
  <cp:revision>133</cp:revision>
  <dcterms:modified xsi:type="dcterms:W3CDTF">2017-09-29T01:38:18Z</dcterms:modified>
</cp:coreProperties>
</file>