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8" r:id="rId5"/>
    <p:sldMasterId id="2147483710" r:id="rId6"/>
    <p:sldMasterId id="2147483724" r:id="rId7"/>
    <p:sldMasterId id="2147483736" r:id="rId8"/>
    <p:sldMasterId id="2147483748" r:id="rId9"/>
  </p:sldMasterIdLst>
  <p:notesMasterIdLst>
    <p:notesMasterId r:id="rId89"/>
  </p:notesMasterIdLst>
  <p:sldIdLst>
    <p:sldId id="256" r:id="rId10"/>
    <p:sldId id="258" r:id="rId11"/>
    <p:sldId id="312" r:id="rId12"/>
    <p:sldId id="315" r:id="rId13"/>
    <p:sldId id="316" r:id="rId14"/>
    <p:sldId id="313" r:id="rId15"/>
    <p:sldId id="314" r:id="rId16"/>
    <p:sldId id="317" r:id="rId17"/>
    <p:sldId id="318" r:id="rId18"/>
    <p:sldId id="259" r:id="rId19"/>
    <p:sldId id="321" r:id="rId20"/>
    <p:sldId id="322" r:id="rId21"/>
    <p:sldId id="323" r:id="rId22"/>
    <p:sldId id="324" r:id="rId23"/>
    <p:sldId id="325" r:id="rId24"/>
    <p:sldId id="326" r:id="rId25"/>
    <p:sldId id="261" r:id="rId26"/>
    <p:sldId id="262" r:id="rId27"/>
    <p:sldId id="263" r:id="rId28"/>
    <p:sldId id="264" r:id="rId29"/>
    <p:sldId id="265" r:id="rId30"/>
    <p:sldId id="266" r:id="rId31"/>
    <p:sldId id="267" r:id="rId32"/>
    <p:sldId id="327" r:id="rId33"/>
    <p:sldId id="328" r:id="rId34"/>
    <p:sldId id="319" r:id="rId35"/>
    <p:sldId id="320" r:id="rId36"/>
    <p:sldId id="329" r:id="rId37"/>
    <p:sldId id="330" r:id="rId38"/>
    <p:sldId id="270" r:id="rId39"/>
    <p:sldId id="331" r:id="rId40"/>
    <p:sldId id="332" r:id="rId41"/>
    <p:sldId id="333" r:id="rId42"/>
    <p:sldId id="334" r:id="rId43"/>
    <p:sldId id="335" r:id="rId44"/>
    <p:sldId id="336" r:id="rId45"/>
    <p:sldId id="337" r:id="rId46"/>
    <p:sldId id="338" r:id="rId47"/>
    <p:sldId id="271" r:id="rId48"/>
    <p:sldId id="272" r:id="rId49"/>
    <p:sldId id="273" r:id="rId50"/>
    <p:sldId id="274" r:id="rId51"/>
    <p:sldId id="275" r:id="rId52"/>
    <p:sldId id="276" r:id="rId53"/>
    <p:sldId id="278" r:id="rId54"/>
    <p:sldId id="279" r:id="rId55"/>
    <p:sldId id="277" r:id="rId56"/>
    <p:sldId id="281" r:id="rId57"/>
    <p:sldId id="282" r:id="rId58"/>
    <p:sldId id="283" r:id="rId59"/>
    <p:sldId id="284" r:id="rId60"/>
    <p:sldId id="285" r:id="rId61"/>
    <p:sldId id="286" r:id="rId62"/>
    <p:sldId id="287" r:id="rId63"/>
    <p:sldId id="288" r:id="rId64"/>
    <p:sldId id="289" r:id="rId65"/>
    <p:sldId id="290" r:id="rId66"/>
    <p:sldId id="291" r:id="rId67"/>
    <p:sldId id="292" r:id="rId68"/>
    <p:sldId id="293" r:id="rId69"/>
    <p:sldId id="294" r:id="rId70"/>
    <p:sldId id="295" r:id="rId71"/>
    <p:sldId id="298" r:id="rId72"/>
    <p:sldId id="296" r:id="rId73"/>
    <p:sldId id="297" r:id="rId74"/>
    <p:sldId id="299" r:id="rId75"/>
    <p:sldId id="300" r:id="rId76"/>
    <p:sldId id="301" r:id="rId77"/>
    <p:sldId id="302" r:id="rId78"/>
    <p:sldId id="303" r:id="rId79"/>
    <p:sldId id="304" r:id="rId80"/>
    <p:sldId id="305" r:id="rId81"/>
    <p:sldId id="306" r:id="rId82"/>
    <p:sldId id="307" r:id="rId83"/>
    <p:sldId id="308" r:id="rId84"/>
    <p:sldId id="309" r:id="rId85"/>
    <p:sldId id="310" r:id="rId86"/>
    <p:sldId id="311" r:id="rId87"/>
    <p:sldId id="339" r:id="rId8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notesMaster" Target="notesMasters/notesMaster1.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5" Type="http://schemas.openxmlformats.org/officeDocument/2006/relationships/slideMaster" Target="slideMasters/slideMaster5.xml"/><Relationship Id="rId90" Type="http://schemas.openxmlformats.org/officeDocument/2006/relationships/presProps" Target="presProps.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D85CFA-ED46-486F-99FA-D481653FFDF0}" type="datetimeFigureOut">
              <a:rPr lang="zh-CN" altLang="en-US" smtClean="0"/>
              <a:pPr/>
              <a:t>2018/1/5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F7E0E-420F-40F8-B4C0-011FABD73A5D}" type="slidenum">
              <a:rPr lang="zh-CN" altLang="en-US" smtClean="0"/>
              <a:pPr/>
              <a:t>‹#›</a:t>
            </a:fld>
            <a:endParaRPr lang="zh-CN" altLang="en-US"/>
          </a:p>
        </p:txBody>
      </p:sp>
    </p:spTree>
    <p:extLst>
      <p:ext uri="{BB962C8B-B14F-4D97-AF65-F5344CB8AC3E}">
        <p14:creationId xmlns:p14="http://schemas.microsoft.com/office/powerpoint/2010/main" val="365985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FEE75A-B7D5-451D-9961-348F7BE0D169}" type="slidenum">
              <a:rPr lang="zh-CN" altLang="en-US" smtClean="0"/>
              <a:pPr/>
              <a:t>70</a:t>
            </a:fld>
            <a:endParaRPr lang="zh-CN" altLang="en-US"/>
          </a:p>
        </p:txBody>
      </p:sp>
    </p:spTree>
    <p:extLst>
      <p:ext uri="{BB962C8B-B14F-4D97-AF65-F5344CB8AC3E}">
        <p14:creationId xmlns:p14="http://schemas.microsoft.com/office/powerpoint/2010/main" val="655682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FEE75A-B7D5-451D-9961-348F7BE0D169}" type="slidenum">
              <a:rPr lang="zh-CN" altLang="en-US" smtClean="0"/>
              <a:pPr/>
              <a:t>71</a:t>
            </a:fld>
            <a:endParaRPr lang="zh-CN" altLang="en-US"/>
          </a:p>
        </p:txBody>
      </p:sp>
    </p:spTree>
    <p:extLst>
      <p:ext uri="{BB962C8B-B14F-4D97-AF65-F5344CB8AC3E}">
        <p14:creationId xmlns:p14="http://schemas.microsoft.com/office/powerpoint/2010/main" val="2074698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FEE75A-B7D5-451D-9961-348F7BE0D169}" type="slidenum">
              <a:rPr lang="zh-CN" altLang="en-US" smtClean="0"/>
              <a:pPr/>
              <a:t>72</a:t>
            </a:fld>
            <a:endParaRPr lang="zh-CN" altLang="en-US"/>
          </a:p>
        </p:txBody>
      </p:sp>
    </p:spTree>
    <p:extLst>
      <p:ext uri="{BB962C8B-B14F-4D97-AF65-F5344CB8AC3E}">
        <p14:creationId xmlns:p14="http://schemas.microsoft.com/office/powerpoint/2010/main" val="830751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FEE75A-B7D5-451D-9961-348F7BE0D169}" type="slidenum">
              <a:rPr lang="zh-CN" altLang="en-US" smtClean="0"/>
              <a:pPr/>
              <a:t>73</a:t>
            </a:fld>
            <a:endParaRPr lang="zh-CN" altLang="en-US"/>
          </a:p>
        </p:txBody>
      </p:sp>
    </p:spTree>
    <p:extLst>
      <p:ext uri="{BB962C8B-B14F-4D97-AF65-F5344CB8AC3E}">
        <p14:creationId xmlns:p14="http://schemas.microsoft.com/office/powerpoint/2010/main" val="889552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FEE75A-B7D5-451D-9961-348F7BE0D169}" type="slidenum">
              <a:rPr lang="zh-CN" altLang="en-US" smtClean="0"/>
              <a:pPr/>
              <a:t>74</a:t>
            </a:fld>
            <a:endParaRPr lang="zh-CN" altLang="en-US"/>
          </a:p>
        </p:txBody>
      </p:sp>
    </p:spTree>
    <p:extLst>
      <p:ext uri="{BB962C8B-B14F-4D97-AF65-F5344CB8AC3E}">
        <p14:creationId xmlns:p14="http://schemas.microsoft.com/office/powerpoint/2010/main" val="3956346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FEE75A-B7D5-451D-9961-348F7BE0D169}" type="slidenum">
              <a:rPr lang="zh-CN" altLang="en-US" smtClean="0"/>
              <a:pPr/>
              <a:t>75</a:t>
            </a:fld>
            <a:endParaRPr lang="zh-CN" altLang="en-US"/>
          </a:p>
        </p:txBody>
      </p:sp>
    </p:spTree>
    <p:extLst>
      <p:ext uri="{BB962C8B-B14F-4D97-AF65-F5344CB8AC3E}">
        <p14:creationId xmlns:p14="http://schemas.microsoft.com/office/powerpoint/2010/main" val="725342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FEE75A-B7D5-451D-9961-348F7BE0D169}" type="slidenum">
              <a:rPr lang="zh-CN" altLang="en-US" smtClean="0"/>
              <a:pPr/>
              <a:t>76</a:t>
            </a:fld>
            <a:endParaRPr lang="zh-CN" altLang="en-US"/>
          </a:p>
        </p:txBody>
      </p:sp>
    </p:spTree>
    <p:extLst>
      <p:ext uri="{BB962C8B-B14F-4D97-AF65-F5344CB8AC3E}">
        <p14:creationId xmlns:p14="http://schemas.microsoft.com/office/powerpoint/2010/main" val="3852980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5FEE75A-B7D5-451D-9961-348F7BE0D169}" type="slidenum">
              <a:rPr lang="zh-CN" altLang="en-US" smtClean="0"/>
              <a:pPr/>
              <a:t>77</a:t>
            </a:fld>
            <a:endParaRPr lang="zh-CN" altLang="en-US"/>
          </a:p>
        </p:txBody>
      </p:sp>
    </p:spTree>
    <p:extLst>
      <p:ext uri="{BB962C8B-B14F-4D97-AF65-F5344CB8AC3E}">
        <p14:creationId xmlns:p14="http://schemas.microsoft.com/office/powerpoint/2010/main" val="330405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F8A89A5-E4EF-46B3-87E3-9F5AED27C5FB}"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7EEE5C5C-9FC0-445D-B15B-CD51F8E3772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54794425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7487D89-6AE4-4AA4-BB90-5B3C4FD60A03}"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CA713F6-A000-4E39-A336-18742CC3BBF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28978443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FC6DDEB-F9B1-4C2A-9177-E49ECD15D4C3}"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6E987FE-CD8F-4F43-AFDF-5FE6FB0CCC7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6086467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7F59A65-BB2D-43D3-B99E-ACB645BBEAFD}"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562EEEC-4CE7-45BC-A8AB-B682B4DF443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37435615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p>
            <a:pPr lvl="0"/>
            <a:endParaRPr lang="zh-CN" altLang="en-US" noProof="1"/>
          </a:p>
        </p:txBody>
      </p:sp>
      <p:sp>
        <p:nvSpPr>
          <p:cNvPr id="4" name="日期占位符 3"/>
          <p:cNvSpPr>
            <a:spLocks noGrp="1"/>
          </p:cNvSpPr>
          <p:nvPr>
            <p:ph type="dt" sz="half" idx="10"/>
          </p:nvPr>
        </p:nvSpPr>
        <p:spPr/>
        <p:txBody>
          <a:bodyPr/>
          <a:lstStyle>
            <a:lvl1pPr>
              <a:defRPr/>
            </a:lvl1pPr>
          </a:lstStyle>
          <a:p>
            <a:pPr>
              <a:defRPr/>
            </a:pPr>
            <a:fld id="{2F94FB33-157C-4603-A3E8-1387D2EDC5CA}"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750E480-F130-4573-8936-D01EBD9FC6E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15376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D50E718-4BD6-44E7-A4CF-83841A9C77E5}"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E03CEAC-A971-401A-AFF4-72DE9A66005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031847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A55EE58D-EBD9-43D5-AA1F-9E1D78BFA7F8}"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D745876-69C5-4683-9542-20977E1E8FA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157584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A872BFF-FF1B-4AC8-82A9-00AB632CFB8B}"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8976BDC-1E26-4389-A8DE-586123B100E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862461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036EBAF8-BAF0-400D-84E6-134C43DDE118}"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BE71163-D6D9-49B5-8370-C9BA546B322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27158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2E47F799-AE62-4E23-8099-758BE48F99BE}" type="datetimeFigureOut">
              <a:rPr lang="zh-CN" altLang="en-US"/>
              <a:pPr>
                <a:defRPr/>
              </a:pPr>
              <a:t>2018/1/5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E10B534-95F9-4838-85FB-E5CF01267FA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591510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5076B7DB-EAE7-40B5-AAB4-11E52424F26E}" type="datetimeFigureOut">
              <a:rPr lang="zh-CN" altLang="en-US"/>
              <a:pPr>
                <a:defRPr/>
              </a:pPr>
              <a:t>2018/1/5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457E0F73-5245-4FEF-BDD0-E43BE68B630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3190905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8D2AC22-2F89-420A-B4B8-9FAE8BC62B29}" type="datetimeFigureOut">
              <a:rPr lang="zh-CN" altLang="en-US"/>
              <a:pPr>
                <a:defRPr/>
              </a:pPr>
              <a:t>2018/1/5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C669B24-046F-4FCF-89ED-3C7931F26F3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789330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3BA6D8F-485E-4E59-A3D0-D708111643D5}"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53A6D07-9DF4-4ED3-8990-C4F32DFE52D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0587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83A19F1-3D48-4BFE-B3B0-EA65828311E2}"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1F8E5B8-7021-4D28-8664-5A8E2066A9D4}"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2133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60488B03-D018-4C58-ABAA-F665446E89F9}"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F665DC-464D-4B37-A19D-2D3BCD7A739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288474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2B841C82-B850-47A2-A931-23522580BCE3}"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1347DC7-A2E3-4D4B-AE63-66DF2E8AEBA1}"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719463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D50E718-4BD6-44E7-A4CF-83841A9C77E5}"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E03CEAC-A971-401A-AFF4-72DE9A66005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487319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A55EE58D-EBD9-43D5-AA1F-9E1D78BFA7F8}"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D745876-69C5-4683-9542-20977E1E8FA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8708169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A872BFF-FF1B-4AC8-82A9-00AB632CFB8B}"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8976BDC-1E26-4389-A8DE-586123B100E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8261993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036EBAF8-BAF0-400D-84E6-134C43DDE118}"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BE71163-D6D9-49B5-8370-C9BA546B322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5019253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2E47F799-AE62-4E23-8099-758BE48F99BE}" type="datetimeFigureOut">
              <a:rPr lang="zh-CN" altLang="en-US"/>
              <a:pPr>
                <a:defRPr/>
              </a:pPr>
              <a:t>2018/1/5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E10B534-95F9-4838-85FB-E5CF01267FA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831129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5076B7DB-EAE7-40B5-AAB4-11E52424F26E}" type="datetimeFigureOut">
              <a:rPr lang="zh-CN" altLang="en-US"/>
              <a:pPr>
                <a:defRPr/>
              </a:pPr>
              <a:t>2018/1/5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457E0F73-5245-4FEF-BDD0-E43BE68B630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9254688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8D2AC22-2F89-420A-B4B8-9FAE8BC62B29}" type="datetimeFigureOut">
              <a:rPr lang="zh-CN" altLang="en-US"/>
              <a:pPr>
                <a:defRPr/>
              </a:pPr>
              <a:t>2018/1/5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C669B24-046F-4FCF-89ED-3C7931F26F3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62456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3BA6D8F-485E-4E59-A3D0-D708111643D5}"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53A6D07-9DF4-4ED3-8990-C4F32DFE52D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8704853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83A19F1-3D48-4BFE-B3B0-EA65828311E2}"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1F8E5B8-7021-4D28-8664-5A8E2066A9D4}"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1793479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60488B03-D018-4C58-ABAA-F665446E89F9}"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F665DC-464D-4B37-A19D-2D3BCD7A739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9645139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2B841C82-B850-47A2-A931-23522580BCE3}"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1347DC7-A2E3-4D4B-AE63-66DF2E8AEBA1}"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1215284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1BF27E0-4F98-4E31-80FC-14763E3EACAA}" type="datetimeFigureOut">
              <a:rPr lang="en-US" altLang="zh-CN">
                <a:solidFill>
                  <a:prstClr val="black">
                    <a:tint val="75000"/>
                  </a:prstClr>
                </a:solidFill>
              </a:rPr>
              <a:pPr>
                <a:defRPr/>
              </a:pPr>
              <a:t>1/5/2018</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smtClean="0"/>
            </a:lvl1pPr>
          </a:lstStyle>
          <a:p>
            <a:pPr>
              <a:defRPr/>
            </a:pPr>
            <a:fld id="{882C4329-0931-43F3-BFAB-674239D0EA2B}" type="slidenum">
              <a:rPr lang="en-US" altLang="zh-CN"/>
              <a:pPr>
                <a:defRPr/>
              </a:pPr>
              <a:t>‹#›</a:t>
            </a:fld>
            <a:endParaRPr lang="en-US" altLang="zh-CN"/>
          </a:p>
        </p:txBody>
      </p:sp>
    </p:spTree>
    <p:extLst>
      <p:ext uri="{BB962C8B-B14F-4D97-AF65-F5344CB8AC3E}">
        <p14:creationId xmlns:p14="http://schemas.microsoft.com/office/powerpoint/2010/main" val="403207644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2F32296-7A05-4CC4-ADB0-EB59D879CE60}" type="slidenum">
              <a:rPr lang="zh-CN" altLang="en-US"/>
              <a:pPr>
                <a:defRPr/>
              </a:pPr>
              <a:t>‹#›</a:t>
            </a:fld>
            <a:endParaRPr lang="en-US" altLang="zh-CN"/>
          </a:p>
        </p:txBody>
      </p:sp>
    </p:spTree>
    <p:extLst>
      <p:ext uri="{BB962C8B-B14F-4D97-AF65-F5344CB8AC3E}">
        <p14:creationId xmlns:p14="http://schemas.microsoft.com/office/powerpoint/2010/main" val="412299574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C301707-8F9E-40D2-B262-0A749A63F7BC}" type="slidenum">
              <a:rPr lang="zh-CN" altLang="en-US"/>
              <a:pPr>
                <a:defRPr/>
              </a:pPr>
              <a:t>‹#›</a:t>
            </a:fld>
            <a:endParaRPr lang="en-US" altLang="zh-CN"/>
          </a:p>
        </p:txBody>
      </p:sp>
    </p:spTree>
    <p:extLst>
      <p:ext uri="{BB962C8B-B14F-4D97-AF65-F5344CB8AC3E}">
        <p14:creationId xmlns:p14="http://schemas.microsoft.com/office/powerpoint/2010/main" val="337518256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8F139C3F-058D-4112-BE6B-F91DA47B603D}" type="slidenum">
              <a:rPr lang="zh-CN" altLang="en-US"/>
              <a:pPr>
                <a:defRPr/>
              </a:pPr>
              <a:t>‹#›</a:t>
            </a:fld>
            <a:endParaRPr lang="en-US" altLang="zh-CN"/>
          </a:p>
        </p:txBody>
      </p:sp>
    </p:spTree>
    <p:extLst>
      <p:ext uri="{BB962C8B-B14F-4D97-AF65-F5344CB8AC3E}">
        <p14:creationId xmlns:p14="http://schemas.microsoft.com/office/powerpoint/2010/main" val="118550984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34C3A563-23E6-44B9-A5FC-87401018C941}" type="slidenum">
              <a:rPr lang="zh-CN" altLang="en-US"/>
              <a:pPr>
                <a:defRPr/>
              </a:pPr>
              <a:t>‹#›</a:t>
            </a:fld>
            <a:endParaRPr lang="en-US" altLang="zh-CN"/>
          </a:p>
        </p:txBody>
      </p:sp>
    </p:spTree>
    <p:extLst>
      <p:ext uri="{BB962C8B-B14F-4D97-AF65-F5344CB8AC3E}">
        <p14:creationId xmlns:p14="http://schemas.microsoft.com/office/powerpoint/2010/main" val="52418680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2711028A-3976-41FA-8D28-2330FBBCA474}" type="slidenum">
              <a:rPr lang="zh-CN" altLang="en-US"/>
              <a:pPr>
                <a:defRPr/>
              </a:pPr>
              <a:t>‹#›</a:t>
            </a:fld>
            <a:endParaRPr lang="en-US" altLang="zh-CN"/>
          </a:p>
        </p:txBody>
      </p:sp>
    </p:spTree>
    <p:extLst>
      <p:ext uri="{BB962C8B-B14F-4D97-AF65-F5344CB8AC3E}">
        <p14:creationId xmlns:p14="http://schemas.microsoft.com/office/powerpoint/2010/main" val="12578372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C67AFBD1-8371-44C9-A91D-6C93469BFB77}" type="slidenum">
              <a:rPr lang="zh-CN" altLang="en-US"/>
              <a:pPr>
                <a:defRPr/>
              </a:pPr>
              <a:t>‹#›</a:t>
            </a:fld>
            <a:endParaRPr lang="en-US" altLang="zh-CN"/>
          </a:p>
        </p:txBody>
      </p:sp>
    </p:spTree>
    <p:extLst>
      <p:ext uri="{BB962C8B-B14F-4D97-AF65-F5344CB8AC3E}">
        <p14:creationId xmlns:p14="http://schemas.microsoft.com/office/powerpoint/2010/main" val="1333177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EC149C9-B05E-4344-903C-7F4814762BD4}" type="slidenum">
              <a:rPr lang="zh-CN" altLang="en-US"/>
              <a:pPr>
                <a:defRPr/>
              </a:pPr>
              <a:t>‹#›</a:t>
            </a:fld>
            <a:endParaRPr lang="en-US" altLang="zh-CN"/>
          </a:p>
        </p:txBody>
      </p:sp>
    </p:spTree>
    <p:extLst>
      <p:ext uri="{BB962C8B-B14F-4D97-AF65-F5344CB8AC3E}">
        <p14:creationId xmlns:p14="http://schemas.microsoft.com/office/powerpoint/2010/main" val="315890586"/>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59F77F83-27C0-438C-883D-82BE39AC7696}" type="slidenum">
              <a:rPr lang="zh-CN" altLang="en-US"/>
              <a:pPr>
                <a:defRPr/>
              </a:pPr>
              <a:t>‹#›</a:t>
            </a:fld>
            <a:endParaRPr lang="en-US" altLang="zh-CN"/>
          </a:p>
        </p:txBody>
      </p:sp>
    </p:spTree>
    <p:extLst>
      <p:ext uri="{BB962C8B-B14F-4D97-AF65-F5344CB8AC3E}">
        <p14:creationId xmlns:p14="http://schemas.microsoft.com/office/powerpoint/2010/main" val="214603364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1B69147-C7B5-4BD1-9C98-92623AD25509}" type="slidenum">
              <a:rPr lang="zh-CN" altLang="en-US"/>
              <a:pPr>
                <a:defRPr/>
              </a:pPr>
              <a:t>‹#›</a:t>
            </a:fld>
            <a:endParaRPr lang="en-US" altLang="zh-CN"/>
          </a:p>
        </p:txBody>
      </p:sp>
    </p:spTree>
    <p:extLst>
      <p:ext uri="{BB962C8B-B14F-4D97-AF65-F5344CB8AC3E}">
        <p14:creationId xmlns:p14="http://schemas.microsoft.com/office/powerpoint/2010/main" val="3979260099"/>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0A9DA51D-6573-480B-B18E-4C8DDAD5405C}" type="slidenum">
              <a:rPr lang="zh-CN" altLang="en-US"/>
              <a:pPr>
                <a:defRPr/>
              </a:pPr>
              <a:t>‹#›</a:t>
            </a:fld>
            <a:endParaRPr lang="en-US" altLang="zh-CN"/>
          </a:p>
        </p:txBody>
      </p:sp>
    </p:spTree>
    <p:extLst>
      <p:ext uri="{BB962C8B-B14F-4D97-AF65-F5344CB8AC3E}">
        <p14:creationId xmlns:p14="http://schemas.microsoft.com/office/powerpoint/2010/main" val="154307587"/>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50838"/>
            <a:ext cx="72390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219200"/>
            <a:ext cx="41148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219200"/>
            <a:ext cx="41148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114800" y="6448425"/>
            <a:ext cx="2133600" cy="244475"/>
          </a:xfrm>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1"/>
          </p:nvPr>
        </p:nvSpPr>
        <p:spPr>
          <a:xfrm>
            <a:off x="304800" y="6448425"/>
            <a:ext cx="533400" cy="244475"/>
          </a:xfrm>
        </p:spPr>
        <p:txBody>
          <a:bodyPr/>
          <a:lstStyle>
            <a:lvl1pPr>
              <a:defRPr smtClean="0"/>
            </a:lvl1pPr>
          </a:lstStyle>
          <a:p>
            <a:pPr>
              <a:defRPr/>
            </a:pPr>
            <a:fld id="{F8E5395F-C211-423A-B9A6-7B112004300A}" type="slidenum">
              <a:rPr lang="zh-CN" altLang="en-US"/>
              <a:pPr>
                <a:defRPr/>
              </a:pPr>
              <a:t>‹#›</a:t>
            </a:fld>
            <a:endParaRPr lang="en-US" altLang="zh-CN"/>
          </a:p>
        </p:txBody>
      </p:sp>
      <p:sp>
        <p:nvSpPr>
          <p:cNvPr id="7" name="页脚占位符 6"/>
          <p:cNvSpPr>
            <a:spLocks noGrp="1"/>
          </p:cNvSpPr>
          <p:nvPr>
            <p:ph type="ftr" sz="quarter" idx="12"/>
          </p:nvPr>
        </p:nvSpPr>
        <p:spPr>
          <a:xfrm>
            <a:off x="914400" y="6448425"/>
            <a:ext cx="2895600" cy="244475"/>
          </a:xfrm>
        </p:spPr>
        <p:txBody>
          <a:bodyPr/>
          <a:lstStyle>
            <a:lvl1pPr>
              <a:defRPr/>
            </a:lvl1pPr>
          </a:lstStyle>
          <a:p>
            <a:pPr>
              <a:defRPr/>
            </a:pPr>
            <a:endParaRPr lang="en-US" altLang="zh-CN">
              <a:solidFill>
                <a:prstClr val="black">
                  <a:tint val="75000"/>
                </a:prstClr>
              </a:solidFill>
            </a:endParaRPr>
          </a:p>
        </p:txBody>
      </p:sp>
    </p:spTree>
    <p:extLst>
      <p:ext uri="{BB962C8B-B14F-4D97-AF65-F5344CB8AC3E}">
        <p14:creationId xmlns:p14="http://schemas.microsoft.com/office/powerpoint/2010/main" val="171157705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50838"/>
            <a:ext cx="72390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219200"/>
            <a:ext cx="41148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2000" y="1219200"/>
            <a:ext cx="411480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0" y="3848100"/>
            <a:ext cx="411480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114800" y="6448425"/>
            <a:ext cx="2133600" cy="244475"/>
          </a:xfrm>
        </p:spPr>
        <p:txBody>
          <a:bodyPr/>
          <a:lstStyle>
            <a:lvl1pPr>
              <a:defRPr/>
            </a:lvl1pPr>
          </a:lstStyle>
          <a:p>
            <a:pPr>
              <a:defRPr/>
            </a:pPr>
            <a:endParaRPr lang="zh-CN" altLang="en-US">
              <a:solidFill>
                <a:prstClr val="black">
                  <a:tint val="75000"/>
                </a:prstClr>
              </a:solidFill>
            </a:endParaRPr>
          </a:p>
        </p:txBody>
      </p:sp>
      <p:sp>
        <p:nvSpPr>
          <p:cNvPr id="7" name="灯片编号占位符 6"/>
          <p:cNvSpPr>
            <a:spLocks noGrp="1"/>
          </p:cNvSpPr>
          <p:nvPr>
            <p:ph type="sldNum" sz="quarter" idx="11"/>
          </p:nvPr>
        </p:nvSpPr>
        <p:spPr>
          <a:xfrm>
            <a:off x="304800" y="6448425"/>
            <a:ext cx="533400" cy="244475"/>
          </a:xfrm>
        </p:spPr>
        <p:txBody>
          <a:bodyPr/>
          <a:lstStyle>
            <a:lvl1pPr>
              <a:defRPr smtClean="0"/>
            </a:lvl1pPr>
          </a:lstStyle>
          <a:p>
            <a:pPr>
              <a:defRPr/>
            </a:pPr>
            <a:fld id="{B1DD1963-799E-4398-A263-AA7C0620A072}" type="slidenum">
              <a:rPr lang="zh-CN" altLang="en-US"/>
              <a:pPr>
                <a:defRPr/>
              </a:pPr>
              <a:t>‹#›</a:t>
            </a:fld>
            <a:endParaRPr lang="en-US" altLang="zh-CN"/>
          </a:p>
        </p:txBody>
      </p:sp>
      <p:sp>
        <p:nvSpPr>
          <p:cNvPr id="8" name="页脚占位符 7"/>
          <p:cNvSpPr>
            <a:spLocks noGrp="1"/>
          </p:cNvSpPr>
          <p:nvPr>
            <p:ph type="ftr" sz="quarter" idx="12"/>
          </p:nvPr>
        </p:nvSpPr>
        <p:spPr>
          <a:xfrm>
            <a:off x="914400" y="6448425"/>
            <a:ext cx="2895600" cy="244475"/>
          </a:xfrm>
        </p:spPr>
        <p:txBody>
          <a:bodyPr/>
          <a:lstStyle>
            <a:lvl1pPr>
              <a:defRPr/>
            </a:lvl1pPr>
          </a:lstStyle>
          <a:p>
            <a:pPr>
              <a:defRPr/>
            </a:pPr>
            <a:endParaRPr lang="en-US" altLang="zh-CN">
              <a:solidFill>
                <a:prstClr val="black">
                  <a:tint val="75000"/>
                </a:prstClr>
              </a:solidFill>
            </a:endParaRPr>
          </a:p>
        </p:txBody>
      </p:sp>
    </p:spTree>
    <p:extLst>
      <p:ext uri="{BB962C8B-B14F-4D97-AF65-F5344CB8AC3E}">
        <p14:creationId xmlns:p14="http://schemas.microsoft.com/office/powerpoint/2010/main" val="2726642909"/>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D50E718-4BD6-44E7-A4CF-83841A9C77E5}"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E03CEAC-A971-401A-AFF4-72DE9A66005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9331999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A55EE58D-EBD9-43D5-AA1F-9E1D78BFA7F8}"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D745876-69C5-4683-9542-20977E1E8FA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1687906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A872BFF-FF1B-4AC8-82A9-00AB632CFB8B}"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8976BDC-1E26-4389-A8DE-586123B100E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41082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036EBAF8-BAF0-400D-84E6-134C43DDE118}"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BE71163-D6D9-49B5-8370-C9BA546B322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0838286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2E47F799-AE62-4E23-8099-758BE48F99BE}" type="datetimeFigureOut">
              <a:rPr lang="zh-CN" altLang="en-US"/>
              <a:pPr>
                <a:defRPr/>
              </a:pPr>
              <a:t>2018/1/5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E10B534-95F9-4838-85FB-E5CF01267FA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9577584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5076B7DB-EAE7-40B5-AAB4-11E52424F26E}" type="datetimeFigureOut">
              <a:rPr lang="zh-CN" altLang="en-US"/>
              <a:pPr>
                <a:defRPr/>
              </a:pPr>
              <a:t>2018/1/5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457E0F73-5245-4FEF-BDD0-E43BE68B630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2086136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8D2AC22-2F89-420A-B4B8-9FAE8BC62B29}" type="datetimeFigureOut">
              <a:rPr lang="zh-CN" altLang="en-US"/>
              <a:pPr>
                <a:defRPr/>
              </a:pPr>
              <a:t>2018/1/5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C669B24-046F-4FCF-89ED-3C7931F26F3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3290372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3BA6D8F-485E-4E59-A3D0-D708111643D5}"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53A6D07-9DF4-4ED3-8990-C4F32DFE52D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7775063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83A19F1-3D48-4BFE-B3B0-EA65828311E2}"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1F8E5B8-7021-4D28-8664-5A8E2066A9D4}"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6214773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60488B03-D018-4C58-ABAA-F665446E89F9}"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F665DC-464D-4B37-A19D-2D3BCD7A739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6684195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2B841C82-B850-47A2-A931-23522580BCE3}"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1347DC7-A2E3-4D4B-AE63-66DF2E8AEBA1}"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5598617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DA3B801-2C80-4386-80B9-168A24E17DC8}" type="datetimeFigureOut">
              <a:rPr lang="en-US" altLang="zh-CN">
                <a:solidFill>
                  <a:prstClr val="black">
                    <a:tint val="75000"/>
                  </a:prstClr>
                </a:solidFill>
              </a:rPr>
              <a:pPr>
                <a:defRPr/>
              </a:pPr>
              <a:t>1/5/2018</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smtClean="0"/>
            </a:lvl1pPr>
          </a:lstStyle>
          <a:p>
            <a:pPr>
              <a:defRPr/>
            </a:pPr>
            <a:fld id="{64FD7885-9741-4AA3-B4F7-2E4DBBC88DA2}" type="slidenum">
              <a:rPr lang="en-US" altLang="zh-CN"/>
              <a:pPr>
                <a:defRPr/>
              </a:pPr>
              <a:t>‹#›</a:t>
            </a:fld>
            <a:endParaRPr lang="en-US" altLang="zh-CN"/>
          </a:p>
        </p:txBody>
      </p:sp>
    </p:spTree>
    <p:extLst>
      <p:ext uri="{BB962C8B-B14F-4D97-AF65-F5344CB8AC3E}">
        <p14:creationId xmlns:p14="http://schemas.microsoft.com/office/powerpoint/2010/main" val="18058508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D77619B-DB4B-4E9D-BBA3-2D158E9CFE8E}" type="slidenum">
              <a:rPr lang="zh-CN" altLang="en-US"/>
              <a:pPr>
                <a:defRPr/>
              </a:pPr>
              <a:t>‹#›</a:t>
            </a:fld>
            <a:endParaRPr lang="en-US" altLang="zh-CN"/>
          </a:p>
        </p:txBody>
      </p:sp>
    </p:spTree>
    <p:extLst>
      <p:ext uri="{BB962C8B-B14F-4D97-AF65-F5344CB8AC3E}">
        <p14:creationId xmlns:p14="http://schemas.microsoft.com/office/powerpoint/2010/main" val="32344316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D26073C-6DE1-43DC-A8A8-2ADF9F9DDFCB}" type="slidenum">
              <a:rPr lang="zh-CN" altLang="en-US"/>
              <a:pPr>
                <a:defRPr/>
              </a:pPr>
              <a:t>‹#›</a:t>
            </a:fld>
            <a:endParaRPr lang="en-US" altLang="zh-CN"/>
          </a:p>
        </p:txBody>
      </p:sp>
    </p:spTree>
    <p:extLst>
      <p:ext uri="{BB962C8B-B14F-4D97-AF65-F5344CB8AC3E}">
        <p14:creationId xmlns:p14="http://schemas.microsoft.com/office/powerpoint/2010/main" val="124094360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BB09EF2D-21EC-45FA-91BD-0FC0221A650B}" type="slidenum">
              <a:rPr lang="zh-CN" altLang="en-US"/>
              <a:pPr>
                <a:defRPr/>
              </a:pPr>
              <a:t>‹#›</a:t>
            </a:fld>
            <a:endParaRPr lang="en-US" altLang="zh-CN"/>
          </a:p>
        </p:txBody>
      </p:sp>
    </p:spTree>
    <p:extLst>
      <p:ext uri="{BB962C8B-B14F-4D97-AF65-F5344CB8AC3E}">
        <p14:creationId xmlns:p14="http://schemas.microsoft.com/office/powerpoint/2010/main" val="3604290235"/>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447C97F-478F-4FA1-9544-994768B87DFD}" type="slidenum">
              <a:rPr lang="zh-CN" altLang="en-US"/>
              <a:pPr>
                <a:defRPr/>
              </a:pPr>
              <a:t>‹#›</a:t>
            </a:fld>
            <a:endParaRPr lang="en-US" altLang="zh-CN"/>
          </a:p>
        </p:txBody>
      </p:sp>
    </p:spTree>
    <p:extLst>
      <p:ext uri="{BB962C8B-B14F-4D97-AF65-F5344CB8AC3E}">
        <p14:creationId xmlns:p14="http://schemas.microsoft.com/office/powerpoint/2010/main" val="3920721557"/>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ED184997-B283-4F43-B50A-CF06E22C860E}" type="slidenum">
              <a:rPr lang="zh-CN" altLang="en-US"/>
              <a:pPr>
                <a:defRPr/>
              </a:pPr>
              <a:t>‹#›</a:t>
            </a:fld>
            <a:endParaRPr lang="en-US" altLang="zh-CN"/>
          </a:p>
        </p:txBody>
      </p:sp>
    </p:spTree>
    <p:extLst>
      <p:ext uri="{BB962C8B-B14F-4D97-AF65-F5344CB8AC3E}">
        <p14:creationId xmlns:p14="http://schemas.microsoft.com/office/powerpoint/2010/main" val="89819327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3AC4B2C7-AF63-4C60-B6AC-DC414CF26DC1}" type="slidenum">
              <a:rPr lang="zh-CN" altLang="en-US"/>
              <a:pPr>
                <a:defRPr/>
              </a:pPr>
              <a:t>‹#›</a:t>
            </a:fld>
            <a:endParaRPr lang="en-US" altLang="zh-CN"/>
          </a:p>
        </p:txBody>
      </p:sp>
    </p:spTree>
    <p:extLst>
      <p:ext uri="{BB962C8B-B14F-4D97-AF65-F5344CB8AC3E}">
        <p14:creationId xmlns:p14="http://schemas.microsoft.com/office/powerpoint/2010/main" val="23161182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B6E1DD0C-8E9F-41C3-AD6E-B0F6FD28073C}" type="slidenum">
              <a:rPr lang="zh-CN" altLang="en-US"/>
              <a:pPr>
                <a:defRPr/>
              </a:pPr>
              <a:t>‹#›</a:t>
            </a:fld>
            <a:endParaRPr lang="en-US" altLang="zh-CN"/>
          </a:p>
        </p:txBody>
      </p:sp>
    </p:spTree>
    <p:extLst>
      <p:ext uri="{BB962C8B-B14F-4D97-AF65-F5344CB8AC3E}">
        <p14:creationId xmlns:p14="http://schemas.microsoft.com/office/powerpoint/2010/main" val="3162865104"/>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2811D4E-201E-46E1-87A6-F66C713572F0}" type="slidenum">
              <a:rPr lang="zh-CN" altLang="en-US"/>
              <a:pPr>
                <a:defRPr/>
              </a:pPr>
              <a:t>‹#›</a:t>
            </a:fld>
            <a:endParaRPr lang="en-US" altLang="zh-CN"/>
          </a:p>
        </p:txBody>
      </p:sp>
    </p:spTree>
    <p:extLst>
      <p:ext uri="{BB962C8B-B14F-4D97-AF65-F5344CB8AC3E}">
        <p14:creationId xmlns:p14="http://schemas.microsoft.com/office/powerpoint/2010/main" val="2235735049"/>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5686B20-056C-493C-810C-BE5B3762BE07}" type="slidenum">
              <a:rPr lang="zh-CN" altLang="en-US"/>
              <a:pPr>
                <a:defRPr/>
              </a:pPr>
              <a:t>‹#›</a:t>
            </a:fld>
            <a:endParaRPr lang="en-US" altLang="zh-CN"/>
          </a:p>
        </p:txBody>
      </p:sp>
    </p:spTree>
    <p:extLst>
      <p:ext uri="{BB962C8B-B14F-4D97-AF65-F5344CB8AC3E}">
        <p14:creationId xmlns:p14="http://schemas.microsoft.com/office/powerpoint/2010/main" val="1636387657"/>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15F919D-45DD-44DB-9D4A-2BECBFD0DF90}" type="slidenum">
              <a:rPr lang="zh-CN" altLang="en-US"/>
              <a:pPr>
                <a:defRPr/>
              </a:pPr>
              <a:t>‹#›</a:t>
            </a:fld>
            <a:endParaRPr lang="en-US" altLang="zh-CN"/>
          </a:p>
        </p:txBody>
      </p:sp>
    </p:spTree>
    <p:extLst>
      <p:ext uri="{BB962C8B-B14F-4D97-AF65-F5344CB8AC3E}">
        <p14:creationId xmlns:p14="http://schemas.microsoft.com/office/powerpoint/2010/main" val="803633332"/>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50838"/>
            <a:ext cx="72390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219200"/>
            <a:ext cx="41148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219200"/>
            <a:ext cx="41148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114800" y="6448425"/>
            <a:ext cx="2133600" cy="244475"/>
          </a:xfrm>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1"/>
          </p:nvPr>
        </p:nvSpPr>
        <p:spPr>
          <a:xfrm>
            <a:off x="304800" y="6448425"/>
            <a:ext cx="533400" cy="244475"/>
          </a:xfrm>
        </p:spPr>
        <p:txBody>
          <a:bodyPr/>
          <a:lstStyle>
            <a:lvl1pPr>
              <a:defRPr smtClean="0"/>
            </a:lvl1pPr>
          </a:lstStyle>
          <a:p>
            <a:pPr>
              <a:defRPr/>
            </a:pPr>
            <a:fld id="{8CB3E6FB-7C22-43B2-97F1-F769104F8021}" type="slidenum">
              <a:rPr lang="zh-CN" altLang="en-US"/>
              <a:pPr>
                <a:defRPr/>
              </a:pPr>
              <a:t>‹#›</a:t>
            </a:fld>
            <a:endParaRPr lang="en-US" altLang="zh-CN"/>
          </a:p>
        </p:txBody>
      </p:sp>
      <p:sp>
        <p:nvSpPr>
          <p:cNvPr id="7" name="页脚占位符 6"/>
          <p:cNvSpPr>
            <a:spLocks noGrp="1"/>
          </p:cNvSpPr>
          <p:nvPr>
            <p:ph type="ftr" sz="quarter" idx="12"/>
          </p:nvPr>
        </p:nvSpPr>
        <p:spPr>
          <a:xfrm>
            <a:off x="914400" y="6448425"/>
            <a:ext cx="2895600" cy="244475"/>
          </a:xfrm>
        </p:spPr>
        <p:txBody>
          <a:bodyPr/>
          <a:lstStyle>
            <a:lvl1pPr>
              <a:defRPr/>
            </a:lvl1pPr>
          </a:lstStyle>
          <a:p>
            <a:pPr>
              <a:defRPr/>
            </a:pPr>
            <a:endParaRPr lang="en-US" altLang="zh-CN">
              <a:solidFill>
                <a:prstClr val="black">
                  <a:tint val="75000"/>
                </a:prstClr>
              </a:solidFill>
            </a:endParaRPr>
          </a:p>
        </p:txBody>
      </p:sp>
    </p:spTree>
    <p:extLst>
      <p:ext uri="{BB962C8B-B14F-4D97-AF65-F5344CB8AC3E}">
        <p14:creationId xmlns:p14="http://schemas.microsoft.com/office/powerpoint/2010/main" val="109842203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50838"/>
            <a:ext cx="72390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219200"/>
            <a:ext cx="41148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2000" y="1219200"/>
            <a:ext cx="411480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0" y="3848100"/>
            <a:ext cx="411480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114800" y="6448425"/>
            <a:ext cx="2133600" cy="244475"/>
          </a:xfrm>
        </p:spPr>
        <p:txBody>
          <a:bodyPr/>
          <a:lstStyle>
            <a:lvl1pPr>
              <a:defRPr/>
            </a:lvl1pPr>
          </a:lstStyle>
          <a:p>
            <a:pPr>
              <a:defRPr/>
            </a:pPr>
            <a:endParaRPr lang="zh-CN" altLang="en-US">
              <a:solidFill>
                <a:prstClr val="black">
                  <a:tint val="75000"/>
                </a:prstClr>
              </a:solidFill>
            </a:endParaRPr>
          </a:p>
        </p:txBody>
      </p:sp>
      <p:sp>
        <p:nvSpPr>
          <p:cNvPr id="7" name="灯片编号占位符 6"/>
          <p:cNvSpPr>
            <a:spLocks noGrp="1"/>
          </p:cNvSpPr>
          <p:nvPr>
            <p:ph type="sldNum" sz="quarter" idx="11"/>
          </p:nvPr>
        </p:nvSpPr>
        <p:spPr>
          <a:xfrm>
            <a:off x="304800" y="6448425"/>
            <a:ext cx="533400" cy="244475"/>
          </a:xfrm>
        </p:spPr>
        <p:txBody>
          <a:bodyPr/>
          <a:lstStyle>
            <a:lvl1pPr>
              <a:defRPr smtClean="0"/>
            </a:lvl1pPr>
          </a:lstStyle>
          <a:p>
            <a:pPr>
              <a:defRPr/>
            </a:pPr>
            <a:fld id="{E2676285-6F53-43D7-8CA1-E83D35979CD3}" type="slidenum">
              <a:rPr lang="zh-CN" altLang="en-US"/>
              <a:pPr>
                <a:defRPr/>
              </a:pPr>
              <a:t>‹#›</a:t>
            </a:fld>
            <a:endParaRPr lang="en-US" altLang="zh-CN"/>
          </a:p>
        </p:txBody>
      </p:sp>
      <p:sp>
        <p:nvSpPr>
          <p:cNvPr id="8" name="页脚占位符 7"/>
          <p:cNvSpPr>
            <a:spLocks noGrp="1"/>
          </p:cNvSpPr>
          <p:nvPr>
            <p:ph type="ftr" sz="quarter" idx="12"/>
          </p:nvPr>
        </p:nvSpPr>
        <p:spPr>
          <a:xfrm>
            <a:off x="914400" y="6448425"/>
            <a:ext cx="2895600" cy="244475"/>
          </a:xfrm>
        </p:spPr>
        <p:txBody>
          <a:bodyPr/>
          <a:lstStyle>
            <a:lvl1pPr>
              <a:defRPr/>
            </a:lvl1pPr>
          </a:lstStyle>
          <a:p>
            <a:pPr>
              <a:defRPr/>
            </a:pPr>
            <a:endParaRPr lang="en-US" altLang="zh-CN">
              <a:solidFill>
                <a:prstClr val="black">
                  <a:tint val="75000"/>
                </a:prstClr>
              </a:solidFill>
            </a:endParaRPr>
          </a:p>
        </p:txBody>
      </p:sp>
    </p:spTree>
    <p:extLst>
      <p:ext uri="{BB962C8B-B14F-4D97-AF65-F5344CB8AC3E}">
        <p14:creationId xmlns:p14="http://schemas.microsoft.com/office/powerpoint/2010/main" val="267769588"/>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2AAF3BE-1C8A-496A-B2C7-7E836FAB2F53}"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97D7FB4-E63C-46F7-A1FB-E48D0D1AFB91}"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9682082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DB2F8DA-F0B0-41E6-A48A-8EB77DA3691A}"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92EB2F6-5DA6-4AC9-9086-F65A7BB9B66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5359388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0D0191B-614C-4804-AEAD-BF33EAF45A5F}"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367B65F-B82D-445F-A962-80456995A6C1}"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49030837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5BCCA375-6A50-4673-BB9B-C556A935818D}"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1C459D9-87E7-45CB-85F6-F7DF942F0AF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59100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638280C8-4F8E-430D-9518-DBC86F936498}" type="datetimeFigureOut">
              <a:rPr lang="zh-CN" altLang="en-US"/>
              <a:pPr>
                <a:defRPr/>
              </a:pPr>
              <a:t>2018/1/5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DDB669D5-D011-419E-B4F0-395D4BB8F239}"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4137940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D0556AE1-7424-45F1-8E50-D6D91DC1E6B7}" type="datetimeFigureOut">
              <a:rPr lang="zh-CN" altLang="en-US"/>
              <a:pPr>
                <a:defRPr/>
              </a:pPr>
              <a:t>2018/1/5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4CCE3AA9-7585-46F1-BE39-85A1DE517B3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5426714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12A367A-BCCD-4636-A394-885F8E457151}" type="datetimeFigureOut">
              <a:rPr lang="zh-CN" altLang="en-US"/>
              <a:pPr>
                <a:defRPr/>
              </a:pPr>
              <a:t>2018/1/5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99442D5-A39D-425A-B356-36A30002EC9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2030171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36373F5-7CE3-495D-B9A1-8BD62A183E78}"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F44B4D7-BC81-4A30-8D4F-013DBA9E4D3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4749485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99753F6-BABB-40E5-886B-49A88386CCC4}"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F5244A9-1535-4FC3-BDBF-83A568F0998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44040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59D7B76-CFCA-4E1A-9680-6CD083D3EC92}"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6D67582-1F49-4BBB-97EB-3CAA04C5B57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8243008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0F1F336-25CF-42BA-B8BC-2F14D5A4FA37}"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3706919-8C5B-4A80-B9CB-944FC637B9E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409343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2AAF3BE-1C8A-496A-B2C7-7E836FAB2F53}"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97D7FB4-E63C-46F7-A1FB-E48D0D1AFB91}"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208288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DB2F8DA-F0B0-41E6-A48A-8EB77DA3691A}"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92EB2F6-5DA6-4AC9-9086-F65A7BB9B66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7285373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0D0191B-614C-4804-AEAD-BF33EAF45A5F}"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367B65F-B82D-445F-A962-80456995A6C1}"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9350189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5BCCA375-6A50-4673-BB9B-C556A935818D}"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1C459D9-87E7-45CB-85F6-F7DF942F0AF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319143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638280C8-4F8E-430D-9518-DBC86F936498}" type="datetimeFigureOut">
              <a:rPr lang="zh-CN" altLang="en-US"/>
              <a:pPr>
                <a:defRPr/>
              </a:pPr>
              <a:t>2018/1/5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DDB669D5-D011-419E-B4F0-395D4BB8F239}"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64587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D0556AE1-7424-45F1-8E50-D6D91DC1E6B7}" type="datetimeFigureOut">
              <a:rPr lang="zh-CN" altLang="en-US"/>
              <a:pPr>
                <a:defRPr/>
              </a:pPr>
              <a:t>2018/1/5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4CCE3AA9-7585-46F1-BE39-85A1DE517B3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18011023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12A367A-BCCD-4636-A394-885F8E457151}" type="datetimeFigureOut">
              <a:rPr lang="zh-CN" altLang="en-US"/>
              <a:pPr>
                <a:defRPr/>
              </a:pPr>
              <a:t>2018/1/5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99442D5-A39D-425A-B356-36A30002EC9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31057080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36373F5-7CE3-495D-B9A1-8BD62A183E78}"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F44B4D7-BC81-4A30-8D4F-013DBA9E4D3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93164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99753F6-BABB-40E5-886B-49A88386CCC4}"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F5244A9-1535-4FC3-BDBF-83A568F0998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29170877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59D7B76-CFCA-4E1A-9680-6CD083D3EC92}"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6D67582-1F49-4BBB-97EB-3CAA04C5B57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20098467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0F1F336-25CF-42BA-B8BC-2F14D5A4FA37}"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3706919-8C5B-4A80-B9CB-944FC637B9E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60947366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A30C62F-0CDC-4509-A7DB-740D8D632269}"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22CC180-CDC9-4D35-A9ED-751CD915320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09071564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83A4AAF7-598F-42B9-BE91-A76525564ADB}"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2067E56-EBA0-4E39-B35F-0D679341F04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97969012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C54B3B-E5F0-45C9-94A1-05729A0D3999}" type="datetimeFigureOut">
              <a:rPr lang="zh-CN" altLang="en-US"/>
              <a:pPr>
                <a:defRPr/>
              </a:pPr>
              <a:t>2018/1/5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56DF3E0-5217-4B59-953A-956C1F906A2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93644618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EF781C15-80C7-4A73-811B-BE795170539D}" type="datetimeFigureOut">
              <a:rPr lang="zh-CN" altLang="en-US"/>
              <a:pPr>
                <a:defRPr/>
              </a:pPr>
              <a:t>2018/1/5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BFE0ED2-EB5F-4E17-8520-513839CFC94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55184172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EAF454A8-3610-469E-B322-D96601B9240E}" type="datetimeFigureOut">
              <a:rPr lang="zh-CN" altLang="en-US"/>
              <a:pPr>
                <a:defRPr/>
              </a:pPr>
              <a:t>2018/1/5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8012B9EC-7ED7-431D-91AF-71744375F76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72957304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8D16598F-9B5F-4CEE-A05C-777E5A31C67B}" type="datetimeFigureOut">
              <a:rPr lang="zh-CN" altLang="en-US"/>
              <a:pPr>
                <a:defRPr/>
              </a:pPr>
              <a:t>2018/1/5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ACB066B2-EAD3-4031-A475-06D90E5FB10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0006607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8BA2DE2-A7D4-400D-819D-8DC9DD8F9915}" type="datetimeFigureOut">
              <a:rPr lang="zh-CN" altLang="en-US"/>
              <a:pPr>
                <a:defRPr/>
              </a:pPr>
              <a:t>2018/1/5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FC47613-65B2-4C10-BF4E-94B0B6390D7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10319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jpe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image" Target="../media/image1.jpeg"/><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image" Target="../media/image1.jpeg"/><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theme" Target="../theme/theme9.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0"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2" charset="0"/>
                <a:ea typeface="宋体" charset="-122"/>
                <a:cs typeface="+mn-ea"/>
              </a:defRPr>
            </a:lvl1pPr>
          </a:lstStyle>
          <a:p>
            <a:pPr fontAlgn="base">
              <a:spcBef>
                <a:spcPct val="0"/>
              </a:spcBef>
              <a:spcAft>
                <a:spcPct val="0"/>
              </a:spcAft>
              <a:buFont typeface="Arial" panose="020B0604020202020204" pitchFamily="34" charset="0"/>
              <a:buNone/>
              <a:defRPr/>
            </a:pPr>
            <a:fld id="{945FEACF-05A8-442A-98F2-A0D516ADBD9C}" type="datetimeFigureOut">
              <a:rPr lang="zh-CN" altLang="en-US"/>
              <a:pPr fontAlgn="base">
                <a:spcBef>
                  <a:spcPct val="0"/>
                </a:spcBef>
                <a:spcAft>
                  <a:spcPct val="0"/>
                </a:spcAft>
                <a:buFont typeface="Arial" panose="020B0604020202020204" pitchFamily="34" charset="0"/>
                <a:buNone/>
                <a:defRPr/>
              </a:pPr>
              <a:t>2018/1/5</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2"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1BA7FAEC-0A2C-4D87-A731-8AB1F6BC40B9}"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1548097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0"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2" charset="0"/>
                <a:ea typeface="宋体" charset="-122"/>
                <a:cs typeface="+mn-ea"/>
              </a:defRPr>
            </a:lvl1pPr>
          </a:lstStyle>
          <a:p>
            <a:pPr fontAlgn="base">
              <a:spcBef>
                <a:spcPct val="0"/>
              </a:spcBef>
              <a:spcAft>
                <a:spcPct val="0"/>
              </a:spcAft>
              <a:buFont typeface="Arial" panose="020B0604020202020204" pitchFamily="34" charset="0"/>
              <a:buNone/>
              <a:defRPr/>
            </a:pPr>
            <a:fld id="{945FEACF-05A8-442A-98F2-A0D516ADBD9C}" type="datetimeFigureOut">
              <a:rPr lang="zh-CN" altLang="en-US"/>
              <a:pPr fontAlgn="base">
                <a:spcBef>
                  <a:spcPct val="0"/>
                </a:spcBef>
                <a:spcAft>
                  <a:spcPct val="0"/>
                </a:spcAft>
                <a:buFont typeface="Arial" panose="020B0604020202020204" pitchFamily="34" charset="0"/>
                <a:buNone/>
                <a:defRPr/>
              </a:pPr>
              <a:t>2018/1/5</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2"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1BA7FAEC-0A2C-4D87-A731-8AB1F6BC40B9}"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17894148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fontAlgn="base">
              <a:spcBef>
                <a:spcPct val="0"/>
              </a:spcBef>
              <a:spcAft>
                <a:spcPct val="0"/>
              </a:spcAft>
              <a:defRPr/>
            </a:pPr>
            <a:endParaRPr lang="zh-CN" altLang="en-US">
              <a:solidFill>
                <a:prstClr val="black">
                  <a:tint val="75000"/>
                </a:prstClr>
              </a:solidFill>
              <a:latin typeface="Arial" panose="020B0604020202020204" pitchFamily="34" charset="0"/>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fontAlgn="base">
              <a:spcBef>
                <a:spcPct val="0"/>
              </a:spcBef>
              <a:spcAft>
                <a:spcPct val="0"/>
              </a:spcAft>
              <a:defRPr/>
            </a:pPr>
            <a:endParaRPr lang="en-US" altLang="zh-CN">
              <a:solidFill>
                <a:prstClr val="black">
                  <a:tint val="75000"/>
                </a:prstClr>
              </a:solidFill>
              <a:latin typeface="Arial" panose="020B0604020202020204" pitchFamily="34" charset="0"/>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fontAlgn="base">
              <a:spcBef>
                <a:spcPct val="0"/>
              </a:spcBef>
              <a:spcAft>
                <a:spcPct val="0"/>
              </a:spcAft>
              <a:defRPr/>
            </a:pPr>
            <a:fld id="{AECD66C9-C73B-467E-ACA2-A9526D620756}" type="slidenum">
              <a:rPr lang="zh-CN" altLang="en-US">
                <a:latin typeface="Arial" panose="020B0604020202020204" pitchFamily="34" charset="0"/>
              </a:rPr>
              <a:pPr fontAlgn="base">
                <a:spcBef>
                  <a:spcPct val="0"/>
                </a:spcBef>
                <a:spcAft>
                  <a:spcPct val="0"/>
                </a:spcAft>
                <a:defRPr/>
              </a:pPr>
              <a:t>‹#›</a:t>
            </a:fld>
            <a:endParaRPr lang="en-US" altLang="zh-CN">
              <a:latin typeface="Arial" panose="020B0604020202020204" pitchFamily="34" charset="0"/>
            </a:endParaRPr>
          </a:p>
        </p:txBody>
      </p:sp>
    </p:spTree>
    <p:extLst>
      <p:ext uri="{BB962C8B-B14F-4D97-AF65-F5344CB8AC3E}">
        <p14:creationId xmlns:p14="http://schemas.microsoft.com/office/powerpoint/2010/main" val="11651156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0"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2" charset="0"/>
                <a:ea typeface="宋体" charset="-122"/>
                <a:cs typeface="+mn-ea"/>
              </a:defRPr>
            </a:lvl1pPr>
          </a:lstStyle>
          <a:p>
            <a:pPr fontAlgn="base">
              <a:spcBef>
                <a:spcPct val="0"/>
              </a:spcBef>
              <a:spcAft>
                <a:spcPct val="0"/>
              </a:spcAft>
              <a:buFont typeface="Arial" panose="020B0604020202020204" pitchFamily="34" charset="0"/>
              <a:buNone/>
              <a:defRPr/>
            </a:pPr>
            <a:fld id="{945FEACF-05A8-442A-98F2-A0D516ADBD9C}" type="datetimeFigureOut">
              <a:rPr lang="zh-CN" altLang="en-US"/>
              <a:pPr fontAlgn="base">
                <a:spcBef>
                  <a:spcPct val="0"/>
                </a:spcBef>
                <a:spcAft>
                  <a:spcPct val="0"/>
                </a:spcAft>
                <a:buFont typeface="Arial" panose="020B0604020202020204" pitchFamily="34" charset="0"/>
                <a:buNone/>
                <a:defRPr/>
              </a:pPr>
              <a:t>2018/1/5</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2"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1BA7FAEC-0A2C-4D87-A731-8AB1F6BC40B9}"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361646861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fontAlgn="base">
              <a:spcBef>
                <a:spcPct val="0"/>
              </a:spcBef>
              <a:spcAft>
                <a:spcPct val="0"/>
              </a:spcAft>
              <a:defRPr/>
            </a:pPr>
            <a:endParaRPr lang="zh-CN" altLang="en-US">
              <a:solidFill>
                <a:prstClr val="black">
                  <a:tint val="75000"/>
                </a:prstClr>
              </a:solidFill>
              <a:latin typeface="Arial" panose="020B0604020202020204" pitchFamily="34" charset="0"/>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fontAlgn="base">
              <a:spcBef>
                <a:spcPct val="0"/>
              </a:spcBef>
              <a:spcAft>
                <a:spcPct val="0"/>
              </a:spcAft>
              <a:defRPr/>
            </a:pPr>
            <a:endParaRPr lang="en-US" altLang="zh-CN">
              <a:solidFill>
                <a:prstClr val="black">
                  <a:tint val="75000"/>
                </a:prstClr>
              </a:solidFill>
              <a:latin typeface="Arial" panose="020B0604020202020204" pitchFamily="34" charset="0"/>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fontAlgn="base">
              <a:spcBef>
                <a:spcPct val="0"/>
              </a:spcBef>
              <a:spcAft>
                <a:spcPct val="0"/>
              </a:spcAft>
              <a:defRPr/>
            </a:pPr>
            <a:fld id="{BB3F1703-B6E8-4700-BC07-02B56C42541A}" type="slidenum">
              <a:rPr lang="zh-CN" altLang="en-US">
                <a:latin typeface="Arial" panose="020B0604020202020204" pitchFamily="34" charset="0"/>
              </a:rPr>
              <a:pPr fontAlgn="base">
                <a:spcBef>
                  <a:spcPct val="0"/>
                </a:spcBef>
                <a:spcAft>
                  <a:spcPct val="0"/>
                </a:spcAft>
                <a:defRPr/>
              </a:pPr>
              <a:t>‹#›</a:t>
            </a:fld>
            <a:endParaRPr lang="en-US" altLang="zh-CN">
              <a:latin typeface="Arial" panose="020B0604020202020204" pitchFamily="34" charset="0"/>
            </a:endParaRPr>
          </a:p>
        </p:txBody>
      </p:sp>
    </p:spTree>
    <p:extLst>
      <p:ext uri="{BB962C8B-B14F-4D97-AF65-F5344CB8AC3E}">
        <p14:creationId xmlns:p14="http://schemas.microsoft.com/office/powerpoint/2010/main" val="162562724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0"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2" charset="0"/>
                <a:ea typeface="宋体" charset="-122"/>
                <a:cs typeface="+mn-ea"/>
              </a:defRPr>
            </a:lvl1pPr>
          </a:lstStyle>
          <a:p>
            <a:pPr fontAlgn="base">
              <a:spcBef>
                <a:spcPct val="0"/>
              </a:spcBef>
              <a:spcAft>
                <a:spcPct val="0"/>
              </a:spcAft>
              <a:buFont typeface="Arial" panose="020B0604020202020204" pitchFamily="34" charset="0"/>
              <a:buNone/>
              <a:defRPr/>
            </a:pPr>
            <a:fld id="{1ABE7E75-604D-42F4-9F98-3BB1C5E8F431}" type="datetimeFigureOut">
              <a:rPr lang="zh-CN" altLang="en-US"/>
              <a:pPr fontAlgn="base">
                <a:spcBef>
                  <a:spcPct val="0"/>
                </a:spcBef>
                <a:spcAft>
                  <a:spcPct val="0"/>
                </a:spcAft>
                <a:buFont typeface="Arial" panose="020B0604020202020204" pitchFamily="34" charset="0"/>
                <a:buNone/>
                <a:defRPr/>
              </a:pPr>
              <a:t>2018/1/5</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2"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732EABBD-663E-411F-86E7-71DDAEE7DAE6}"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186350414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0"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2" charset="0"/>
                <a:ea typeface="宋体" charset="-122"/>
                <a:cs typeface="+mn-ea"/>
              </a:defRPr>
            </a:lvl1pPr>
          </a:lstStyle>
          <a:p>
            <a:pPr fontAlgn="base">
              <a:spcBef>
                <a:spcPct val="0"/>
              </a:spcBef>
              <a:spcAft>
                <a:spcPct val="0"/>
              </a:spcAft>
              <a:buFont typeface="Arial" panose="020B0604020202020204" pitchFamily="34" charset="0"/>
              <a:buNone/>
              <a:defRPr/>
            </a:pPr>
            <a:fld id="{1ABE7E75-604D-42F4-9F98-3BB1C5E8F431}" type="datetimeFigureOut">
              <a:rPr lang="zh-CN" altLang="en-US"/>
              <a:pPr fontAlgn="base">
                <a:spcBef>
                  <a:spcPct val="0"/>
                </a:spcBef>
                <a:spcAft>
                  <a:spcPct val="0"/>
                </a:spcAft>
                <a:buFont typeface="Arial" panose="020B0604020202020204" pitchFamily="34" charset="0"/>
                <a:buNone/>
                <a:defRPr/>
              </a:pPr>
              <a:t>2018/1/5</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2"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732EABBD-663E-411F-86E7-71DDAEE7DAE6}"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120615337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3074" name="Picture 3" descr="未标题-1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6"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pitchFamily="34" charset="0"/>
              <a:buNone/>
              <a:defRPr sz="1200" noProof="1">
                <a:solidFill>
                  <a:srgbClr val="898989"/>
                </a:solidFill>
                <a:latin typeface="Calibri" pitchFamily="34" charset="0"/>
                <a:cs typeface="+mn-ea"/>
              </a:defRPr>
            </a:lvl1pPr>
          </a:lstStyle>
          <a:p>
            <a:pPr fontAlgn="base">
              <a:spcBef>
                <a:spcPct val="0"/>
              </a:spcBef>
              <a:spcAft>
                <a:spcPct val="0"/>
              </a:spcAft>
              <a:defRPr/>
            </a:pPr>
            <a:fld id="{17EFE57F-085B-4926-BD31-FC5E24B3AE1C}" type="datetimeFigureOut">
              <a:rPr lang="zh-CN" altLang="en-US"/>
              <a:pPr fontAlgn="base">
                <a:spcBef>
                  <a:spcPct val="0"/>
                </a:spcBef>
                <a:spcAft>
                  <a:spcPct val="0"/>
                </a:spcAft>
                <a:defRPr/>
              </a:pPr>
              <a:t>2018/1/5</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pitchFamily="34" charset="0"/>
              <a:buNone/>
              <a:defRPr sz="1200" noProof="1">
                <a:solidFill>
                  <a:srgbClr val="898989"/>
                </a:solidFill>
                <a:latin typeface="Calibri" pitchFamily="34" charset="0"/>
              </a:defRPr>
            </a:lvl1pPr>
          </a:lstStyle>
          <a:p>
            <a:pPr fontAlgn="base">
              <a:spcBef>
                <a:spcPct val="0"/>
              </a:spcBef>
              <a:spcAft>
                <a:spcPct val="0"/>
              </a:spcAft>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75F3D81D-E939-423B-9A49-303EB6BD72E4}"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347183579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9.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7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华文新魏" pitchFamily="2" charset="-122"/>
                <a:ea typeface="华文新魏" pitchFamily="2" charset="-122"/>
              </a:rPr>
              <a:t>中间代码生成</a:t>
            </a:r>
            <a:endParaRPr lang="zh-CN" altLang="en-US" dirty="0">
              <a:latin typeface="华文新魏" pitchFamily="2" charset="-122"/>
              <a:ea typeface="华文新魏" pitchFamily="2" charset="-122"/>
            </a:endParaRPr>
          </a:p>
        </p:txBody>
      </p:sp>
      <p:sp>
        <p:nvSpPr>
          <p:cNvPr id="3" name="副标题 2"/>
          <p:cNvSpPr>
            <a:spLocks noGrp="1"/>
          </p:cNvSpPr>
          <p:nvPr>
            <p:ph type="subTitle" idx="1"/>
          </p:nvPr>
        </p:nvSpPr>
        <p:spPr/>
        <p:txBody>
          <a:bodyPr/>
          <a:lstStyle/>
          <a:p>
            <a:r>
              <a:rPr lang="zh-CN" altLang="en-US" dirty="0" smtClean="0">
                <a:latin typeface="隶书" pitchFamily="49" charset="-122"/>
                <a:ea typeface="隶书" pitchFamily="49" charset="-122"/>
              </a:rPr>
              <a:t>赵建华</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南京大学计算机系</a:t>
            </a:r>
            <a:endParaRPr lang="zh-CN" altLang="en-US"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三地址代码（</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853136"/>
          </a:xfrm>
        </p:spPr>
        <p:txBody>
          <a:bodyPr>
            <a:normAutofit fontScale="92500" lnSpcReduction="10000"/>
          </a:bodyPr>
          <a:lstStyle/>
          <a:p>
            <a:r>
              <a:rPr lang="zh-CN" altLang="en-US" dirty="0">
                <a:latin typeface="Times New Roman" pitchFamily="18" charset="0"/>
                <a:ea typeface="隶书" pitchFamily="49" charset="-122"/>
                <a:cs typeface="Times New Roman" pitchFamily="18" charset="0"/>
              </a:rPr>
              <a:t>在三地址代码中，一条指令的右部最多允许有一个运算符</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也就是说</a:t>
            </a:r>
            <a:r>
              <a:rPr lang="zh-CN" altLang="en-US" dirty="0">
                <a:latin typeface="Times New Roman" pitchFamily="18" charset="0"/>
                <a:ea typeface="隶书" pitchFamily="49" charset="-122"/>
                <a:cs typeface="Times New Roman" pitchFamily="18" charset="0"/>
              </a:rPr>
              <a:t>，不允许组合的算术表达式。因此象</a:t>
            </a:r>
            <a:r>
              <a:rPr lang="en-US" altLang="zh-CN" dirty="0" err="1">
                <a:latin typeface="Times New Roman" pitchFamily="18" charset="0"/>
                <a:ea typeface="隶书" pitchFamily="49" charset="-122"/>
                <a:cs typeface="Times New Roman" pitchFamily="18" charset="0"/>
              </a:rPr>
              <a:t>x+y</a:t>
            </a:r>
            <a:r>
              <a:rPr lang="en-US" altLang="zh-CN" dirty="0">
                <a:latin typeface="Times New Roman" pitchFamily="18" charset="0"/>
                <a:ea typeface="隶书" pitchFamily="49" charset="-122"/>
                <a:cs typeface="Times New Roman" pitchFamily="18" charset="0"/>
              </a:rPr>
              <a:t>*z</a:t>
            </a:r>
            <a:r>
              <a:rPr lang="zh-CN" altLang="en-US" dirty="0">
                <a:latin typeface="Times New Roman" pitchFamily="18" charset="0"/>
                <a:ea typeface="隶书" pitchFamily="49" charset="-122"/>
                <a:cs typeface="Times New Roman" pitchFamily="18" charset="0"/>
              </a:rPr>
              <a:t>这样的源语言表达式需要被翻译成如下的三地址指令</a:t>
            </a:r>
            <a:r>
              <a:rPr lang="zh-CN" altLang="en-US" dirty="0" smtClean="0">
                <a:latin typeface="Times New Roman" pitchFamily="18" charset="0"/>
                <a:ea typeface="隶书" pitchFamily="49" charset="-122"/>
                <a:cs typeface="Times New Roman" pitchFamily="18" charset="0"/>
              </a:rPr>
              <a:t>序列：</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anose="02020603050405020304" pitchFamily="18" charset="0"/>
                <a:cs typeface="Times New Roman" panose="02020603050405020304" pitchFamily="18" charset="0"/>
              </a:rPr>
              <a:t>             t1=y*z</a:t>
            </a:r>
          </a:p>
          <a:p>
            <a:pPr>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t2=x+t1</a:t>
            </a:r>
          </a:p>
          <a:p>
            <a:pPr>
              <a:buNone/>
            </a:pPr>
            <a:r>
              <a:rPr lang="zh-CN" altLang="en-US" dirty="0">
                <a:latin typeface="Times New Roman" pitchFamily="18" charset="0"/>
                <a:ea typeface="隶书" pitchFamily="49" charset="-122"/>
                <a:cs typeface="Times New Roman" pitchFamily="18" charset="0"/>
              </a:rPr>
              <a:t>因为三地址代码拆分了多运算符算术表达式以及控制流语句的嵌套结构，它很适合于目标代码的生成和优化。</a:t>
            </a:r>
            <a:endParaRPr lang="en-US" altLang="zh-CN"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484784"/>
            <a:ext cx="8229600" cy="4525963"/>
          </a:xfrm>
        </p:spPr>
        <p:txBody>
          <a:bodyPr>
            <a:normAutofit/>
          </a:bodyPr>
          <a:lstStyle/>
          <a:p>
            <a:r>
              <a:rPr lang="zh-CN" altLang="en-US" sz="3000" dirty="0">
                <a:latin typeface="Times New Roman" pitchFamily="18" charset="0"/>
                <a:ea typeface="隶书" pitchFamily="49" charset="-122"/>
                <a:cs typeface="Times New Roman" pitchFamily="18" charset="0"/>
              </a:rPr>
              <a:t>例</a:t>
            </a:r>
            <a:r>
              <a:rPr lang="en-US" altLang="zh-CN" sz="3000" dirty="0">
                <a:latin typeface="Times New Roman" pitchFamily="18" charset="0"/>
                <a:ea typeface="隶书" pitchFamily="49" charset="-122"/>
                <a:cs typeface="Times New Roman" pitchFamily="18" charset="0"/>
              </a:rPr>
              <a:t>6.4</a:t>
            </a:r>
            <a:r>
              <a:rPr lang="zh-CN" altLang="en-US" sz="3000" dirty="0">
                <a:latin typeface="Times New Roman" pitchFamily="18" charset="0"/>
                <a:ea typeface="隶书" pitchFamily="49" charset="-122"/>
                <a:cs typeface="Times New Roman" pitchFamily="18" charset="0"/>
              </a:rPr>
              <a:t>：三地址代码是一棵语法树或一个</a:t>
            </a:r>
            <a:r>
              <a:rPr lang="en-US" altLang="zh-CN" sz="3000" dirty="0">
                <a:latin typeface="Times New Roman" pitchFamily="18" charset="0"/>
                <a:ea typeface="隶书" pitchFamily="49" charset="-122"/>
                <a:cs typeface="Times New Roman" pitchFamily="18" charset="0"/>
              </a:rPr>
              <a:t>DAG</a:t>
            </a:r>
            <a:r>
              <a:rPr lang="zh-CN" altLang="en-US" sz="3000" dirty="0">
                <a:latin typeface="Times New Roman" pitchFamily="18" charset="0"/>
                <a:ea typeface="隶书" pitchFamily="49" charset="-122"/>
                <a:cs typeface="Times New Roman" pitchFamily="18" charset="0"/>
              </a:rPr>
              <a:t>图的线性表示形式。三地址代码中的名字对应于图中的内部结点。图</a:t>
            </a:r>
            <a:r>
              <a:rPr lang="en-US" altLang="zh-CN" sz="3000" dirty="0">
                <a:latin typeface="Times New Roman" pitchFamily="18" charset="0"/>
                <a:ea typeface="隶书" pitchFamily="49" charset="-122"/>
                <a:cs typeface="Times New Roman" pitchFamily="18" charset="0"/>
              </a:rPr>
              <a:t>6.8</a:t>
            </a:r>
            <a:r>
              <a:rPr lang="zh-CN" altLang="en-US" sz="3000" dirty="0">
                <a:latin typeface="Times New Roman" pitchFamily="18" charset="0"/>
                <a:ea typeface="隶书" pitchFamily="49" charset="-122"/>
                <a:cs typeface="Times New Roman" pitchFamily="18" charset="0"/>
              </a:rPr>
              <a:t>中再次给出了图</a:t>
            </a:r>
            <a:r>
              <a:rPr lang="en-US" altLang="zh-CN" sz="3000" dirty="0">
                <a:latin typeface="Times New Roman" pitchFamily="18" charset="0"/>
                <a:ea typeface="隶书" pitchFamily="49" charset="-122"/>
                <a:cs typeface="Times New Roman" pitchFamily="18" charset="0"/>
              </a:rPr>
              <a:t>6.3</a:t>
            </a:r>
            <a:r>
              <a:rPr lang="zh-CN" altLang="en-US" sz="3000" dirty="0">
                <a:latin typeface="Times New Roman" pitchFamily="18" charset="0"/>
                <a:ea typeface="隶书" pitchFamily="49" charset="-122"/>
                <a:cs typeface="Times New Roman" pitchFamily="18" charset="0"/>
              </a:rPr>
              <a:t>中的</a:t>
            </a:r>
            <a:r>
              <a:rPr lang="en-US" altLang="zh-CN" sz="3000" dirty="0">
                <a:latin typeface="Times New Roman" pitchFamily="18" charset="0"/>
                <a:ea typeface="隶书" pitchFamily="49" charset="-122"/>
                <a:cs typeface="Times New Roman" pitchFamily="18" charset="0"/>
              </a:rPr>
              <a:t>DAG</a:t>
            </a:r>
            <a:r>
              <a:rPr lang="zh-CN" altLang="en-US" sz="3000" dirty="0">
                <a:latin typeface="Times New Roman" pitchFamily="18" charset="0"/>
                <a:ea typeface="隶书" pitchFamily="49" charset="-122"/>
                <a:cs typeface="Times New Roman" pitchFamily="18" charset="0"/>
              </a:rPr>
              <a:t>图，以及该图对应的三地址代码序列。</a:t>
            </a:r>
          </a:p>
        </p:txBody>
      </p:sp>
      <p:pic>
        <p:nvPicPr>
          <p:cNvPr id="4" name="图片 3"/>
          <p:cNvPicPr>
            <a:picLocks noChangeAspect="1"/>
          </p:cNvPicPr>
          <p:nvPr/>
        </p:nvPicPr>
        <p:blipFill>
          <a:blip r:embed="rId2"/>
          <a:stretch>
            <a:fillRect/>
          </a:stretch>
        </p:blipFill>
        <p:spPr>
          <a:xfrm>
            <a:off x="1593792" y="3429000"/>
            <a:ext cx="5730984" cy="3024336"/>
          </a:xfrm>
          <a:prstGeom prst="rect">
            <a:avLst/>
          </a:prstGeom>
        </p:spPr>
      </p:pic>
    </p:spTree>
    <p:extLst>
      <p:ext uri="{BB962C8B-B14F-4D97-AF65-F5344CB8AC3E}">
        <p14:creationId xmlns:p14="http://schemas.microsoft.com/office/powerpoint/2010/main" val="2002148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Times New Roman" pitchFamily="18" charset="0"/>
                <a:ea typeface="隶书" pitchFamily="49" charset="-122"/>
                <a:cs typeface="Times New Roman" pitchFamily="18" charset="0"/>
              </a:rPr>
              <a:t>地址和指令</a:t>
            </a:r>
          </a:p>
        </p:txBody>
      </p:sp>
      <p:sp>
        <p:nvSpPr>
          <p:cNvPr id="3" name="内容占位符 2"/>
          <p:cNvSpPr>
            <a:spLocks noGrp="1"/>
          </p:cNvSpPr>
          <p:nvPr>
            <p:ph idx="1"/>
          </p:nvPr>
        </p:nvSpPr>
        <p:spPr/>
        <p:txBody>
          <a:bodyPr>
            <a:normAutofit/>
          </a:bodyPr>
          <a:lstStyle/>
          <a:p>
            <a:r>
              <a:rPr lang="zh-CN" altLang="en-US" sz="3000" dirty="0">
                <a:latin typeface="Times New Roman" pitchFamily="18" charset="0"/>
                <a:ea typeface="隶书" pitchFamily="49" charset="-122"/>
                <a:cs typeface="Times New Roman" pitchFamily="18" charset="0"/>
              </a:rPr>
              <a:t>三地址代码基于两个基本概念：地址和指令</a:t>
            </a:r>
            <a:r>
              <a:rPr lang="zh-CN" altLang="en-US" sz="3000" dirty="0" smtClean="0">
                <a:latin typeface="Times New Roman" pitchFamily="18" charset="0"/>
                <a:ea typeface="隶书" pitchFamily="49" charset="-122"/>
                <a:cs typeface="Times New Roman" pitchFamily="18" charset="0"/>
              </a:rPr>
              <a:t>。</a:t>
            </a:r>
            <a:endParaRPr lang="en-US" altLang="zh-CN" sz="3000" dirty="0" smtClean="0">
              <a:latin typeface="Times New Roman" pitchFamily="18" charset="0"/>
              <a:ea typeface="隶书" pitchFamily="49" charset="-122"/>
              <a:cs typeface="Times New Roman" pitchFamily="18" charset="0"/>
            </a:endParaRPr>
          </a:p>
          <a:p>
            <a:r>
              <a:rPr lang="zh-CN" altLang="en-US" sz="3000" dirty="0" smtClean="0">
                <a:latin typeface="Times New Roman" pitchFamily="18" charset="0"/>
                <a:ea typeface="隶书" pitchFamily="49" charset="-122"/>
                <a:cs typeface="Times New Roman" pitchFamily="18" charset="0"/>
              </a:rPr>
              <a:t>按照</a:t>
            </a:r>
            <a:r>
              <a:rPr lang="zh-CN" altLang="en-US" sz="3000" dirty="0">
                <a:latin typeface="Times New Roman" pitchFamily="18" charset="0"/>
                <a:ea typeface="隶书" pitchFamily="49" charset="-122"/>
                <a:cs typeface="Times New Roman" pitchFamily="18" charset="0"/>
              </a:rPr>
              <a:t>面向对象的说法，这两个概念对应于两个类，而各种类型的地址和指令对应于某个适当的子类。另一种方法是用记录的方式来实现三地址代码，记录中的域被用来保存地址。</a:t>
            </a:r>
          </a:p>
        </p:txBody>
      </p:sp>
    </p:spTree>
    <p:extLst>
      <p:ext uri="{BB962C8B-B14F-4D97-AF65-F5344CB8AC3E}">
        <p14:creationId xmlns:p14="http://schemas.microsoft.com/office/powerpoint/2010/main" val="4054964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Times New Roman" pitchFamily="18" charset="0"/>
                <a:ea typeface="隶书" pitchFamily="49" charset="-122"/>
                <a:cs typeface="Times New Roman" pitchFamily="18" charset="0"/>
              </a:rPr>
              <a:t>地址具有的形式</a:t>
            </a:r>
          </a:p>
        </p:txBody>
      </p:sp>
      <p:sp>
        <p:nvSpPr>
          <p:cNvPr id="3" name="内容占位符 2"/>
          <p:cNvSpPr>
            <a:spLocks noGrp="1"/>
          </p:cNvSpPr>
          <p:nvPr>
            <p:ph idx="1"/>
          </p:nvPr>
        </p:nvSpPr>
        <p:spPr>
          <a:xfrm>
            <a:off x="462476" y="1268760"/>
            <a:ext cx="8229600" cy="5184576"/>
          </a:xfrm>
        </p:spPr>
        <p:txBody>
          <a:bodyPr>
            <a:noAutofit/>
          </a:bodyPr>
          <a:lstStyle/>
          <a:p>
            <a:r>
              <a:rPr lang="zh-CN" altLang="en-US" sz="3000" dirty="0">
                <a:latin typeface="华文楷体" panose="02010600040101010101" pitchFamily="2" charset="-122"/>
                <a:ea typeface="华文楷体" panose="02010600040101010101" pitchFamily="2" charset="-122"/>
                <a:cs typeface="Times New Roman" pitchFamily="18" charset="0"/>
              </a:rPr>
              <a:t>名字</a:t>
            </a:r>
            <a:r>
              <a:rPr lang="zh-CN" altLang="en-US" sz="3000" dirty="0">
                <a:latin typeface="Times New Roman" pitchFamily="18" charset="0"/>
                <a:ea typeface="隶书" pitchFamily="49" charset="-122"/>
                <a:cs typeface="Times New Roman" pitchFamily="18" charset="0"/>
              </a:rPr>
              <a:t>。为方便起见，我们允许源程序中的名字出现在三地址代码中。在实现中，</a:t>
            </a:r>
            <a:r>
              <a:rPr lang="zh-CN" altLang="en-US" sz="3000" dirty="0" smtClean="0">
                <a:latin typeface="Times New Roman" pitchFamily="18" charset="0"/>
                <a:ea typeface="隶书" pitchFamily="49" charset="-122"/>
                <a:cs typeface="Times New Roman" pitchFamily="18" charset="0"/>
              </a:rPr>
              <a:t>源程序名字</a:t>
            </a:r>
            <a:r>
              <a:rPr lang="zh-CN" altLang="en-US" sz="3000" dirty="0">
                <a:latin typeface="Times New Roman" pitchFamily="18" charset="0"/>
                <a:ea typeface="隶书" pitchFamily="49" charset="-122"/>
                <a:cs typeface="Times New Roman" pitchFamily="18" charset="0"/>
              </a:rPr>
              <a:t>被替换为指向符号表条目的指针。关于该名字的所有信息均存放在该条目中</a:t>
            </a:r>
            <a:r>
              <a:rPr lang="zh-CN" altLang="en-US" sz="3000" dirty="0" smtClean="0">
                <a:latin typeface="Times New Roman" pitchFamily="18" charset="0"/>
                <a:ea typeface="隶书" pitchFamily="49" charset="-122"/>
                <a:cs typeface="Times New Roman" pitchFamily="18" charset="0"/>
              </a:rPr>
              <a:t>。</a:t>
            </a:r>
            <a:endParaRPr lang="en-US" altLang="zh-CN" sz="3000" dirty="0" smtClean="0">
              <a:latin typeface="Times New Roman" pitchFamily="18" charset="0"/>
              <a:ea typeface="隶书" pitchFamily="49" charset="-122"/>
              <a:cs typeface="Times New Roman" pitchFamily="18" charset="0"/>
            </a:endParaRPr>
          </a:p>
          <a:p>
            <a:r>
              <a:rPr lang="zh-CN" altLang="en-US" sz="3000" dirty="0" smtClean="0">
                <a:latin typeface="Times New Roman" pitchFamily="18" charset="0"/>
                <a:ea typeface="隶书" pitchFamily="49" charset="-122"/>
                <a:cs typeface="Times New Roman" pitchFamily="18" charset="0"/>
              </a:rPr>
              <a:t> </a:t>
            </a:r>
            <a:r>
              <a:rPr lang="zh-CN" altLang="en-US" sz="3000" dirty="0">
                <a:latin typeface="华文楷体" panose="02010600040101010101" pitchFamily="2" charset="-122"/>
                <a:ea typeface="华文楷体" panose="02010600040101010101" pitchFamily="2" charset="-122"/>
                <a:cs typeface="Times New Roman" pitchFamily="18" charset="0"/>
              </a:rPr>
              <a:t>常量地址。</a:t>
            </a:r>
            <a:r>
              <a:rPr lang="zh-CN" altLang="en-US" sz="3000" dirty="0">
                <a:latin typeface="Times New Roman" pitchFamily="18" charset="0"/>
                <a:ea typeface="隶书" pitchFamily="49" charset="-122"/>
                <a:cs typeface="Times New Roman" pitchFamily="18" charset="0"/>
              </a:rPr>
              <a:t>在实践中，一个编译器往往要处理很多不同类型的常量和变量</a:t>
            </a:r>
            <a:r>
              <a:rPr lang="zh-CN" altLang="en-US" sz="3000" dirty="0" smtClean="0">
                <a:latin typeface="Times New Roman" pitchFamily="18" charset="0"/>
                <a:ea typeface="隶书" pitchFamily="49" charset="-122"/>
                <a:cs typeface="Times New Roman" pitchFamily="18" charset="0"/>
              </a:rPr>
              <a:t>。</a:t>
            </a:r>
            <a:endParaRPr lang="en-US" altLang="zh-CN" sz="3000" dirty="0" smtClean="0">
              <a:latin typeface="Times New Roman" pitchFamily="18" charset="0"/>
              <a:ea typeface="隶书" pitchFamily="49" charset="-122"/>
              <a:cs typeface="Times New Roman" pitchFamily="18" charset="0"/>
            </a:endParaRPr>
          </a:p>
          <a:p>
            <a:r>
              <a:rPr lang="zh-CN" altLang="en-US" sz="3000" dirty="0" smtClean="0">
                <a:latin typeface="Times New Roman" pitchFamily="18" charset="0"/>
                <a:ea typeface="隶书" pitchFamily="49" charset="-122"/>
                <a:cs typeface="Times New Roman" pitchFamily="18" charset="0"/>
              </a:rPr>
              <a:t> </a:t>
            </a:r>
            <a:r>
              <a:rPr lang="zh-CN" altLang="en-US" sz="3000" dirty="0">
                <a:latin typeface="华文楷体" panose="02010600040101010101" pitchFamily="2" charset="-122"/>
                <a:ea typeface="华文楷体" panose="02010600040101010101" pitchFamily="2" charset="-122"/>
                <a:cs typeface="Times New Roman" pitchFamily="18" charset="0"/>
              </a:rPr>
              <a:t>编译器生成的临时变量。</a:t>
            </a:r>
            <a:r>
              <a:rPr lang="zh-CN" altLang="en-US" sz="3000" dirty="0">
                <a:latin typeface="Times New Roman" pitchFamily="18" charset="0"/>
                <a:ea typeface="隶书" pitchFamily="49" charset="-122"/>
                <a:cs typeface="Times New Roman" pitchFamily="18" charset="0"/>
              </a:rPr>
              <a:t>在每次需要临时变量时产生一个新名字是必要的，在优化编译 器中尤其如此。当为变量分配寄存器的时候，我们可以尽可能地合并这些临时变量。</a:t>
            </a:r>
          </a:p>
        </p:txBody>
      </p:sp>
    </p:spTree>
    <p:extLst>
      <p:ext uri="{BB962C8B-B14F-4D97-AF65-F5344CB8AC3E}">
        <p14:creationId xmlns:p14="http://schemas.microsoft.com/office/powerpoint/2010/main" val="2427859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468313" y="549275"/>
            <a:ext cx="8229600" cy="774700"/>
          </a:xfrm>
        </p:spPr>
        <p:txBody>
          <a:bodyPr/>
          <a:lstStyle/>
          <a:p>
            <a:pPr eaLnBrk="1" hangingPunct="1">
              <a:defRPr/>
            </a:pPr>
            <a:r>
              <a:rPr lang="zh-CN" altLang="en-US" sz="4400" b="1" noProof="1" smtClean="0">
                <a:effectLst>
                  <a:outerShdw blurRad="38100" dist="38100" dir="2700000" algn="tl">
                    <a:srgbClr val="C0C0C0"/>
                  </a:outerShdw>
                </a:effectLst>
                <a:latin typeface="Times New Roman" pitchFamily="18" charset="0"/>
                <a:cs typeface="Times New Roman" pitchFamily="18" charset="0"/>
              </a:rPr>
              <a:t>常用三地址码(</a:t>
            </a:r>
            <a:r>
              <a:rPr lang="en-US" sz="4400" b="1" noProof="1" smtClean="0">
                <a:effectLst>
                  <a:outerShdw blurRad="38100" dist="38100" dir="2700000" algn="tl">
                    <a:srgbClr val="C0C0C0"/>
                  </a:outerShdw>
                </a:effectLst>
                <a:latin typeface="Times New Roman" pitchFamily="18" charset="0"/>
                <a:cs typeface="Times New Roman" pitchFamily="18" charset="0"/>
              </a:rPr>
              <a:t>I)</a:t>
            </a:r>
          </a:p>
        </p:txBody>
      </p:sp>
      <p:sp>
        <p:nvSpPr>
          <p:cNvPr id="13315" name="文本占位符 13314"/>
          <p:cNvSpPr>
            <a:spLocks noGrp="1"/>
          </p:cNvSpPr>
          <p:nvPr>
            <p:ph idx="1"/>
          </p:nvPr>
        </p:nvSpPr>
        <p:spPr>
          <a:xfrm>
            <a:off x="357188" y="1412875"/>
            <a:ext cx="8143875" cy="4899025"/>
          </a:xfrm>
        </p:spPr>
        <p:txBody>
          <a:bodyPr/>
          <a:lstStyle/>
          <a:p>
            <a:pPr marL="381000" indent="-381000" eaLnBrk="1" hangingPunct="1">
              <a:buFont typeface="Wingdings" pitchFamily="2" charset="2"/>
              <a:buChar char="v"/>
              <a:defRPr/>
            </a:pPr>
            <a:r>
              <a:rPr lang="zh-CN" altLang="en-US" sz="2800" b="1" noProof="1" smtClean="0">
                <a:effectLst>
                  <a:outerShdw blurRad="38100" dist="38100" dir="2700000" algn="tl">
                    <a:srgbClr val="C0C0C0"/>
                  </a:outerShdw>
                </a:effectLst>
                <a:latin typeface="Times New Roman" pitchFamily="18" charset="0"/>
                <a:cs typeface="Times New Roman" pitchFamily="18" charset="0"/>
              </a:rPr>
              <a:t>赋值指令：</a:t>
            </a:r>
            <a:r>
              <a:rPr lang="en-US" sz="2800" b="1" noProof="1" smtClean="0">
                <a:effectLst>
                  <a:outerShdw blurRad="38100" dist="38100" dir="2700000" algn="tl">
                    <a:srgbClr val="C0C0C0"/>
                  </a:outerShdw>
                </a:effectLst>
                <a:latin typeface="Times New Roman" pitchFamily="18" charset="0"/>
                <a:cs typeface="Times New Roman" pitchFamily="18" charset="0"/>
              </a:rPr>
              <a:t>x=y op z</a:t>
            </a:r>
            <a:endParaRPr lang="en-US" altLang="en-US" sz="2800" b="1" noProof="1" smtClean="0">
              <a:effectLst>
                <a:outerShdw blurRad="38100" dist="38100" dir="2700000" algn="tl">
                  <a:srgbClr val="C0C0C0"/>
                </a:outerShdw>
              </a:effectLst>
              <a:latin typeface="Times New Roman" pitchFamily="18" charset="0"/>
              <a:cs typeface="Times New Roman" pitchFamily="18" charset="0"/>
            </a:endParaRPr>
          </a:p>
          <a:p>
            <a:pPr marL="990600" lvl="1" indent="-533400" eaLnBrk="1" hangingPunct="1">
              <a:buFont typeface="Wingdings" pitchFamily="2" charset="2"/>
              <a:buChar char="Ø"/>
              <a:defRPr/>
            </a:pPr>
            <a:r>
              <a:rPr lang="en-US" sz="2400" b="1" noProof="1" smtClean="0">
                <a:effectLst>
                  <a:outerShdw blurRad="38100" dist="38100" dir="2700000" algn="tl">
                    <a:srgbClr val="C0C0C0"/>
                  </a:outerShdw>
                </a:effectLst>
                <a:latin typeface="Times New Roman" pitchFamily="18" charset="0"/>
                <a:cs typeface="Times New Roman" pitchFamily="18" charset="0"/>
              </a:rPr>
              <a:t>x,y,z</a:t>
            </a:r>
            <a:r>
              <a:rPr lang="zh-CN" altLang="en-US" sz="2400" b="1" noProof="1" smtClean="0">
                <a:effectLst>
                  <a:outerShdw blurRad="38100" dist="38100" dir="2700000" algn="tl">
                    <a:srgbClr val="C0C0C0"/>
                  </a:outerShdw>
                </a:effectLst>
                <a:latin typeface="Times New Roman" pitchFamily="18" charset="0"/>
                <a:cs typeface="Times New Roman" pitchFamily="18" charset="0"/>
              </a:rPr>
              <a:t>是地址，</a:t>
            </a:r>
            <a:r>
              <a:rPr lang="en-US" sz="2400" b="1" noProof="1" smtClean="0">
                <a:effectLst>
                  <a:outerShdw blurRad="38100" dist="38100" dir="2700000" algn="tl">
                    <a:srgbClr val="C0C0C0"/>
                  </a:outerShdw>
                </a:effectLst>
                <a:latin typeface="Times New Roman" pitchFamily="18" charset="0"/>
                <a:cs typeface="Times New Roman" pitchFamily="18" charset="0"/>
              </a:rPr>
              <a:t>op</a:t>
            </a:r>
            <a:r>
              <a:rPr lang="zh-CN" altLang="en-US" sz="2400" b="1" noProof="1" smtClean="0">
                <a:effectLst>
                  <a:outerShdw blurRad="38100" dist="38100" dir="2700000" algn="tl">
                    <a:srgbClr val="C0C0C0"/>
                  </a:outerShdw>
                </a:effectLst>
                <a:latin typeface="Times New Roman" pitchFamily="18" charset="0"/>
                <a:cs typeface="Times New Roman" pitchFamily="18" charset="0"/>
              </a:rPr>
              <a:t>是双目运算符</a:t>
            </a:r>
          </a:p>
          <a:p>
            <a:pPr marL="990600" lvl="1" indent="-533400" eaLnBrk="1" hangingPunct="1">
              <a:buFont typeface="Wingdings" pitchFamily="2" charset="2"/>
              <a:buChar char="Ø"/>
              <a:defRPr/>
            </a:pPr>
            <a:r>
              <a:rPr lang="en-US" sz="2400" b="1" noProof="1" smtClean="0">
                <a:effectLst>
                  <a:outerShdw blurRad="38100" dist="38100" dir="2700000" algn="tl">
                    <a:srgbClr val="C0C0C0"/>
                  </a:outerShdw>
                </a:effectLst>
                <a:latin typeface="Times New Roman" pitchFamily="18" charset="0"/>
                <a:cs typeface="Times New Roman" pitchFamily="18" charset="0"/>
              </a:rPr>
              <a:t>op</a:t>
            </a:r>
            <a:r>
              <a:rPr lang="zh-CN" altLang="en-US" sz="2400" b="1" noProof="1" smtClean="0">
                <a:effectLst>
                  <a:outerShdw blurRad="38100" dist="38100" dir="2700000" algn="tl">
                    <a:srgbClr val="C0C0C0"/>
                  </a:outerShdw>
                </a:effectLst>
                <a:latin typeface="Times New Roman" pitchFamily="18" charset="0"/>
                <a:cs typeface="Times New Roman" pitchFamily="18" charset="0"/>
              </a:rPr>
              <a:t>是单目运算符时，表示为</a:t>
            </a:r>
            <a:r>
              <a:rPr lang="en-US" sz="2400" b="1" noProof="1" smtClean="0">
                <a:effectLst>
                  <a:outerShdw blurRad="38100" dist="38100" dir="2700000" algn="tl">
                    <a:srgbClr val="C0C0C0"/>
                  </a:outerShdw>
                </a:effectLst>
                <a:latin typeface="Times New Roman" pitchFamily="18" charset="0"/>
                <a:cs typeface="Times New Roman" pitchFamily="18" charset="0"/>
              </a:rPr>
              <a:t>x=op y</a:t>
            </a:r>
          </a:p>
          <a:p>
            <a:pPr marL="990600" lvl="1" indent="-533400" eaLnBrk="1" hangingPunct="1">
              <a:buFont typeface="Wingdings" pitchFamily="2" charset="2"/>
              <a:buChar char="Ø"/>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复制指令：</a:t>
            </a:r>
            <a:r>
              <a:rPr lang="en-US" sz="2400" b="1" noProof="1" smtClean="0">
                <a:effectLst>
                  <a:outerShdw blurRad="38100" dist="38100" dir="2700000" algn="tl">
                    <a:srgbClr val="C0C0C0"/>
                  </a:outerShdw>
                </a:effectLst>
                <a:latin typeface="Times New Roman" pitchFamily="18" charset="0"/>
                <a:cs typeface="Times New Roman" pitchFamily="18" charset="0"/>
              </a:rPr>
              <a:t>x=y</a:t>
            </a:r>
          </a:p>
          <a:p>
            <a:pPr marL="990600" lvl="1" indent="-533400" eaLnBrk="1" hangingPunct="1">
              <a:buFont typeface="Wingdings" pitchFamily="2" charset="2"/>
              <a:buChar char="Ø"/>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带下标的复制指令</a:t>
            </a:r>
          </a:p>
          <a:p>
            <a:pPr marL="1371600" lvl="2" indent="-457200" eaLnBrk="1" hangingPunct="1">
              <a:buFont typeface="Wingdings" pitchFamily="2" charset="2"/>
              <a:buChar char="ü"/>
              <a:defRPr/>
            </a:pPr>
            <a:r>
              <a:rPr lang="en-US" sz="2000" b="1" noProof="1" smtClean="0">
                <a:effectLst>
                  <a:outerShdw blurRad="38100" dist="38100" dir="2700000" algn="tl">
                    <a:srgbClr val="C0C0C0"/>
                  </a:outerShdw>
                </a:effectLst>
                <a:latin typeface="Times New Roman" pitchFamily="18" charset="0"/>
                <a:cs typeface="Times New Roman" pitchFamily="18" charset="0"/>
              </a:rPr>
              <a:t>x=y[i]:</a:t>
            </a:r>
            <a:r>
              <a:rPr lang="zh-CN" altLang="en-US" sz="2000" b="1" noProof="1" smtClean="0">
                <a:effectLst>
                  <a:outerShdw blurRad="38100" dist="38100" dir="2700000" algn="tl">
                    <a:srgbClr val="C0C0C0"/>
                  </a:outerShdw>
                </a:effectLst>
                <a:latin typeface="Times New Roman" pitchFamily="18" charset="0"/>
                <a:cs typeface="Times New Roman" pitchFamily="18" charset="0"/>
              </a:rPr>
              <a:t>将距离</a:t>
            </a:r>
            <a:r>
              <a:rPr lang="en-US" sz="2000" b="1" noProof="1" smtClean="0">
                <a:effectLst>
                  <a:outerShdw blurRad="38100" dist="38100" dir="2700000" algn="tl">
                    <a:srgbClr val="C0C0C0"/>
                  </a:outerShdw>
                </a:effectLst>
                <a:latin typeface="Times New Roman" pitchFamily="18" charset="0"/>
                <a:cs typeface="Times New Roman" pitchFamily="18" charset="0"/>
              </a:rPr>
              <a:t>y</a:t>
            </a:r>
            <a:r>
              <a:rPr lang="zh-CN" altLang="en-US" sz="2000" b="1" noProof="1" smtClean="0">
                <a:effectLst>
                  <a:outerShdw blurRad="38100" dist="38100" dir="2700000" algn="tl">
                    <a:srgbClr val="C0C0C0"/>
                  </a:outerShdw>
                </a:effectLst>
                <a:latin typeface="Times New Roman" pitchFamily="18" charset="0"/>
                <a:cs typeface="Times New Roman" pitchFamily="18" charset="0"/>
              </a:rPr>
              <a:t>处</a:t>
            </a:r>
            <a:r>
              <a:rPr lang="en-US" sz="2000" b="1" noProof="1" smtClean="0">
                <a:solidFill>
                  <a:srgbClr val="FF3300"/>
                </a:solidFill>
                <a:effectLst>
                  <a:outerShdw blurRad="38100" dist="38100" dir="2700000" algn="tl">
                    <a:srgbClr val="C0C0C0"/>
                  </a:outerShdw>
                </a:effectLst>
                <a:latin typeface="Times New Roman" pitchFamily="18" charset="0"/>
                <a:cs typeface="Times New Roman" pitchFamily="18" charset="0"/>
              </a:rPr>
              <a:t>i</a:t>
            </a:r>
            <a:r>
              <a:rPr lang="zh-CN" altLang="en-US" sz="2000" b="1" noProof="1" smtClean="0">
                <a:solidFill>
                  <a:srgbClr val="FF3300"/>
                </a:solidFill>
                <a:effectLst>
                  <a:outerShdw blurRad="38100" dist="38100" dir="2700000" algn="tl">
                    <a:srgbClr val="C0C0C0"/>
                  </a:outerShdw>
                </a:effectLst>
                <a:latin typeface="Times New Roman" pitchFamily="18" charset="0"/>
                <a:cs typeface="Times New Roman" pitchFamily="18" charset="0"/>
              </a:rPr>
              <a:t>个内存单元</a:t>
            </a:r>
            <a:r>
              <a:rPr lang="zh-CN" altLang="en-US" sz="2000" b="1" noProof="1" smtClean="0">
                <a:effectLst>
                  <a:outerShdw blurRad="38100" dist="38100" dir="2700000" algn="tl">
                    <a:srgbClr val="C0C0C0"/>
                  </a:outerShdw>
                </a:effectLst>
                <a:latin typeface="Times New Roman" pitchFamily="18" charset="0"/>
                <a:cs typeface="Times New Roman" pitchFamily="18" charset="0"/>
              </a:rPr>
              <a:t>的位置中存放的值赋给</a:t>
            </a:r>
            <a:r>
              <a:rPr lang="en-US" sz="2000" b="1" noProof="1" smtClean="0">
                <a:effectLst>
                  <a:outerShdw blurRad="38100" dist="38100" dir="2700000" algn="tl">
                    <a:srgbClr val="C0C0C0"/>
                  </a:outerShdw>
                </a:effectLst>
                <a:latin typeface="Times New Roman" pitchFamily="18" charset="0"/>
                <a:cs typeface="Times New Roman" pitchFamily="18" charset="0"/>
              </a:rPr>
              <a:t>x.</a:t>
            </a:r>
          </a:p>
          <a:p>
            <a:pPr marL="1371600" lvl="2" indent="-457200" eaLnBrk="1" hangingPunct="1">
              <a:buFont typeface="Wingdings" pitchFamily="2" charset="2"/>
              <a:buChar char="ü"/>
              <a:defRPr/>
            </a:pPr>
            <a:r>
              <a:rPr lang="en-US" sz="2000" b="1" noProof="1" smtClean="0">
                <a:effectLst>
                  <a:outerShdw blurRad="38100" dist="38100" dir="2700000" algn="tl">
                    <a:srgbClr val="C0C0C0"/>
                  </a:outerShdw>
                </a:effectLst>
                <a:latin typeface="Times New Roman" pitchFamily="18" charset="0"/>
                <a:cs typeface="Times New Roman" pitchFamily="18" charset="0"/>
              </a:rPr>
              <a:t>x[i]=y:</a:t>
            </a:r>
            <a:r>
              <a:rPr lang="zh-CN" altLang="en-US" sz="2000" b="1" noProof="1" smtClean="0">
                <a:effectLst>
                  <a:outerShdw blurRad="38100" dist="38100" dir="2700000" algn="tl">
                    <a:srgbClr val="C0C0C0"/>
                  </a:outerShdw>
                </a:effectLst>
                <a:latin typeface="Times New Roman" pitchFamily="18" charset="0"/>
                <a:cs typeface="Times New Roman" pitchFamily="18" charset="0"/>
              </a:rPr>
              <a:t>将距离</a:t>
            </a:r>
            <a:r>
              <a:rPr lang="en-US" sz="2000" b="1" noProof="1" smtClean="0">
                <a:effectLst>
                  <a:outerShdw blurRad="38100" dist="38100" dir="2700000" algn="tl">
                    <a:srgbClr val="C0C0C0"/>
                  </a:outerShdw>
                </a:effectLst>
                <a:latin typeface="Times New Roman" pitchFamily="18" charset="0"/>
                <a:cs typeface="Times New Roman" pitchFamily="18" charset="0"/>
              </a:rPr>
              <a:t>x</a:t>
            </a:r>
            <a:r>
              <a:rPr lang="zh-CN" altLang="en-US" sz="2000" b="1" noProof="1" smtClean="0">
                <a:effectLst>
                  <a:outerShdw blurRad="38100" dist="38100" dir="2700000" algn="tl">
                    <a:srgbClr val="C0C0C0"/>
                  </a:outerShdw>
                </a:effectLst>
                <a:latin typeface="Times New Roman" pitchFamily="18" charset="0"/>
                <a:cs typeface="Times New Roman" pitchFamily="18" charset="0"/>
              </a:rPr>
              <a:t>处</a:t>
            </a:r>
            <a:r>
              <a:rPr lang="en-US" sz="2000" b="1" noProof="1" smtClean="0">
                <a:solidFill>
                  <a:srgbClr val="FF3300"/>
                </a:solidFill>
                <a:effectLst>
                  <a:outerShdw blurRad="38100" dist="38100" dir="2700000" algn="tl">
                    <a:srgbClr val="C0C0C0"/>
                  </a:outerShdw>
                </a:effectLst>
                <a:latin typeface="Times New Roman" pitchFamily="18" charset="0"/>
                <a:cs typeface="Times New Roman" pitchFamily="18" charset="0"/>
              </a:rPr>
              <a:t>i</a:t>
            </a:r>
            <a:r>
              <a:rPr lang="zh-CN" altLang="en-US" sz="2000" b="1" noProof="1" smtClean="0">
                <a:solidFill>
                  <a:srgbClr val="FF3300"/>
                </a:solidFill>
                <a:effectLst>
                  <a:outerShdw blurRad="38100" dist="38100" dir="2700000" algn="tl">
                    <a:srgbClr val="C0C0C0"/>
                  </a:outerShdw>
                </a:effectLst>
                <a:latin typeface="Times New Roman" pitchFamily="18" charset="0"/>
                <a:cs typeface="Times New Roman" pitchFamily="18" charset="0"/>
              </a:rPr>
              <a:t>个内存单元</a:t>
            </a:r>
            <a:r>
              <a:rPr lang="zh-CN" altLang="en-US" sz="2000" b="1" noProof="1" smtClean="0">
                <a:effectLst>
                  <a:outerShdw blurRad="38100" dist="38100" dir="2700000" algn="tl">
                    <a:srgbClr val="C0C0C0"/>
                  </a:outerShdw>
                </a:effectLst>
                <a:latin typeface="Times New Roman" pitchFamily="18" charset="0"/>
                <a:cs typeface="Times New Roman" pitchFamily="18" charset="0"/>
              </a:rPr>
              <a:t>的位置中的内容置为</a:t>
            </a:r>
            <a:r>
              <a:rPr lang="en-US" sz="2000" b="1" noProof="1" smtClean="0">
                <a:effectLst>
                  <a:outerShdw blurRad="38100" dist="38100" dir="2700000" algn="tl">
                    <a:srgbClr val="C0C0C0"/>
                  </a:outerShdw>
                </a:effectLst>
                <a:latin typeface="Times New Roman" pitchFamily="18" charset="0"/>
                <a:cs typeface="Times New Roman" pitchFamily="18" charset="0"/>
              </a:rPr>
              <a:t>y</a:t>
            </a:r>
            <a:r>
              <a:rPr lang="zh-CN" altLang="en-US" sz="2000" b="1" noProof="1" smtClean="0">
                <a:effectLst>
                  <a:outerShdw blurRad="38100" dist="38100" dir="2700000" algn="tl">
                    <a:srgbClr val="C0C0C0"/>
                  </a:outerShdw>
                </a:effectLst>
                <a:latin typeface="Times New Roman" pitchFamily="18" charset="0"/>
                <a:cs typeface="Times New Roman" pitchFamily="18" charset="0"/>
              </a:rPr>
              <a:t>的值</a:t>
            </a:r>
          </a:p>
          <a:p>
            <a:pPr marL="990600" lvl="1" indent="-533400" eaLnBrk="1" hangingPunct="1">
              <a:buFont typeface="Wingdings" pitchFamily="2" charset="2"/>
              <a:buChar char="Ø"/>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地址赋值指令</a:t>
            </a:r>
            <a:r>
              <a:rPr lang="en-US" sz="2400" b="1" noProof="1" smtClean="0">
                <a:effectLst>
                  <a:outerShdw blurRad="38100" dist="38100" dir="2700000" algn="tl">
                    <a:srgbClr val="C0C0C0"/>
                  </a:outerShdw>
                </a:effectLst>
                <a:latin typeface="Times New Roman" pitchFamily="18" charset="0"/>
                <a:cs typeface="Times New Roman" pitchFamily="18" charset="0"/>
              </a:rPr>
              <a:t>x=&amp;y：</a:t>
            </a:r>
            <a:r>
              <a:rPr lang="zh-CN" altLang="en-US" sz="2400" b="1" noProof="1" smtClean="0">
                <a:effectLst>
                  <a:outerShdw blurRad="38100" dist="38100" dir="2700000" algn="tl">
                    <a:srgbClr val="C0C0C0"/>
                  </a:outerShdw>
                </a:effectLst>
                <a:latin typeface="Times New Roman" pitchFamily="18" charset="0"/>
                <a:cs typeface="Times New Roman" pitchFamily="18" charset="0"/>
              </a:rPr>
              <a:t>将</a:t>
            </a:r>
            <a:r>
              <a:rPr lang="en-US" sz="2400" b="1" noProof="1" smtClean="0">
                <a:solidFill>
                  <a:schemeClr val="hlink"/>
                </a:solidFill>
                <a:effectLst>
                  <a:outerShdw blurRad="38100" dist="38100" dir="2700000" algn="tl">
                    <a:srgbClr val="C0C0C0"/>
                  </a:outerShdw>
                </a:effectLst>
                <a:latin typeface="Times New Roman" pitchFamily="18" charset="0"/>
                <a:cs typeface="Times New Roman" pitchFamily="18" charset="0"/>
              </a:rPr>
              <a:t>x</a:t>
            </a:r>
            <a:r>
              <a:rPr lang="zh-CN" altLang="en-US" sz="2400" b="1" noProof="1" smtClean="0">
                <a:solidFill>
                  <a:schemeClr val="hlink"/>
                </a:solidFill>
                <a:effectLst>
                  <a:outerShdw blurRad="38100" dist="38100" dir="2700000" algn="tl">
                    <a:srgbClr val="C0C0C0"/>
                  </a:outerShdw>
                </a:effectLst>
                <a:latin typeface="Times New Roman" pitchFamily="18" charset="0"/>
                <a:cs typeface="Times New Roman" pitchFamily="18" charset="0"/>
              </a:rPr>
              <a:t>的右值</a:t>
            </a:r>
            <a:r>
              <a:rPr lang="zh-CN" altLang="en-US" sz="2400" b="1" noProof="1" smtClean="0">
                <a:effectLst>
                  <a:outerShdw blurRad="38100" dist="38100" dir="2700000" algn="tl">
                    <a:srgbClr val="C0C0C0"/>
                  </a:outerShdw>
                </a:effectLst>
                <a:latin typeface="Times New Roman" pitchFamily="18" charset="0"/>
                <a:cs typeface="Times New Roman" pitchFamily="18" charset="0"/>
              </a:rPr>
              <a:t>设置为</a:t>
            </a:r>
            <a:r>
              <a:rPr lang="en-US" sz="2400" b="1" noProof="1" smtClean="0">
                <a:solidFill>
                  <a:schemeClr val="hlink"/>
                </a:solidFill>
                <a:effectLst>
                  <a:outerShdw blurRad="38100" dist="38100" dir="2700000" algn="tl">
                    <a:srgbClr val="C0C0C0"/>
                  </a:outerShdw>
                </a:effectLst>
                <a:latin typeface="Times New Roman" pitchFamily="18" charset="0"/>
                <a:cs typeface="Times New Roman" pitchFamily="18" charset="0"/>
              </a:rPr>
              <a:t>y</a:t>
            </a:r>
            <a:r>
              <a:rPr lang="zh-CN" altLang="en-US" sz="2400" b="1" noProof="1" smtClean="0">
                <a:solidFill>
                  <a:schemeClr val="hlink"/>
                </a:solidFill>
                <a:effectLst>
                  <a:outerShdw blurRad="38100" dist="38100" dir="2700000" algn="tl">
                    <a:srgbClr val="C0C0C0"/>
                  </a:outerShdw>
                </a:effectLst>
                <a:latin typeface="Times New Roman" pitchFamily="18" charset="0"/>
                <a:cs typeface="Times New Roman" pitchFamily="18" charset="0"/>
              </a:rPr>
              <a:t>的左值</a:t>
            </a:r>
          </a:p>
          <a:p>
            <a:pPr marL="990600" lvl="1" indent="-533400" eaLnBrk="1" hangingPunct="1">
              <a:buFont typeface="Wingdings" pitchFamily="2" charset="2"/>
              <a:buChar char="Ø"/>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指针赋值指令</a:t>
            </a:r>
          </a:p>
          <a:p>
            <a:pPr marL="1371600" lvl="2" indent="-457200" eaLnBrk="1" hangingPunct="1">
              <a:buFont typeface="Wingdings" pitchFamily="2" charset="2"/>
              <a:buChar char="ü"/>
              <a:defRPr/>
            </a:pPr>
            <a:r>
              <a:rPr lang="en-US" sz="2000" b="1" noProof="1" smtClean="0">
                <a:effectLst>
                  <a:outerShdw blurRad="38100" dist="38100" dir="2700000" algn="tl">
                    <a:srgbClr val="C0C0C0"/>
                  </a:outerShdw>
                </a:effectLst>
                <a:latin typeface="Times New Roman" pitchFamily="18" charset="0"/>
                <a:cs typeface="Times New Roman" pitchFamily="18" charset="0"/>
              </a:rPr>
              <a:t>x=*y:</a:t>
            </a:r>
            <a:r>
              <a:rPr lang="zh-CN" altLang="en-US" sz="2000" b="1" noProof="1" smtClean="0">
                <a:effectLst>
                  <a:outerShdw blurRad="38100" dist="38100" dir="2700000" algn="tl">
                    <a:srgbClr val="C0C0C0"/>
                  </a:outerShdw>
                </a:effectLst>
                <a:latin typeface="Times New Roman" pitchFamily="18" charset="0"/>
                <a:cs typeface="Times New Roman" pitchFamily="18" charset="0"/>
              </a:rPr>
              <a:t>将</a:t>
            </a:r>
            <a:r>
              <a:rPr lang="en-US" sz="2000" b="1" noProof="1" smtClean="0">
                <a:effectLst>
                  <a:outerShdw blurRad="38100" dist="38100" dir="2700000" algn="tl">
                    <a:srgbClr val="C0C0C0"/>
                  </a:outerShdw>
                </a:effectLst>
                <a:latin typeface="Times New Roman" pitchFamily="18" charset="0"/>
                <a:cs typeface="Times New Roman" pitchFamily="18" charset="0"/>
              </a:rPr>
              <a:t>x</a:t>
            </a:r>
            <a:r>
              <a:rPr lang="zh-CN" altLang="en-US" sz="2000" b="1" noProof="1" smtClean="0">
                <a:effectLst>
                  <a:outerShdw blurRad="38100" dist="38100" dir="2700000" algn="tl">
                    <a:srgbClr val="C0C0C0"/>
                  </a:outerShdw>
                </a:effectLst>
                <a:latin typeface="Times New Roman" pitchFamily="18" charset="0"/>
                <a:cs typeface="Times New Roman" pitchFamily="18" charset="0"/>
              </a:rPr>
              <a:t>的右值置为地址</a:t>
            </a:r>
            <a:r>
              <a:rPr lang="en-US" sz="2000" b="1" noProof="1" smtClean="0">
                <a:effectLst>
                  <a:outerShdw blurRad="38100" dist="38100" dir="2700000" algn="tl">
                    <a:srgbClr val="C0C0C0"/>
                  </a:outerShdw>
                </a:effectLst>
                <a:latin typeface="Times New Roman" pitchFamily="18" charset="0"/>
                <a:cs typeface="Times New Roman" pitchFamily="18" charset="0"/>
              </a:rPr>
              <a:t>y</a:t>
            </a:r>
            <a:r>
              <a:rPr lang="zh-CN" altLang="en-US" sz="2000" b="1" noProof="1" smtClean="0">
                <a:effectLst>
                  <a:outerShdw blurRad="38100" dist="38100" dir="2700000" algn="tl">
                    <a:srgbClr val="C0C0C0"/>
                  </a:outerShdw>
                </a:effectLst>
                <a:latin typeface="Times New Roman" pitchFamily="18" charset="0"/>
                <a:cs typeface="Times New Roman" pitchFamily="18" charset="0"/>
              </a:rPr>
              <a:t>的值。</a:t>
            </a:r>
          </a:p>
          <a:p>
            <a:pPr marL="1371600" lvl="2" indent="-457200" eaLnBrk="1" hangingPunct="1">
              <a:buFont typeface="Wingdings" pitchFamily="2" charset="2"/>
              <a:buChar char="ü"/>
              <a:defRPr/>
            </a:pPr>
            <a:r>
              <a:rPr lang="zh-CN" altLang="en-US" sz="2000" b="1" noProof="1" smtClean="0">
                <a:effectLst>
                  <a:outerShdw blurRad="38100" dist="38100" dir="2700000" algn="tl">
                    <a:srgbClr val="C0C0C0"/>
                  </a:outerShdw>
                </a:effectLst>
                <a:latin typeface="Times New Roman" pitchFamily="18" charset="0"/>
                <a:cs typeface="Times New Roman" pitchFamily="18" charset="0"/>
              </a:rPr>
              <a:t>*</a:t>
            </a:r>
            <a:r>
              <a:rPr lang="en-US" sz="2000" b="1" noProof="1" smtClean="0">
                <a:effectLst>
                  <a:outerShdw blurRad="38100" dist="38100" dir="2700000" algn="tl">
                    <a:srgbClr val="C0C0C0"/>
                  </a:outerShdw>
                </a:effectLst>
                <a:latin typeface="Times New Roman" pitchFamily="18" charset="0"/>
                <a:cs typeface="Times New Roman" pitchFamily="18" charset="0"/>
              </a:rPr>
              <a:t>x=y：</a:t>
            </a:r>
            <a:r>
              <a:rPr lang="zh-CN" altLang="en-US" sz="2000" b="1" noProof="1" smtClean="0">
                <a:effectLst>
                  <a:outerShdw blurRad="38100" dist="38100" dir="2700000" algn="tl">
                    <a:srgbClr val="C0C0C0"/>
                  </a:outerShdw>
                </a:effectLst>
                <a:latin typeface="Times New Roman" pitchFamily="18" charset="0"/>
                <a:cs typeface="Times New Roman" pitchFamily="18" charset="0"/>
              </a:rPr>
              <a:t>把</a:t>
            </a:r>
            <a:r>
              <a:rPr lang="en-US" sz="2000" b="1" noProof="1" smtClean="0">
                <a:effectLst>
                  <a:outerShdw blurRad="38100" dist="38100" dir="2700000" algn="tl">
                    <a:srgbClr val="C0C0C0"/>
                  </a:outerShdw>
                </a:effectLst>
                <a:latin typeface="Times New Roman" pitchFamily="18" charset="0"/>
                <a:cs typeface="Times New Roman" pitchFamily="18" charset="0"/>
              </a:rPr>
              <a:t>y</a:t>
            </a:r>
            <a:r>
              <a:rPr lang="zh-CN" altLang="en-US" sz="2000" b="1" noProof="1" smtClean="0">
                <a:effectLst>
                  <a:outerShdw blurRad="38100" dist="38100" dir="2700000" algn="tl">
                    <a:srgbClr val="C0C0C0"/>
                  </a:outerShdw>
                </a:effectLst>
                <a:latin typeface="Times New Roman" pitchFamily="18" charset="0"/>
                <a:cs typeface="Times New Roman" pitchFamily="18" charset="0"/>
              </a:rPr>
              <a:t>的右值赋到地址</a:t>
            </a:r>
            <a:r>
              <a:rPr lang="en-US" sz="2000" b="1" noProof="1" smtClean="0">
                <a:effectLst>
                  <a:outerShdw blurRad="38100" dist="38100" dir="2700000" algn="tl">
                    <a:srgbClr val="C0C0C0"/>
                  </a:outerShdw>
                </a:effectLst>
                <a:latin typeface="Times New Roman" pitchFamily="18" charset="0"/>
                <a:cs typeface="Times New Roman" pitchFamily="18" charset="0"/>
              </a:rPr>
              <a:t>x.</a:t>
            </a:r>
          </a:p>
          <a:p>
            <a:pPr marL="381000" indent="-381000" eaLnBrk="1" hangingPunct="1">
              <a:lnSpc>
                <a:spcPct val="80000"/>
              </a:lnSpc>
              <a:defRPr/>
            </a:pPr>
            <a:endParaRPr lang="en-US" b="1" noProof="1" smtClean="0">
              <a:effectLst>
                <a:outerShdw blurRad="38100" dist="38100" dir="2700000" algn="tl">
                  <a:srgbClr val="C0C0C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592121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4337"/>
          <p:cNvSpPr>
            <a:spLocks noGrp="1"/>
          </p:cNvSpPr>
          <p:nvPr>
            <p:ph type="title"/>
          </p:nvPr>
        </p:nvSpPr>
        <p:spPr>
          <a:xfrm>
            <a:off x="468313" y="549275"/>
            <a:ext cx="8229600" cy="774700"/>
          </a:xfrm>
        </p:spPr>
        <p:txBody>
          <a:bodyPr/>
          <a:lstStyle/>
          <a:p>
            <a:pPr eaLnBrk="1" hangingPunct="1">
              <a:defRPr/>
            </a:pPr>
            <a:r>
              <a:rPr lang="zh-CN" altLang="en-US" sz="4400" b="1" noProof="1" smtClean="0">
                <a:effectLst>
                  <a:outerShdw blurRad="38100" dist="38100" dir="2700000" algn="tl">
                    <a:srgbClr val="C0C0C0"/>
                  </a:outerShdw>
                </a:effectLst>
                <a:latin typeface="Times New Roman" pitchFamily="18" charset="0"/>
                <a:cs typeface="Times New Roman" pitchFamily="18" charset="0"/>
              </a:rPr>
              <a:t>常用三地址码(</a:t>
            </a:r>
            <a:r>
              <a:rPr lang="en-US" sz="4400" b="1" noProof="1" smtClean="0">
                <a:effectLst>
                  <a:outerShdw blurRad="38100" dist="38100" dir="2700000" algn="tl">
                    <a:srgbClr val="C0C0C0"/>
                  </a:outerShdw>
                </a:effectLst>
                <a:latin typeface="Times New Roman" pitchFamily="18" charset="0"/>
                <a:cs typeface="Times New Roman" pitchFamily="18" charset="0"/>
              </a:rPr>
              <a:t>I</a:t>
            </a:r>
            <a:r>
              <a:rPr lang="en-US" altLang="en-US" sz="4400" b="1" noProof="1" smtClean="0">
                <a:effectLst>
                  <a:outerShdw blurRad="38100" dist="38100" dir="2700000" algn="tl">
                    <a:srgbClr val="C0C0C0"/>
                  </a:outerShdw>
                </a:effectLst>
                <a:latin typeface="Times New Roman" pitchFamily="18" charset="0"/>
              </a:rPr>
              <a:t>I</a:t>
            </a:r>
            <a:r>
              <a:rPr lang="en-US" sz="4400" b="1" noProof="1" smtClean="0">
                <a:effectLst>
                  <a:outerShdw blurRad="38100" dist="38100" dir="2700000" algn="tl">
                    <a:srgbClr val="C0C0C0"/>
                  </a:outerShdw>
                </a:effectLst>
                <a:latin typeface="Times New Roman" pitchFamily="18" charset="0"/>
                <a:cs typeface="Times New Roman" pitchFamily="18" charset="0"/>
              </a:rPr>
              <a:t>)</a:t>
            </a:r>
          </a:p>
        </p:txBody>
      </p:sp>
      <p:sp>
        <p:nvSpPr>
          <p:cNvPr id="14339" name="文本占位符 14338"/>
          <p:cNvSpPr>
            <a:spLocks noGrp="1"/>
          </p:cNvSpPr>
          <p:nvPr>
            <p:ph idx="1"/>
          </p:nvPr>
        </p:nvSpPr>
        <p:spPr>
          <a:xfrm>
            <a:off x="457200" y="1412875"/>
            <a:ext cx="8507413" cy="4225925"/>
          </a:xfrm>
        </p:spPr>
        <p:txBody>
          <a:bodyPr/>
          <a:lstStyle/>
          <a:p>
            <a:pPr marL="381000" indent="-381000" eaLnBrk="1" hangingPunct="1">
              <a:spcBef>
                <a:spcPct val="45000"/>
              </a:spcBef>
              <a:buFont typeface="Wingdings" pitchFamily="2" charset="2"/>
              <a:buChar char="v"/>
              <a:defRPr/>
            </a:pPr>
            <a:r>
              <a:rPr lang="zh-CN" altLang="en-US" sz="3200" b="1" noProof="1" smtClean="0">
                <a:effectLst>
                  <a:outerShdw blurRad="38100" dist="38100" dir="2700000" algn="tl">
                    <a:srgbClr val="C0C0C0"/>
                  </a:outerShdw>
                </a:effectLst>
                <a:latin typeface="Times New Roman" pitchFamily="18" charset="0"/>
                <a:cs typeface="Times New Roman" pitchFamily="18" charset="0"/>
              </a:rPr>
              <a:t>转移指令 </a:t>
            </a:r>
            <a:r>
              <a:rPr lang="en-US" sz="3200" b="1" noProof="1" smtClean="0">
                <a:effectLst>
                  <a:outerShdw blurRad="38100" dist="38100" dir="2700000" algn="tl">
                    <a:srgbClr val="C0C0C0"/>
                  </a:outerShdw>
                </a:effectLst>
                <a:latin typeface="Times New Roman" pitchFamily="18" charset="0"/>
                <a:cs typeface="Times New Roman" pitchFamily="18" charset="0"/>
              </a:rPr>
              <a:t>goto L</a:t>
            </a:r>
          </a:p>
          <a:p>
            <a:pPr marL="990600" lvl="1" indent="-533400" eaLnBrk="1" hangingPunct="1">
              <a:spcBef>
                <a:spcPct val="45000"/>
              </a:spcBef>
              <a:buFont typeface="Wingdings" pitchFamily="2" charset="2"/>
              <a:buChar char="Ø"/>
              <a:defRPr/>
            </a:pPr>
            <a:r>
              <a:rPr lang="zh-CN" altLang="en-US" b="1" noProof="1" smtClean="0">
                <a:effectLst>
                  <a:outerShdw blurRad="38100" dist="38100" dir="2700000" algn="tl">
                    <a:srgbClr val="C0C0C0"/>
                  </a:outerShdw>
                </a:effectLst>
                <a:latin typeface="Times New Roman" pitchFamily="18" charset="0"/>
                <a:cs typeface="Times New Roman" pitchFamily="18" charset="0"/>
              </a:rPr>
              <a:t>表示下一步执行带有标号</a:t>
            </a:r>
            <a:r>
              <a:rPr lang="en-US" b="1" noProof="1" smtClean="0">
                <a:effectLst>
                  <a:outerShdw blurRad="38100" dist="38100" dir="2700000" algn="tl">
                    <a:srgbClr val="C0C0C0"/>
                  </a:outerShdw>
                </a:effectLst>
                <a:latin typeface="Times New Roman" pitchFamily="18" charset="0"/>
                <a:cs typeface="Times New Roman" pitchFamily="18" charset="0"/>
              </a:rPr>
              <a:t>L</a:t>
            </a:r>
            <a:r>
              <a:rPr lang="zh-CN" altLang="en-US" b="1" noProof="1" smtClean="0">
                <a:effectLst>
                  <a:outerShdw blurRad="38100" dist="38100" dir="2700000" algn="tl">
                    <a:srgbClr val="C0C0C0"/>
                  </a:outerShdw>
                </a:effectLst>
                <a:latin typeface="Times New Roman" pitchFamily="18" charset="0"/>
                <a:cs typeface="Times New Roman" pitchFamily="18" charset="0"/>
              </a:rPr>
              <a:t>的三地址指令</a:t>
            </a:r>
          </a:p>
          <a:p>
            <a:pPr marL="990600" lvl="1" indent="-533400" eaLnBrk="1" hangingPunct="1">
              <a:spcBef>
                <a:spcPct val="45000"/>
              </a:spcBef>
              <a:buFont typeface="Wingdings" pitchFamily="2" charset="2"/>
              <a:buChar char="Ø"/>
              <a:defRPr/>
            </a:pPr>
            <a:r>
              <a:rPr lang="zh-CN" altLang="en-US" b="1" noProof="1" smtClean="0">
                <a:effectLst>
                  <a:outerShdw blurRad="38100" dist="38100" dir="2700000" algn="tl">
                    <a:srgbClr val="C0C0C0"/>
                  </a:outerShdw>
                </a:effectLst>
                <a:latin typeface="Times New Roman" pitchFamily="18" charset="0"/>
                <a:cs typeface="Times New Roman" pitchFamily="18" charset="0"/>
              </a:rPr>
              <a:t>条件转移指令</a:t>
            </a:r>
          </a:p>
          <a:p>
            <a:pPr marL="1371600" lvl="2" indent="-457200" eaLnBrk="1" hangingPunct="1">
              <a:spcBef>
                <a:spcPct val="45000"/>
              </a:spcBef>
              <a:buFont typeface="Wingdings" pitchFamily="2" charset="2"/>
              <a:buChar char="ü"/>
              <a:defRPr/>
            </a:pPr>
            <a:r>
              <a:rPr lang="en-US" b="1" noProof="1" smtClean="0">
                <a:effectLst>
                  <a:outerShdw blurRad="38100" dist="38100" dir="2700000" algn="tl">
                    <a:srgbClr val="C0C0C0"/>
                  </a:outerShdw>
                </a:effectLst>
                <a:latin typeface="Times New Roman" pitchFamily="18" charset="0"/>
                <a:cs typeface="Times New Roman" pitchFamily="18" charset="0"/>
              </a:rPr>
              <a:t>if x goto L  : x </a:t>
            </a:r>
            <a:r>
              <a:rPr lang="zh-CN" altLang="en-US" b="1" noProof="1" smtClean="0">
                <a:effectLst>
                  <a:outerShdw blurRad="38100" dist="38100" dir="2700000" algn="tl">
                    <a:srgbClr val="C0C0C0"/>
                  </a:outerShdw>
                </a:effectLst>
                <a:latin typeface="Times New Roman" pitchFamily="18" charset="0"/>
                <a:cs typeface="Times New Roman" pitchFamily="18" charset="0"/>
              </a:rPr>
              <a:t>为真时转</a:t>
            </a:r>
            <a:r>
              <a:rPr lang="en-US" b="1" noProof="1" smtClean="0">
                <a:effectLst>
                  <a:outerShdw blurRad="38100" dist="38100" dir="2700000" algn="tl">
                    <a:srgbClr val="C0C0C0"/>
                  </a:outerShdw>
                </a:effectLst>
                <a:latin typeface="Times New Roman" pitchFamily="18" charset="0"/>
                <a:cs typeface="Times New Roman" pitchFamily="18" charset="0"/>
              </a:rPr>
              <a:t>L</a:t>
            </a:r>
          </a:p>
          <a:p>
            <a:pPr marL="1371600" lvl="2" indent="-457200" eaLnBrk="1" hangingPunct="1">
              <a:spcBef>
                <a:spcPct val="45000"/>
              </a:spcBef>
              <a:buFont typeface="Wingdings" pitchFamily="2" charset="2"/>
              <a:buChar char="ü"/>
              <a:defRPr/>
            </a:pPr>
            <a:r>
              <a:rPr lang="en-US" b="1" noProof="1" smtClean="0">
                <a:effectLst>
                  <a:outerShdw blurRad="38100" dist="38100" dir="2700000" algn="tl">
                    <a:srgbClr val="C0C0C0"/>
                  </a:outerShdw>
                </a:effectLst>
                <a:latin typeface="Times New Roman" pitchFamily="18" charset="0"/>
                <a:cs typeface="Times New Roman" pitchFamily="18" charset="0"/>
              </a:rPr>
              <a:t>ifFalse x goto L  : x</a:t>
            </a:r>
            <a:r>
              <a:rPr lang="zh-CN" altLang="en-US" b="1" noProof="1" smtClean="0">
                <a:effectLst>
                  <a:outerShdw blurRad="38100" dist="38100" dir="2700000" algn="tl">
                    <a:srgbClr val="C0C0C0"/>
                  </a:outerShdw>
                </a:effectLst>
                <a:latin typeface="Times New Roman" pitchFamily="18" charset="0"/>
                <a:cs typeface="Times New Roman" pitchFamily="18" charset="0"/>
              </a:rPr>
              <a:t>为假时转</a:t>
            </a:r>
            <a:r>
              <a:rPr lang="en-US" b="1" noProof="1" smtClean="0">
                <a:effectLst>
                  <a:outerShdw blurRad="38100" dist="38100" dir="2700000" algn="tl">
                    <a:srgbClr val="C0C0C0"/>
                  </a:outerShdw>
                </a:effectLst>
                <a:latin typeface="Times New Roman" pitchFamily="18" charset="0"/>
                <a:cs typeface="Times New Roman" pitchFamily="18" charset="0"/>
              </a:rPr>
              <a:t>L</a:t>
            </a:r>
          </a:p>
          <a:p>
            <a:pPr marL="1371600" lvl="2" indent="-457200" eaLnBrk="1" hangingPunct="1">
              <a:spcBef>
                <a:spcPct val="45000"/>
              </a:spcBef>
              <a:buFont typeface="Wingdings" pitchFamily="2" charset="2"/>
              <a:buChar char="ü"/>
              <a:defRPr/>
            </a:pPr>
            <a:r>
              <a:rPr lang="en-US" b="1" noProof="1" smtClean="0">
                <a:effectLst>
                  <a:outerShdw blurRad="38100" dist="38100" dir="2700000" algn="tl">
                    <a:srgbClr val="C0C0C0"/>
                  </a:outerShdw>
                </a:effectLst>
                <a:latin typeface="Times New Roman" pitchFamily="18" charset="0"/>
                <a:cs typeface="Times New Roman" pitchFamily="18" charset="0"/>
              </a:rPr>
              <a:t>if x relop y goto L: x</a:t>
            </a:r>
            <a:r>
              <a:rPr lang="zh-CN" altLang="en-US" b="1" noProof="1" smtClean="0">
                <a:effectLst>
                  <a:outerShdw blurRad="38100" dist="38100" dir="2700000" algn="tl">
                    <a:srgbClr val="C0C0C0"/>
                  </a:outerShdw>
                </a:effectLst>
                <a:latin typeface="Times New Roman" pitchFamily="18" charset="0"/>
                <a:cs typeface="Times New Roman" pitchFamily="18" charset="0"/>
              </a:rPr>
              <a:t>和</a:t>
            </a:r>
            <a:r>
              <a:rPr lang="en-US" b="1" noProof="1" smtClean="0">
                <a:effectLst>
                  <a:outerShdw blurRad="38100" dist="38100" dir="2700000" algn="tl">
                    <a:srgbClr val="C0C0C0"/>
                  </a:outerShdw>
                </a:effectLst>
                <a:latin typeface="Times New Roman" pitchFamily="18" charset="0"/>
                <a:cs typeface="Times New Roman" pitchFamily="18" charset="0"/>
              </a:rPr>
              <a:t>y</a:t>
            </a:r>
            <a:r>
              <a:rPr lang="zh-CN" altLang="en-US" b="1" noProof="1" smtClean="0">
                <a:effectLst>
                  <a:outerShdw blurRad="38100" dist="38100" dir="2700000" algn="tl">
                    <a:srgbClr val="C0C0C0"/>
                  </a:outerShdw>
                </a:effectLst>
                <a:latin typeface="Times New Roman" pitchFamily="18" charset="0"/>
                <a:cs typeface="Times New Roman" pitchFamily="18" charset="0"/>
              </a:rPr>
              <a:t>之间满足</a:t>
            </a:r>
            <a:r>
              <a:rPr lang="en-US" b="1" noProof="1" smtClean="0">
                <a:effectLst>
                  <a:outerShdw blurRad="38100" dist="38100" dir="2700000" algn="tl">
                    <a:srgbClr val="C0C0C0"/>
                  </a:outerShdw>
                </a:effectLst>
                <a:latin typeface="Times New Roman" pitchFamily="18" charset="0"/>
                <a:cs typeface="Times New Roman" pitchFamily="18" charset="0"/>
              </a:rPr>
              <a:t>relop</a:t>
            </a:r>
            <a:r>
              <a:rPr lang="zh-CN" altLang="en-US" b="1" noProof="1" smtClean="0">
                <a:effectLst>
                  <a:outerShdw blurRad="38100" dist="38100" dir="2700000" algn="tl">
                    <a:srgbClr val="C0C0C0"/>
                  </a:outerShdw>
                </a:effectLst>
                <a:latin typeface="Times New Roman" pitchFamily="18" charset="0"/>
                <a:cs typeface="Times New Roman" pitchFamily="18" charset="0"/>
              </a:rPr>
              <a:t>关系时转</a:t>
            </a:r>
            <a:r>
              <a:rPr lang="en-US" b="1" noProof="1" smtClean="0">
                <a:effectLst>
                  <a:outerShdw blurRad="38100" dist="38100" dir="2700000" algn="tl">
                    <a:srgbClr val="C0C0C0"/>
                  </a:outerShdw>
                </a:effectLst>
                <a:latin typeface="Times New Roman" pitchFamily="18" charset="0"/>
                <a:cs typeface="Times New Roman" pitchFamily="18" charset="0"/>
              </a:rPr>
              <a:t>L</a:t>
            </a:r>
          </a:p>
        </p:txBody>
      </p:sp>
    </p:spTree>
    <p:extLst>
      <p:ext uri="{BB962C8B-B14F-4D97-AF65-F5344CB8AC3E}">
        <p14:creationId xmlns:p14="http://schemas.microsoft.com/office/powerpoint/2010/main" val="124285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5361"/>
          <p:cNvSpPr>
            <a:spLocks noGrp="1"/>
          </p:cNvSpPr>
          <p:nvPr>
            <p:ph type="title"/>
          </p:nvPr>
        </p:nvSpPr>
        <p:spPr>
          <a:xfrm>
            <a:off x="468313" y="549275"/>
            <a:ext cx="8229600" cy="774700"/>
          </a:xfrm>
        </p:spPr>
        <p:txBody>
          <a:bodyPr/>
          <a:lstStyle/>
          <a:p>
            <a:pPr eaLnBrk="1" hangingPunct="1">
              <a:defRPr/>
            </a:pPr>
            <a:r>
              <a:rPr lang="zh-CN" altLang="en-US" sz="4400" b="1" noProof="1" smtClean="0">
                <a:effectLst>
                  <a:outerShdw blurRad="38100" dist="38100" dir="2700000" algn="tl">
                    <a:srgbClr val="C0C0C0"/>
                  </a:outerShdw>
                </a:effectLst>
                <a:latin typeface="Times New Roman" pitchFamily="18" charset="0"/>
                <a:cs typeface="Times New Roman" pitchFamily="18" charset="0"/>
              </a:rPr>
              <a:t>常用三地址码(</a:t>
            </a:r>
            <a:r>
              <a:rPr lang="en-US" sz="4400" b="1" noProof="1" smtClean="0">
                <a:effectLst>
                  <a:outerShdw blurRad="38100" dist="38100" dir="2700000" algn="tl">
                    <a:srgbClr val="C0C0C0"/>
                  </a:outerShdw>
                </a:effectLst>
                <a:latin typeface="Times New Roman" pitchFamily="18" charset="0"/>
                <a:cs typeface="Times New Roman" pitchFamily="18" charset="0"/>
              </a:rPr>
              <a:t>I</a:t>
            </a:r>
            <a:r>
              <a:rPr lang="en-US" altLang="en-US" sz="4400" b="1" noProof="1" smtClean="0">
                <a:effectLst>
                  <a:outerShdw blurRad="38100" dist="38100" dir="2700000" algn="tl">
                    <a:srgbClr val="C0C0C0"/>
                  </a:outerShdw>
                </a:effectLst>
                <a:latin typeface="Times New Roman" pitchFamily="18" charset="0"/>
              </a:rPr>
              <a:t>II</a:t>
            </a:r>
            <a:r>
              <a:rPr lang="en-US" sz="4400" b="1" noProof="1" smtClean="0">
                <a:effectLst>
                  <a:outerShdw blurRad="38100" dist="38100" dir="2700000" algn="tl">
                    <a:srgbClr val="C0C0C0"/>
                  </a:outerShdw>
                </a:effectLst>
                <a:latin typeface="Times New Roman" pitchFamily="18" charset="0"/>
                <a:cs typeface="Times New Roman" pitchFamily="18" charset="0"/>
              </a:rPr>
              <a:t>)</a:t>
            </a:r>
          </a:p>
        </p:txBody>
      </p:sp>
      <p:sp>
        <p:nvSpPr>
          <p:cNvPr id="15363" name="文本占位符 15362"/>
          <p:cNvSpPr>
            <a:spLocks noGrp="1"/>
          </p:cNvSpPr>
          <p:nvPr>
            <p:ph idx="1"/>
          </p:nvPr>
        </p:nvSpPr>
        <p:spPr>
          <a:xfrm>
            <a:off x="296863" y="1412875"/>
            <a:ext cx="8542337" cy="2549525"/>
          </a:xfrm>
        </p:spPr>
        <p:txBody>
          <a:bodyPr/>
          <a:lstStyle/>
          <a:p>
            <a:pPr marL="381000" indent="-381000" eaLnBrk="1" hangingPunct="1">
              <a:buFont typeface="Wingdings" pitchFamily="2" charset="2"/>
              <a:buChar char="v"/>
              <a:defRPr/>
            </a:pPr>
            <a:r>
              <a:rPr lang="zh-CN" altLang="en-US" sz="3200" b="1" noProof="1" smtClean="0">
                <a:effectLst>
                  <a:outerShdw blurRad="38100" dist="38100" dir="2700000" algn="tl">
                    <a:srgbClr val="C0C0C0"/>
                  </a:outerShdw>
                </a:effectLst>
                <a:latin typeface="Times New Roman" pitchFamily="18" charset="0"/>
                <a:cs typeface="Times New Roman" pitchFamily="18" charset="0"/>
              </a:rPr>
              <a:t>过程调用及返回</a:t>
            </a:r>
          </a:p>
          <a:p>
            <a:pPr marL="990600" lvl="1" indent="-533400" eaLnBrk="1" hangingPunct="1">
              <a:buFont typeface="Wingdings" pitchFamily="2" charset="2"/>
              <a:buChar char="Ø"/>
              <a:defRPr/>
            </a:pPr>
            <a:r>
              <a:rPr lang="en-US" b="1" noProof="1" smtClean="0">
                <a:effectLst>
                  <a:outerShdw blurRad="38100" dist="38100" dir="2700000" algn="tl">
                    <a:srgbClr val="C0C0C0"/>
                  </a:outerShdw>
                </a:effectLst>
                <a:latin typeface="Times New Roman" pitchFamily="18" charset="0"/>
                <a:cs typeface="Times New Roman" pitchFamily="18" charset="0"/>
              </a:rPr>
              <a:t>param x </a:t>
            </a:r>
            <a:r>
              <a:rPr lang="zh-CN" altLang="en-US" b="1" noProof="1" smtClean="0">
                <a:effectLst>
                  <a:outerShdw blurRad="38100" dist="38100" dir="2700000" algn="tl">
                    <a:srgbClr val="C0C0C0"/>
                  </a:outerShdw>
                </a:effectLst>
                <a:latin typeface="Times New Roman" pitchFamily="18" charset="0"/>
                <a:cs typeface="Times New Roman" pitchFamily="18" charset="0"/>
              </a:rPr>
              <a:t>参数传递 :传递参数</a:t>
            </a:r>
            <a:r>
              <a:rPr lang="en-US" b="1" noProof="1" smtClean="0">
                <a:effectLst>
                  <a:outerShdw blurRad="38100" dist="38100" dir="2700000" algn="tl">
                    <a:srgbClr val="C0C0C0"/>
                  </a:outerShdw>
                </a:effectLst>
                <a:latin typeface="Times New Roman" pitchFamily="18" charset="0"/>
                <a:cs typeface="Times New Roman" pitchFamily="18" charset="0"/>
              </a:rPr>
              <a:t>x</a:t>
            </a:r>
          </a:p>
          <a:p>
            <a:pPr marL="990600" lvl="1" indent="-533400" eaLnBrk="1" hangingPunct="1">
              <a:buFont typeface="Wingdings" pitchFamily="2" charset="2"/>
              <a:buChar char="Ø"/>
              <a:defRPr/>
            </a:pPr>
            <a:r>
              <a:rPr lang="en-US" b="1" noProof="1" smtClean="0">
                <a:effectLst>
                  <a:outerShdw blurRad="38100" dist="38100" dir="2700000" algn="tl">
                    <a:srgbClr val="C0C0C0"/>
                  </a:outerShdw>
                </a:effectLst>
                <a:latin typeface="Times New Roman" pitchFamily="18" charset="0"/>
                <a:cs typeface="Times New Roman" pitchFamily="18" charset="0"/>
              </a:rPr>
              <a:t>call p,n </a:t>
            </a:r>
            <a:r>
              <a:rPr lang="zh-CN" altLang="en-US" b="1" noProof="1" smtClean="0">
                <a:effectLst>
                  <a:outerShdw blurRad="38100" dist="38100" dir="2700000" algn="tl">
                    <a:srgbClr val="C0C0C0"/>
                  </a:outerShdw>
                </a:effectLst>
                <a:latin typeface="Times New Roman" pitchFamily="18" charset="0"/>
                <a:cs typeface="Times New Roman" pitchFamily="18" charset="0"/>
              </a:rPr>
              <a:t>过程调用：调用</a:t>
            </a:r>
            <a:r>
              <a:rPr lang="en-US" b="1" noProof="1" smtClean="0">
                <a:effectLst>
                  <a:outerShdw blurRad="38100" dist="38100" dir="2700000" algn="tl">
                    <a:srgbClr val="C0C0C0"/>
                  </a:outerShdw>
                </a:effectLst>
                <a:latin typeface="Times New Roman" pitchFamily="18" charset="0"/>
                <a:cs typeface="Times New Roman" pitchFamily="18" charset="0"/>
              </a:rPr>
              <a:t>p</a:t>
            </a:r>
            <a:r>
              <a:rPr lang="zh-CN" altLang="en-US" b="1" noProof="1" smtClean="0">
                <a:effectLst>
                  <a:outerShdw blurRad="38100" dist="38100" dir="2700000" algn="tl">
                    <a:srgbClr val="C0C0C0"/>
                  </a:outerShdw>
                </a:effectLst>
                <a:latin typeface="Times New Roman" pitchFamily="18" charset="0"/>
                <a:cs typeface="Times New Roman" pitchFamily="18" charset="0"/>
              </a:rPr>
              <a:t>过程，实参个数为</a:t>
            </a:r>
            <a:r>
              <a:rPr lang="en-US" b="1" noProof="1" smtClean="0">
                <a:effectLst>
                  <a:outerShdw blurRad="38100" dist="38100" dir="2700000" algn="tl">
                    <a:srgbClr val="C0C0C0"/>
                  </a:outerShdw>
                </a:effectLst>
                <a:latin typeface="Times New Roman" pitchFamily="18" charset="0"/>
                <a:cs typeface="Times New Roman" pitchFamily="18" charset="0"/>
              </a:rPr>
              <a:t>n</a:t>
            </a:r>
          </a:p>
          <a:p>
            <a:pPr marL="990600" lvl="1" indent="-533400" eaLnBrk="1" hangingPunct="1">
              <a:buFont typeface="Wingdings" pitchFamily="2" charset="2"/>
              <a:buChar char="Ø"/>
              <a:defRPr/>
            </a:pPr>
            <a:r>
              <a:rPr lang="en-US" b="1" noProof="1" smtClean="0">
                <a:effectLst>
                  <a:outerShdw blurRad="38100" dist="38100" dir="2700000" algn="tl">
                    <a:srgbClr val="C0C0C0"/>
                  </a:outerShdw>
                </a:effectLst>
                <a:latin typeface="Times New Roman" pitchFamily="18" charset="0"/>
                <a:cs typeface="Times New Roman" pitchFamily="18" charset="0"/>
              </a:rPr>
              <a:t>y=call p</a:t>
            </a:r>
            <a:r>
              <a:rPr lang="en-US" b="1" noProof="1" smtClean="0">
                <a:effectLst>
                  <a:outerShdw blurRad="38100" dist="38100" dir="2700000" algn="tl">
                    <a:srgbClr val="C0C0C0"/>
                  </a:outerShdw>
                </a:effectLst>
                <a:latin typeface="Times New Roman" pitchFamily="18" charset="0"/>
                <a:cs typeface="Times New Roman" pitchFamily="18" charset="0"/>
                <a:sym typeface="+mn-ea"/>
              </a:rPr>
              <a:t>,n</a:t>
            </a:r>
            <a:r>
              <a:rPr lang="en-US" b="1" noProof="1" smtClean="0">
                <a:effectLst>
                  <a:outerShdw blurRad="38100" dist="38100" dir="2700000" algn="tl">
                    <a:srgbClr val="C0C0C0"/>
                  </a:outerShdw>
                </a:effectLst>
                <a:latin typeface="Times New Roman" pitchFamily="18" charset="0"/>
                <a:cs typeface="Times New Roman" pitchFamily="18" charset="0"/>
              </a:rPr>
              <a:t> </a:t>
            </a:r>
            <a:r>
              <a:rPr lang="zh-CN" altLang="en-US" b="1" noProof="1" smtClean="0">
                <a:effectLst>
                  <a:outerShdw blurRad="38100" dist="38100" dir="2700000" algn="tl">
                    <a:srgbClr val="C0C0C0"/>
                  </a:outerShdw>
                </a:effectLst>
                <a:latin typeface="Times New Roman" pitchFamily="18" charset="0"/>
                <a:cs typeface="Times New Roman" pitchFamily="18" charset="0"/>
              </a:rPr>
              <a:t>函数调用: 调用</a:t>
            </a:r>
            <a:r>
              <a:rPr lang="en-US" b="1" noProof="1" smtClean="0">
                <a:effectLst>
                  <a:outerShdw blurRad="38100" dist="38100" dir="2700000" algn="tl">
                    <a:srgbClr val="C0C0C0"/>
                  </a:outerShdw>
                </a:effectLst>
                <a:latin typeface="Times New Roman" pitchFamily="18" charset="0"/>
                <a:cs typeface="Times New Roman" pitchFamily="18" charset="0"/>
              </a:rPr>
              <a:t>p</a:t>
            </a:r>
            <a:r>
              <a:rPr lang="zh-CN" altLang="en-US" b="1" noProof="1" smtClean="0">
                <a:effectLst>
                  <a:outerShdw blurRad="38100" dist="38100" dir="2700000" algn="tl">
                    <a:srgbClr val="C0C0C0"/>
                  </a:outerShdw>
                </a:effectLst>
                <a:latin typeface="Times New Roman" pitchFamily="18" charset="0"/>
                <a:cs typeface="Times New Roman" pitchFamily="18" charset="0"/>
              </a:rPr>
              <a:t>过程，返回值为</a:t>
            </a:r>
            <a:r>
              <a:rPr lang="en-US" b="1" noProof="1" smtClean="0">
                <a:effectLst>
                  <a:outerShdw blurRad="38100" dist="38100" dir="2700000" algn="tl">
                    <a:srgbClr val="C0C0C0"/>
                  </a:outerShdw>
                </a:effectLst>
                <a:latin typeface="Times New Roman" pitchFamily="18" charset="0"/>
                <a:cs typeface="Times New Roman" pitchFamily="18" charset="0"/>
              </a:rPr>
              <a:t>y</a:t>
            </a:r>
          </a:p>
        </p:txBody>
      </p:sp>
      <p:sp>
        <p:nvSpPr>
          <p:cNvPr id="15364" name="文本框 15363"/>
          <p:cNvSpPr txBox="1"/>
          <p:nvPr/>
        </p:nvSpPr>
        <p:spPr>
          <a:xfrm>
            <a:off x="4876800" y="4419600"/>
            <a:ext cx="2895600" cy="1582738"/>
          </a:xfrm>
          <a:prstGeom prst="rect">
            <a:avLst/>
          </a:prstGeom>
          <a:noFill/>
          <a:ln w="28575" cap="flat" cmpd="sng">
            <a:solidFill>
              <a:srgbClr val="FF0000"/>
            </a:solidFill>
            <a:prstDash val="dash"/>
            <a:miter/>
            <a:headEnd type="none" w="med" len="med"/>
            <a:tailEnd type="none" w="med" len="med"/>
          </a:ln>
        </p:spPr>
        <p:txBody>
          <a:bodyPr>
            <a:spAutoFit/>
          </a:bodyPr>
          <a:lstStyle/>
          <a:p>
            <a:pP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param m</a:t>
            </a:r>
          </a:p>
          <a:p>
            <a:pP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param n</a:t>
            </a:r>
          </a:p>
          <a:p>
            <a:pP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call quicksort, 2</a:t>
            </a:r>
          </a:p>
        </p:txBody>
      </p:sp>
      <p:sp>
        <p:nvSpPr>
          <p:cNvPr id="15365" name="文本框 15364"/>
          <p:cNvSpPr txBox="1"/>
          <p:nvPr/>
        </p:nvSpPr>
        <p:spPr>
          <a:xfrm>
            <a:off x="395288" y="4940300"/>
            <a:ext cx="2362200" cy="457200"/>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quicksort(m,n)</a:t>
            </a:r>
          </a:p>
        </p:txBody>
      </p:sp>
      <p:sp>
        <p:nvSpPr>
          <p:cNvPr id="22534" name="直接连接符 15365"/>
          <p:cNvSpPr>
            <a:spLocks noChangeShapeType="1"/>
          </p:cNvSpPr>
          <p:nvPr/>
        </p:nvSpPr>
        <p:spPr bwMode="auto">
          <a:xfrm>
            <a:off x="2843213" y="5156200"/>
            <a:ext cx="1676400"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Tree>
    <p:extLst>
      <p:ext uri="{BB962C8B-B14F-4D97-AF65-F5344CB8AC3E}">
        <p14:creationId xmlns:p14="http://schemas.microsoft.com/office/powerpoint/2010/main" val="3513885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三地址代码（</a:t>
            </a:r>
            <a:r>
              <a:rPr lang="en-US" altLang="zh-CN" dirty="0" smtClean="0">
                <a:latin typeface="华文新魏" pitchFamily="2" charset="-122"/>
                <a:ea typeface="华文新魏" pitchFamily="2" charset="-122"/>
              </a:rPr>
              <a:t>3</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指令集合（</a:t>
            </a:r>
            <a:r>
              <a:rPr lang="en-US" altLang="zh-CN"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过程调用</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返回：</a:t>
            </a:r>
            <a:endParaRPr lang="en-US" altLang="zh-CN" dirty="0" smtClean="0">
              <a:latin typeface="Times New Roman" pitchFamily="18" charset="0"/>
              <a:ea typeface="隶书" pitchFamily="49" charset="-122"/>
              <a:cs typeface="Times New Roman" pitchFamily="18" charset="0"/>
            </a:endParaRPr>
          </a:p>
          <a:p>
            <a:pPr lvl="2"/>
            <a:r>
              <a:rPr lang="en-US" altLang="zh-CN" dirty="0" err="1" smtClean="0">
                <a:latin typeface="Times New Roman" pitchFamily="18" charset="0"/>
                <a:ea typeface="隶书" pitchFamily="49" charset="-122"/>
                <a:cs typeface="Times New Roman" pitchFamily="18" charset="0"/>
              </a:rPr>
              <a:t>param</a:t>
            </a:r>
            <a:r>
              <a:rPr lang="en-US" altLang="zh-CN" dirty="0" smtClean="0">
                <a:latin typeface="Times New Roman" pitchFamily="18" charset="0"/>
                <a:ea typeface="隶书" pitchFamily="49" charset="-122"/>
                <a:cs typeface="Times New Roman" pitchFamily="18" charset="0"/>
              </a:rPr>
              <a:t> x1		//</a:t>
            </a:r>
            <a:r>
              <a:rPr lang="zh-CN" altLang="en-US" dirty="0" smtClean="0">
                <a:latin typeface="Times New Roman" pitchFamily="18" charset="0"/>
                <a:ea typeface="隶书" pitchFamily="49" charset="-122"/>
                <a:cs typeface="Times New Roman" pitchFamily="18" charset="0"/>
              </a:rPr>
              <a:t>设置参数</a:t>
            </a:r>
            <a:endParaRPr lang="en-US" altLang="zh-CN" dirty="0" smtClean="0">
              <a:latin typeface="Times New Roman" pitchFamily="18" charset="0"/>
              <a:ea typeface="隶书" pitchFamily="49" charset="-122"/>
              <a:cs typeface="Times New Roman" pitchFamily="18" charset="0"/>
            </a:endParaRPr>
          </a:p>
          <a:p>
            <a:pPr lvl="2"/>
            <a:r>
              <a:rPr lang="en-US" altLang="zh-CN" dirty="0" err="1" smtClean="0">
                <a:latin typeface="Times New Roman" pitchFamily="18" charset="0"/>
                <a:ea typeface="隶书" pitchFamily="49" charset="-122"/>
                <a:cs typeface="Times New Roman" pitchFamily="18" charset="0"/>
              </a:rPr>
              <a:t>param</a:t>
            </a:r>
            <a:r>
              <a:rPr lang="en-US" altLang="zh-CN" dirty="0" smtClean="0">
                <a:latin typeface="Times New Roman" pitchFamily="18" charset="0"/>
                <a:ea typeface="隶书" pitchFamily="49" charset="-122"/>
                <a:cs typeface="Times New Roman" pitchFamily="18" charset="0"/>
              </a:rPr>
              <a:t> x2</a:t>
            </a:r>
          </a:p>
          <a:p>
            <a:pPr lvl="2"/>
            <a:r>
              <a:rPr lang="en-US" altLang="zh-CN" dirty="0" smtClean="0">
                <a:latin typeface="Times New Roman" pitchFamily="18" charset="0"/>
                <a:ea typeface="隶书" pitchFamily="49" charset="-122"/>
                <a:cs typeface="Times New Roman" pitchFamily="18" charset="0"/>
              </a:rPr>
              <a:t>…</a:t>
            </a:r>
          </a:p>
          <a:p>
            <a:pPr lvl="2"/>
            <a:r>
              <a:rPr lang="en-US" altLang="zh-CN" dirty="0" err="1" smtClean="0">
                <a:latin typeface="Times New Roman" pitchFamily="18" charset="0"/>
                <a:ea typeface="隶书" pitchFamily="49" charset="-122"/>
                <a:cs typeface="Times New Roman" pitchFamily="18" charset="0"/>
              </a:rPr>
              <a:t>param</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xn</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call p, n		//</a:t>
            </a:r>
            <a:r>
              <a:rPr lang="zh-CN" altLang="en-US" dirty="0" smtClean="0">
                <a:latin typeface="Times New Roman" pitchFamily="18" charset="0"/>
                <a:ea typeface="隶书" pitchFamily="49" charset="-122"/>
                <a:cs typeface="Times New Roman" pitchFamily="18" charset="0"/>
              </a:rPr>
              <a:t>调用子过程</a:t>
            </a:r>
            <a:r>
              <a:rPr lang="en-US" altLang="zh-CN" dirty="0" smtClean="0">
                <a:latin typeface="Times New Roman" pitchFamily="18" charset="0"/>
                <a:ea typeface="隶书" pitchFamily="49" charset="-122"/>
                <a:cs typeface="Times New Roman" pitchFamily="18" charset="0"/>
              </a:rPr>
              <a:t>p</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为参数个数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带下标的复制指令：</a:t>
            </a:r>
            <a:r>
              <a:rPr lang="en-US" altLang="zh-CN" dirty="0" smtClean="0">
                <a:latin typeface="Times New Roman" pitchFamily="18" charset="0"/>
                <a:ea typeface="隶书" pitchFamily="49" charset="-122"/>
                <a:cs typeface="Times New Roman" pitchFamily="18" charset="0"/>
              </a:rPr>
              <a:t>x=y[</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	x[</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]=y</a:t>
            </a:r>
          </a:p>
          <a:p>
            <a:pPr lvl="2"/>
            <a:r>
              <a:rPr lang="zh-CN" altLang="en-US" dirty="0" smtClean="0">
                <a:latin typeface="Times New Roman" pitchFamily="18" charset="0"/>
                <a:ea typeface="隶书" pitchFamily="49" charset="-122"/>
                <a:cs typeface="Times New Roman" pitchFamily="18" charset="0"/>
              </a:rPr>
              <a:t>注意：</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表示离开数组位置第</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个字节，而不是数组的第</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个元素</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地址</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指针赋值指令：</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x=&amp;y		x=*y		*x=y</a:t>
            </a:r>
            <a:endParaRPr lang="zh-CN" altLang="en-US" dirty="0" smtClean="0">
              <a:latin typeface="Times New Roman" pitchFamily="18" charset="0"/>
              <a:ea typeface="隶书" pitchFamily="49" charset="-122"/>
              <a:cs typeface="Times New Roman" pitchFamily="18" charset="0"/>
            </a:endParaRP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1185858"/>
          </a:xfrm>
        </p:spPr>
        <p:txBody>
          <a:bodyPr/>
          <a:lstStyle/>
          <a:p>
            <a:r>
              <a:rPr lang="zh-CN" altLang="en-US" dirty="0" smtClean="0">
                <a:latin typeface="Times New Roman" pitchFamily="18" charset="0"/>
                <a:ea typeface="隶书" pitchFamily="49" charset="-122"/>
                <a:cs typeface="Times New Roman" pitchFamily="18" charset="0"/>
              </a:rPr>
              <a:t>语句</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do </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 = </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 + 1; while (a[</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]&lt;v)</a:t>
            </a:r>
            <a:r>
              <a:rPr lang="zh-CN" altLang="en-US" dirty="0" smtClean="0">
                <a:latin typeface="Times New Roman" pitchFamily="18" charset="0"/>
                <a:ea typeface="隶书" pitchFamily="49" charset="-122"/>
                <a:cs typeface="Times New Roman" pitchFamily="18" charset="0"/>
              </a:rPr>
              <a:t>；</a:t>
            </a:r>
            <a:endParaRPr lang="zh-CN" altLang="en-US" dirty="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0" y="3429000"/>
            <a:ext cx="9158965" cy="3071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三地址指令的四元式表示方法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611560" y="1196752"/>
            <a:ext cx="8229600" cy="5256584"/>
          </a:xfrm>
        </p:spPr>
        <p:txBody>
          <a:bodyPr>
            <a:normAutofit fontScale="85000" lnSpcReduction="20000"/>
          </a:bodyPr>
          <a:lstStyle/>
          <a:p>
            <a:r>
              <a:rPr lang="zh-CN" altLang="en-US" sz="3400" dirty="0" smtClean="0">
                <a:latin typeface="Times New Roman" pitchFamily="18" charset="0"/>
                <a:ea typeface="隶书" pitchFamily="49" charset="-122"/>
                <a:cs typeface="Times New Roman" pitchFamily="18" charset="0"/>
              </a:rPr>
              <a:t>上述</a:t>
            </a:r>
            <a:r>
              <a:rPr lang="zh-CN" altLang="en-US" sz="3400" dirty="0">
                <a:latin typeface="Times New Roman" pitchFamily="18" charset="0"/>
                <a:ea typeface="隶书" pitchFamily="49" charset="-122"/>
                <a:cs typeface="Times New Roman" pitchFamily="18" charset="0"/>
              </a:rPr>
              <a:t>对三地址指令的描述详细说明了各类指令的组成部分，但是并没有描述这些指令在某个数据结构中的表示方法。</a:t>
            </a:r>
            <a:endParaRPr lang="en-US" altLang="zh-CN" sz="3400" dirty="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在实现时，可以使用四元式</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三元式</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间接三元式来表示三地址指令</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四元式：可以实现为纪录（或结构）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格式（字段）：</a:t>
            </a:r>
            <a:r>
              <a:rPr lang="en-US" altLang="zh-CN" dirty="0" smtClean="0">
                <a:latin typeface="Times New Roman" pitchFamily="18" charset="0"/>
                <a:ea typeface="隶书" pitchFamily="49" charset="-122"/>
                <a:cs typeface="Times New Roman" pitchFamily="18" charset="0"/>
              </a:rPr>
              <a:t>	op	arg1	arg2	result</a:t>
            </a:r>
          </a:p>
          <a:p>
            <a:pPr lvl="1"/>
            <a:r>
              <a:rPr lang="en-US" altLang="zh-CN" dirty="0" smtClean="0">
                <a:latin typeface="Times New Roman" pitchFamily="18" charset="0"/>
                <a:ea typeface="隶书" pitchFamily="49" charset="-122"/>
                <a:cs typeface="Times New Roman" pitchFamily="18" charset="0"/>
              </a:rPr>
              <a:t>op: </a:t>
            </a:r>
            <a:r>
              <a:rPr lang="zh-CN" altLang="en-US" dirty="0" smtClean="0">
                <a:latin typeface="Times New Roman" pitchFamily="18" charset="0"/>
                <a:ea typeface="隶书" pitchFamily="49" charset="-122"/>
                <a:cs typeface="Times New Roman" pitchFamily="18" charset="0"/>
              </a:rPr>
              <a:t>运算符的内部编码</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arg1,arg2,result</a:t>
            </a:r>
            <a:r>
              <a:rPr lang="zh-CN" altLang="en-US" dirty="0" smtClean="0">
                <a:latin typeface="Times New Roman" pitchFamily="18" charset="0"/>
                <a:ea typeface="隶书" pitchFamily="49" charset="-122"/>
                <a:cs typeface="Times New Roman" pitchFamily="18" charset="0"/>
              </a:rPr>
              <a:t>是地址</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x=</a:t>
            </a:r>
            <a:r>
              <a:rPr lang="en-US" altLang="zh-CN" dirty="0" err="1" smtClean="0">
                <a:latin typeface="Times New Roman" pitchFamily="18" charset="0"/>
                <a:ea typeface="隶书" pitchFamily="49" charset="-122"/>
                <a:cs typeface="Times New Roman" pitchFamily="18" charset="0"/>
              </a:rPr>
              <a:t>y+z</a:t>
            </a:r>
            <a:r>
              <a:rPr lang="en-US" altLang="zh-CN" dirty="0" smtClean="0">
                <a:latin typeface="Times New Roman" pitchFamily="18" charset="0"/>
                <a:ea typeface="隶书" pitchFamily="49" charset="-122"/>
                <a:cs typeface="Times New Roman" pitchFamily="18" charset="0"/>
              </a:rPr>
              <a:t>			+   y   z   x</a:t>
            </a:r>
          </a:p>
          <a:p>
            <a:r>
              <a:rPr lang="zh-CN" altLang="en-US" dirty="0" smtClean="0">
                <a:latin typeface="Times New Roman" pitchFamily="18" charset="0"/>
                <a:ea typeface="隶书" pitchFamily="49" charset="-122"/>
                <a:cs typeface="Times New Roman" pitchFamily="18" charset="0"/>
              </a:rPr>
              <a:t>单目运算符不使用</a:t>
            </a:r>
            <a:r>
              <a:rPr lang="en-US" altLang="zh-CN" dirty="0" smtClean="0">
                <a:latin typeface="Times New Roman" pitchFamily="18" charset="0"/>
                <a:ea typeface="隶书" pitchFamily="49" charset="-122"/>
                <a:cs typeface="Times New Roman" pitchFamily="18" charset="0"/>
              </a:rPr>
              <a:t>arg2</a:t>
            </a:r>
          </a:p>
          <a:p>
            <a:r>
              <a:rPr lang="en-US" altLang="zh-CN" dirty="0" err="1" smtClean="0">
                <a:latin typeface="Times New Roman" pitchFamily="18" charset="0"/>
                <a:ea typeface="隶书" pitchFamily="49" charset="-122"/>
                <a:cs typeface="Times New Roman" pitchFamily="18" charset="0"/>
              </a:rPr>
              <a:t>param</a:t>
            </a:r>
            <a:r>
              <a:rPr lang="zh-CN" altLang="en-US" dirty="0" smtClean="0">
                <a:latin typeface="Times New Roman" pitchFamily="18" charset="0"/>
                <a:ea typeface="隶书" pitchFamily="49" charset="-122"/>
                <a:cs typeface="Times New Roman" pitchFamily="18" charset="0"/>
              </a:rPr>
              <a:t>运算不使用</a:t>
            </a:r>
            <a:r>
              <a:rPr lang="en-US" altLang="zh-CN" dirty="0" smtClean="0">
                <a:latin typeface="Times New Roman" pitchFamily="18" charset="0"/>
                <a:ea typeface="隶书" pitchFamily="49" charset="-122"/>
                <a:cs typeface="Times New Roman" pitchFamily="18" charset="0"/>
              </a:rPr>
              <a:t>arg2</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result</a:t>
            </a:r>
          </a:p>
          <a:p>
            <a:r>
              <a:rPr lang="zh-CN" altLang="en-US" dirty="0" smtClean="0">
                <a:latin typeface="Times New Roman" pitchFamily="18" charset="0"/>
                <a:ea typeface="隶书" pitchFamily="49" charset="-122"/>
                <a:cs typeface="Times New Roman" pitchFamily="18" charset="0"/>
              </a:rPr>
              <a:t>条件转移</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非条件转移将目标标号放在</a:t>
            </a:r>
            <a:r>
              <a:rPr lang="en-US" altLang="zh-CN" dirty="0" smtClean="0">
                <a:latin typeface="Times New Roman" pitchFamily="18" charset="0"/>
                <a:ea typeface="隶书" pitchFamily="49" charset="-122"/>
                <a:cs typeface="Times New Roman" pitchFamily="18" charset="0"/>
              </a:rPr>
              <a:t>result</a:t>
            </a:r>
            <a:r>
              <a:rPr lang="zh-CN" altLang="en-US" dirty="0" smtClean="0">
                <a:latin typeface="Times New Roman" pitchFamily="18" charset="0"/>
                <a:ea typeface="隶书" pitchFamily="49" charset="-122"/>
                <a:cs typeface="Times New Roman" pitchFamily="18" charset="0"/>
              </a:rPr>
              <a:t>字段</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本章内容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中间代码表示</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抽象语法树</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三地址代码：</a:t>
            </a:r>
            <a:r>
              <a:rPr lang="en-US" altLang="zh-CN" dirty="0" smtClean="0">
                <a:latin typeface="Times New Roman" pitchFamily="18" charset="0"/>
                <a:ea typeface="隶书" pitchFamily="49" charset="-122"/>
                <a:cs typeface="Times New Roman" pitchFamily="18" charset="0"/>
              </a:rPr>
              <a:t>x=y op z</a:t>
            </a:r>
          </a:p>
          <a:p>
            <a:r>
              <a:rPr lang="zh-CN" altLang="en-US" dirty="0" smtClean="0">
                <a:latin typeface="Times New Roman" pitchFamily="18" charset="0"/>
                <a:ea typeface="隶书" pitchFamily="49" charset="-122"/>
                <a:cs typeface="Times New Roman" pitchFamily="18" charset="0"/>
              </a:rPr>
              <a:t>静态类型检查</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类型检查（</a:t>
            </a:r>
            <a:r>
              <a:rPr lang="en-US" altLang="zh-CN" dirty="0" smtClean="0">
                <a:latin typeface="Times New Roman" pitchFamily="18" charset="0"/>
                <a:ea typeface="隶书" pitchFamily="49" charset="-122"/>
                <a:cs typeface="Times New Roman" pitchFamily="18" charset="0"/>
              </a:rPr>
              <a:t>type checking</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语法分析之后的抽象语法</a:t>
            </a:r>
            <a:r>
              <a:rPr lang="en-US" altLang="zh-CN" dirty="0" smtClean="0">
                <a:latin typeface="Times New Roman" pitchFamily="18" charset="0"/>
                <a:ea typeface="隶书" pitchFamily="49" charset="-122"/>
                <a:cs typeface="Times New Roman" pitchFamily="18" charset="0"/>
              </a:rPr>
              <a:t>(syntax)</a:t>
            </a:r>
            <a:r>
              <a:rPr lang="zh-CN" altLang="en-US" dirty="0" smtClean="0">
                <a:latin typeface="Times New Roman" pitchFamily="18" charset="0"/>
                <a:ea typeface="隶书" pitchFamily="49" charset="-122"/>
                <a:cs typeface="Times New Roman" pitchFamily="18" charset="0"/>
              </a:rPr>
              <a:t>检查，比如</a:t>
            </a:r>
            <a:r>
              <a:rPr lang="en-US" altLang="zh-CN" dirty="0" smtClean="0">
                <a:latin typeface="Times New Roman" pitchFamily="18" charset="0"/>
                <a:ea typeface="隶书" pitchFamily="49" charset="-122"/>
                <a:cs typeface="Times New Roman" pitchFamily="18" charset="0"/>
              </a:rPr>
              <a:t>break</a:t>
            </a:r>
            <a:r>
              <a:rPr lang="zh-CN" altLang="en-US" dirty="0" smtClean="0">
                <a:latin typeface="Times New Roman" pitchFamily="18" charset="0"/>
                <a:ea typeface="隶书" pitchFamily="49" charset="-122"/>
                <a:cs typeface="Times New Roman" pitchFamily="18" charset="0"/>
              </a:rPr>
              <a:t>的位置，</a:t>
            </a:r>
            <a:r>
              <a:rPr lang="en-US" altLang="zh-CN" dirty="0" err="1"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的目标</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中间代码生成</a:t>
            </a:r>
            <a:endParaRPr lang="en-US" altLang="zh-CN" dirty="0" smtClean="0">
              <a:latin typeface="Times New Roman" pitchFamily="18" charset="0"/>
              <a:ea typeface="隶书" pitchFamily="49" charset="-122"/>
              <a:cs typeface="Times New Roman" pitchFamily="18" charset="0"/>
            </a:endParaRPr>
          </a:p>
          <a:p>
            <a:pPr lvl="1"/>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四元式的例子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785786" y="5643578"/>
            <a:ext cx="7858180" cy="768337"/>
          </a:xfrm>
        </p:spPr>
        <p:txBody>
          <a:bodyPr/>
          <a:lstStyle/>
          <a:p>
            <a:r>
              <a:rPr lang="zh-CN" altLang="en-US" dirty="0" smtClean="0">
                <a:latin typeface="Times New Roman" pitchFamily="18" charset="0"/>
                <a:ea typeface="隶书" pitchFamily="49" charset="-122"/>
                <a:cs typeface="Times New Roman" pitchFamily="18" charset="0"/>
              </a:rPr>
              <a:t>赋值语句：</a:t>
            </a:r>
            <a:r>
              <a:rPr lang="en-US" altLang="zh-CN" dirty="0" smtClean="0">
                <a:latin typeface="Times New Roman" pitchFamily="18" charset="0"/>
                <a:ea typeface="隶书" pitchFamily="49" charset="-122"/>
                <a:cs typeface="Times New Roman" pitchFamily="18" charset="0"/>
              </a:rPr>
              <a:t>a=b* -c + b* -c</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000100" y="1285860"/>
            <a:ext cx="7481911" cy="43025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三元式表示</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三元式（</a:t>
            </a:r>
            <a:r>
              <a:rPr lang="en-US" altLang="zh-CN" dirty="0" smtClean="0">
                <a:latin typeface="Times New Roman" pitchFamily="18" charset="0"/>
                <a:ea typeface="隶书" pitchFamily="49" charset="-122"/>
                <a:cs typeface="Times New Roman" pitchFamily="18" charset="0"/>
              </a:rPr>
              <a:t>triple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op	arg1	arg2</a:t>
            </a:r>
          </a:p>
          <a:p>
            <a:r>
              <a:rPr lang="zh-CN" altLang="en-US" dirty="0" smtClean="0">
                <a:latin typeface="Times New Roman" pitchFamily="18" charset="0"/>
                <a:ea typeface="隶书" pitchFamily="49" charset="-122"/>
                <a:cs typeface="Times New Roman" pitchFamily="18" charset="0"/>
              </a:rPr>
              <a:t>使用三元式的位置来引用三元式的运算结果</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x[</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]=y</a:t>
            </a:r>
            <a:r>
              <a:rPr lang="zh-CN" altLang="en-US" dirty="0" smtClean="0">
                <a:latin typeface="Times New Roman" pitchFamily="18" charset="0"/>
                <a:ea typeface="隶书" pitchFamily="49" charset="-122"/>
                <a:cs typeface="Times New Roman" pitchFamily="18" charset="0"/>
              </a:rPr>
              <a:t>需要拆分为两个三元式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求</a:t>
            </a:r>
            <a:r>
              <a:rPr lang="en-US" altLang="zh-CN" dirty="0" smtClean="0">
                <a:latin typeface="Times New Roman" pitchFamily="18" charset="0"/>
                <a:ea typeface="隶书" pitchFamily="49" charset="-122"/>
                <a:cs typeface="Times New Roman" pitchFamily="18" charset="0"/>
              </a:rPr>
              <a:t>x[</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的地址，然后再赋值</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x=y op z</a:t>
            </a:r>
            <a:r>
              <a:rPr lang="zh-CN" altLang="en-US" dirty="0" smtClean="0">
                <a:latin typeface="Times New Roman" pitchFamily="18" charset="0"/>
                <a:ea typeface="隶书" pitchFamily="49" charset="-122"/>
                <a:cs typeface="Times New Roman" pitchFamily="18" charset="0"/>
              </a:rPr>
              <a:t>需要拆分为（这里？是编号）</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	op	y	z     </a:t>
            </a:r>
          </a:p>
          <a:p>
            <a:pPr lvl="1"/>
            <a:r>
              <a:rPr lang="en-US" altLang="zh-CN" dirty="0" smtClean="0">
                <a:latin typeface="Times New Roman" pitchFamily="18" charset="0"/>
                <a:ea typeface="隶书" pitchFamily="49" charset="-122"/>
                <a:cs typeface="Times New Roman" pitchFamily="18" charset="0"/>
              </a:rPr>
              <a:t> 		=	x	?</a:t>
            </a:r>
          </a:p>
          <a:p>
            <a:r>
              <a:rPr lang="zh-CN" altLang="en-US" dirty="0" smtClean="0">
                <a:latin typeface="Times New Roman" pitchFamily="18" charset="0"/>
                <a:ea typeface="隶书" pitchFamily="49" charset="-122"/>
                <a:cs typeface="Times New Roman" pitchFamily="18" charset="0"/>
              </a:rPr>
              <a:t>问题：在优化时经常需要移动</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删除</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添加三元式，导致三元式的移动。</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三元式的例子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5500702"/>
            <a:ext cx="8229600" cy="625461"/>
          </a:xfrm>
        </p:spPr>
        <p:txBody>
          <a:bodyPr/>
          <a:lstStyle/>
          <a:p>
            <a:r>
              <a:rPr lang="en-US" altLang="zh-CN" dirty="0" smtClean="0">
                <a:latin typeface="Times New Roman" pitchFamily="18" charset="0"/>
                <a:cs typeface="Times New Roman" pitchFamily="18" charset="0"/>
              </a:rPr>
              <a:t>a=b*-c + b * -c</a:t>
            </a:r>
            <a:endParaRPr lang="zh-CN" alt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071538" y="1500174"/>
            <a:ext cx="7302061" cy="39957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间接三元式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1757362"/>
          </a:xfrm>
        </p:spPr>
        <p:txBody>
          <a:bodyPr/>
          <a:lstStyle/>
          <a:p>
            <a:r>
              <a:rPr lang="zh-CN" altLang="en-US" dirty="0" smtClean="0">
                <a:latin typeface="隶书" pitchFamily="49" charset="-122"/>
                <a:ea typeface="隶书" pitchFamily="49" charset="-122"/>
              </a:rPr>
              <a:t>包含了一个指向三元式的指针的列表</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我们可以对这个列表进行操作，完成优化功能；操作时不需要修改三元式中的参数。</a:t>
            </a:r>
            <a:endParaRPr lang="zh-CN" altLang="en-US" dirty="0">
              <a:latin typeface="隶书" pitchFamily="49" charset="-122"/>
              <a:ea typeface="隶书" pitchFamily="49" charset="-122"/>
            </a:endParaRPr>
          </a:p>
        </p:txBody>
      </p:sp>
      <p:pic>
        <p:nvPicPr>
          <p:cNvPr id="5122" name="Picture 2"/>
          <p:cNvPicPr>
            <a:picLocks noChangeAspect="1" noChangeArrowheads="1"/>
          </p:cNvPicPr>
          <p:nvPr/>
        </p:nvPicPr>
        <p:blipFill>
          <a:blip r:embed="rId2" cstate="print"/>
          <a:srcRect/>
          <a:stretch>
            <a:fillRect/>
          </a:stretch>
        </p:blipFill>
        <p:spPr bwMode="auto">
          <a:xfrm>
            <a:off x="1714480" y="3357562"/>
            <a:ext cx="5267337" cy="33085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静态单赋值（</a:t>
            </a:r>
            <a:r>
              <a:rPr lang="en-US" altLang="zh-CN" dirty="0" smtClean="0">
                <a:latin typeface="华文新魏" pitchFamily="2" charset="-122"/>
                <a:ea typeface="华文新魏" pitchFamily="2" charset="-122"/>
              </a:rPr>
              <a:t>SSA</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a:latin typeface="Times New Roman" pitchFamily="18" charset="0"/>
                <a:ea typeface="隶书" pitchFamily="49" charset="-122"/>
                <a:cs typeface="Times New Roman" pitchFamily="18" charset="0"/>
              </a:rPr>
              <a:t> 静态单赋值形式（</a:t>
            </a:r>
            <a:r>
              <a:rPr lang="en-US" altLang="zh-CN" dirty="0">
                <a:latin typeface="Times New Roman" pitchFamily="18" charset="0"/>
                <a:ea typeface="隶书" pitchFamily="49" charset="-122"/>
                <a:cs typeface="Times New Roman" pitchFamily="18" charset="0"/>
              </a:rPr>
              <a:t>SSA</a:t>
            </a:r>
            <a:r>
              <a:rPr lang="zh-CN" altLang="en-US" dirty="0">
                <a:latin typeface="Times New Roman" pitchFamily="18" charset="0"/>
                <a:ea typeface="隶书" pitchFamily="49" charset="-122"/>
                <a:cs typeface="Times New Roman" pitchFamily="18" charset="0"/>
              </a:rPr>
              <a:t>）是另一种中间表示形式，它支持某些类型的代码优化。 </a:t>
            </a:r>
            <a:r>
              <a:rPr lang="en-US" altLang="zh-CN" dirty="0">
                <a:latin typeface="Times New Roman" pitchFamily="18" charset="0"/>
                <a:ea typeface="隶书" pitchFamily="49" charset="-122"/>
                <a:cs typeface="Times New Roman" pitchFamily="18" charset="0"/>
              </a:rPr>
              <a:t>SSA</a:t>
            </a:r>
            <a:r>
              <a:rPr lang="zh-CN" altLang="en-US" dirty="0">
                <a:latin typeface="Times New Roman" pitchFamily="18" charset="0"/>
                <a:ea typeface="隶书" pitchFamily="49" charset="-122"/>
                <a:cs typeface="Times New Roman" pitchFamily="18" charset="0"/>
              </a:rPr>
              <a:t>和三地址代码的区别主要在两个方面。</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SSA</a:t>
            </a:r>
            <a:r>
              <a:rPr lang="zh-CN" altLang="en-US" dirty="0" smtClean="0">
                <a:latin typeface="Times New Roman" pitchFamily="18" charset="0"/>
                <a:ea typeface="隶书" pitchFamily="49" charset="-122"/>
                <a:cs typeface="Times New Roman" pitchFamily="18" charset="0"/>
              </a:rPr>
              <a:t>中的所有赋值都是针对不同名的变量</a:t>
            </a:r>
            <a:endParaRPr lang="en-US" altLang="zh-CN" dirty="0" smtClean="0">
              <a:latin typeface="Times New Roman" pitchFamily="18" charset="0"/>
              <a:ea typeface="隶书" pitchFamily="49" charset="-122"/>
              <a:cs typeface="Times New Roman" pitchFamily="18" charset="0"/>
            </a:endParaRPr>
          </a:p>
        </p:txBody>
      </p:sp>
      <p:pic>
        <p:nvPicPr>
          <p:cNvPr id="4" name="图片 3"/>
          <p:cNvPicPr>
            <a:picLocks noChangeAspect="1"/>
          </p:cNvPicPr>
          <p:nvPr/>
        </p:nvPicPr>
        <p:blipFill>
          <a:blip r:embed="rId2"/>
          <a:stretch>
            <a:fillRect/>
          </a:stretch>
        </p:blipFill>
        <p:spPr>
          <a:xfrm>
            <a:off x="861749" y="3889757"/>
            <a:ext cx="7420501" cy="2602134"/>
          </a:xfrm>
          <a:prstGeom prst="rect">
            <a:avLst/>
          </a:prstGeom>
        </p:spPr>
      </p:pic>
    </p:spTree>
    <p:extLst>
      <p:ext uri="{BB962C8B-B14F-4D97-AF65-F5344CB8AC3E}">
        <p14:creationId xmlns:p14="http://schemas.microsoft.com/office/powerpoint/2010/main" val="3403075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4525963"/>
          </a:xfrm>
        </p:spPr>
        <p:txBody>
          <a:bodyPr/>
          <a:lstStyle/>
          <a:p>
            <a:pPr marL="0" indent="0">
              <a:buNone/>
            </a:pPr>
            <a:endParaRPr lang="en-US" altLang="zh-CN" dirty="0">
              <a:latin typeface="Times New Roman" pitchFamily="18" charset="0"/>
              <a:ea typeface="隶书" pitchFamily="49" charset="-122"/>
              <a:cs typeface="Times New Roman" pitchFamily="18" charset="0"/>
            </a:endParaRPr>
          </a:p>
          <a:p>
            <a:r>
              <a:rPr lang="zh-CN" altLang="en-US" dirty="0">
                <a:latin typeface="Times New Roman" pitchFamily="18" charset="0"/>
                <a:ea typeface="隶书" pitchFamily="49" charset="-122"/>
                <a:cs typeface="Times New Roman" pitchFamily="18" charset="0"/>
              </a:rPr>
              <a:t>对于同一个变量在不同路径中定值的情况，可以使用</a:t>
            </a:r>
            <a:r>
              <a:rPr lang="el-GR" altLang="zh-CN" dirty="0">
                <a:latin typeface="Times New Roman" pitchFamily="18" charset="0"/>
                <a:ea typeface="隶书" pitchFamily="49" charset="-122"/>
                <a:cs typeface="Times New Roman" pitchFamily="18" charset="0"/>
              </a:rPr>
              <a:t>φ</a:t>
            </a:r>
            <a:r>
              <a:rPr lang="zh-CN" altLang="en-US" dirty="0">
                <a:latin typeface="Times New Roman" pitchFamily="18" charset="0"/>
                <a:ea typeface="隶书" pitchFamily="49" charset="-122"/>
                <a:cs typeface="Times New Roman" pitchFamily="18" charset="0"/>
              </a:rPr>
              <a:t>函数来合并不同的定值</a:t>
            </a:r>
            <a:endParaRPr lang="en-US" altLang="zh-CN" dirty="0">
              <a:latin typeface="Times New Roman" pitchFamily="18" charset="0"/>
              <a:ea typeface="隶书" pitchFamily="49" charset="-122"/>
              <a:cs typeface="Times New Roman" pitchFamily="18" charset="0"/>
            </a:endParaRPr>
          </a:p>
          <a:p>
            <a:pPr lvl="1"/>
            <a:r>
              <a:rPr lang="en-US" altLang="zh-CN" dirty="0">
                <a:latin typeface="Times New Roman" pitchFamily="18" charset="0"/>
                <a:ea typeface="隶书" pitchFamily="49" charset="-122"/>
                <a:cs typeface="Times New Roman" pitchFamily="18" charset="0"/>
              </a:rPr>
              <a:t>if (flag) x=-1; else x = 1;	y = x*a</a:t>
            </a:r>
          </a:p>
          <a:p>
            <a:pPr lvl="1"/>
            <a:r>
              <a:rPr lang="en-US" altLang="zh-CN" dirty="0">
                <a:latin typeface="Times New Roman" pitchFamily="18" charset="0"/>
                <a:ea typeface="隶书" pitchFamily="49" charset="-122"/>
                <a:cs typeface="Times New Roman" pitchFamily="18" charset="0"/>
              </a:rPr>
              <a:t>if (flag) x</a:t>
            </a:r>
            <a:r>
              <a:rPr lang="en-US" altLang="zh-CN" baseline="-25000" dirty="0">
                <a:latin typeface="Times New Roman" pitchFamily="18" charset="0"/>
                <a:ea typeface="隶书" pitchFamily="49" charset="-122"/>
                <a:cs typeface="Times New Roman" pitchFamily="18" charset="0"/>
              </a:rPr>
              <a:t>1</a:t>
            </a:r>
            <a:r>
              <a:rPr lang="en-US" altLang="zh-CN" dirty="0">
                <a:latin typeface="Times New Roman" pitchFamily="18" charset="0"/>
                <a:ea typeface="隶书" pitchFamily="49" charset="-122"/>
                <a:cs typeface="Times New Roman" pitchFamily="18" charset="0"/>
              </a:rPr>
              <a:t>=-1; else x</a:t>
            </a:r>
            <a:r>
              <a:rPr lang="en-US" altLang="zh-CN" baseline="-25000" dirty="0">
                <a:latin typeface="Times New Roman" pitchFamily="18" charset="0"/>
                <a:ea typeface="隶书" pitchFamily="49" charset="-122"/>
                <a:cs typeface="Times New Roman" pitchFamily="18" charset="0"/>
              </a:rPr>
              <a:t>2</a:t>
            </a:r>
            <a:r>
              <a:rPr lang="en-US" altLang="zh-CN" dirty="0">
                <a:latin typeface="Times New Roman" pitchFamily="18" charset="0"/>
                <a:ea typeface="隶书" pitchFamily="49" charset="-122"/>
                <a:cs typeface="Times New Roman" pitchFamily="18" charset="0"/>
              </a:rPr>
              <a:t> = 1;	</a:t>
            </a:r>
            <a:r>
              <a:rPr lang="el-GR" altLang="zh-CN" dirty="0">
                <a:latin typeface="Times New Roman" pitchFamily="18" charset="0"/>
                <a:ea typeface="隶书" pitchFamily="49" charset="-122"/>
                <a:cs typeface="Times New Roman" pitchFamily="18" charset="0"/>
              </a:rPr>
              <a:t> </a:t>
            </a:r>
            <a:r>
              <a:rPr lang="en-US" altLang="zh-CN" dirty="0">
                <a:latin typeface="Times New Roman" pitchFamily="18" charset="0"/>
                <a:ea typeface="隶书" pitchFamily="49" charset="-122"/>
                <a:cs typeface="Times New Roman" pitchFamily="18" charset="0"/>
              </a:rPr>
              <a:t>x</a:t>
            </a:r>
            <a:r>
              <a:rPr lang="en-US" altLang="zh-CN" baseline="-25000" dirty="0">
                <a:latin typeface="Times New Roman" pitchFamily="18" charset="0"/>
                <a:ea typeface="隶书" pitchFamily="49" charset="-122"/>
                <a:cs typeface="Times New Roman" pitchFamily="18" charset="0"/>
              </a:rPr>
              <a:t>3</a:t>
            </a:r>
            <a:r>
              <a:rPr lang="en-US" altLang="zh-CN" dirty="0">
                <a:latin typeface="Times New Roman" pitchFamily="18" charset="0"/>
                <a:ea typeface="隶书" pitchFamily="49" charset="-122"/>
                <a:cs typeface="Times New Roman" pitchFamily="18" charset="0"/>
              </a:rPr>
              <a:t>=</a:t>
            </a:r>
            <a:r>
              <a:rPr lang="el-GR" altLang="zh-CN" dirty="0">
                <a:latin typeface="Times New Roman" pitchFamily="18" charset="0"/>
                <a:ea typeface="隶书" pitchFamily="49" charset="-122"/>
                <a:cs typeface="Times New Roman" pitchFamily="18" charset="0"/>
              </a:rPr>
              <a:t>φ</a:t>
            </a:r>
            <a:r>
              <a:rPr lang="en-US" altLang="zh-CN" dirty="0">
                <a:latin typeface="Times New Roman" pitchFamily="18" charset="0"/>
                <a:ea typeface="隶书" pitchFamily="49" charset="-122"/>
                <a:cs typeface="Times New Roman" pitchFamily="18" charset="0"/>
              </a:rPr>
              <a:t>(x</a:t>
            </a:r>
            <a:r>
              <a:rPr lang="en-US" altLang="zh-CN" baseline="-25000" dirty="0">
                <a:latin typeface="Times New Roman" pitchFamily="18" charset="0"/>
                <a:ea typeface="隶书" pitchFamily="49" charset="-122"/>
                <a:cs typeface="Times New Roman" pitchFamily="18" charset="0"/>
              </a:rPr>
              <a:t>1</a:t>
            </a:r>
            <a:r>
              <a:rPr lang="en-US" altLang="zh-CN" dirty="0">
                <a:latin typeface="Times New Roman" pitchFamily="18" charset="0"/>
                <a:ea typeface="隶书" pitchFamily="49" charset="-122"/>
                <a:cs typeface="Times New Roman" pitchFamily="18" charset="0"/>
              </a:rPr>
              <a:t>,x</a:t>
            </a:r>
            <a:r>
              <a:rPr lang="en-US" altLang="zh-CN" baseline="-25000" dirty="0">
                <a:latin typeface="Times New Roman" pitchFamily="18" charset="0"/>
                <a:ea typeface="隶书" pitchFamily="49" charset="-122"/>
                <a:cs typeface="Times New Roman" pitchFamily="18" charset="0"/>
              </a:rPr>
              <a:t>2</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a:t>
            </a:r>
            <a:endParaRPr lang="en-US" altLang="zh-CN" dirty="0">
              <a:latin typeface="Times New Roman" pitchFamily="18" charset="0"/>
              <a:ea typeface="隶书" pitchFamily="49" charset="-122"/>
              <a:cs typeface="Times New Roman" pitchFamily="18" charset="0"/>
            </a:endParaRPr>
          </a:p>
          <a:p>
            <a:pPr lvl="1"/>
            <a:r>
              <a:rPr lang="en-US" altLang="zh-CN" dirty="0">
                <a:latin typeface="Times New Roman" pitchFamily="18" charset="0"/>
                <a:ea typeface="隶书" pitchFamily="49" charset="-122"/>
                <a:cs typeface="Times New Roman" pitchFamily="18" charset="0"/>
              </a:rPr>
              <a:t>y = x</a:t>
            </a:r>
            <a:r>
              <a:rPr lang="en-US" altLang="zh-CN" baseline="-25000" dirty="0">
                <a:latin typeface="Times New Roman" pitchFamily="18" charset="0"/>
                <a:ea typeface="隶书" pitchFamily="49" charset="-122"/>
                <a:cs typeface="Times New Roman" pitchFamily="18" charset="0"/>
              </a:rPr>
              <a:t>3</a:t>
            </a:r>
            <a:r>
              <a:rPr lang="en-US" altLang="zh-CN" dirty="0">
                <a:latin typeface="Times New Roman" pitchFamily="18" charset="0"/>
                <a:ea typeface="隶书" pitchFamily="49" charset="-122"/>
                <a:cs typeface="Times New Roman" pitchFamily="18" charset="0"/>
              </a:rPr>
              <a:t>*a</a:t>
            </a:r>
          </a:p>
          <a:p>
            <a:endParaRPr lang="zh-CN" altLang="en-US" dirty="0"/>
          </a:p>
        </p:txBody>
      </p:sp>
    </p:spTree>
    <p:extLst>
      <p:ext uri="{BB962C8B-B14F-4D97-AF65-F5344CB8AC3E}">
        <p14:creationId xmlns:p14="http://schemas.microsoft.com/office/powerpoint/2010/main" val="1800791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p:txBody>
          <a:bodyPr/>
          <a:lstStyle/>
          <a:p>
            <a:pPr eaLnBrk="1" hangingPunct="1">
              <a:buFont typeface="Wingdings" panose="05000000000000000000" pitchFamily="2" charset="2"/>
              <a:buNone/>
            </a:pPr>
            <a:r>
              <a:rPr lang="zh-CN" altLang="en-US" dirty="0" smtClean="0"/>
              <a:t>6.2.1 将算术表达式 a+-(b+c) 翻译成</a:t>
            </a:r>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r>
              <a:rPr lang="zh-CN" altLang="en-US" dirty="0" smtClean="0"/>
              <a:t>1）抽象语法树</a:t>
            </a:r>
          </a:p>
          <a:p>
            <a:pPr eaLnBrk="1" hangingPunct="1">
              <a:buFont typeface="Wingdings" panose="05000000000000000000" pitchFamily="2" charset="2"/>
              <a:buNone/>
            </a:pPr>
            <a:r>
              <a:rPr lang="zh-CN" altLang="en-US" dirty="0" smtClean="0"/>
              <a:t>2）四元式序列</a:t>
            </a:r>
          </a:p>
          <a:p>
            <a:pPr eaLnBrk="1" hangingPunct="1">
              <a:buFont typeface="Wingdings" panose="05000000000000000000" pitchFamily="2" charset="2"/>
              <a:buNone/>
            </a:pPr>
            <a:r>
              <a:rPr lang="zh-CN" altLang="en-US" dirty="0" smtClean="0"/>
              <a:t>3）三元式序列</a:t>
            </a:r>
          </a:p>
          <a:p>
            <a:pPr eaLnBrk="1" hangingPunct="1">
              <a:buFont typeface="Wingdings" panose="05000000000000000000" pitchFamily="2" charset="2"/>
              <a:buNone/>
            </a:pPr>
            <a:r>
              <a:rPr lang="zh-CN" altLang="en-US" dirty="0" smtClean="0"/>
              <a:t>4）间接三元式序列</a:t>
            </a:r>
          </a:p>
        </p:txBody>
      </p:sp>
    </p:spTree>
    <p:extLst>
      <p:ext uri="{BB962C8B-B14F-4D97-AF65-F5344CB8AC3E}">
        <p14:creationId xmlns:p14="http://schemas.microsoft.com/office/powerpoint/2010/main" val="198555335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p:txBody>
          <a:bodyPr/>
          <a:lstStyle/>
          <a:p>
            <a:pPr eaLnBrk="1" hangingPunct="1">
              <a:buFont typeface="Wingdings" panose="05000000000000000000" pitchFamily="2" charset="2"/>
              <a:buNone/>
            </a:pPr>
            <a:r>
              <a:rPr lang="zh-CN" altLang="en-US" smtClean="0"/>
              <a:t>1）抽象语法树：</a:t>
            </a: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262188"/>
            <a:ext cx="3240088" cy="386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730628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179388" y="333375"/>
            <a:ext cx="8382000" cy="5105400"/>
          </a:xfrm>
        </p:spPr>
        <p:txBody>
          <a:bodyPr/>
          <a:lstStyle/>
          <a:p>
            <a:pPr eaLnBrk="1" hangingPunct="1">
              <a:buFont typeface="Wingdings" panose="05000000000000000000" pitchFamily="2" charset="2"/>
              <a:buNone/>
            </a:pPr>
            <a:r>
              <a:rPr lang="zh-CN" altLang="en-US" dirty="0" smtClean="0"/>
              <a:t>2）四元式序列：</a:t>
            </a:r>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r>
              <a:rPr lang="zh-CN" altLang="en-US" dirty="0" smtClean="0"/>
              <a:t>3）三元式序列：</a:t>
            </a:r>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r>
              <a:rPr lang="zh-CN" altLang="en-US" dirty="0" smtClean="0"/>
              <a:t>4）间接三元式序列：</a:t>
            </a:r>
          </a:p>
          <a:p>
            <a:pPr eaLnBrk="1" hangingPunct="1">
              <a:buFont typeface="Wingdings" panose="05000000000000000000" pitchFamily="2" charset="2"/>
              <a:buNone/>
            </a:pPr>
            <a:endParaRPr lang="zh-CN" altLang="en-US" dirty="0" smtClean="0"/>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981075"/>
            <a:ext cx="4799012"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2708920"/>
            <a:ext cx="3865562"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5067623"/>
            <a:ext cx="2087563"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6766" y="5006521"/>
            <a:ext cx="40767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0674072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8433"/>
          <p:cNvSpPr>
            <a:spLocks noGrp="1"/>
          </p:cNvSpPr>
          <p:nvPr>
            <p:ph type="title"/>
          </p:nvPr>
        </p:nvSpPr>
        <p:spPr>
          <a:xfrm>
            <a:off x="468313" y="549275"/>
            <a:ext cx="8229600" cy="774700"/>
          </a:xfrm>
        </p:spPr>
        <p:txBody>
          <a:bodyPr/>
          <a:lstStyle/>
          <a:p>
            <a:pPr eaLnBrk="1" hangingPunct="1">
              <a:defRPr/>
            </a:pPr>
            <a:r>
              <a:rPr lang="zh-CN" altLang="en-US" sz="4400" b="1" noProof="1">
                <a:effectLst>
                  <a:outerShdw blurRad="38100" dist="38100" dir="2700000">
                    <a:srgbClr val="C0C0C0"/>
                  </a:outerShdw>
                </a:effectLst>
              </a:rPr>
              <a:t>类型和声明</a:t>
            </a:r>
          </a:p>
        </p:txBody>
      </p:sp>
      <p:sp>
        <p:nvSpPr>
          <p:cNvPr id="18435" name="文本占位符 18434"/>
          <p:cNvSpPr>
            <a:spLocks noGrp="1"/>
          </p:cNvSpPr>
          <p:nvPr>
            <p:ph idx="1"/>
          </p:nvPr>
        </p:nvSpPr>
        <p:spPr>
          <a:xfrm>
            <a:off x="193675" y="1414463"/>
            <a:ext cx="8772525" cy="4392612"/>
          </a:xfrm>
        </p:spPr>
        <p:txBody>
          <a:bodyPr/>
          <a:lstStyle/>
          <a:p>
            <a:pPr marL="381000" indent="-381000" eaLnBrk="1" hangingPunct="1">
              <a:spcBef>
                <a:spcPct val="50000"/>
              </a:spcBef>
              <a:buFont typeface="Wingdings" charset="2"/>
              <a:buChar char="v"/>
              <a:defRPr/>
            </a:pPr>
            <a:r>
              <a:rPr lang="zh-CN" altLang="en-US" sz="2800" b="1" noProof="1">
                <a:effectLst>
                  <a:outerShdw blurRad="38100" dist="38100" dir="2700000">
                    <a:srgbClr val="C0C0C0"/>
                  </a:outerShdw>
                </a:effectLst>
                <a:latin typeface="Times New Roman" pitchFamily="2" charset="0"/>
              </a:rPr>
              <a:t>类型检查</a:t>
            </a:r>
          </a:p>
          <a:p>
            <a:pPr marL="990600" lvl="1" indent="-533400" eaLnBrk="1" hangingPunct="1">
              <a:spcBef>
                <a:spcPct val="50000"/>
              </a:spcBef>
              <a:buFont typeface="Wingdings" charset="2"/>
              <a:buChar char="Ø"/>
              <a:defRPr/>
            </a:pPr>
            <a:r>
              <a:rPr lang="zh-CN" altLang="en-US" sz="2400" b="1" noProof="1">
                <a:effectLst>
                  <a:outerShdw blurRad="38100" dist="38100" dir="2700000">
                    <a:srgbClr val="C0C0C0"/>
                  </a:outerShdw>
                </a:effectLst>
                <a:latin typeface="Times New Roman" pitchFamily="2" charset="0"/>
              </a:rPr>
              <a:t>利用一组逻辑规则来确定程序在运行时的行为</a:t>
            </a:r>
          </a:p>
          <a:p>
            <a:pPr marL="1371600" lvl="2" indent="-457200" eaLnBrk="1" hangingPunct="1">
              <a:spcBef>
                <a:spcPct val="50000"/>
              </a:spcBef>
              <a:buFont typeface="Wingdings" charset="2"/>
              <a:buChar char="ü"/>
              <a:defRPr/>
            </a:pPr>
            <a:r>
              <a:rPr lang="zh-CN" altLang="en-US" sz="2000" b="1" noProof="1">
                <a:effectLst>
                  <a:outerShdw blurRad="38100" dist="38100" dir="2700000">
                    <a:srgbClr val="C0C0C0"/>
                  </a:outerShdw>
                </a:effectLst>
                <a:latin typeface="Times New Roman" pitchFamily="2" charset="0"/>
              </a:rPr>
              <a:t>保证运算分量的类型和运算符的预期类型匹配</a:t>
            </a:r>
          </a:p>
          <a:p>
            <a:pPr marL="381000" indent="-381000" eaLnBrk="1" hangingPunct="1">
              <a:spcBef>
                <a:spcPct val="50000"/>
              </a:spcBef>
              <a:buFont typeface="Wingdings" charset="2"/>
              <a:buChar char="v"/>
              <a:defRPr/>
            </a:pPr>
            <a:r>
              <a:rPr lang="zh-CN" altLang="en-US" sz="2800" b="1" noProof="1">
                <a:effectLst>
                  <a:outerShdw blurRad="38100" dist="38100" dir="2700000">
                    <a:srgbClr val="C0C0C0"/>
                  </a:outerShdw>
                </a:effectLst>
                <a:latin typeface="Times New Roman" pitchFamily="2" charset="0"/>
              </a:rPr>
              <a:t>翻译时的应用</a:t>
            </a:r>
          </a:p>
          <a:p>
            <a:pPr marL="990600" lvl="1" indent="-533400" eaLnBrk="1" hangingPunct="1">
              <a:spcBef>
                <a:spcPct val="50000"/>
              </a:spcBef>
              <a:buFont typeface="Wingdings" charset="2"/>
              <a:buChar char="Ø"/>
              <a:defRPr/>
            </a:pPr>
            <a:r>
              <a:rPr lang="zh-CN" altLang="en-US" sz="2400" b="1" noProof="1">
                <a:effectLst>
                  <a:outerShdw blurRad="38100" dist="38100" dir="2700000">
                    <a:srgbClr val="C0C0C0"/>
                  </a:outerShdw>
                </a:effectLst>
                <a:latin typeface="Times New Roman" pitchFamily="2" charset="0"/>
              </a:rPr>
              <a:t>确定一个名需要的存储空间</a:t>
            </a:r>
          </a:p>
          <a:p>
            <a:pPr marL="990600" lvl="1" indent="-533400" eaLnBrk="1" hangingPunct="1">
              <a:spcBef>
                <a:spcPct val="50000"/>
              </a:spcBef>
              <a:buFont typeface="Wingdings" charset="2"/>
              <a:buChar char="Ø"/>
              <a:defRPr/>
            </a:pPr>
            <a:r>
              <a:rPr lang="zh-CN" altLang="en-US" sz="2400" b="1" noProof="1">
                <a:effectLst>
                  <a:outerShdw blurRad="38100" dist="38100" dir="2700000">
                    <a:srgbClr val="C0C0C0"/>
                  </a:outerShdw>
                </a:effectLst>
                <a:latin typeface="Times New Roman" pitchFamily="2" charset="0"/>
              </a:rPr>
              <a:t>计算一个数组元素引用的地址</a:t>
            </a:r>
          </a:p>
          <a:p>
            <a:pPr marL="990600" lvl="1" indent="-533400" eaLnBrk="1" hangingPunct="1">
              <a:spcBef>
                <a:spcPct val="50000"/>
              </a:spcBef>
              <a:buFont typeface="Wingdings" charset="2"/>
              <a:buChar char="Ø"/>
              <a:defRPr/>
            </a:pPr>
            <a:r>
              <a:rPr lang="zh-CN" altLang="en-US" sz="2400" b="1" noProof="1">
                <a:effectLst>
                  <a:outerShdw blurRad="38100" dist="38100" dir="2700000">
                    <a:srgbClr val="C0C0C0"/>
                  </a:outerShdw>
                </a:effectLst>
                <a:latin typeface="Times New Roman" pitchFamily="2" charset="0"/>
              </a:rPr>
              <a:t>插入显式的类型转换</a:t>
            </a:r>
          </a:p>
          <a:p>
            <a:pPr marL="990600" lvl="1" indent="-533400" eaLnBrk="1" hangingPunct="1">
              <a:spcBef>
                <a:spcPct val="50000"/>
              </a:spcBef>
              <a:buFont typeface="Wingdings" charset="2"/>
              <a:buChar char="Ø"/>
              <a:defRPr/>
            </a:pPr>
            <a:r>
              <a:rPr lang="zh-CN" altLang="en-US" sz="2400" b="1" noProof="1">
                <a:effectLst>
                  <a:outerShdw blurRad="38100" dist="38100" dir="2700000">
                    <a:srgbClr val="C0C0C0"/>
                  </a:outerShdw>
                </a:effectLst>
                <a:latin typeface="Times New Roman" pitchFamily="2" charset="0"/>
              </a:rPr>
              <a:t>选择算术运算符的正确版本</a:t>
            </a:r>
          </a:p>
        </p:txBody>
      </p:sp>
    </p:spTree>
    <p:extLst>
      <p:ext uri="{BB962C8B-B14F-4D97-AF65-F5344CB8AC3E}">
        <p14:creationId xmlns:p14="http://schemas.microsoft.com/office/powerpoint/2010/main" val="146075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097"/>
          <p:cNvSpPr>
            <a:spLocks noGrp="1"/>
          </p:cNvSpPr>
          <p:nvPr>
            <p:ph type="title"/>
          </p:nvPr>
        </p:nvSpPr>
        <p:spPr>
          <a:xfrm>
            <a:off x="533400" y="533400"/>
            <a:ext cx="8610600" cy="762000"/>
          </a:xfrm>
        </p:spPr>
        <p:txBody>
          <a:bodyPr lIns="92075" tIns="46038" rIns="92075" bIns="46038"/>
          <a:lstStyle/>
          <a:p>
            <a:pPr eaLnBrk="1" hangingPunct="1">
              <a:defRPr/>
            </a:pPr>
            <a:r>
              <a:rPr lang="zh-CN" altLang="en-US" sz="4400" b="1" noProof="1">
                <a:effectLst>
                  <a:outerShdw blurRad="38100" dist="38100" dir="2700000">
                    <a:srgbClr val="C0C0C0"/>
                  </a:outerShdw>
                </a:effectLst>
                <a:latin typeface="Times New Roman" pitchFamily="2" charset="0"/>
              </a:rPr>
              <a:t>中间表示</a:t>
            </a:r>
          </a:p>
        </p:txBody>
      </p:sp>
      <p:sp>
        <p:nvSpPr>
          <p:cNvPr id="4099" name="文本占位符 4098"/>
          <p:cNvSpPr>
            <a:spLocks noGrp="1"/>
          </p:cNvSpPr>
          <p:nvPr>
            <p:ph idx="1"/>
          </p:nvPr>
        </p:nvSpPr>
        <p:spPr>
          <a:xfrm>
            <a:off x="468313" y="1341438"/>
            <a:ext cx="8686800" cy="1617662"/>
          </a:xfrm>
        </p:spPr>
        <p:txBody>
          <a:bodyPr/>
          <a:lstStyle/>
          <a:p>
            <a:pPr eaLnBrk="1" hangingPunct="1">
              <a:buClr>
                <a:schemeClr val="tx1"/>
              </a:buClr>
              <a:buFont typeface="Wingdings" charset="2"/>
              <a:buChar char="v"/>
              <a:defRPr/>
            </a:pPr>
            <a:r>
              <a:rPr lang="zh-CN" altLang="en-US" sz="3200" b="1" noProof="1">
                <a:effectLst>
                  <a:outerShdw blurRad="38100" dist="38100" dir="2700000">
                    <a:srgbClr val="C0C0C0"/>
                  </a:outerShdw>
                </a:effectLst>
                <a:latin typeface="宋体" charset="-122"/>
              </a:rPr>
              <a:t>编译器多数可以分成</a:t>
            </a:r>
            <a:r>
              <a:rPr lang="zh-CN" altLang="en-US" sz="3200" b="1" noProof="1">
                <a:solidFill>
                  <a:schemeClr val="accent2"/>
                </a:solidFill>
                <a:effectLst>
                  <a:outerShdw blurRad="38100" dist="38100" dir="2700000">
                    <a:srgbClr val="C0C0C0"/>
                  </a:outerShdw>
                </a:effectLst>
                <a:latin typeface="宋体" charset="-122"/>
              </a:rPr>
              <a:t>两部分</a:t>
            </a:r>
            <a:r>
              <a:rPr lang="zh-CN" altLang="en-US" sz="3200" b="1" noProof="1">
                <a:effectLst>
                  <a:outerShdw blurRad="38100" dist="38100" dir="2700000">
                    <a:srgbClr val="C0C0C0"/>
                  </a:outerShdw>
                </a:effectLst>
                <a:latin typeface="宋体" charset="-122"/>
              </a:rPr>
              <a:t>:</a:t>
            </a:r>
          </a:p>
          <a:p>
            <a:pPr lvl="1" eaLnBrk="1" hangingPunct="1">
              <a:buClr>
                <a:srgbClr val="003399"/>
              </a:buClr>
              <a:buFont typeface="Wingdings" charset="2"/>
              <a:buChar char="Ø"/>
              <a:defRPr/>
            </a:pPr>
            <a:r>
              <a:rPr lang="zh-CN" altLang="en-US" b="1" noProof="1">
                <a:effectLst>
                  <a:outerShdw blurRad="38100" dist="38100" dir="2700000">
                    <a:srgbClr val="C0C0C0"/>
                  </a:outerShdw>
                </a:effectLst>
                <a:latin typeface="宋体" charset="-122"/>
              </a:rPr>
              <a:t>前端将源程序转成中间表示</a:t>
            </a:r>
          </a:p>
          <a:p>
            <a:pPr lvl="1" eaLnBrk="1" hangingPunct="1">
              <a:buClr>
                <a:srgbClr val="003399"/>
              </a:buClr>
              <a:buFont typeface="Wingdings" charset="2"/>
              <a:buChar char="Ø"/>
              <a:defRPr/>
            </a:pPr>
            <a:r>
              <a:rPr lang="zh-CN" altLang="en-US" b="1" noProof="1">
                <a:effectLst>
                  <a:outerShdw blurRad="38100" dist="38100" dir="2700000">
                    <a:srgbClr val="C0C0C0"/>
                  </a:outerShdw>
                </a:effectLst>
                <a:latin typeface="宋体" charset="-122"/>
              </a:rPr>
              <a:t>后端基于中间表示产生目标代码</a:t>
            </a:r>
          </a:p>
        </p:txBody>
      </p:sp>
      <p:sp>
        <p:nvSpPr>
          <p:cNvPr id="4100" name="文本框 4099"/>
          <p:cNvSpPr txBox="1"/>
          <p:nvPr/>
        </p:nvSpPr>
        <p:spPr>
          <a:xfrm>
            <a:off x="1143000" y="3124200"/>
            <a:ext cx="1371600" cy="831850"/>
          </a:xfrm>
          <a:prstGeom prst="rect">
            <a:avLst/>
          </a:prstGeom>
          <a:noFill/>
          <a:ln w="9525" cap="flat" cmpd="sng">
            <a:solidFill>
              <a:schemeClr val="tx1"/>
            </a:solidFill>
            <a:prstDash val="solid"/>
            <a:miter/>
            <a:headEnd type="none" w="med" len="med"/>
            <a:tailEnd type="none" w="med" len="med"/>
          </a:ln>
        </p:spPr>
        <p:txBody>
          <a:bodyPr>
            <a:spAutoFit/>
          </a:bodyPr>
          <a:lstStyle/>
          <a:p>
            <a:pPr algn="ctr" fontAlgn="base">
              <a:spcBef>
                <a:spcPct val="50000"/>
              </a:spcBef>
              <a:spcAft>
                <a:spcPct val="0"/>
              </a:spcAft>
              <a:buFont typeface="Arial" panose="020B0604020202020204" pitchFamily="34" charset="0"/>
              <a:buNone/>
              <a:defRPr/>
            </a:pPr>
            <a:r>
              <a:rPr lang="zh-CN" altLang="en-US" sz="2400" b="1" noProof="1">
                <a:solidFill>
                  <a:srgbClr val="000000"/>
                </a:solidFill>
                <a:effectLst>
                  <a:outerShdw blurRad="38100" dist="38100" dir="2700000">
                    <a:srgbClr val="C0C0C0"/>
                  </a:outerShdw>
                </a:effectLst>
                <a:cs typeface="+mn-ea"/>
              </a:rPr>
              <a:t>词法分析器</a:t>
            </a:r>
            <a:endParaRPr lang="zh-CN" altLang="en-US" sz="2400" b="1" noProof="1">
              <a:solidFill>
                <a:srgbClr val="000000"/>
              </a:solidFill>
              <a:effectLst>
                <a:outerShdw blurRad="38100" dist="38100" dir="2700000">
                  <a:srgbClr val="C0C0C0"/>
                </a:outerShdw>
              </a:effectLst>
            </a:endParaRPr>
          </a:p>
        </p:txBody>
      </p:sp>
      <p:sp>
        <p:nvSpPr>
          <p:cNvPr id="4101" name="文本框 4100"/>
          <p:cNvSpPr txBox="1"/>
          <p:nvPr/>
        </p:nvSpPr>
        <p:spPr>
          <a:xfrm>
            <a:off x="2971800" y="3124200"/>
            <a:ext cx="1371600" cy="831850"/>
          </a:xfrm>
          <a:prstGeom prst="rect">
            <a:avLst/>
          </a:prstGeom>
          <a:noFill/>
          <a:ln w="9525" cap="flat" cmpd="sng">
            <a:solidFill>
              <a:schemeClr val="tx1"/>
            </a:solidFill>
            <a:prstDash val="solid"/>
            <a:miter/>
            <a:headEnd type="none" w="med" len="med"/>
            <a:tailEnd type="none" w="med" len="med"/>
          </a:ln>
        </p:spPr>
        <p:txBody>
          <a:bodyPr>
            <a:spAutoFit/>
          </a:bodyPr>
          <a:lstStyle/>
          <a:p>
            <a:pPr algn="ctr" fontAlgn="base">
              <a:spcBef>
                <a:spcPct val="50000"/>
              </a:spcBef>
              <a:spcAft>
                <a:spcPct val="0"/>
              </a:spcAft>
              <a:buFont typeface="Arial" panose="020B0604020202020204" pitchFamily="34" charset="0"/>
              <a:buNone/>
              <a:defRPr/>
            </a:pPr>
            <a:r>
              <a:rPr lang="zh-CN" altLang="en-US" sz="2400" b="1" noProof="1">
                <a:solidFill>
                  <a:srgbClr val="000000"/>
                </a:solidFill>
                <a:effectLst>
                  <a:outerShdw blurRad="38100" dist="38100" dir="2700000">
                    <a:srgbClr val="C0C0C0"/>
                  </a:outerShdw>
                </a:effectLst>
                <a:cs typeface="+mn-ea"/>
              </a:rPr>
              <a:t>语法分析器</a:t>
            </a:r>
            <a:endParaRPr lang="zh-CN" altLang="en-US" sz="2400" b="1" noProof="1">
              <a:solidFill>
                <a:srgbClr val="000000"/>
              </a:solidFill>
              <a:effectLst>
                <a:outerShdw blurRad="38100" dist="38100" dir="2700000">
                  <a:srgbClr val="C0C0C0"/>
                </a:outerShdw>
              </a:effectLst>
            </a:endParaRPr>
          </a:p>
        </p:txBody>
      </p:sp>
      <p:sp>
        <p:nvSpPr>
          <p:cNvPr id="4102" name="文本框 4101"/>
          <p:cNvSpPr txBox="1"/>
          <p:nvPr/>
        </p:nvSpPr>
        <p:spPr>
          <a:xfrm>
            <a:off x="4876800" y="3124200"/>
            <a:ext cx="1371600" cy="831850"/>
          </a:xfrm>
          <a:prstGeom prst="rect">
            <a:avLst/>
          </a:prstGeom>
          <a:noFill/>
          <a:ln w="9525" cap="flat" cmpd="sng">
            <a:solidFill>
              <a:schemeClr val="tx1"/>
            </a:solidFill>
            <a:prstDash val="solid"/>
            <a:miter/>
            <a:headEnd type="none" w="med" len="med"/>
            <a:tailEnd type="none" w="med" len="med"/>
          </a:ln>
        </p:spPr>
        <p:txBody>
          <a:bodyPr>
            <a:spAutoFit/>
          </a:bodyPr>
          <a:lstStyle/>
          <a:p>
            <a:pPr algn="ctr" fontAlgn="base">
              <a:spcBef>
                <a:spcPct val="50000"/>
              </a:spcBef>
              <a:spcAft>
                <a:spcPct val="0"/>
              </a:spcAft>
              <a:buFont typeface="Arial" panose="020B0604020202020204" pitchFamily="34" charset="0"/>
              <a:buNone/>
              <a:defRPr/>
            </a:pPr>
            <a:r>
              <a:rPr lang="zh-CN" altLang="en-US" sz="2400" b="1" noProof="1">
                <a:solidFill>
                  <a:srgbClr val="000000"/>
                </a:solidFill>
                <a:effectLst>
                  <a:outerShdw blurRad="38100" dist="38100" dir="2700000">
                    <a:srgbClr val="C0C0C0"/>
                  </a:outerShdw>
                </a:effectLst>
                <a:cs typeface="+mn-ea"/>
              </a:rPr>
              <a:t>静态检查程序</a:t>
            </a:r>
            <a:endParaRPr lang="zh-CN" altLang="en-US" sz="2400" b="1" noProof="1">
              <a:solidFill>
                <a:srgbClr val="000000"/>
              </a:solidFill>
              <a:effectLst>
                <a:outerShdw blurRad="38100" dist="38100" dir="2700000">
                  <a:srgbClr val="C0C0C0"/>
                </a:outerShdw>
              </a:effectLst>
            </a:endParaRPr>
          </a:p>
        </p:txBody>
      </p:sp>
      <p:sp>
        <p:nvSpPr>
          <p:cNvPr id="4103" name="文本框 4102"/>
          <p:cNvSpPr txBox="1"/>
          <p:nvPr/>
        </p:nvSpPr>
        <p:spPr>
          <a:xfrm>
            <a:off x="6629400" y="3124200"/>
            <a:ext cx="1676400" cy="831850"/>
          </a:xfrm>
          <a:prstGeom prst="rect">
            <a:avLst/>
          </a:prstGeom>
          <a:noFill/>
          <a:ln w="9525" cap="flat" cmpd="sng">
            <a:solidFill>
              <a:schemeClr val="tx1"/>
            </a:solidFill>
            <a:prstDash val="solid"/>
            <a:miter/>
            <a:headEnd type="none" w="med" len="med"/>
            <a:tailEnd type="none" w="med" len="med"/>
          </a:ln>
        </p:spPr>
        <p:txBody>
          <a:bodyPr>
            <a:spAutoFit/>
          </a:bodyPr>
          <a:lstStyle/>
          <a:p>
            <a:pPr algn="ctr" fontAlgn="base">
              <a:spcBef>
                <a:spcPct val="50000"/>
              </a:spcBef>
              <a:spcAft>
                <a:spcPct val="0"/>
              </a:spcAft>
              <a:buFont typeface="Arial" panose="020B0604020202020204" pitchFamily="34" charset="0"/>
              <a:buNone/>
              <a:defRPr/>
            </a:pPr>
            <a:r>
              <a:rPr lang="zh-CN" altLang="en-US" sz="2400" b="1" noProof="1">
                <a:solidFill>
                  <a:srgbClr val="000000"/>
                </a:solidFill>
                <a:effectLst>
                  <a:outerShdw blurRad="38100" dist="38100" dir="2700000">
                    <a:srgbClr val="C0C0C0"/>
                  </a:outerShdw>
                </a:effectLst>
                <a:cs typeface="+mn-ea"/>
              </a:rPr>
              <a:t>中间代码生成器</a:t>
            </a:r>
            <a:endParaRPr lang="zh-CN" altLang="en-US" sz="2400" b="1" noProof="1">
              <a:solidFill>
                <a:srgbClr val="000000"/>
              </a:solidFill>
              <a:effectLst>
                <a:outerShdw blurRad="38100" dist="38100" dir="2700000">
                  <a:srgbClr val="C0C0C0"/>
                </a:outerShdw>
              </a:effectLst>
            </a:endParaRPr>
          </a:p>
        </p:txBody>
      </p:sp>
      <p:sp>
        <p:nvSpPr>
          <p:cNvPr id="4104" name="文本框 4103"/>
          <p:cNvSpPr txBox="1"/>
          <p:nvPr/>
        </p:nvSpPr>
        <p:spPr>
          <a:xfrm>
            <a:off x="0" y="3124200"/>
            <a:ext cx="1295400" cy="457200"/>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zh-CN" altLang="en-US" sz="2400" b="1" noProof="1">
                <a:solidFill>
                  <a:srgbClr val="000000"/>
                </a:solidFill>
                <a:effectLst>
                  <a:outerShdw blurRad="38100" dist="38100" dir="2700000">
                    <a:srgbClr val="C0C0C0"/>
                  </a:outerShdw>
                </a:effectLst>
                <a:cs typeface="+mn-ea"/>
              </a:rPr>
              <a:t>源程序</a:t>
            </a:r>
            <a:endParaRPr lang="zh-CN" altLang="en-US" sz="2400" b="1" noProof="1">
              <a:solidFill>
                <a:srgbClr val="000000"/>
              </a:solidFill>
              <a:effectLst>
                <a:outerShdw blurRad="38100" dist="38100" dir="2700000">
                  <a:srgbClr val="C0C0C0"/>
                </a:outerShdw>
              </a:effectLst>
            </a:endParaRPr>
          </a:p>
        </p:txBody>
      </p:sp>
      <p:sp>
        <p:nvSpPr>
          <p:cNvPr id="17417" name="直接连接符 4104"/>
          <p:cNvSpPr>
            <a:spLocks noChangeShapeType="1"/>
          </p:cNvSpPr>
          <p:nvPr/>
        </p:nvSpPr>
        <p:spPr bwMode="auto">
          <a:xfrm>
            <a:off x="2514600" y="35814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18" name="直接连接符 4105"/>
          <p:cNvSpPr>
            <a:spLocks noChangeShapeType="1"/>
          </p:cNvSpPr>
          <p:nvPr/>
        </p:nvSpPr>
        <p:spPr bwMode="auto">
          <a:xfrm>
            <a:off x="4343400" y="3581400"/>
            <a:ext cx="533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19" name="直接连接符 4106"/>
          <p:cNvSpPr>
            <a:spLocks noChangeShapeType="1"/>
          </p:cNvSpPr>
          <p:nvPr/>
        </p:nvSpPr>
        <p:spPr bwMode="auto">
          <a:xfrm>
            <a:off x="6248400" y="3581400"/>
            <a:ext cx="381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4108" name="文本框 4107"/>
          <p:cNvSpPr txBox="1"/>
          <p:nvPr/>
        </p:nvSpPr>
        <p:spPr>
          <a:xfrm>
            <a:off x="6858000" y="5029200"/>
            <a:ext cx="1371600" cy="466725"/>
          </a:xfrm>
          <a:prstGeom prst="rect">
            <a:avLst/>
          </a:prstGeom>
          <a:noFill/>
          <a:ln w="9525" cap="flat" cmpd="sng">
            <a:solidFill>
              <a:schemeClr val="tx1"/>
            </a:solidFill>
            <a:prstDash val="solid"/>
            <a:miter/>
            <a:headEnd type="none" w="med" len="med"/>
            <a:tailEnd type="none" w="med" len="med"/>
          </a:ln>
        </p:spPr>
        <p:txBody>
          <a:bodyPr>
            <a:spAutoFit/>
          </a:bodyPr>
          <a:lstStyle/>
          <a:p>
            <a:pPr algn="ctr" fontAlgn="base">
              <a:spcBef>
                <a:spcPct val="50000"/>
              </a:spcBef>
              <a:spcAft>
                <a:spcPct val="0"/>
              </a:spcAft>
              <a:buFont typeface="Arial" panose="020B0604020202020204" pitchFamily="34" charset="0"/>
              <a:buNone/>
              <a:defRPr/>
            </a:pPr>
            <a:r>
              <a:rPr lang="zh-CN" altLang="en-US" sz="2400" b="1" noProof="1">
                <a:solidFill>
                  <a:srgbClr val="000000"/>
                </a:solidFill>
                <a:effectLst>
                  <a:outerShdw blurRad="38100" dist="38100" dir="2700000">
                    <a:srgbClr val="C0C0C0"/>
                  </a:outerShdw>
                </a:effectLst>
                <a:cs typeface="+mn-ea"/>
              </a:rPr>
              <a:t>优化器</a:t>
            </a:r>
            <a:endParaRPr lang="zh-CN" altLang="en-US" sz="2400" b="1" noProof="1">
              <a:solidFill>
                <a:srgbClr val="000000"/>
              </a:solidFill>
              <a:effectLst>
                <a:outerShdw blurRad="38100" dist="38100" dir="2700000">
                  <a:srgbClr val="C0C0C0"/>
                </a:outerShdw>
              </a:effectLst>
            </a:endParaRPr>
          </a:p>
        </p:txBody>
      </p:sp>
      <p:sp>
        <p:nvSpPr>
          <p:cNvPr id="4109" name="文本框 4108"/>
          <p:cNvSpPr txBox="1"/>
          <p:nvPr/>
        </p:nvSpPr>
        <p:spPr>
          <a:xfrm>
            <a:off x="4648200" y="4876800"/>
            <a:ext cx="1371600" cy="831850"/>
          </a:xfrm>
          <a:prstGeom prst="rect">
            <a:avLst/>
          </a:prstGeom>
          <a:noFill/>
          <a:ln w="9525" cap="flat" cmpd="sng">
            <a:solidFill>
              <a:schemeClr val="tx1"/>
            </a:solidFill>
            <a:prstDash val="solid"/>
            <a:miter/>
            <a:headEnd type="none" w="med" len="med"/>
            <a:tailEnd type="none" w="med" len="med"/>
          </a:ln>
        </p:spPr>
        <p:txBody>
          <a:bodyPr>
            <a:spAutoFit/>
          </a:bodyPr>
          <a:lstStyle/>
          <a:p>
            <a:pPr algn="ctr" fontAlgn="base">
              <a:spcBef>
                <a:spcPct val="50000"/>
              </a:spcBef>
              <a:spcAft>
                <a:spcPct val="0"/>
              </a:spcAft>
              <a:buFont typeface="Arial" panose="020B0604020202020204" pitchFamily="34" charset="0"/>
              <a:buNone/>
              <a:defRPr/>
            </a:pPr>
            <a:r>
              <a:rPr lang="zh-CN" altLang="en-US" sz="2400" b="1" noProof="1">
                <a:solidFill>
                  <a:srgbClr val="000000"/>
                </a:solidFill>
                <a:effectLst>
                  <a:outerShdw blurRad="38100" dist="38100" dir="2700000">
                    <a:srgbClr val="C0C0C0"/>
                  </a:outerShdw>
                </a:effectLst>
                <a:cs typeface="+mn-ea"/>
              </a:rPr>
              <a:t>代码生成器</a:t>
            </a:r>
            <a:endParaRPr lang="zh-CN" altLang="en-US" sz="2400" b="1" noProof="1">
              <a:solidFill>
                <a:srgbClr val="000000"/>
              </a:solidFill>
              <a:effectLst>
                <a:outerShdw blurRad="38100" dist="38100" dir="2700000">
                  <a:srgbClr val="C0C0C0"/>
                </a:outerShdw>
              </a:effectLst>
            </a:endParaRPr>
          </a:p>
        </p:txBody>
      </p:sp>
      <p:sp>
        <p:nvSpPr>
          <p:cNvPr id="17422" name="直接连接符 4109"/>
          <p:cNvSpPr>
            <a:spLocks noChangeShapeType="1"/>
          </p:cNvSpPr>
          <p:nvPr/>
        </p:nvSpPr>
        <p:spPr bwMode="auto">
          <a:xfrm>
            <a:off x="7620000" y="3962400"/>
            <a:ext cx="0" cy="1066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3" name="直接连接符 4110"/>
          <p:cNvSpPr>
            <a:spLocks noChangeShapeType="1"/>
          </p:cNvSpPr>
          <p:nvPr/>
        </p:nvSpPr>
        <p:spPr bwMode="auto">
          <a:xfrm flipH="1">
            <a:off x="6019800" y="5257800"/>
            <a:ext cx="838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4112" name="文本框 4111"/>
          <p:cNvSpPr txBox="1"/>
          <p:nvPr/>
        </p:nvSpPr>
        <p:spPr>
          <a:xfrm>
            <a:off x="2971800" y="5257800"/>
            <a:ext cx="17526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zh-CN" altLang="en-US" sz="2400" b="1" noProof="1">
                <a:solidFill>
                  <a:srgbClr val="000000"/>
                </a:solidFill>
                <a:effectLst>
                  <a:outerShdw blurRad="38100" dist="38100" dir="2700000">
                    <a:srgbClr val="C0C0C0"/>
                  </a:outerShdw>
                </a:effectLst>
                <a:cs typeface="+mn-ea"/>
              </a:rPr>
              <a:t>目标程序</a:t>
            </a:r>
            <a:endParaRPr lang="zh-CN" altLang="en-US" sz="2400" b="1" noProof="1">
              <a:solidFill>
                <a:srgbClr val="000000"/>
              </a:solidFill>
              <a:effectLst>
                <a:outerShdw blurRad="38100" dist="38100" dir="2700000">
                  <a:srgbClr val="C0C0C0"/>
                </a:outerShdw>
              </a:effectLst>
            </a:endParaRPr>
          </a:p>
        </p:txBody>
      </p:sp>
      <p:sp>
        <p:nvSpPr>
          <p:cNvPr id="17425" name="直接连接符 4112"/>
          <p:cNvSpPr>
            <a:spLocks noChangeShapeType="1"/>
          </p:cNvSpPr>
          <p:nvPr/>
        </p:nvSpPr>
        <p:spPr bwMode="auto">
          <a:xfrm>
            <a:off x="152400" y="4495800"/>
            <a:ext cx="8686800" cy="0"/>
          </a:xfrm>
          <a:prstGeom prst="line">
            <a:avLst/>
          </a:prstGeom>
          <a:noFill/>
          <a:ln w="28575">
            <a:solidFill>
              <a:srgbClr val="660066"/>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4114" name="文本框 4113"/>
          <p:cNvSpPr txBox="1"/>
          <p:nvPr/>
        </p:nvSpPr>
        <p:spPr>
          <a:xfrm>
            <a:off x="304800" y="3962400"/>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zh-CN" altLang="en-US" sz="2400" b="1" noProof="1">
                <a:solidFill>
                  <a:srgbClr val="FF3300"/>
                </a:solidFill>
                <a:effectLst>
                  <a:outerShdw blurRad="38100" dist="38100" dir="2700000">
                    <a:srgbClr val="C0C0C0"/>
                  </a:outerShdw>
                </a:effectLst>
                <a:cs typeface="+mn-ea"/>
              </a:rPr>
              <a:t>前端</a:t>
            </a:r>
            <a:endParaRPr lang="zh-CN" altLang="en-US" sz="2400" b="1" noProof="1">
              <a:solidFill>
                <a:srgbClr val="FF3300"/>
              </a:solidFill>
              <a:effectLst>
                <a:outerShdw blurRad="38100" dist="38100" dir="2700000">
                  <a:srgbClr val="C0C0C0"/>
                </a:outerShdw>
              </a:effectLst>
            </a:endParaRPr>
          </a:p>
        </p:txBody>
      </p:sp>
      <p:sp>
        <p:nvSpPr>
          <p:cNvPr id="4115" name="文本框 4114"/>
          <p:cNvSpPr txBox="1"/>
          <p:nvPr/>
        </p:nvSpPr>
        <p:spPr>
          <a:xfrm>
            <a:off x="304800" y="4495800"/>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zh-CN" altLang="en-US" sz="2400" b="1" noProof="1">
                <a:solidFill>
                  <a:srgbClr val="FF3300"/>
                </a:solidFill>
                <a:effectLst>
                  <a:outerShdw blurRad="38100" dist="38100" dir="2700000">
                    <a:srgbClr val="C0C0C0"/>
                  </a:outerShdw>
                </a:effectLst>
                <a:cs typeface="+mn-ea"/>
              </a:rPr>
              <a:t>后端</a:t>
            </a:r>
            <a:endParaRPr lang="zh-CN" altLang="en-US" sz="2400" b="1" noProof="1">
              <a:solidFill>
                <a:srgbClr val="FF3300"/>
              </a:solidFill>
              <a:effectLst>
                <a:outerShdw blurRad="38100" dist="38100" dir="2700000">
                  <a:srgbClr val="C0C0C0"/>
                </a:outerShdw>
              </a:effectLst>
            </a:endParaRPr>
          </a:p>
        </p:txBody>
      </p:sp>
      <p:sp>
        <p:nvSpPr>
          <p:cNvPr id="4116" name="文本框 4115"/>
          <p:cNvSpPr txBox="1"/>
          <p:nvPr/>
        </p:nvSpPr>
        <p:spPr>
          <a:xfrm>
            <a:off x="6553200" y="4191000"/>
            <a:ext cx="19050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zh-CN" altLang="en-US" sz="3200" b="1" noProof="1">
                <a:solidFill>
                  <a:srgbClr val="FF3300"/>
                </a:solidFill>
                <a:effectLst>
                  <a:outerShdw blurRad="38100" dist="38100" dir="2700000">
                    <a:srgbClr val="C0C0C0"/>
                  </a:outerShdw>
                </a:effectLst>
                <a:cs typeface="+mn-ea"/>
              </a:rPr>
              <a:t>中间代码</a:t>
            </a:r>
            <a:endParaRPr lang="zh-CN" altLang="en-US" sz="3200" b="1" noProof="1">
              <a:solidFill>
                <a:srgbClr val="FF3300"/>
              </a:solidFill>
              <a:effectLst>
                <a:outerShdw blurRad="38100" dist="38100" dir="2700000">
                  <a:srgbClr val="C0C0C0"/>
                </a:outerShdw>
              </a:effectLst>
            </a:endParaRPr>
          </a:p>
        </p:txBody>
      </p:sp>
      <p:sp>
        <p:nvSpPr>
          <p:cNvPr id="17429" name="箭头 229"/>
          <p:cNvSpPr>
            <a:spLocks noChangeShapeType="1"/>
          </p:cNvSpPr>
          <p:nvPr/>
        </p:nvSpPr>
        <p:spPr bwMode="auto">
          <a:xfrm>
            <a:off x="107950" y="3644900"/>
            <a:ext cx="1008063" cy="1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30" name="箭头 230"/>
          <p:cNvSpPr>
            <a:spLocks noChangeShapeType="1"/>
          </p:cNvSpPr>
          <p:nvPr/>
        </p:nvSpPr>
        <p:spPr bwMode="auto">
          <a:xfrm flipH="1">
            <a:off x="3635375" y="5302250"/>
            <a:ext cx="10096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Tree>
    <p:extLst>
      <p:ext uri="{BB962C8B-B14F-4D97-AF65-F5344CB8AC3E}">
        <p14:creationId xmlns:p14="http://schemas.microsoft.com/office/powerpoint/2010/main" val="2066213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类型表达式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类型表达式（</a:t>
            </a:r>
            <a:r>
              <a:rPr lang="en-US" altLang="zh-CN" dirty="0" smtClean="0">
                <a:latin typeface="Times New Roman" pitchFamily="18" charset="0"/>
                <a:ea typeface="隶书" pitchFamily="49" charset="-122"/>
                <a:cs typeface="Times New Roman" pitchFamily="18" charset="0"/>
              </a:rPr>
              <a:t>type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expression</a:t>
            </a:r>
            <a:r>
              <a:rPr lang="zh-CN" altLang="en-US" dirty="0" smtClean="0">
                <a:latin typeface="Times New Roman" pitchFamily="18" charset="0"/>
                <a:ea typeface="隶书" pitchFamily="49" charset="-122"/>
                <a:cs typeface="Times New Roman" pitchFamily="18" charset="0"/>
              </a:rPr>
              <a:t>）：表示类型的结构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基本类型</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类名</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类型构造算子作用于类型</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array[</a:t>
            </a:r>
            <a:r>
              <a:rPr lang="zh-CN" altLang="en-US" dirty="0" smtClean="0">
                <a:latin typeface="Times New Roman" pitchFamily="18" charset="0"/>
                <a:ea typeface="隶书" pitchFamily="49" charset="-122"/>
                <a:cs typeface="Times New Roman" pitchFamily="18" charset="0"/>
              </a:rPr>
              <a:t>数字，类型表达式</a:t>
            </a:r>
            <a:r>
              <a:rPr lang="en-US" altLang="zh-CN" dirty="0" smtClean="0">
                <a:latin typeface="Times New Roman" pitchFamily="18" charset="0"/>
                <a:ea typeface="隶书" pitchFamily="49" charset="-122"/>
                <a:cs typeface="Times New Roman" pitchFamily="18" charset="0"/>
              </a:rPr>
              <a:t>]</a:t>
            </a:r>
          </a:p>
          <a:p>
            <a:pPr lvl="2"/>
            <a:r>
              <a:rPr lang="en-US" altLang="zh-CN" dirty="0" smtClean="0">
                <a:latin typeface="Times New Roman" pitchFamily="18" charset="0"/>
                <a:ea typeface="隶书" pitchFamily="49" charset="-122"/>
                <a:cs typeface="Times New Roman" pitchFamily="18" charset="0"/>
              </a:rPr>
              <a:t>record[</a:t>
            </a:r>
            <a:r>
              <a:rPr lang="zh-CN" altLang="en-US" dirty="0" smtClean="0">
                <a:latin typeface="Times New Roman" pitchFamily="18" charset="0"/>
                <a:ea typeface="隶书" pitchFamily="49" charset="-122"/>
                <a:cs typeface="Times New Roman" pitchFamily="18" charset="0"/>
              </a:rPr>
              <a:t>字段</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类型对的列表</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（可以用符号表表示）</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函数类型构造算子</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：参数类型</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结果类型</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笛卡尔积：</a:t>
            </a:r>
            <a:r>
              <a:rPr lang="en-US" altLang="zh-CN" dirty="0" smtClean="0">
                <a:latin typeface="Times New Roman" pitchFamily="18" charset="0"/>
                <a:ea typeface="隶书" pitchFamily="49" charset="-122"/>
                <a:cs typeface="Times New Roman" pitchFamily="18" charset="0"/>
                <a:sym typeface="Wingdings" pitchFamily="2" charset="2"/>
              </a:rPr>
              <a:t>s X t</a:t>
            </a:r>
          </a:p>
          <a:p>
            <a:pPr lvl="1"/>
            <a:r>
              <a:rPr lang="zh-CN" altLang="en-US" dirty="0" smtClean="0">
                <a:solidFill>
                  <a:srgbClr val="0070C0"/>
                </a:solidFill>
                <a:latin typeface="Times New Roman" pitchFamily="18" charset="0"/>
                <a:ea typeface="隶书" pitchFamily="49" charset="-122"/>
                <a:cs typeface="Times New Roman" pitchFamily="18" charset="0"/>
                <a:sym typeface="Wingdings" pitchFamily="2" charset="2"/>
              </a:rPr>
              <a:t>可以包含取值为类型表达式的变量</a:t>
            </a:r>
            <a:endParaRPr lang="en-US" altLang="zh-CN" dirty="0" smtClean="0">
              <a:solidFill>
                <a:srgbClr val="0070C0"/>
              </a:solidFill>
              <a:latin typeface="Times New Roman" pitchFamily="18" charset="0"/>
              <a:ea typeface="隶书" pitchFamily="49" charset="-122"/>
              <a:cs typeface="Times New Roman" pitchFamily="18" charset="0"/>
            </a:endParaRPr>
          </a:p>
          <a:p>
            <a:pPr lvl="2"/>
            <a:endParaRPr lang="en-US" altLang="zh-CN" dirty="0" smtClean="0"/>
          </a:p>
          <a:p>
            <a:pPr lvl="2"/>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0481"/>
          <p:cNvSpPr>
            <a:spLocks noGrp="1"/>
          </p:cNvSpPr>
          <p:nvPr>
            <p:ph type="title"/>
          </p:nvPr>
        </p:nvSpPr>
        <p:spPr>
          <a:xfrm>
            <a:off x="468313" y="549275"/>
            <a:ext cx="8229600" cy="774700"/>
          </a:xfrm>
        </p:spPr>
        <p:txBody>
          <a:bodyPr/>
          <a:lstStyle/>
          <a:p>
            <a:pPr eaLnBrk="1" hangingPunct="1">
              <a:defRPr/>
            </a:pPr>
            <a:r>
              <a:rPr lang="zh-CN" altLang="en-US" sz="4400" b="1" noProof="1" smtClean="0">
                <a:effectLst>
                  <a:outerShdw blurRad="38100" dist="38100" dir="2700000" algn="tl">
                    <a:srgbClr val="C0C0C0"/>
                  </a:outerShdw>
                </a:effectLst>
                <a:latin typeface="Times New Roman" pitchFamily="18" charset="0"/>
                <a:cs typeface="Times New Roman" pitchFamily="18" charset="0"/>
              </a:rPr>
              <a:t>类型表达式（</a:t>
            </a:r>
            <a:r>
              <a:rPr lang="en-US" sz="4400" b="1" noProof="1" smtClean="0">
                <a:effectLst>
                  <a:outerShdw blurRad="38100" dist="38100" dir="2700000" algn="tl">
                    <a:srgbClr val="C0C0C0"/>
                  </a:outerShdw>
                </a:effectLst>
                <a:latin typeface="Times New Roman" pitchFamily="18" charset="0"/>
                <a:cs typeface="Times New Roman" pitchFamily="18" charset="0"/>
              </a:rPr>
              <a:t>II）</a:t>
            </a:r>
          </a:p>
        </p:txBody>
      </p:sp>
      <p:sp>
        <p:nvSpPr>
          <p:cNvPr id="20483" name="文本占位符 20482"/>
          <p:cNvSpPr>
            <a:spLocks noGrp="1"/>
          </p:cNvSpPr>
          <p:nvPr>
            <p:ph idx="1"/>
          </p:nvPr>
        </p:nvSpPr>
        <p:spPr>
          <a:xfrm>
            <a:off x="323850" y="1339850"/>
            <a:ext cx="8293100" cy="1663700"/>
          </a:xfrm>
        </p:spPr>
        <p:txBody>
          <a:bodyPr/>
          <a:lstStyle/>
          <a:p>
            <a:pPr marL="523875" indent="-523875" defTabSz="0" eaLnBrk="1" hangingPunct="1">
              <a:tabLst>
                <a:tab pos="1025525" algn="l"/>
              </a:tabLst>
              <a:defRPr/>
            </a:pPr>
            <a:r>
              <a:rPr lang="en-US" altLang="x-none" sz="2800" b="1" noProof="1" smtClean="0">
                <a:effectLst>
                  <a:outerShdw blurRad="38100" dist="38100" dir="2700000">
                    <a:srgbClr val="C0C0C0"/>
                  </a:outerShdw>
                </a:effectLst>
                <a:latin typeface="Times New Roman" pitchFamily="2" charset="0"/>
              </a:rPr>
              <a:t>int x[2][3];  </a:t>
            </a:r>
            <a:r>
              <a:rPr lang="en-US" altLang="x-none" sz="2800" b="1" noProof="1">
                <a:effectLst>
                  <a:outerShdw blurRad="38100" dist="38100" dir="2700000">
                    <a:srgbClr val="C0C0C0"/>
                  </a:outerShdw>
                </a:effectLst>
                <a:latin typeface="Times New Roman" pitchFamily="2" charset="0"/>
              </a:rPr>
              <a:t>	 </a:t>
            </a:r>
            <a:r>
              <a:rPr lang="en-US" altLang="x-none" sz="2800" b="1" noProof="1">
                <a:latin typeface="Times New Roman" pitchFamily="2" charset="0"/>
                <a:sym typeface="+mn-ea"/>
              </a:rPr>
              <a:t>        </a:t>
            </a:r>
          </a:p>
          <a:p>
            <a:pPr marL="523875" indent="-523875" defTabSz="0" eaLnBrk="1" hangingPunct="1">
              <a:tabLst>
                <a:tab pos="1025525" algn="l"/>
              </a:tabLst>
              <a:defRPr/>
            </a:pPr>
            <a:r>
              <a:rPr lang="en-US" altLang="x-none" sz="2400" b="1" noProof="1">
                <a:solidFill>
                  <a:srgbClr val="0070C0"/>
                </a:solidFill>
                <a:latin typeface="Times New Roman" pitchFamily="2" charset="0"/>
                <a:sym typeface="+mn-ea"/>
              </a:rPr>
              <a:t>x:ARRAY[1..2, 1..3] OF integer; </a:t>
            </a:r>
            <a:r>
              <a:rPr lang="en-US" altLang="x-none" sz="2800" b="1" noProof="1">
                <a:latin typeface="Times New Roman" pitchFamily="2" charset="0"/>
                <a:sym typeface="+mn-ea"/>
              </a:rPr>
              <a:t>   </a:t>
            </a:r>
            <a:endParaRPr lang="en-US" altLang="x-none" sz="2800" b="1" noProof="1">
              <a:effectLst>
                <a:outerShdw blurRad="38100" dist="38100" dir="2700000">
                  <a:srgbClr val="C0C0C0"/>
                </a:outerShdw>
              </a:effectLst>
              <a:latin typeface="Times New Roman" pitchFamily="2" charset="0"/>
            </a:endParaRPr>
          </a:p>
          <a:p>
            <a:pPr marL="523875" indent="-523875" defTabSz="0" eaLnBrk="1" hangingPunct="1">
              <a:tabLst>
                <a:tab pos="1025525" algn="l"/>
              </a:tabLst>
              <a:defRPr/>
            </a:pPr>
            <a:r>
              <a:rPr lang="zh-CN" altLang="en-US" sz="2800" b="1" noProof="1">
                <a:effectLst>
                  <a:outerShdw blurRad="38100" dist="38100" dir="2700000">
                    <a:srgbClr val="C0C0C0"/>
                  </a:outerShdw>
                </a:effectLst>
                <a:latin typeface="Times New Roman" pitchFamily="2" charset="0"/>
              </a:rPr>
              <a:t>类型表达式</a:t>
            </a:r>
            <a:r>
              <a:rPr lang="en-US" altLang="zh-CN" sz="2800" b="1" noProof="1">
                <a:effectLst>
                  <a:outerShdw blurRad="38100" dist="38100" dir="2700000">
                    <a:srgbClr val="C0C0C0"/>
                  </a:outerShdw>
                </a:effectLst>
                <a:latin typeface="Times New Roman" pitchFamily="2" charset="0"/>
              </a:rPr>
              <a:t>: </a:t>
            </a:r>
            <a:r>
              <a:rPr lang="en-US" altLang="x-none" sz="2800" b="1" noProof="1">
                <a:solidFill>
                  <a:schemeClr val="accent2"/>
                </a:solidFill>
                <a:effectLst>
                  <a:outerShdw blurRad="38100" dist="38100" dir="2700000">
                    <a:srgbClr val="C0C0C0"/>
                  </a:outerShdw>
                </a:effectLst>
                <a:latin typeface="Times New Roman" pitchFamily="2" charset="0"/>
              </a:rPr>
              <a:t>array</a:t>
            </a:r>
            <a:r>
              <a:rPr lang="en-US" altLang="x-none" sz="2800" b="1" noProof="1">
                <a:effectLst>
                  <a:outerShdw blurRad="38100" dist="38100" dir="2700000">
                    <a:srgbClr val="C0C0C0"/>
                  </a:outerShdw>
                </a:effectLst>
                <a:latin typeface="Times New Roman" pitchFamily="2" charset="0"/>
              </a:rPr>
              <a:t>(2,</a:t>
            </a:r>
            <a:r>
              <a:rPr lang="en-US" altLang="x-none" sz="2800" b="1" noProof="1">
                <a:solidFill>
                  <a:schemeClr val="accent2"/>
                </a:solidFill>
                <a:effectLst>
                  <a:outerShdw blurRad="38100" dist="38100" dir="2700000">
                    <a:srgbClr val="C0C0C0"/>
                  </a:outerShdw>
                </a:effectLst>
                <a:latin typeface="Times New Roman" pitchFamily="2" charset="0"/>
              </a:rPr>
              <a:t>array</a:t>
            </a:r>
            <a:r>
              <a:rPr lang="en-US" altLang="x-none" sz="2800" b="1" noProof="1">
                <a:effectLst>
                  <a:outerShdw blurRad="38100" dist="38100" dir="2700000">
                    <a:srgbClr val="C0C0C0"/>
                  </a:outerShdw>
                </a:effectLst>
                <a:latin typeface="Times New Roman" pitchFamily="2" charset="0"/>
              </a:rPr>
              <a:t>(3,integer))</a:t>
            </a:r>
            <a:r>
              <a:rPr lang="en-US" altLang="x-none" sz="2800" b="1" noProof="1">
                <a:latin typeface="Times New Roman" pitchFamily="2" charset="0"/>
              </a:rPr>
              <a:t>  </a:t>
            </a:r>
          </a:p>
        </p:txBody>
      </p:sp>
      <p:sp>
        <p:nvSpPr>
          <p:cNvPr id="20484" name="文本框 20483"/>
          <p:cNvSpPr txBox="1"/>
          <p:nvPr/>
        </p:nvSpPr>
        <p:spPr>
          <a:xfrm>
            <a:off x="3505200" y="2895600"/>
            <a:ext cx="12954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altLang="x-none" sz="3200" b="1" i="1" noProof="1">
                <a:solidFill>
                  <a:srgbClr val="FF3300"/>
                </a:solidFill>
                <a:effectLst>
                  <a:outerShdw blurRad="38100" dist="38100" dir="2700000">
                    <a:srgbClr val="C0C0C0"/>
                  </a:outerShdw>
                </a:effectLst>
                <a:latin typeface="Times New Roman" pitchFamily="2" charset="0"/>
                <a:cs typeface="+mn-ea"/>
              </a:rPr>
              <a:t>array</a:t>
            </a:r>
          </a:p>
        </p:txBody>
      </p:sp>
      <p:sp>
        <p:nvSpPr>
          <p:cNvPr id="20485" name="文本框 20484"/>
          <p:cNvSpPr txBox="1"/>
          <p:nvPr/>
        </p:nvSpPr>
        <p:spPr>
          <a:xfrm>
            <a:off x="5029200" y="3962400"/>
            <a:ext cx="12954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i="1" noProof="1">
                <a:solidFill>
                  <a:srgbClr val="000000"/>
                </a:solidFill>
                <a:effectLst>
                  <a:outerShdw blurRad="38100" dist="38100" dir="2700000" algn="tl">
                    <a:srgbClr val="C0C0C0"/>
                  </a:outerShdw>
                </a:effectLst>
                <a:latin typeface="Times New Roman" pitchFamily="18" charset="0"/>
              </a:rPr>
              <a:t>array</a:t>
            </a:r>
          </a:p>
        </p:txBody>
      </p:sp>
      <p:sp>
        <p:nvSpPr>
          <p:cNvPr id="20486" name="文本框 20485"/>
          <p:cNvSpPr txBox="1"/>
          <p:nvPr/>
        </p:nvSpPr>
        <p:spPr>
          <a:xfrm>
            <a:off x="6477000" y="5257800"/>
            <a:ext cx="15240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i="1" noProof="1">
                <a:solidFill>
                  <a:srgbClr val="000000"/>
                </a:solidFill>
                <a:effectLst>
                  <a:outerShdw blurRad="38100" dist="38100" dir="2700000" algn="tl">
                    <a:srgbClr val="C0C0C0"/>
                  </a:outerShdw>
                </a:effectLst>
                <a:latin typeface="Times New Roman" pitchFamily="18" charset="0"/>
              </a:rPr>
              <a:t>integer</a:t>
            </a:r>
          </a:p>
        </p:txBody>
      </p:sp>
      <p:sp>
        <p:nvSpPr>
          <p:cNvPr id="20487" name="文本框 20486"/>
          <p:cNvSpPr txBox="1"/>
          <p:nvPr/>
        </p:nvSpPr>
        <p:spPr>
          <a:xfrm>
            <a:off x="2362200" y="4038600"/>
            <a:ext cx="762000" cy="579438"/>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sz="3200" b="1" smtClean="0">
                <a:solidFill>
                  <a:srgbClr val="000000"/>
                </a:solidFill>
                <a:effectLst>
                  <a:outerShdw blurRad="38100" dist="38100" dir="2700000" algn="tl">
                    <a:srgbClr val="C0C0C0"/>
                  </a:outerShdw>
                </a:effectLst>
                <a:latin typeface="Times New Roman" panose="02020603050405020304" pitchFamily="18" charset="0"/>
              </a:rPr>
              <a:t>2</a:t>
            </a:r>
          </a:p>
        </p:txBody>
      </p:sp>
      <p:sp>
        <p:nvSpPr>
          <p:cNvPr id="20488" name="文本框 20487"/>
          <p:cNvSpPr txBox="1"/>
          <p:nvPr/>
        </p:nvSpPr>
        <p:spPr>
          <a:xfrm>
            <a:off x="4267200" y="5257800"/>
            <a:ext cx="762000" cy="579438"/>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sz="3200" b="1" smtClean="0">
                <a:solidFill>
                  <a:srgbClr val="000000"/>
                </a:solidFill>
                <a:effectLst>
                  <a:outerShdw blurRad="38100" dist="38100" dir="2700000" algn="tl">
                    <a:srgbClr val="C0C0C0"/>
                  </a:outerShdw>
                </a:effectLst>
                <a:latin typeface="Times New Roman" panose="02020603050405020304" pitchFamily="18" charset="0"/>
              </a:rPr>
              <a:t>3</a:t>
            </a:r>
          </a:p>
        </p:txBody>
      </p:sp>
      <p:sp>
        <p:nvSpPr>
          <p:cNvPr id="32777" name="直接连接符 20488"/>
          <p:cNvSpPr>
            <a:spLocks noChangeShapeType="1"/>
          </p:cNvSpPr>
          <p:nvPr/>
        </p:nvSpPr>
        <p:spPr bwMode="auto">
          <a:xfrm flipV="1">
            <a:off x="2743200" y="3429000"/>
            <a:ext cx="10668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2778" name="直接连接符 20489"/>
          <p:cNvSpPr>
            <a:spLocks noChangeShapeType="1"/>
          </p:cNvSpPr>
          <p:nvPr/>
        </p:nvSpPr>
        <p:spPr bwMode="auto">
          <a:xfrm>
            <a:off x="4114800" y="3429000"/>
            <a:ext cx="16002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2779" name="直接连接符 20490"/>
          <p:cNvSpPr>
            <a:spLocks noChangeShapeType="1"/>
          </p:cNvSpPr>
          <p:nvPr/>
        </p:nvSpPr>
        <p:spPr bwMode="auto">
          <a:xfrm flipV="1">
            <a:off x="4572000" y="4419600"/>
            <a:ext cx="9906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2780" name="直接连接符 20491"/>
          <p:cNvSpPr>
            <a:spLocks noChangeShapeType="1"/>
          </p:cNvSpPr>
          <p:nvPr/>
        </p:nvSpPr>
        <p:spPr bwMode="auto">
          <a:xfrm>
            <a:off x="5638800" y="4419600"/>
            <a:ext cx="14478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0493" name="文本框 20492"/>
          <p:cNvSpPr txBox="1"/>
          <p:nvPr/>
        </p:nvSpPr>
        <p:spPr>
          <a:xfrm>
            <a:off x="609600" y="5029200"/>
            <a:ext cx="2286000" cy="517525"/>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zh-CN" altLang="en-US" sz="2800" b="1" noProof="1">
                <a:solidFill>
                  <a:srgbClr val="C0504D"/>
                </a:solidFill>
                <a:effectLst>
                  <a:outerShdw blurRad="38100" dist="38100" dir="2700000">
                    <a:srgbClr val="C0C0C0"/>
                  </a:outerShdw>
                </a:effectLst>
                <a:latin typeface="Times New Roman" pitchFamily="2" charset="0"/>
                <a:cs typeface="+mn-ea"/>
              </a:rPr>
              <a:t>树形表示</a:t>
            </a:r>
            <a:endParaRPr lang="zh-CN" altLang="en-US" sz="2800" b="1" noProof="1">
              <a:solidFill>
                <a:srgbClr val="C0504D"/>
              </a:solidFill>
              <a:effectLst>
                <a:outerShdw blurRad="38100" dist="38100" dir="2700000">
                  <a:srgbClr val="C0C0C0"/>
                </a:outerShdw>
              </a:effectLst>
              <a:latin typeface="Times New Roman" pitchFamily="2" charset="0"/>
            </a:endParaRPr>
          </a:p>
        </p:txBody>
      </p:sp>
    </p:spTree>
    <p:extLst>
      <p:ext uri="{BB962C8B-B14F-4D97-AF65-F5344CB8AC3E}">
        <p14:creationId xmlns:p14="http://schemas.microsoft.com/office/powerpoint/2010/main" val="2471835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1505"/>
          <p:cNvSpPr>
            <a:spLocks noGrp="1"/>
          </p:cNvSpPr>
          <p:nvPr>
            <p:ph type="title"/>
          </p:nvPr>
        </p:nvSpPr>
        <p:spPr>
          <a:xfrm>
            <a:off x="468313" y="549275"/>
            <a:ext cx="8229600" cy="774700"/>
          </a:xfrm>
        </p:spPr>
        <p:txBody>
          <a:bodyPr/>
          <a:lstStyle/>
          <a:p>
            <a:pPr eaLnBrk="1" hangingPunct="1">
              <a:defRPr/>
            </a:pPr>
            <a:r>
              <a:rPr lang="zh-CN" altLang="en-US" sz="4400" b="1" noProof="1" smtClean="0">
                <a:effectLst>
                  <a:outerShdw blurRad="38100" dist="38100" dir="2700000" algn="tl">
                    <a:srgbClr val="C0C0C0"/>
                  </a:outerShdw>
                </a:effectLst>
                <a:latin typeface="Times New Roman" pitchFamily="18" charset="0"/>
                <a:cs typeface="Times New Roman" pitchFamily="18" charset="0"/>
              </a:rPr>
              <a:t>类型表达式（</a:t>
            </a:r>
            <a:r>
              <a:rPr lang="en-US" sz="4400" b="1" noProof="1" smtClean="0">
                <a:effectLst>
                  <a:outerShdw blurRad="38100" dist="38100" dir="2700000" algn="tl">
                    <a:srgbClr val="C0C0C0"/>
                  </a:outerShdw>
                </a:effectLst>
                <a:latin typeface="Times New Roman" pitchFamily="18" charset="0"/>
                <a:cs typeface="Times New Roman" pitchFamily="18" charset="0"/>
              </a:rPr>
              <a:t>III）</a:t>
            </a:r>
          </a:p>
        </p:txBody>
      </p:sp>
      <p:sp>
        <p:nvSpPr>
          <p:cNvPr id="21507" name="文本占位符 21506"/>
          <p:cNvSpPr>
            <a:spLocks noGrp="1"/>
          </p:cNvSpPr>
          <p:nvPr>
            <p:ph idx="1"/>
          </p:nvPr>
        </p:nvSpPr>
        <p:spPr>
          <a:xfrm>
            <a:off x="457200" y="1414463"/>
            <a:ext cx="8507413" cy="2014537"/>
          </a:xfrm>
        </p:spPr>
        <p:txBody>
          <a:bodyPr/>
          <a:lstStyle/>
          <a:p>
            <a:pPr marL="381000" indent="-381000" eaLnBrk="1" hangingPunct="1">
              <a:lnSpc>
                <a:spcPct val="80000"/>
              </a:lnSpc>
              <a:spcBef>
                <a:spcPct val="50000"/>
              </a:spcBef>
              <a:buFont typeface="Wingdings" pitchFamily="2" charset="2"/>
              <a:buChar char="v"/>
              <a:defRPr/>
            </a:pPr>
            <a:r>
              <a:rPr lang="zh-CN" altLang="en-US" sz="3200" b="1" noProof="1" smtClean="0">
                <a:effectLst>
                  <a:outerShdw blurRad="38100" dist="38100" dir="2700000" algn="tl">
                    <a:srgbClr val="C0C0C0"/>
                  </a:outerShdw>
                </a:effectLst>
                <a:latin typeface="Times New Roman" pitchFamily="18" charset="0"/>
                <a:cs typeface="Times New Roman" pitchFamily="18" charset="0"/>
              </a:rPr>
              <a:t>指针</a:t>
            </a:r>
            <a:r>
              <a:rPr lang="en-US" sz="2800" b="1" noProof="1" smtClean="0">
                <a:effectLst>
                  <a:outerShdw blurRad="38100" dist="38100" dir="2700000" algn="tl">
                    <a:srgbClr val="C0C0C0"/>
                  </a:outerShdw>
                </a:effectLst>
                <a:latin typeface="Times New Roman" pitchFamily="18" charset="0"/>
                <a:cs typeface="Times New Roman" pitchFamily="18" charset="0"/>
              </a:rPr>
              <a:t>int* aa; </a:t>
            </a:r>
          </a:p>
          <a:p>
            <a:pPr marL="381000" indent="-381000" eaLnBrk="1" hangingPunct="1">
              <a:lnSpc>
                <a:spcPct val="80000"/>
              </a:lnSpc>
              <a:spcBef>
                <a:spcPct val="50000"/>
              </a:spcBef>
              <a:buFont typeface="Wingdings" pitchFamily="2" charset="2"/>
              <a:buNone/>
              <a:defRPr/>
            </a:pPr>
            <a:r>
              <a:rPr lang="en-US" sz="2800" b="1" noProof="1" smtClean="0">
                <a:effectLst>
                  <a:outerShdw blurRad="38100" dist="38100" dir="2700000" algn="tl">
                    <a:srgbClr val="C0C0C0"/>
                  </a:outerShdw>
                </a:effectLst>
                <a:latin typeface="Times New Roman" pitchFamily="18" charset="0"/>
                <a:cs typeface="Times New Roman" pitchFamily="18" charset="0"/>
              </a:rPr>
              <a:t>     </a:t>
            </a:r>
            <a:r>
              <a:rPr lang="en-US" sz="2800" b="1" noProof="1" smtClean="0">
                <a:solidFill>
                  <a:srgbClr val="0070C0"/>
                </a:solidFill>
                <a:effectLst>
                  <a:outerShdw blurRad="38100" dist="38100" dir="2700000" algn="tl">
                    <a:srgbClr val="C0C0C0"/>
                  </a:outerShdw>
                </a:effectLst>
                <a:latin typeface="Times New Roman" pitchFamily="18" charset="0"/>
                <a:cs typeface="Times New Roman" pitchFamily="18" charset="0"/>
              </a:rPr>
              <a:t>var aa:</a:t>
            </a:r>
            <a:r>
              <a:rPr lang="en-US" sz="2800" b="1" noProof="1" smtClean="0">
                <a:solidFill>
                  <a:srgbClr val="0070C0"/>
                </a:solidFill>
                <a:effectLst>
                  <a:outerShdw blurRad="38100" dist="38100" dir="2700000" algn="tl">
                    <a:srgbClr val="C0C0C0"/>
                  </a:outerShdw>
                </a:effectLst>
                <a:latin typeface="Times New Roman" pitchFamily="18" charset="0"/>
                <a:ea typeface="Times New Roman" pitchFamily="18" charset="0"/>
                <a:cs typeface="Arial" pitchFamily="34" charset="0"/>
              </a:rPr>
              <a:t>↑integer;</a:t>
            </a:r>
          </a:p>
          <a:p>
            <a:pPr marL="381000" indent="-381000" eaLnBrk="1" hangingPunct="1">
              <a:lnSpc>
                <a:spcPct val="80000"/>
              </a:lnSpc>
              <a:spcBef>
                <a:spcPct val="50000"/>
              </a:spcBef>
              <a:buFont typeface="Wingdings" pitchFamily="2" charset="2"/>
              <a:buNone/>
              <a:defRPr/>
            </a:pPr>
            <a:r>
              <a:rPr lang="en-US" sz="2800" b="1" noProof="1" smtClean="0">
                <a:effectLst>
                  <a:outerShdw blurRad="38100" dist="38100" dir="2700000" algn="tl">
                    <a:srgbClr val="C0C0C0"/>
                  </a:outerShdw>
                </a:effectLst>
                <a:latin typeface="Times New Roman" pitchFamily="18" charset="0"/>
                <a:cs typeface="Times New Roman" pitchFamily="18" charset="0"/>
              </a:rPr>
              <a:t>     </a:t>
            </a:r>
            <a:r>
              <a:rPr lang="en-US" sz="2800" b="1" i="1" noProof="1" smtClean="0">
                <a:solidFill>
                  <a:srgbClr val="FF0000"/>
                </a:solidFill>
                <a:effectLst>
                  <a:outerShdw blurRad="38100" dist="38100" dir="2700000" algn="tl">
                    <a:srgbClr val="C0C0C0"/>
                  </a:outerShdw>
                </a:effectLst>
                <a:latin typeface="Times New Roman" pitchFamily="18" charset="0"/>
                <a:cs typeface="Times New Roman" pitchFamily="18" charset="0"/>
              </a:rPr>
              <a:t>pointer</a:t>
            </a:r>
            <a:r>
              <a:rPr lang="en-US" sz="2800" b="1" i="1" noProof="1" smtClean="0">
                <a:solidFill>
                  <a:schemeClr val="hlink"/>
                </a:solidFill>
                <a:effectLst>
                  <a:outerShdw blurRad="38100" dist="38100" dir="2700000" algn="tl">
                    <a:srgbClr val="C0C0C0"/>
                  </a:outerShdw>
                </a:effectLst>
                <a:latin typeface="Times New Roman" pitchFamily="18" charset="0"/>
                <a:cs typeface="Times New Roman" pitchFamily="18" charset="0"/>
              </a:rPr>
              <a:t> </a:t>
            </a:r>
            <a:r>
              <a:rPr lang="en-US" sz="2800" b="1" noProof="1" smtClean="0">
                <a:solidFill>
                  <a:schemeClr val="hlink"/>
                </a:solidFill>
                <a:effectLst>
                  <a:outerShdw blurRad="38100" dist="38100" dir="2700000" algn="tl">
                    <a:srgbClr val="C0C0C0"/>
                  </a:outerShdw>
                </a:effectLst>
                <a:latin typeface="Times New Roman" pitchFamily="18" charset="0"/>
                <a:cs typeface="Times New Roman" pitchFamily="18" charset="0"/>
              </a:rPr>
              <a:t>(</a:t>
            </a:r>
            <a:r>
              <a:rPr lang="en-US" sz="2800" b="1" i="1" noProof="1" smtClean="0">
                <a:solidFill>
                  <a:schemeClr val="hlink"/>
                </a:solidFill>
                <a:effectLst>
                  <a:outerShdw blurRad="38100" dist="38100" dir="2700000" algn="tl">
                    <a:srgbClr val="C0C0C0"/>
                  </a:outerShdw>
                </a:effectLst>
                <a:latin typeface="Times New Roman" pitchFamily="18" charset="0"/>
                <a:cs typeface="Times New Roman" pitchFamily="18" charset="0"/>
              </a:rPr>
              <a:t>integer</a:t>
            </a:r>
            <a:r>
              <a:rPr lang="en-US" sz="2800" b="1" noProof="1" smtClean="0">
                <a:solidFill>
                  <a:schemeClr val="hlink"/>
                </a:solidFill>
                <a:effectLst>
                  <a:outerShdw blurRad="38100" dist="38100" dir="2700000" algn="tl">
                    <a:srgbClr val="C0C0C0"/>
                  </a:outerShdw>
                </a:effectLst>
                <a:latin typeface="Times New Roman" pitchFamily="18" charset="0"/>
                <a:cs typeface="Times New Roman" pitchFamily="18" charset="0"/>
              </a:rPr>
              <a:t>)</a:t>
            </a:r>
            <a:endParaRPr lang="en-US" sz="2400" b="1" noProof="1" smtClean="0">
              <a:effectLst>
                <a:outerShdw blurRad="38100" dist="38100" dir="2700000" algn="tl">
                  <a:srgbClr val="C0C0C0"/>
                </a:outerShdw>
              </a:effectLst>
              <a:latin typeface="Times New Roman" pitchFamily="18" charset="0"/>
              <a:cs typeface="Times New Roman" pitchFamily="18" charset="0"/>
            </a:endParaRPr>
          </a:p>
        </p:txBody>
      </p:sp>
      <p:sp>
        <p:nvSpPr>
          <p:cNvPr id="21510" name="矩形 21509"/>
          <p:cNvSpPr/>
          <p:nvPr/>
        </p:nvSpPr>
        <p:spPr>
          <a:xfrm>
            <a:off x="4211638" y="4868863"/>
            <a:ext cx="1208087" cy="519112"/>
          </a:xfrm>
          <a:prstGeom prst="rect">
            <a:avLst/>
          </a:prstGeom>
          <a:noFill/>
          <a:ln w="9525">
            <a:noFill/>
            <a:miter/>
          </a:ln>
        </p:spPr>
        <p:txBody>
          <a:bodyPr wrap="none">
            <a:spAutoFit/>
          </a:bodyPr>
          <a:lstStyle/>
          <a:p>
            <a:pPr fontAlgn="base">
              <a:spcBef>
                <a:spcPct val="0"/>
              </a:spcBef>
              <a:spcAft>
                <a:spcPct val="0"/>
              </a:spcAft>
              <a:buFont typeface="Arial" panose="020B0604020202020204" pitchFamily="34" charset="0"/>
              <a:buNone/>
              <a:defRPr/>
            </a:pPr>
            <a:r>
              <a:rPr lang="en-US" sz="2800" b="1" i="1" noProof="1">
                <a:solidFill>
                  <a:srgbClr val="000000"/>
                </a:solidFill>
                <a:effectLst>
                  <a:outerShdw blurRad="38100" dist="38100" dir="2700000" algn="tl">
                    <a:srgbClr val="C0C0C0"/>
                  </a:outerShdw>
                </a:effectLst>
                <a:latin typeface="Times New Roman" pitchFamily="18" charset="0"/>
              </a:rPr>
              <a:t>integer</a:t>
            </a:r>
          </a:p>
        </p:txBody>
      </p:sp>
      <p:sp>
        <p:nvSpPr>
          <p:cNvPr id="21511" name="矩形 21510"/>
          <p:cNvSpPr/>
          <p:nvPr/>
        </p:nvSpPr>
        <p:spPr>
          <a:xfrm>
            <a:off x="3059113" y="3860800"/>
            <a:ext cx="1230312" cy="517525"/>
          </a:xfrm>
          <a:prstGeom prst="rect">
            <a:avLst/>
          </a:prstGeom>
          <a:noFill/>
          <a:ln w="9525">
            <a:noFill/>
            <a:miter/>
          </a:ln>
        </p:spPr>
        <p:txBody>
          <a:bodyPr wrap="none">
            <a:spAutoFit/>
          </a:bodyPr>
          <a:lstStyle/>
          <a:p>
            <a:pPr fontAlgn="base">
              <a:spcBef>
                <a:spcPct val="0"/>
              </a:spcBef>
              <a:spcAft>
                <a:spcPct val="0"/>
              </a:spcAft>
              <a:buFont typeface="Arial" panose="020B0604020202020204" pitchFamily="34" charset="0"/>
              <a:buNone/>
              <a:defRPr/>
            </a:pPr>
            <a:r>
              <a:rPr lang="en-US" altLang="x-none" sz="2800" b="1" i="1" noProof="1">
                <a:solidFill>
                  <a:srgbClr val="FF3300"/>
                </a:solidFill>
                <a:effectLst>
                  <a:outerShdw blurRad="38100" dist="38100" dir="2700000">
                    <a:srgbClr val="C0C0C0"/>
                  </a:outerShdw>
                </a:effectLst>
                <a:latin typeface="Times New Roman" pitchFamily="2" charset="0"/>
                <a:cs typeface="+mn-ea"/>
              </a:rPr>
              <a:t>pointer</a:t>
            </a:r>
          </a:p>
        </p:txBody>
      </p:sp>
      <p:cxnSp>
        <p:nvCxnSpPr>
          <p:cNvPr id="33798" name="直接箭头连接符 21517"/>
          <p:cNvCxnSpPr>
            <a:cxnSpLocks noChangeShapeType="1"/>
          </p:cNvCxnSpPr>
          <p:nvPr/>
        </p:nvCxnSpPr>
        <p:spPr bwMode="auto">
          <a:xfrm>
            <a:off x="3779838" y="4437063"/>
            <a:ext cx="752475" cy="3397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20493" name="文本框 20492"/>
          <p:cNvSpPr txBox="1"/>
          <p:nvPr/>
        </p:nvSpPr>
        <p:spPr>
          <a:xfrm>
            <a:off x="755650" y="4652963"/>
            <a:ext cx="1744663" cy="523875"/>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zh-CN" altLang="en-US" sz="2800" b="1" noProof="1">
                <a:solidFill>
                  <a:srgbClr val="C0504D"/>
                </a:solidFill>
                <a:effectLst>
                  <a:outerShdw blurRad="38100" dist="38100" dir="2700000">
                    <a:srgbClr val="C0C0C0"/>
                  </a:outerShdw>
                </a:effectLst>
                <a:latin typeface="Times New Roman" pitchFamily="2" charset="0"/>
                <a:cs typeface="+mn-ea"/>
              </a:rPr>
              <a:t>树形表示</a:t>
            </a:r>
            <a:endParaRPr lang="zh-CN" altLang="en-US" sz="2800" b="1" noProof="1">
              <a:solidFill>
                <a:srgbClr val="C0504D"/>
              </a:solidFill>
              <a:effectLst>
                <a:outerShdw blurRad="38100" dist="38100" dir="2700000">
                  <a:srgbClr val="C0C0C0"/>
                </a:outerShdw>
              </a:effectLst>
              <a:latin typeface="Times New Roman" pitchFamily="2" charset="0"/>
            </a:endParaRPr>
          </a:p>
        </p:txBody>
      </p:sp>
      <p:sp>
        <p:nvSpPr>
          <p:cNvPr id="33800" name="矩形 21518"/>
          <p:cNvSpPr>
            <a:spLocks noChangeArrowheads="1"/>
          </p:cNvSpPr>
          <p:nvPr/>
        </p:nvSpPr>
        <p:spPr bwMode="auto">
          <a:xfrm>
            <a:off x="2743200" y="3733800"/>
            <a:ext cx="3205163" cy="1828800"/>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endParaRPr lang="zh-CN" altLang="en-US" smtClean="0">
              <a:solidFill>
                <a:srgbClr val="000000"/>
              </a:solidFill>
            </a:endParaRPr>
          </a:p>
        </p:txBody>
      </p:sp>
    </p:spTree>
    <p:extLst>
      <p:ext uri="{BB962C8B-B14F-4D97-AF65-F5344CB8AC3E}">
        <p14:creationId xmlns:p14="http://schemas.microsoft.com/office/powerpoint/2010/main" val="2246089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1505"/>
          <p:cNvSpPr>
            <a:spLocks noGrp="1"/>
          </p:cNvSpPr>
          <p:nvPr>
            <p:ph type="title"/>
          </p:nvPr>
        </p:nvSpPr>
        <p:spPr>
          <a:xfrm>
            <a:off x="468313" y="549275"/>
            <a:ext cx="8229600" cy="774700"/>
          </a:xfrm>
        </p:spPr>
        <p:txBody>
          <a:bodyPr/>
          <a:lstStyle/>
          <a:p>
            <a:pPr eaLnBrk="1" hangingPunct="1">
              <a:defRPr/>
            </a:pPr>
            <a:r>
              <a:rPr lang="zh-CN" altLang="en-US" sz="4400" b="1" noProof="1" smtClean="0">
                <a:effectLst>
                  <a:outerShdw blurRad="38100" dist="38100" dir="2700000" algn="tl">
                    <a:srgbClr val="C0C0C0"/>
                  </a:outerShdw>
                </a:effectLst>
                <a:latin typeface="Times New Roman" pitchFamily="18" charset="0"/>
                <a:cs typeface="Times New Roman" pitchFamily="18" charset="0"/>
              </a:rPr>
              <a:t>类型表达式（</a:t>
            </a:r>
            <a:r>
              <a:rPr lang="en-US" sz="4400" b="1" noProof="1" smtClean="0">
                <a:effectLst>
                  <a:outerShdw blurRad="38100" dist="38100" dir="2700000" algn="tl">
                    <a:srgbClr val="C0C0C0"/>
                  </a:outerShdw>
                </a:effectLst>
                <a:latin typeface="Times New Roman" pitchFamily="18" charset="0"/>
                <a:cs typeface="Times New Roman" pitchFamily="18" charset="0"/>
              </a:rPr>
              <a:t>IV）</a:t>
            </a:r>
          </a:p>
        </p:txBody>
      </p:sp>
      <p:sp>
        <p:nvSpPr>
          <p:cNvPr id="21507" name="文本占位符 21506"/>
          <p:cNvSpPr>
            <a:spLocks noGrp="1"/>
          </p:cNvSpPr>
          <p:nvPr>
            <p:ph idx="1"/>
          </p:nvPr>
        </p:nvSpPr>
        <p:spPr>
          <a:xfrm>
            <a:off x="457200" y="1414463"/>
            <a:ext cx="6829425" cy="3081337"/>
          </a:xfrm>
        </p:spPr>
        <p:txBody>
          <a:bodyPr/>
          <a:lstStyle/>
          <a:p>
            <a:pPr marL="457200" indent="-457200" eaLnBrk="1" hangingPunct="1">
              <a:lnSpc>
                <a:spcPct val="80000"/>
              </a:lnSpc>
              <a:spcBef>
                <a:spcPct val="50000"/>
              </a:spcBef>
              <a:defRPr/>
            </a:pPr>
            <a:r>
              <a:rPr lang="zh-CN" altLang="en-US" sz="3200" b="1" noProof="1" smtClean="0">
                <a:effectLst>
                  <a:outerShdw blurRad="38100" dist="38100" dir="2700000" algn="tl">
                    <a:srgbClr val="C0C0C0"/>
                  </a:outerShdw>
                </a:effectLst>
                <a:latin typeface="Times New Roman" pitchFamily="18" charset="0"/>
                <a:cs typeface="Times New Roman" pitchFamily="18" charset="0"/>
              </a:rPr>
              <a:t>函数</a:t>
            </a:r>
            <a:r>
              <a:rPr lang="en-US" altLang="zh-CN" sz="2400" b="1" noProof="1" smtClean="0">
                <a:effectLst>
                  <a:outerShdw blurRad="38100" dist="38100" dir="2700000" algn="tl">
                    <a:srgbClr val="C0C0C0"/>
                  </a:outerShdw>
                </a:effectLst>
                <a:latin typeface="Times New Roman" pitchFamily="18" charset="0"/>
                <a:cs typeface="Times New Roman" pitchFamily="18" charset="0"/>
              </a:rPr>
              <a:t>float</a:t>
            </a:r>
            <a:r>
              <a:rPr lang="en-US" sz="2400" b="1" noProof="1" smtClean="0">
                <a:effectLst>
                  <a:outerShdw blurRad="38100" dist="38100" dir="2700000" algn="tl">
                    <a:srgbClr val="C0C0C0"/>
                  </a:outerShdw>
                </a:effectLst>
                <a:latin typeface="Times New Roman" pitchFamily="18" charset="0"/>
                <a:cs typeface="Times New Roman" pitchFamily="18" charset="0"/>
              </a:rPr>
              <a:t> divide(int i, int j)</a:t>
            </a:r>
          </a:p>
          <a:p>
            <a:pPr marL="457200" indent="-457200" eaLnBrk="1" hangingPunct="1">
              <a:lnSpc>
                <a:spcPct val="80000"/>
              </a:lnSpc>
              <a:spcBef>
                <a:spcPct val="50000"/>
              </a:spcBef>
              <a:buFont typeface="Wingdings" pitchFamily="2" charset="2"/>
              <a:buNone/>
              <a:defRPr/>
            </a:pPr>
            <a:r>
              <a:rPr lang="en-US" sz="2400" b="1" noProof="1" smtClean="0">
                <a:effectLst>
                  <a:outerShdw blurRad="38100" dist="38100" dir="2700000" algn="tl">
                    <a:srgbClr val="C0C0C0"/>
                  </a:outerShdw>
                </a:effectLst>
                <a:latin typeface="Times New Roman" pitchFamily="18" charset="0"/>
                <a:cs typeface="Times New Roman" pitchFamily="18" charset="0"/>
              </a:rPr>
              <a:t>    </a:t>
            </a:r>
            <a:r>
              <a:rPr lang="en-US" sz="2400" b="1" noProof="1" smtClean="0">
                <a:solidFill>
                  <a:srgbClr val="0070C0"/>
                </a:solidFill>
                <a:effectLst>
                  <a:outerShdw blurRad="38100" dist="38100" dir="2700000" algn="tl">
                    <a:srgbClr val="C0C0C0"/>
                  </a:outerShdw>
                </a:effectLst>
                <a:latin typeface="Times New Roman" pitchFamily="18" charset="0"/>
                <a:cs typeface="Times New Roman" pitchFamily="18" charset="0"/>
              </a:rPr>
              <a:t> FUNCTION  divide(i,j:integer):real; </a:t>
            </a:r>
            <a:r>
              <a:rPr lang="en-US" sz="2400" b="1" noProof="1" smtClean="0">
                <a:effectLst>
                  <a:outerShdw blurRad="38100" dist="38100" dir="2700000" algn="tl">
                    <a:srgbClr val="C0C0C0"/>
                  </a:outerShdw>
                </a:effectLst>
                <a:latin typeface="Times New Roman" pitchFamily="18" charset="0"/>
                <a:cs typeface="Times New Roman" pitchFamily="18" charset="0"/>
              </a:rPr>
              <a:t>    </a:t>
            </a:r>
          </a:p>
          <a:p>
            <a:pPr marL="457200" indent="-457200" eaLnBrk="1" hangingPunct="1">
              <a:buFont typeface="Wingdings" pitchFamily="2" charset="2"/>
              <a:buNone/>
              <a:defRPr/>
            </a:pPr>
            <a:r>
              <a:rPr lang="en-US" sz="1800" b="1" noProof="1" smtClean="0">
                <a:effectLst>
                  <a:outerShdw blurRad="38100" dist="38100" dir="2700000" algn="tl">
                    <a:srgbClr val="C0C0C0"/>
                  </a:outerShdw>
                </a:effectLst>
                <a:latin typeface="Times New Roman" pitchFamily="18" charset="0"/>
                <a:cs typeface="Times New Roman" pitchFamily="18" charset="0"/>
              </a:rPr>
              <a:t>    </a:t>
            </a:r>
            <a:r>
              <a:rPr lang="en-US" b="1" noProof="1" smtClean="0">
                <a:effectLst>
                  <a:outerShdw blurRad="38100" dist="38100" dir="2700000" algn="tl">
                    <a:srgbClr val="C0C0C0"/>
                  </a:outerShdw>
                </a:effectLst>
                <a:latin typeface="Times New Roman" pitchFamily="18" charset="0"/>
                <a:cs typeface="Times New Roman" pitchFamily="18" charset="0"/>
              </a:rPr>
              <a:t> </a:t>
            </a:r>
            <a:r>
              <a:rPr lang="en-US" sz="1800" b="1" noProof="1" smtClean="0">
                <a:effectLst>
                  <a:outerShdw blurRad="38100" dist="38100" dir="2700000" algn="tl">
                    <a:srgbClr val="C0C0C0"/>
                  </a:outerShdw>
                </a:effectLst>
                <a:latin typeface="Times New Roman" pitchFamily="18" charset="0"/>
                <a:cs typeface="Times New Roman" pitchFamily="18" charset="0"/>
              </a:rPr>
              <a:t>   </a:t>
            </a:r>
            <a:r>
              <a:rPr lang="en-US" sz="2400" b="1" i="1" noProof="1" smtClean="0">
                <a:solidFill>
                  <a:schemeClr val="hlink"/>
                </a:solidFill>
                <a:effectLst>
                  <a:outerShdw blurRad="38100" dist="38100" dir="2700000" algn="tl">
                    <a:srgbClr val="C0C0C0"/>
                  </a:outerShdw>
                </a:effectLst>
                <a:latin typeface="Times New Roman" pitchFamily="18" charset="0"/>
                <a:cs typeface="Times New Roman" pitchFamily="18" charset="0"/>
              </a:rPr>
              <a:t>integer X integer </a:t>
            </a:r>
            <a:r>
              <a:rPr lang="en-US" sz="2400" b="1" noProof="1" smtClean="0">
                <a:solidFill>
                  <a:srgbClr val="FF0000"/>
                </a:solidFill>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noProof="1" smtClean="0">
                <a:solidFill>
                  <a:schemeClr val="hlink"/>
                </a:solidFill>
                <a:effectLst>
                  <a:outerShdw blurRad="38100" dist="38100" dir="2700000" algn="tl">
                    <a:srgbClr val="C0C0C0"/>
                  </a:outerShdw>
                </a:effectLst>
                <a:latin typeface="Times New Roman" pitchFamily="18" charset="0"/>
                <a:cs typeface="Times New Roman" pitchFamily="18" charset="0"/>
              </a:rPr>
              <a:t> </a:t>
            </a:r>
            <a:r>
              <a:rPr lang="en-US" sz="2400" b="1" i="1" noProof="1" smtClean="0">
                <a:solidFill>
                  <a:schemeClr val="hlink"/>
                </a:solidFill>
                <a:effectLst>
                  <a:outerShdw blurRad="38100" dist="38100" dir="2700000" algn="tl">
                    <a:srgbClr val="C0C0C0"/>
                  </a:outerShdw>
                </a:effectLst>
                <a:latin typeface="Times New Roman" pitchFamily="18" charset="0"/>
                <a:cs typeface="Times New Roman" pitchFamily="18" charset="0"/>
              </a:rPr>
              <a:t>float</a:t>
            </a:r>
          </a:p>
          <a:p>
            <a:pPr marL="457200" indent="-457200" eaLnBrk="1" hangingPunct="1">
              <a:defRPr/>
            </a:pPr>
            <a:r>
              <a:rPr lang="zh-CN" altLang="en-US" sz="2800" b="1" noProof="1" smtClean="0">
                <a:effectLst>
                  <a:outerShdw blurRad="38100" dist="38100" dir="2700000" algn="tl">
                    <a:srgbClr val="C0C0C0"/>
                  </a:outerShdw>
                </a:effectLst>
                <a:latin typeface="Times New Roman" pitchFamily="18" charset="0"/>
                <a:cs typeface="Times New Roman" pitchFamily="18" charset="0"/>
              </a:rPr>
              <a:t>类型表达式的树形表示 </a:t>
            </a:r>
            <a:r>
              <a:rPr lang="en-US" sz="2400" b="1" noProof="1" smtClean="0">
                <a:effectLst>
                  <a:outerShdw blurRad="38100" dist="38100" dir="2700000" algn="tl">
                    <a:srgbClr val="C0C0C0"/>
                  </a:outerShdw>
                </a:effectLst>
                <a:latin typeface="Times New Roman" pitchFamily="18" charset="0"/>
                <a:cs typeface="Times New Roman" pitchFamily="18" charset="0"/>
                <a:sym typeface="+mn-ea"/>
              </a:rPr>
              <a:t>int *f(char a, char b);</a:t>
            </a:r>
            <a:endParaRPr lang="en-US" altLang="en-US" sz="2800" b="1" noProof="1" smtClean="0">
              <a:effectLst>
                <a:outerShdw blurRad="38100" dist="38100" dir="2700000" algn="tl">
                  <a:srgbClr val="C0C0C0"/>
                </a:outerShdw>
              </a:effectLst>
              <a:latin typeface="Times New Roman" pitchFamily="18" charset="0"/>
              <a:cs typeface="Times New Roman" pitchFamily="18" charset="0"/>
            </a:endParaRPr>
          </a:p>
          <a:p>
            <a:pPr marL="457200" indent="-457200" eaLnBrk="1" hangingPunct="1">
              <a:defRPr/>
            </a:pPr>
            <a:r>
              <a:rPr lang="en-US" sz="2400" b="1" noProof="1" smtClean="0">
                <a:solidFill>
                  <a:srgbClr val="0070C0"/>
                </a:solidFill>
                <a:effectLst>
                  <a:outerShdw blurRad="38100" dist="38100" dir="2700000" algn="tl">
                    <a:srgbClr val="C0C0C0"/>
                  </a:outerShdw>
                </a:effectLst>
                <a:latin typeface="Times New Roman" pitchFamily="18" charset="0"/>
                <a:cs typeface="Times New Roman" pitchFamily="18" charset="0"/>
              </a:rPr>
              <a:t>FUNCTION f(a,b:char): </a:t>
            </a:r>
            <a:r>
              <a:rPr lang="en-US" sz="2400" b="1" noProof="1" smtClean="0">
                <a:solidFill>
                  <a:srgbClr val="0070C0"/>
                </a:solidFill>
                <a:effectLst>
                  <a:outerShdw blurRad="38100" dist="38100" dir="2700000" algn="tl">
                    <a:srgbClr val="C0C0C0"/>
                  </a:outerShdw>
                </a:effectLst>
                <a:latin typeface="Times New Roman" pitchFamily="18" charset="0"/>
                <a:ea typeface="Times New Roman" pitchFamily="18" charset="0"/>
                <a:cs typeface="Arial" pitchFamily="34" charset="0"/>
              </a:rPr>
              <a:t>↑ integer;</a:t>
            </a:r>
          </a:p>
          <a:p>
            <a:pPr marL="457200" indent="-457200" eaLnBrk="1" hangingPunct="1">
              <a:defRPr/>
            </a:pPr>
            <a:r>
              <a:rPr lang="en-US" sz="2400" b="1" i="1" noProof="1" smtClean="0">
                <a:effectLst>
                  <a:outerShdw blurRad="38100" dist="38100" dir="2700000" algn="tl">
                    <a:srgbClr val="C0C0C0"/>
                  </a:outerShdw>
                </a:effectLst>
                <a:latin typeface="Times New Roman" pitchFamily="18" charset="0"/>
                <a:cs typeface="Times New Roman" pitchFamily="18" charset="0"/>
              </a:rPr>
              <a:t>char X char </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cs typeface="Times New Roman" pitchFamily="18" charset="0"/>
              </a:rPr>
              <a:t> </a:t>
            </a:r>
            <a:r>
              <a:rPr lang="en-US" sz="2400" b="1" i="1" noProof="1" smtClean="0">
                <a:effectLst>
                  <a:outerShdw blurRad="38100" dist="38100" dir="2700000" algn="tl">
                    <a:srgbClr val="C0C0C0"/>
                  </a:outerShdw>
                </a:effectLst>
                <a:latin typeface="Times New Roman" pitchFamily="18" charset="0"/>
                <a:cs typeface="Times New Roman" pitchFamily="18" charset="0"/>
              </a:rPr>
              <a:t>pointer</a:t>
            </a:r>
            <a:r>
              <a:rPr lang="en-US" sz="2400" b="1" noProof="1" smtClean="0">
                <a:effectLst>
                  <a:outerShdw blurRad="38100" dist="38100" dir="2700000" algn="tl">
                    <a:srgbClr val="C0C0C0"/>
                  </a:outerShdw>
                </a:effectLst>
                <a:latin typeface="Times New Roman" pitchFamily="18" charset="0"/>
                <a:cs typeface="Times New Roman" pitchFamily="18" charset="0"/>
              </a:rPr>
              <a:t>(</a:t>
            </a:r>
            <a:r>
              <a:rPr lang="en-US" sz="2400" b="1" i="1" noProof="1" smtClean="0">
                <a:effectLst>
                  <a:outerShdw blurRad="38100" dist="38100" dir="2700000" algn="tl">
                    <a:srgbClr val="C0C0C0"/>
                  </a:outerShdw>
                </a:effectLst>
                <a:latin typeface="Times New Roman" pitchFamily="18" charset="0"/>
                <a:cs typeface="Times New Roman" pitchFamily="18" charset="0"/>
              </a:rPr>
              <a:t>integer</a:t>
            </a:r>
            <a:r>
              <a:rPr lang="en-US" sz="2400" b="1" noProof="1" smtClean="0">
                <a:effectLst>
                  <a:outerShdw blurRad="38100" dist="38100" dir="2700000" algn="tl">
                    <a:srgbClr val="C0C0C0"/>
                  </a:outerShdw>
                </a:effectLst>
                <a:latin typeface="Times New Roman" pitchFamily="18" charset="0"/>
                <a:cs typeface="Times New Roman" pitchFamily="18" charset="0"/>
              </a:rPr>
              <a:t>)   </a:t>
            </a:r>
          </a:p>
        </p:txBody>
      </p:sp>
      <p:sp>
        <p:nvSpPr>
          <p:cNvPr id="21508" name="矩形 21507"/>
          <p:cNvSpPr/>
          <p:nvPr/>
        </p:nvSpPr>
        <p:spPr>
          <a:xfrm>
            <a:off x="466725" y="5805488"/>
            <a:ext cx="854075" cy="519112"/>
          </a:xfrm>
          <a:prstGeom prst="rect">
            <a:avLst/>
          </a:prstGeom>
          <a:noFill/>
          <a:ln w="9525">
            <a:noFill/>
            <a:miter/>
          </a:ln>
        </p:spPr>
        <p:txBody>
          <a:bodyPr wrap="none">
            <a:spAutoFit/>
          </a:bodyPr>
          <a:lstStyle/>
          <a:p>
            <a:pPr fontAlgn="base">
              <a:spcBef>
                <a:spcPct val="0"/>
              </a:spcBef>
              <a:spcAft>
                <a:spcPct val="0"/>
              </a:spcAft>
              <a:buFont typeface="Arial" panose="020B0604020202020204" pitchFamily="34" charset="0"/>
              <a:buNone/>
              <a:defRPr/>
            </a:pPr>
            <a:r>
              <a:rPr lang="en-US" sz="2800" b="1" i="1" noProof="1">
                <a:solidFill>
                  <a:srgbClr val="000000"/>
                </a:solidFill>
                <a:effectLst>
                  <a:outerShdw blurRad="38100" dist="38100" dir="2700000" algn="tl">
                    <a:srgbClr val="C0C0C0"/>
                  </a:outerShdw>
                </a:effectLst>
                <a:latin typeface="Times New Roman" pitchFamily="18" charset="0"/>
              </a:rPr>
              <a:t>char</a:t>
            </a:r>
          </a:p>
        </p:txBody>
      </p:sp>
      <p:sp>
        <p:nvSpPr>
          <p:cNvPr id="21509" name="矩形 21508"/>
          <p:cNvSpPr/>
          <p:nvPr/>
        </p:nvSpPr>
        <p:spPr>
          <a:xfrm>
            <a:off x="1547813" y="5805488"/>
            <a:ext cx="1025525" cy="519112"/>
          </a:xfrm>
          <a:prstGeom prst="rect">
            <a:avLst/>
          </a:prstGeom>
          <a:noFill/>
          <a:ln w="9525">
            <a:noFill/>
            <a:miter/>
          </a:ln>
        </p:spPr>
        <p:txBody>
          <a:bodyPr>
            <a:spAutoFit/>
          </a:bodyPr>
          <a:lstStyle/>
          <a:p>
            <a:pPr fontAlgn="base">
              <a:spcBef>
                <a:spcPct val="0"/>
              </a:spcBef>
              <a:spcAft>
                <a:spcPct val="0"/>
              </a:spcAft>
              <a:buFont typeface="Arial" panose="020B0604020202020204" pitchFamily="34" charset="0"/>
              <a:buNone/>
              <a:defRPr/>
            </a:pPr>
            <a:r>
              <a:rPr lang="en-US" sz="2800" b="1" i="1" noProof="1">
                <a:solidFill>
                  <a:srgbClr val="000000"/>
                </a:solidFill>
                <a:effectLst>
                  <a:outerShdw blurRad="38100" dist="38100" dir="2700000" algn="tl">
                    <a:srgbClr val="C0C0C0"/>
                  </a:outerShdw>
                </a:effectLst>
                <a:latin typeface="Times New Roman" pitchFamily="18" charset="0"/>
              </a:rPr>
              <a:t>char</a:t>
            </a:r>
          </a:p>
        </p:txBody>
      </p:sp>
      <p:sp>
        <p:nvSpPr>
          <p:cNvPr id="21510" name="矩形 21509"/>
          <p:cNvSpPr/>
          <p:nvPr/>
        </p:nvSpPr>
        <p:spPr>
          <a:xfrm>
            <a:off x="2843213" y="5876925"/>
            <a:ext cx="1208087" cy="519113"/>
          </a:xfrm>
          <a:prstGeom prst="rect">
            <a:avLst/>
          </a:prstGeom>
          <a:noFill/>
          <a:ln w="9525">
            <a:noFill/>
            <a:miter/>
          </a:ln>
        </p:spPr>
        <p:txBody>
          <a:bodyPr wrap="none">
            <a:spAutoFit/>
          </a:bodyPr>
          <a:lstStyle/>
          <a:p>
            <a:pPr fontAlgn="base">
              <a:spcBef>
                <a:spcPct val="0"/>
              </a:spcBef>
              <a:spcAft>
                <a:spcPct val="0"/>
              </a:spcAft>
              <a:buFont typeface="Arial" panose="020B0604020202020204" pitchFamily="34" charset="0"/>
              <a:buNone/>
              <a:defRPr/>
            </a:pPr>
            <a:r>
              <a:rPr lang="en-US" sz="2800" b="1" i="1" noProof="1">
                <a:solidFill>
                  <a:srgbClr val="000000"/>
                </a:solidFill>
                <a:effectLst>
                  <a:outerShdw blurRad="38100" dist="38100" dir="2700000" algn="tl">
                    <a:srgbClr val="C0C0C0"/>
                  </a:outerShdw>
                </a:effectLst>
                <a:latin typeface="Times New Roman" pitchFamily="18" charset="0"/>
              </a:rPr>
              <a:t>integer</a:t>
            </a:r>
          </a:p>
        </p:txBody>
      </p:sp>
      <p:sp>
        <p:nvSpPr>
          <p:cNvPr id="21511" name="矩形 21510"/>
          <p:cNvSpPr/>
          <p:nvPr/>
        </p:nvSpPr>
        <p:spPr>
          <a:xfrm>
            <a:off x="1908175" y="5156200"/>
            <a:ext cx="1228725" cy="517525"/>
          </a:xfrm>
          <a:prstGeom prst="rect">
            <a:avLst/>
          </a:prstGeom>
          <a:noFill/>
          <a:ln w="9525">
            <a:noFill/>
            <a:miter/>
          </a:ln>
        </p:spPr>
        <p:txBody>
          <a:bodyPr wrap="none">
            <a:spAutoFit/>
          </a:bodyPr>
          <a:lstStyle/>
          <a:p>
            <a:pPr fontAlgn="base">
              <a:spcBef>
                <a:spcPct val="0"/>
              </a:spcBef>
              <a:spcAft>
                <a:spcPct val="0"/>
              </a:spcAft>
              <a:buFont typeface="Arial" panose="020B0604020202020204" pitchFamily="34" charset="0"/>
              <a:buNone/>
              <a:defRPr/>
            </a:pPr>
            <a:r>
              <a:rPr lang="en-US" sz="2800" b="1" i="1" noProof="1">
                <a:solidFill>
                  <a:srgbClr val="000000"/>
                </a:solidFill>
                <a:effectLst>
                  <a:outerShdw blurRad="38100" dist="38100" dir="2700000" algn="tl">
                    <a:srgbClr val="C0C0C0"/>
                  </a:outerShdw>
                </a:effectLst>
                <a:latin typeface="Times New Roman" pitchFamily="18" charset="0"/>
              </a:rPr>
              <a:t>pointer</a:t>
            </a:r>
          </a:p>
        </p:txBody>
      </p:sp>
      <p:sp>
        <p:nvSpPr>
          <p:cNvPr id="21512" name="矩形 21511"/>
          <p:cNvSpPr/>
          <p:nvPr/>
        </p:nvSpPr>
        <p:spPr>
          <a:xfrm>
            <a:off x="1116013" y="5013325"/>
            <a:ext cx="439737" cy="517525"/>
          </a:xfrm>
          <a:prstGeom prst="rect">
            <a:avLst/>
          </a:prstGeom>
          <a:noFill/>
          <a:ln w="9525">
            <a:noFill/>
            <a:miter/>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r>
              <a:rPr lang="en-US" altLang="zh-CN" sz="2800" b="1" smtClean="0">
                <a:solidFill>
                  <a:srgbClr val="FF3300"/>
                </a:solidFill>
                <a:effectLst>
                  <a:outerShdw blurRad="38100" dist="38100" dir="2700000" algn="tl">
                    <a:srgbClr val="C0C0C0"/>
                  </a:outerShdw>
                </a:effectLst>
                <a:latin typeface="Times New Roman" panose="02020603050405020304" pitchFamily="18" charset="0"/>
              </a:rPr>
              <a:t>X</a:t>
            </a:r>
          </a:p>
        </p:txBody>
      </p:sp>
      <p:sp>
        <p:nvSpPr>
          <p:cNvPr id="21513" name="矩形 21512"/>
          <p:cNvSpPr/>
          <p:nvPr/>
        </p:nvSpPr>
        <p:spPr>
          <a:xfrm>
            <a:off x="1403350" y="4437063"/>
            <a:ext cx="538163" cy="517525"/>
          </a:xfrm>
          <a:prstGeom prst="rect">
            <a:avLst/>
          </a:prstGeom>
          <a:noFill/>
          <a:ln w="9525">
            <a:noFill/>
            <a:miter/>
          </a:ln>
        </p:spPr>
        <p:txBody>
          <a:bodyPr wrap="none">
            <a:spAutoFit/>
          </a:bodyPr>
          <a:lstStyle/>
          <a:p>
            <a:pPr fontAlgn="base">
              <a:spcBef>
                <a:spcPct val="0"/>
              </a:spcBef>
              <a:spcAft>
                <a:spcPct val="0"/>
              </a:spcAft>
              <a:buFont typeface="Arial" panose="020B0604020202020204" pitchFamily="34" charset="0"/>
              <a:buNone/>
              <a:defRPr/>
            </a:pPr>
            <a:r>
              <a:rPr lang="zh-CN" altLang="en-US" sz="2800" b="1" noProof="1">
                <a:solidFill>
                  <a:srgbClr val="FF3300"/>
                </a:solidFill>
                <a:effectLst>
                  <a:outerShdw blurRad="38100" dist="38100" dir="2700000">
                    <a:srgbClr val="C0C0C0"/>
                  </a:outerShdw>
                </a:effectLst>
                <a:cs typeface="+mn-ea"/>
                <a:sym typeface="Arial" charset="0"/>
              </a:rPr>
              <a:t>→</a:t>
            </a:r>
          </a:p>
        </p:txBody>
      </p:sp>
      <p:cxnSp>
        <p:nvCxnSpPr>
          <p:cNvPr id="34826" name="直接箭头连接符 21513"/>
          <p:cNvCxnSpPr>
            <a:cxnSpLocks noChangeShapeType="1"/>
            <a:stCxn id="21508" idx="0"/>
            <a:endCxn id="21512" idx="2"/>
          </p:cNvCxnSpPr>
          <p:nvPr/>
        </p:nvCxnSpPr>
        <p:spPr bwMode="auto">
          <a:xfrm flipV="1">
            <a:off x="893763" y="5530850"/>
            <a:ext cx="442912" cy="274638"/>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4827" name="直接箭头连接符 21514"/>
          <p:cNvCxnSpPr>
            <a:cxnSpLocks noChangeShapeType="1"/>
            <a:stCxn id="21509" idx="0"/>
            <a:endCxn id="21512" idx="2"/>
          </p:cNvCxnSpPr>
          <p:nvPr/>
        </p:nvCxnSpPr>
        <p:spPr bwMode="auto">
          <a:xfrm flipH="1" flipV="1">
            <a:off x="1336675" y="5530850"/>
            <a:ext cx="723900" cy="274638"/>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4828" name="直接箭头连接符 21515"/>
          <p:cNvCxnSpPr>
            <a:cxnSpLocks noChangeShapeType="1"/>
            <a:stCxn id="21512" idx="0"/>
          </p:cNvCxnSpPr>
          <p:nvPr/>
        </p:nvCxnSpPr>
        <p:spPr bwMode="auto">
          <a:xfrm flipV="1">
            <a:off x="1335088" y="4797425"/>
            <a:ext cx="438150" cy="2159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4829" name="直接箭头连接符 21516"/>
          <p:cNvCxnSpPr>
            <a:cxnSpLocks noChangeShapeType="1"/>
          </p:cNvCxnSpPr>
          <p:nvPr/>
        </p:nvCxnSpPr>
        <p:spPr bwMode="auto">
          <a:xfrm>
            <a:off x="1763713" y="4797425"/>
            <a:ext cx="576262" cy="35877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4830" name="直接箭头连接符 21517"/>
          <p:cNvCxnSpPr>
            <a:cxnSpLocks noChangeShapeType="1"/>
          </p:cNvCxnSpPr>
          <p:nvPr/>
        </p:nvCxnSpPr>
        <p:spPr bwMode="auto">
          <a:xfrm>
            <a:off x="2627313" y="5589588"/>
            <a:ext cx="752475" cy="3397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34831" name="矩形 21518"/>
          <p:cNvSpPr>
            <a:spLocks noChangeArrowheads="1"/>
          </p:cNvSpPr>
          <p:nvPr/>
        </p:nvSpPr>
        <p:spPr bwMode="auto">
          <a:xfrm>
            <a:off x="466725" y="4508500"/>
            <a:ext cx="3817938" cy="1828800"/>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endParaRPr lang="zh-CN" altLang="en-US" smtClean="0">
              <a:solidFill>
                <a:srgbClr val="000000"/>
              </a:solidFill>
            </a:endParaRPr>
          </a:p>
        </p:txBody>
      </p:sp>
      <p:sp>
        <p:nvSpPr>
          <p:cNvPr id="3" name="矩形 2"/>
          <p:cNvSpPr/>
          <p:nvPr/>
        </p:nvSpPr>
        <p:spPr>
          <a:xfrm>
            <a:off x="6804025" y="3860800"/>
            <a:ext cx="538163" cy="517525"/>
          </a:xfrm>
          <a:prstGeom prst="rect">
            <a:avLst/>
          </a:prstGeom>
          <a:noFill/>
          <a:ln w="9525">
            <a:noFill/>
            <a:miter/>
          </a:ln>
        </p:spPr>
        <p:txBody>
          <a:bodyPr wrap="none">
            <a:spAutoFit/>
          </a:bodyPr>
          <a:lstStyle/>
          <a:p>
            <a:pPr fontAlgn="base">
              <a:spcBef>
                <a:spcPct val="0"/>
              </a:spcBef>
              <a:spcAft>
                <a:spcPct val="0"/>
              </a:spcAft>
              <a:buFont typeface="Arial" panose="020B0604020202020204" pitchFamily="34" charset="0"/>
              <a:buNone/>
              <a:defRPr/>
            </a:pPr>
            <a:r>
              <a:rPr lang="zh-CN" altLang="en-US" sz="2800" b="1" noProof="1">
                <a:solidFill>
                  <a:srgbClr val="000000"/>
                </a:solidFill>
                <a:effectLst>
                  <a:outerShdw blurRad="38100" dist="38100" dir="2700000">
                    <a:srgbClr val="C0C0C0"/>
                  </a:outerShdw>
                </a:effectLst>
                <a:cs typeface="+mn-ea"/>
                <a:sym typeface="Arial" charset="0"/>
              </a:rPr>
              <a:t>→</a:t>
            </a:r>
            <a:endParaRPr lang="zh-CN" altLang="en-US" sz="2800" b="1" noProof="1">
              <a:solidFill>
                <a:srgbClr val="000000"/>
              </a:solidFill>
              <a:effectLst>
                <a:outerShdw blurRad="38100" dist="38100" dir="2700000">
                  <a:srgbClr val="C0C0C0"/>
                </a:outerShdw>
              </a:effectLst>
              <a:sym typeface="Arial" charset="0"/>
            </a:endParaRPr>
          </a:p>
        </p:txBody>
      </p:sp>
      <p:cxnSp>
        <p:nvCxnSpPr>
          <p:cNvPr id="34833" name="直接箭头连接符 21515"/>
          <p:cNvCxnSpPr>
            <a:cxnSpLocks noChangeShapeType="1"/>
          </p:cNvCxnSpPr>
          <p:nvPr/>
        </p:nvCxnSpPr>
        <p:spPr bwMode="auto">
          <a:xfrm flipV="1">
            <a:off x="6516688" y="4292600"/>
            <a:ext cx="503237" cy="36036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5" name="矩形 4"/>
          <p:cNvSpPr/>
          <p:nvPr/>
        </p:nvSpPr>
        <p:spPr>
          <a:xfrm>
            <a:off x="6227763" y="4652963"/>
            <a:ext cx="419100" cy="517525"/>
          </a:xfrm>
          <a:prstGeom prst="rect">
            <a:avLst/>
          </a:prstGeom>
          <a:noFill/>
          <a:ln w="9525">
            <a:noFill/>
            <a:miter/>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r>
              <a:rPr lang="en-US" altLang="zh-CN" sz="2800" b="1" smtClean="0">
                <a:solidFill>
                  <a:srgbClr val="000000"/>
                </a:solidFill>
                <a:effectLst>
                  <a:outerShdw blurRad="38100" dist="38100" dir="2700000" algn="tl">
                    <a:srgbClr val="C0C0C0"/>
                  </a:outerShdw>
                </a:effectLst>
                <a:latin typeface="Times New Roman" panose="02020603050405020304" pitchFamily="18" charset="0"/>
              </a:rPr>
              <a:t>X</a:t>
            </a:r>
          </a:p>
        </p:txBody>
      </p:sp>
      <p:sp>
        <p:nvSpPr>
          <p:cNvPr id="6" name="矩形 5"/>
          <p:cNvSpPr/>
          <p:nvPr/>
        </p:nvSpPr>
        <p:spPr>
          <a:xfrm>
            <a:off x="6011863" y="5516563"/>
            <a:ext cx="1025525" cy="519112"/>
          </a:xfrm>
          <a:prstGeom prst="rect">
            <a:avLst/>
          </a:prstGeom>
          <a:noFill/>
          <a:ln w="9525">
            <a:noFill/>
            <a:miter/>
          </a:ln>
        </p:spPr>
        <p:txBody>
          <a:bodyPr>
            <a:spAutoFit/>
          </a:bodyPr>
          <a:lstStyle/>
          <a:p>
            <a:pPr fontAlgn="base">
              <a:spcBef>
                <a:spcPct val="0"/>
              </a:spcBef>
              <a:spcAft>
                <a:spcPct val="0"/>
              </a:spcAft>
              <a:buFont typeface="Arial" panose="020B0604020202020204" pitchFamily="34" charset="0"/>
              <a:buNone/>
              <a:defRPr/>
            </a:pPr>
            <a:r>
              <a:rPr lang="en-US" sz="2800" b="1" i="1" noProof="1">
                <a:solidFill>
                  <a:srgbClr val="000000"/>
                </a:solidFill>
                <a:effectLst>
                  <a:outerShdw blurRad="38100" dist="38100" dir="2700000" algn="tl">
                    <a:srgbClr val="C0C0C0"/>
                  </a:outerShdw>
                </a:effectLst>
                <a:latin typeface="Times New Roman" pitchFamily="18" charset="0"/>
              </a:rPr>
              <a:t>char</a:t>
            </a:r>
          </a:p>
        </p:txBody>
      </p:sp>
      <p:sp>
        <p:nvSpPr>
          <p:cNvPr id="8" name="任意多边形 7"/>
          <p:cNvSpPr/>
          <p:nvPr/>
        </p:nvSpPr>
        <p:spPr>
          <a:xfrm>
            <a:off x="5984875" y="5048250"/>
            <a:ext cx="314325" cy="620713"/>
          </a:xfrm>
          <a:custGeom>
            <a:avLst/>
            <a:gdLst>
              <a:gd name="connisteX0" fmla="*/ 149695 w 314160"/>
              <a:gd name="connsiteY0" fmla="*/ 619760 h 619760"/>
              <a:gd name="connisteX1" fmla="*/ 4915 w 314160"/>
              <a:gd name="connsiteY1" fmla="*/ 290830 h 619760"/>
              <a:gd name="connisteX2" fmla="*/ 314160 w 314160"/>
              <a:gd name="connsiteY2" fmla="*/ 0 h 619760"/>
            </a:gdLst>
            <a:ahLst/>
            <a:cxnLst>
              <a:cxn ang="0">
                <a:pos x="connisteX0" y="connsiteY0"/>
              </a:cxn>
              <a:cxn ang="0">
                <a:pos x="connisteX1" y="connsiteY1"/>
              </a:cxn>
              <a:cxn ang="0">
                <a:pos x="connisteX2" y="connsiteY2"/>
              </a:cxn>
            </a:cxnLst>
            <a:rect l="l" t="t" r="r" b="b"/>
            <a:pathLst>
              <a:path w="314160" h="619760">
                <a:moveTo>
                  <a:pt x="149695" y="619760"/>
                </a:moveTo>
                <a:cubicBezTo>
                  <a:pt x="114770" y="560070"/>
                  <a:pt x="-28105" y="414655"/>
                  <a:pt x="4915" y="290830"/>
                </a:cubicBezTo>
                <a:cubicBezTo>
                  <a:pt x="37935" y="167005"/>
                  <a:pt x="249390" y="51435"/>
                  <a:pt x="314160" y="0"/>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buFont typeface="Arial" panose="020B0604020202020204" pitchFamily="34" charset="0"/>
              <a:buNone/>
              <a:defRPr/>
            </a:pPr>
            <a:endParaRPr lang="zh-CN" altLang="en-US" sz="2400" noProof="1">
              <a:solidFill>
                <a:srgbClr val="FFFFFF"/>
              </a:solidFill>
            </a:endParaRPr>
          </a:p>
        </p:txBody>
      </p:sp>
      <p:sp>
        <p:nvSpPr>
          <p:cNvPr id="9" name="任意多边形 8"/>
          <p:cNvSpPr/>
          <p:nvPr/>
        </p:nvSpPr>
        <p:spPr>
          <a:xfrm>
            <a:off x="6588125" y="5059363"/>
            <a:ext cx="233363" cy="638175"/>
          </a:xfrm>
          <a:custGeom>
            <a:avLst/>
            <a:gdLst>
              <a:gd name="connisteX0" fmla="*/ 0 w 232555"/>
              <a:gd name="connsiteY0" fmla="*/ 638175 h 638175"/>
              <a:gd name="connisteX1" fmla="*/ 232410 w 232555"/>
              <a:gd name="connsiteY1" fmla="*/ 270510 h 638175"/>
              <a:gd name="connisteX2" fmla="*/ 29210 w 232555"/>
              <a:gd name="connsiteY2" fmla="*/ 0 h 638175"/>
            </a:gdLst>
            <a:ahLst/>
            <a:cxnLst>
              <a:cxn ang="0">
                <a:pos x="connisteX0" y="connsiteY0"/>
              </a:cxn>
              <a:cxn ang="0">
                <a:pos x="connisteX1" y="connsiteY1"/>
              </a:cxn>
              <a:cxn ang="0">
                <a:pos x="connisteX2" y="connsiteY2"/>
              </a:cxn>
            </a:cxnLst>
            <a:rect l="l" t="t" r="r" b="b"/>
            <a:pathLst>
              <a:path w="232556" h="638175">
                <a:moveTo>
                  <a:pt x="0" y="638175"/>
                </a:moveTo>
                <a:cubicBezTo>
                  <a:pt x="50800" y="570230"/>
                  <a:pt x="226695" y="398145"/>
                  <a:pt x="232410" y="270510"/>
                </a:cubicBezTo>
                <a:cubicBezTo>
                  <a:pt x="238125" y="142875"/>
                  <a:pt x="74295" y="46990"/>
                  <a:pt x="2921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buFont typeface="Arial" panose="020B0604020202020204" pitchFamily="34" charset="0"/>
              <a:buNone/>
              <a:defRPr/>
            </a:pPr>
            <a:endParaRPr lang="zh-CN" altLang="en-US" sz="2400" noProof="1">
              <a:solidFill>
                <a:srgbClr val="FFFFFF"/>
              </a:solidFill>
            </a:endParaRPr>
          </a:p>
        </p:txBody>
      </p:sp>
      <p:sp>
        <p:nvSpPr>
          <p:cNvPr id="10" name="矩形 9"/>
          <p:cNvSpPr/>
          <p:nvPr/>
        </p:nvSpPr>
        <p:spPr>
          <a:xfrm>
            <a:off x="7380288" y="4652963"/>
            <a:ext cx="1228725" cy="517525"/>
          </a:xfrm>
          <a:prstGeom prst="rect">
            <a:avLst/>
          </a:prstGeom>
          <a:noFill/>
          <a:ln w="9525">
            <a:noFill/>
            <a:miter/>
          </a:ln>
        </p:spPr>
        <p:txBody>
          <a:bodyPr wrap="none">
            <a:spAutoFit/>
          </a:bodyPr>
          <a:lstStyle/>
          <a:p>
            <a:pPr fontAlgn="base">
              <a:spcBef>
                <a:spcPct val="0"/>
              </a:spcBef>
              <a:spcAft>
                <a:spcPct val="0"/>
              </a:spcAft>
              <a:buFont typeface="Arial" panose="020B0604020202020204" pitchFamily="34" charset="0"/>
              <a:buNone/>
              <a:defRPr/>
            </a:pPr>
            <a:r>
              <a:rPr lang="en-US" sz="2800" b="1" i="1" noProof="1">
                <a:solidFill>
                  <a:srgbClr val="000000"/>
                </a:solidFill>
                <a:effectLst>
                  <a:outerShdw blurRad="38100" dist="38100" dir="2700000" algn="tl">
                    <a:srgbClr val="C0C0C0"/>
                  </a:outerShdw>
                </a:effectLst>
                <a:latin typeface="Times New Roman" pitchFamily="18" charset="0"/>
              </a:rPr>
              <a:t>pointer</a:t>
            </a:r>
          </a:p>
        </p:txBody>
      </p:sp>
      <p:sp>
        <p:nvSpPr>
          <p:cNvPr id="11" name="矩形 10"/>
          <p:cNvSpPr/>
          <p:nvPr/>
        </p:nvSpPr>
        <p:spPr>
          <a:xfrm>
            <a:off x="7523163" y="5516563"/>
            <a:ext cx="1208087" cy="519112"/>
          </a:xfrm>
          <a:prstGeom prst="rect">
            <a:avLst/>
          </a:prstGeom>
          <a:noFill/>
          <a:ln w="9525">
            <a:noFill/>
            <a:miter/>
          </a:ln>
        </p:spPr>
        <p:txBody>
          <a:bodyPr wrap="none">
            <a:spAutoFit/>
          </a:bodyPr>
          <a:lstStyle/>
          <a:p>
            <a:pPr fontAlgn="base">
              <a:spcBef>
                <a:spcPct val="0"/>
              </a:spcBef>
              <a:spcAft>
                <a:spcPct val="0"/>
              </a:spcAft>
              <a:buFont typeface="Arial" panose="020B0604020202020204" pitchFamily="34" charset="0"/>
              <a:buNone/>
              <a:defRPr/>
            </a:pPr>
            <a:r>
              <a:rPr lang="en-US" sz="2800" b="1" i="1" noProof="1">
                <a:solidFill>
                  <a:srgbClr val="000000"/>
                </a:solidFill>
                <a:effectLst>
                  <a:outerShdw blurRad="38100" dist="38100" dir="2700000" algn="tl">
                    <a:srgbClr val="C0C0C0"/>
                  </a:outerShdw>
                </a:effectLst>
                <a:latin typeface="Times New Roman" pitchFamily="18" charset="0"/>
              </a:rPr>
              <a:t>integer</a:t>
            </a:r>
          </a:p>
        </p:txBody>
      </p:sp>
      <p:cxnSp>
        <p:nvCxnSpPr>
          <p:cNvPr id="34840" name="直接箭头连接符 21516"/>
          <p:cNvCxnSpPr>
            <a:cxnSpLocks noChangeShapeType="1"/>
          </p:cNvCxnSpPr>
          <p:nvPr/>
        </p:nvCxnSpPr>
        <p:spPr bwMode="auto">
          <a:xfrm>
            <a:off x="7235825" y="4292600"/>
            <a:ext cx="576263" cy="36036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4841" name="直接箭头连接符 21517"/>
          <p:cNvCxnSpPr>
            <a:cxnSpLocks noChangeShapeType="1"/>
          </p:cNvCxnSpPr>
          <p:nvPr/>
        </p:nvCxnSpPr>
        <p:spPr bwMode="auto">
          <a:xfrm>
            <a:off x="7956550" y="5084763"/>
            <a:ext cx="0" cy="5048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34842" name="矩形 21518"/>
          <p:cNvSpPr>
            <a:spLocks noChangeArrowheads="1"/>
          </p:cNvSpPr>
          <p:nvPr/>
        </p:nvSpPr>
        <p:spPr bwMode="auto">
          <a:xfrm>
            <a:off x="4864100" y="3946525"/>
            <a:ext cx="4102100" cy="2103438"/>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endParaRPr lang="zh-CN" altLang="en-US" smtClean="0">
              <a:solidFill>
                <a:srgbClr val="000000"/>
              </a:solidFill>
            </a:endParaRPr>
          </a:p>
        </p:txBody>
      </p:sp>
      <p:sp>
        <p:nvSpPr>
          <p:cNvPr id="34843" name="文本框 14"/>
          <p:cNvSpPr txBox="1">
            <a:spLocks noChangeArrowheads="1"/>
          </p:cNvSpPr>
          <p:nvPr/>
        </p:nvSpPr>
        <p:spPr bwMode="auto">
          <a:xfrm>
            <a:off x="4838700" y="4005263"/>
            <a:ext cx="2052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r>
              <a:rPr lang="en-US" altLang="zh-CN" b="1" smtClean="0">
                <a:solidFill>
                  <a:srgbClr val="FF0000"/>
                </a:solidFill>
                <a:latin typeface="Times New Roman" panose="02020603050405020304" pitchFamily="18" charset="0"/>
              </a:rPr>
              <a:t>DAG</a:t>
            </a:r>
            <a:r>
              <a:rPr lang="zh-CN" altLang="en-US" b="1" smtClean="0">
                <a:solidFill>
                  <a:srgbClr val="FF0000"/>
                </a:solidFill>
                <a:latin typeface="Times New Roman" panose="02020603050405020304" pitchFamily="18" charset="0"/>
              </a:rPr>
              <a:t>表示</a:t>
            </a:r>
          </a:p>
        </p:txBody>
      </p:sp>
      <p:sp>
        <p:nvSpPr>
          <p:cNvPr id="34844" name="文本框 15"/>
          <p:cNvSpPr txBox="1">
            <a:spLocks noChangeArrowheads="1"/>
          </p:cNvSpPr>
          <p:nvPr/>
        </p:nvSpPr>
        <p:spPr bwMode="auto">
          <a:xfrm>
            <a:off x="2482850" y="4581525"/>
            <a:ext cx="165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r>
              <a:rPr lang="zh-CN" altLang="en-US" b="1" smtClean="0">
                <a:solidFill>
                  <a:srgbClr val="FF0000"/>
                </a:solidFill>
                <a:latin typeface="Times New Roman" panose="02020603050405020304" pitchFamily="18" charset="0"/>
              </a:rPr>
              <a:t>树形表示</a:t>
            </a:r>
          </a:p>
        </p:txBody>
      </p:sp>
    </p:spTree>
    <p:extLst>
      <p:ext uri="{BB962C8B-B14F-4D97-AF65-F5344CB8AC3E}">
        <p14:creationId xmlns:p14="http://schemas.microsoft.com/office/powerpoint/2010/main" val="2616450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2529"/>
          <p:cNvSpPr>
            <a:spLocks noGrp="1"/>
          </p:cNvSpPr>
          <p:nvPr>
            <p:ph type="title"/>
          </p:nvPr>
        </p:nvSpPr>
        <p:spPr>
          <a:xfrm>
            <a:off x="468313" y="549275"/>
            <a:ext cx="8229600" cy="774700"/>
          </a:xfrm>
        </p:spPr>
        <p:txBody>
          <a:bodyPr/>
          <a:lstStyle/>
          <a:p>
            <a:pPr eaLnBrk="1" hangingPunct="1">
              <a:defRPr/>
            </a:pPr>
            <a:r>
              <a:rPr lang="zh-CN" altLang="en-US" sz="4400" b="1" noProof="1">
                <a:effectLst>
                  <a:outerShdw blurRad="38100" dist="38100" dir="2700000">
                    <a:srgbClr val="C0C0C0"/>
                  </a:outerShdw>
                </a:effectLst>
              </a:rPr>
              <a:t>类型表达式</a:t>
            </a:r>
            <a:r>
              <a:rPr lang="zh-CN" altLang="en-US" sz="4400" b="1" noProof="1" smtClean="0">
                <a:effectLst>
                  <a:outerShdw blurRad="38100" dist="38100" dir="2700000">
                    <a:srgbClr val="C0C0C0"/>
                  </a:outerShdw>
                </a:effectLst>
              </a:rPr>
              <a:t>(</a:t>
            </a:r>
            <a:r>
              <a:rPr lang="en-US" altLang="zh-CN" sz="4400" b="1" noProof="1" smtClean="0">
                <a:effectLst>
                  <a:outerShdw blurRad="38100" dist="38100" dir="2700000">
                    <a:srgbClr val="C0C0C0"/>
                  </a:outerShdw>
                </a:effectLst>
              </a:rPr>
              <a:t>V</a:t>
            </a:r>
            <a:r>
              <a:rPr lang="zh-CN" altLang="en-US" sz="4400" b="1" noProof="1" smtClean="0">
                <a:effectLst>
                  <a:outerShdw blurRad="38100" dist="38100" dir="2700000">
                    <a:srgbClr val="C0C0C0"/>
                  </a:outerShdw>
                </a:effectLst>
              </a:rPr>
              <a:t>)</a:t>
            </a:r>
            <a:endParaRPr lang="zh-CN" altLang="en-US" sz="4400" b="1" noProof="1">
              <a:effectLst>
                <a:outerShdw blurRad="38100" dist="38100" dir="2700000">
                  <a:srgbClr val="C0C0C0"/>
                </a:outerShdw>
              </a:effectLst>
            </a:endParaRPr>
          </a:p>
        </p:txBody>
      </p:sp>
      <p:sp>
        <p:nvSpPr>
          <p:cNvPr id="22531" name="文本占位符 22530"/>
          <p:cNvSpPr>
            <a:spLocks noGrp="1"/>
          </p:cNvSpPr>
          <p:nvPr>
            <p:ph idx="1"/>
          </p:nvPr>
        </p:nvSpPr>
        <p:spPr>
          <a:xfrm>
            <a:off x="468313" y="1341438"/>
            <a:ext cx="8578850" cy="4894262"/>
          </a:xfrm>
        </p:spPr>
        <p:txBody>
          <a:bodyPr/>
          <a:lstStyle/>
          <a:p>
            <a:pPr marL="381000" indent="-381000" eaLnBrk="1" hangingPunct="1">
              <a:spcBef>
                <a:spcPct val="25000"/>
              </a:spcBef>
              <a:defRPr/>
            </a:pPr>
            <a:r>
              <a:rPr lang="en-US" sz="2400" b="1" noProof="1" smtClean="0">
                <a:effectLst>
                  <a:outerShdw blurRad="38100" dist="38100" dir="2700000" algn="tl">
                    <a:srgbClr val="C0C0C0"/>
                  </a:outerShdw>
                </a:effectLst>
                <a:latin typeface="Times New Roman" pitchFamily="18" charset="0"/>
                <a:cs typeface="Times New Roman" pitchFamily="18" charset="0"/>
              </a:rPr>
              <a:t>typedef struct person={</a:t>
            </a:r>
          </a:p>
          <a:p>
            <a:pPr marL="381000" indent="-381000" eaLnBrk="1" hangingPunct="1">
              <a:spcBef>
                <a:spcPct val="25000"/>
              </a:spcBef>
              <a:defRPr/>
            </a:pPr>
            <a:r>
              <a:rPr lang="en-US" sz="2400" b="1" noProof="1" smtClean="0">
                <a:effectLst>
                  <a:outerShdw blurRad="38100" dist="38100" dir="2700000" algn="tl">
                    <a:srgbClr val="C0C0C0"/>
                  </a:outerShdw>
                </a:effectLst>
                <a:latin typeface="Times New Roman" pitchFamily="18" charset="0"/>
                <a:cs typeface="Times New Roman" pitchFamily="18" charset="0"/>
              </a:rPr>
              <a:t>		char name[8];</a:t>
            </a:r>
          </a:p>
          <a:p>
            <a:pPr marL="381000" indent="-381000" eaLnBrk="1" hangingPunct="1">
              <a:spcBef>
                <a:spcPct val="25000"/>
              </a:spcBef>
              <a:defRPr/>
            </a:pPr>
            <a:r>
              <a:rPr lang="en-US" sz="2400" b="1" noProof="1" smtClean="0">
                <a:effectLst>
                  <a:outerShdw blurRad="38100" dist="38100" dir="2700000" algn="tl">
                    <a:srgbClr val="C0C0C0"/>
                  </a:outerShdw>
                </a:effectLst>
                <a:latin typeface="Times New Roman" pitchFamily="18" charset="0"/>
                <a:cs typeface="Times New Roman" pitchFamily="18" charset="0"/>
              </a:rPr>
              <a:t>		int sex;</a:t>
            </a:r>
          </a:p>
          <a:p>
            <a:pPr marL="381000" indent="-381000" eaLnBrk="1" hangingPunct="1">
              <a:spcBef>
                <a:spcPct val="25000"/>
              </a:spcBef>
              <a:defRPr/>
            </a:pPr>
            <a:r>
              <a:rPr lang="en-US" sz="2400" b="1" noProof="1" smtClean="0">
                <a:effectLst>
                  <a:outerShdw blurRad="38100" dist="38100" dir="2700000" algn="tl">
                    <a:srgbClr val="C0C0C0"/>
                  </a:outerShdw>
                </a:effectLst>
                <a:latin typeface="Times New Roman" pitchFamily="18" charset="0"/>
                <a:cs typeface="Times New Roman" pitchFamily="18" charset="0"/>
              </a:rPr>
              <a:t>		int age;</a:t>
            </a:r>
          </a:p>
          <a:p>
            <a:pPr marL="381000" indent="-381000" eaLnBrk="1" hangingPunct="1">
              <a:spcBef>
                <a:spcPct val="25000"/>
              </a:spcBef>
              <a:defRPr/>
            </a:pPr>
            <a:r>
              <a:rPr lang="en-US" sz="2400" b="1" noProof="1" smtClean="0">
                <a:effectLst>
                  <a:outerShdw blurRad="38100" dist="38100" dir="2700000" algn="tl">
                    <a:srgbClr val="C0C0C0"/>
                  </a:outerShdw>
                </a:effectLst>
                <a:latin typeface="Times New Roman" pitchFamily="18" charset="0"/>
                <a:cs typeface="Times New Roman" pitchFamily="18" charset="0"/>
              </a:rPr>
              <a:t>}</a:t>
            </a:r>
          </a:p>
          <a:p>
            <a:pPr marL="381000" indent="-381000" eaLnBrk="1" hangingPunct="1">
              <a:spcBef>
                <a:spcPct val="25000"/>
              </a:spcBef>
              <a:defRPr/>
            </a:pPr>
            <a:r>
              <a:rPr lang="en-US" sz="2400" b="1" noProof="1" smtClean="0">
                <a:effectLst>
                  <a:outerShdw blurRad="38100" dist="38100" dir="2700000" algn="tl">
                    <a:srgbClr val="C0C0C0"/>
                  </a:outerShdw>
                </a:effectLst>
                <a:latin typeface="Times New Roman" pitchFamily="18" charset="0"/>
                <a:cs typeface="Times New Roman" pitchFamily="18" charset="0"/>
              </a:rPr>
              <a:t>	struct person table[50];</a:t>
            </a:r>
          </a:p>
          <a:p>
            <a:pPr marL="381000" indent="-381000" eaLnBrk="1" hangingPunct="1">
              <a:spcBef>
                <a:spcPct val="25000"/>
              </a:spcBef>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则</a:t>
            </a:r>
            <a:r>
              <a:rPr lang="en-US" sz="2400" b="1" noProof="1" smtClean="0">
                <a:effectLst>
                  <a:outerShdw blurRad="38100" dist="38100" dir="2700000" algn="tl">
                    <a:srgbClr val="C0C0C0"/>
                  </a:outerShdw>
                </a:effectLst>
                <a:latin typeface="Times New Roman" pitchFamily="18" charset="0"/>
                <a:cs typeface="Times New Roman" pitchFamily="18" charset="0"/>
              </a:rPr>
              <a:t>person</a:t>
            </a:r>
            <a:r>
              <a:rPr lang="zh-CN" altLang="en-US" sz="2400" b="1" noProof="1" smtClean="0">
                <a:effectLst>
                  <a:outerShdw blurRad="38100" dist="38100" dir="2700000" algn="tl">
                    <a:srgbClr val="C0C0C0"/>
                  </a:outerShdw>
                </a:effectLst>
                <a:latin typeface="Times New Roman" pitchFamily="18" charset="0"/>
                <a:cs typeface="Times New Roman" pitchFamily="18" charset="0"/>
              </a:rPr>
              <a:t>之类型表达式：</a:t>
            </a:r>
          </a:p>
          <a:p>
            <a:pPr marL="381000" indent="-381000" eaLnBrk="1" hangingPunct="1">
              <a:spcBef>
                <a:spcPct val="25000"/>
              </a:spcBef>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	</a:t>
            </a:r>
            <a:r>
              <a:rPr lang="en-US" b="1" noProof="1" smtClean="0">
                <a:solidFill>
                  <a:srgbClr val="FF0000"/>
                </a:solidFill>
                <a:effectLst>
                  <a:outerShdw blurRad="38100" dist="38100" dir="2700000" algn="tl">
                    <a:srgbClr val="C0C0C0"/>
                  </a:outerShdw>
                </a:effectLst>
                <a:latin typeface="Times New Roman" pitchFamily="18" charset="0"/>
                <a:cs typeface="Times New Roman" pitchFamily="18" charset="0"/>
              </a:rPr>
              <a:t>record</a:t>
            </a:r>
            <a:r>
              <a:rPr lang="en-US" b="1" noProof="1" smtClean="0">
                <a:effectLst>
                  <a:outerShdw blurRad="38100" dist="38100" dir="2700000" algn="tl">
                    <a:srgbClr val="C0C0C0"/>
                  </a:outerShdw>
                </a:effectLst>
                <a:latin typeface="Times New Roman" pitchFamily="18" charset="0"/>
                <a:cs typeface="Times New Roman" pitchFamily="18" charset="0"/>
              </a:rPr>
              <a:t>((name X array(8,char)) </a:t>
            </a:r>
            <a:r>
              <a:rPr lang="en-US" b="1" noProof="1" smtClean="0">
                <a:solidFill>
                  <a:srgbClr val="FF0000"/>
                </a:solidFill>
                <a:effectLst>
                  <a:outerShdw blurRad="38100" dist="38100" dir="2700000" algn="tl">
                    <a:srgbClr val="C0C0C0"/>
                  </a:outerShdw>
                </a:effectLst>
                <a:latin typeface="Times New Roman" pitchFamily="18" charset="0"/>
                <a:cs typeface="Times New Roman" pitchFamily="18" charset="0"/>
              </a:rPr>
              <a:t>X</a:t>
            </a:r>
            <a:r>
              <a:rPr lang="en-US" b="1" noProof="1" smtClean="0">
                <a:effectLst>
                  <a:outerShdw blurRad="38100" dist="38100" dir="2700000" algn="tl">
                    <a:srgbClr val="C0C0C0"/>
                  </a:outerShdw>
                </a:effectLst>
                <a:latin typeface="Times New Roman" pitchFamily="18" charset="0"/>
                <a:cs typeface="Times New Roman" pitchFamily="18" charset="0"/>
              </a:rPr>
              <a:t> (sex X integer) </a:t>
            </a:r>
            <a:r>
              <a:rPr lang="en-US" b="1" noProof="1" smtClean="0">
                <a:solidFill>
                  <a:srgbClr val="FF0000"/>
                </a:solidFill>
                <a:effectLst>
                  <a:outerShdw blurRad="38100" dist="38100" dir="2700000" algn="tl">
                    <a:srgbClr val="C0C0C0"/>
                  </a:outerShdw>
                </a:effectLst>
                <a:latin typeface="Times New Roman" pitchFamily="18" charset="0"/>
                <a:cs typeface="Times New Roman" pitchFamily="18" charset="0"/>
              </a:rPr>
              <a:t>X</a:t>
            </a:r>
            <a:r>
              <a:rPr lang="en-US" b="1" noProof="1" smtClean="0">
                <a:effectLst>
                  <a:outerShdw blurRad="38100" dist="38100" dir="2700000" algn="tl">
                    <a:srgbClr val="C0C0C0"/>
                  </a:outerShdw>
                </a:effectLst>
                <a:latin typeface="Times New Roman" pitchFamily="18" charset="0"/>
                <a:cs typeface="Times New Roman" pitchFamily="18" charset="0"/>
              </a:rPr>
              <a:t> (age X integer))</a:t>
            </a:r>
          </a:p>
          <a:p>
            <a:pPr marL="381000" indent="-381000" eaLnBrk="1" hangingPunct="1">
              <a:spcBef>
                <a:spcPct val="25000"/>
              </a:spcBef>
              <a:defRPr/>
            </a:pPr>
            <a:r>
              <a:rPr lang="en-US" sz="2400" b="1" noProof="1" smtClean="0">
                <a:effectLst>
                  <a:outerShdw blurRad="38100" dist="38100" dir="2700000" algn="tl">
                    <a:srgbClr val="C0C0C0"/>
                  </a:outerShdw>
                </a:effectLst>
                <a:latin typeface="Times New Roman" pitchFamily="18" charset="0"/>
                <a:cs typeface="Times New Roman" pitchFamily="18" charset="0"/>
              </a:rPr>
              <a:t>table</a:t>
            </a:r>
            <a:r>
              <a:rPr lang="zh-CN" altLang="en-US" sz="2400" b="1" noProof="1" smtClean="0">
                <a:effectLst>
                  <a:outerShdw blurRad="38100" dist="38100" dir="2700000" algn="tl">
                    <a:srgbClr val="C0C0C0"/>
                  </a:outerShdw>
                </a:effectLst>
                <a:latin typeface="Times New Roman" pitchFamily="18" charset="0"/>
                <a:cs typeface="Times New Roman" pitchFamily="18" charset="0"/>
              </a:rPr>
              <a:t>之类型表达式：</a:t>
            </a:r>
          </a:p>
          <a:p>
            <a:pPr marL="381000" indent="-381000" eaLnBrk="1" hangingPunct="1">
              <a:spcBef>
                <a:spcPct val="25000"/>
              </a:spcBef>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  </a:t>
            </a:r>
            <a:r>
              <a:rPr lang="en-US" sz="2400" b="1" noProof="1" smtClean="0">
                <a:effectLst>
                  <a:outerShdw blurRad="38100" dist="38100" dir="2700000" algn="tl">
                    <a:srgbClr val="C0C0C0"/>
                  </a:outerShdw>
                </a:effectLst>
                <a:latin typeface="Times New Roman" pitchFamily="18" charset="0"/>
                <a:cs typeface="Times New Roman" pitchFamily="18" charset="0"/>
              </a:rPr>
              <a:t>array(50,person)</a:t>
            </a:r>
          </a:p>
        </p:txBody>
      </p:sp>
      <p:sp>
        <p:nvSpPr>
          <p:cNvPr id="35844" name="文本框 1"/>
          <p:cNvSpPr txBox="1">
            <a:spLocks noChangeArrowheads="1"/>
          </p:cNvSpPr>
          <p:nvPr/>
        </p:nvSpPr>
        <p:spPr bwMode="auto">
          <a:xfrm>
            <a:off x="4283075" y="1411288"/>
            <a:ext cx="4545013" cy="1901825"/>
          </a:xfrm>
          <a:prstGeom prst="rect">
            <a:avLst/>
          </a:prstGeom>
          <a:noFill/>
          <a:ln w="9525">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lnSpc>
                <a:spcPct val="110000"/>
              </a:lnSpc>
              <a:spcBef>
                <a:spcPct val="0"/>
              </a:spcBef>
              <a:spcAft>
                <a:spcPct val="0"/>
              </a:spcAft>
              <a:buFont typeface="Arial" panose="020B0604020202020204" pitchFamily="34" charset="0"/>
              <a:buNone/>
            </a:pPr>
            <a:r>
              <a:rPr lang="en-US" altLang="zh-CN" sz="1800" b="1" smtClean="0">
                <a:solidFill>
                  <a:srgbClr val="000000"/>
                </a:solidFill>
                <a:latin typeface="Times New Roman" panose="02020603050405020304" pitchFamily="18" charset="0"/>
              </a:rPr>
              <a:t>TYPE person=RECORD</a:t>
            </a:r>
          </a:p>
          <a:p>
            <a:pPr eaLnBrk="1" fontAlgn="base" hangingPunct="1">
              <a:lnSpc>
                <a:spcPct val="110000"/>
              </a:lnSpc>
              <a:spcBef>
                <a:spcPct val="0"/>
              </a:spcBef>
              <a:spcAft>
                <a:spcPct val="0"/>
              </a:spcAft>
              <a:buFont typeface="Arial" panose="020B0604020202020204" pitchFamily="34" charset="0"/>
              <a:buNone/>
            </a:pPr>
            <a:r>
              <a:rPr lang="en-US" altLang="zh-CN" sz="1800" b="1" smtClean="0">
                <a:solidFill>
                  <a:srgbClr val="000000"/>
                </a:solidFill>
                <a:latin typeface="Times New Roman" panose="02020603050405020304" pitchFamily="18" charset="0"/>
              </a:rPr>
              <a:t>              name:ARRAY[1..8] OF integer;</a:t>
            </a:r>
          </a:p>
          <a:p>
            <a:pPr eaLnBrk="1" fontAlgn="base" hangingPunct="1">
              <a:lnSpc>
                <a:spcPct val="110000"/>
              </a:lnSpc>
              <a:spcBef>
                <a:spcPct val="0"/>
              </a:spcBef>
              <a:spcAft>
                <a:spcPct val="0"/>
              </a:spcAft>
              <a:buFont typeface="Arial" panose="020B0604020202020204" pitchFamily="34" charset="0"/>
              <a:buNone/>
            </a:pPr>
            <a:r>
              <a:rPr lang="en-US" altLang="zh-CN" sz="1800" b="1" smtClean="0">
                <a:solidFill>
                  <a:srgbClr val="000000"/>
                </a:solidFill>
                <a:latin typeface="Times New Roman" panose="02020603050405020304" pitchFamily="18" charset="0"/>
              </a:rPr>
              <a:t>	sex:integer;</a:t>
            </a:r>
          </a:p>
          <a:p>
            <a:pPr eaLnBrk="1" fontAlgn="base" hangingPunct="1">
              <a:lnSpc>
                <a:spcPct val="110000"/>
              </a:lnSpc>
              <a:spcBef>
                <a:spcPct val="0"/>
              </a:spcBef>
              <a:spcAft>
                <a:spcPct val="0"/>
              </a:spcAft>
              <a:buFont typeface="Arial" panose="020B0604020202020204" pitchFamily="34" charset="0"/>
              <a:buNone/>
            </a:pPr>
            <a:r>
              <a:rPr lang="en-US" altLang="zh-CN" sz="1800" b="1" smtClean="0">
                <a:solidFill>
                  <a:srgbClr val="000000"/>
                </a:solidFill>
                <a:latin typeface="Times New Roman" panose="02020603050405020304" pitchFamily="18" charset="0"/>
              </a:rPr>
              <a:t>	age:integer;</a:t>
            </a:r>
          </a:p>
          <a:p>
            <a:pPr eaLnBrk="1" fontAlgn="base" hangingPunct="1">
              <a:lnSpc>
                <a:spcPct val="110000"/>
              </a:lnSpc>
              <a:spcBef>
                <a:spcPct val="0"/>
              </a:spcBef>
              <a:spcAft>
                <a:spcPct val="0"/>
              </a:spcAft>
              <a:buFont typeface="Arial" panose="020B0604020202020204" pitchFamily="34" charset="0"/>
              <a:buNone/>
            </a:pPr>
            <a:r>
              <a:rPr lang="en-US" altLang="zh-CN" sz="1800" b="1" smtClean="0">
                <a:solidFill>
                  <a:srgbClr val="000000"/>
                </a:solidFill>
                <a:latin typeface="Times New Roman" panose="02020603050405020304" pitchFamily="18" charset="0"/>
              </a:rPr>
              <a:t>END;</a:t>
            </a:r>
          </a:p>
          <a:p>
            <a:pPr eaLnBrk="1" fontAlgn="base" hangingPunct="1">
              <a:lnSpc>
                <a:spcPct val="110000"/>
              </a:lnSpc>
              <a:spcBef>
                <a:spcPct val="0"/>
              </a:spcBef>
              <a:spcAft>
                <a:spcPct val="0"/>
              </a:spcAft>
              <a:buFont typeface="Arial" panose="020B0604020202020204" pitchFamily="34" charset="0"/>
              <a:buNone/>
            </a:pPr>
            <a:r>
              <a:rPr lang="en-US" altLang="zh-CN" sz="1800" b="1" smtClean="0">
                <a:solidFill>
                  <a:srgbClr val="000000"/>
                </a:solidFill>
                <a:latin typeface="Times New Roman" panose="02020603050405020304" pitchFamily="18" charset="0"/>
              </a:rPr>
              <a:t>VAR table:ARRAY[1..50] OF person;</a:t>
            </a:r>
          </a:p>
        </p:txBody>
      </p:sp>
    </p:spTree>
    <p:extLst>
      <p:ext uri="{BB962C8B-B14F-4D97-AF65-F5344CB8AC3E}">
        <p14:creationId xmlns:p14="http://schemas.microsoft.com/office/powerpoint/2010/main" val="1446360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3553"/>
          <p:cNvSpPr>
            <a:spLocks noGrp="1"/>
          </p:cNvSpPr>
          <p:nvPr>
            <p:ph type="title"/>
          </p:nvPr>
        </p:nvSpPr>
        <p:spPr>
          <a:xfrm>
            <a:off x="250825" y="549275"/>
            <a:ext cx="8447088" cy="774700"/>
          </a:xfrm>
        </p:spPr>
        <p:txBody>
          <a:bodyPr/>
          <a:lstStyle/>
          <a:p>
            <a:pPr eaLnBrk="1" hangingPunct="1">
              <a:defRPr/>
            </a:pPr>
            <a:r>
              <a:rPr lang="zh-CN" altLang="en-US" sz="4400" b="1" noProof="1">
                <a:effectLst>
                  <a:outerShdw blurRad="38100" dist="38100" dir="2700000">
                    <a:srgbClr val="C0C0C0"/>
                  </a:outerShdw>
                </a:effectLst>
              </a:rPr>
              <a:t>类型表达式</a:t>
            </a:r>
            <a:r>
              <a:rPr lang="zh-CN" altLang="en-US" b="1" noProof="1">
                <a:effectLst>
                  <a:outerShdw blurRad="38100" dist="38100" dir="2700000">
                    <a:srgbClr val="C0C0C0"/>
                  </a:outerShdw>
                </a:effectLst>
              </a:rPr>
              <a:t>(例)</a:t>
            </a:r>
          </a:p>
        </p:txBody>
      </p:sp>
      <p:sp>
        <p:nvSpPr>
          <p:cNvPr id="23555" name="文本框 23554"/>
          <p:cNvSpPr txBox="1"/>
          <p:nvPr/>
        </p:nvSpPr>
        <p:spPr>
          <a:xfrm>
            <a:off x="3448050" y="1084263"/>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altLang="x-none" sz="2400" b="1" noProof="1">
                <a:solidFill>
                  <a:srgbClr val="FF0000"/>
                </a:solidFill>
                <a:effectLst>
                  <a:outerShdw blurRad="38100" dist="38100" dir="2700000">
                    <a:srgbClr val="C0C0C0"/>
                  </a:outerShdw>
                </a:effectLst>
                <a:latin typeface="Times New Roman" pitchFamily="2" charset="0"/>
                <a:cs typeface="+mn-ea"/>
              </a:rPr>
              <a:t>record</a:t>
            </a:r>
          </a:p>
        </p:txBody>
      </p:sp>
      <p:sp>
        <p:nvSpPr>
          <p:cNvPr id="23556" name="文本框 23555"/>
          <p:cNvSpPr txBox="1"/>
          <p:nvPr/>
        </p:nvSpPr>
        <p:spPr>
          <a:xfrm>
            <a:off x="3448050" y="1846263"/>
            <a:ext cx="1295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FF0000"/>
                </a:solidFill>
                <a:effectLst>
                  <a:outerShdw blurRad="38100" dist="38100" dir="2700000" algn="tl">
                    <a:srgbClr val="C0C0C0"/>
                  </a:outerShdw>
                </a:effectLst>
                <a:latin typeface="Times New Roman" panose="02020603050405020304" pitchFamily="18" charset="0"/>
              </a:rPr>
              <a:t>X</a:t>
            </a:r>
          </a:p>
        </p:txBody>
      </p:sp>
      <p:sp>
        <p:nvSpPr>
          <p:cNvPr id="23557" name="文本框 23556"/>
          <p:cNvSpPr txBox="1"/>
          <p:nvPr/>
        </p:nvSpPr>
        <p:spPr>
          <a:xfrm>
            <a:off x="1162050" y="2760663"/>
            <a:ext cx="1295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X</a:t>
            </a:r>
          </a:p>
        </p:txBody>
      </p:sp>
      <p:sp>
        <p:nvSpPr>
          <p:cNvPr id="23558" name="文本框 23557"/>
          <p:cNvSpPr txBox="1"/>
          <p:nvPr/>
        </p:nvSpPr>
        <p:spPr>
          <a:xfrm>
            <a:off x="3448050" y="2684463"/>
            <a:ext cx="1295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X</a:t>
            </a:r>
          </a:p>
        </p:txBody>
      </p:sp>
      <p:sp>
        <p:nvSpPr>
          <p:cNvPr id="23559" name="文本框 23558"/>
          <p:cNvSpPr txBox="1"/>
          <p:nvPr/>
        </p:nvSpPr>
        <p:spPr>
          <a:xfrm>
            <a:off x="5886450" y="2684463"/>
            <a:ext cx="1295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X</a:t>
            </a:r>
          </a:p>
        </p:txBody>
      </p:sp>
      <p:sp>
        <p:nvSpPr>
          <p:cNvPr id="23560" name="文本框 23559"/>
          <p:cNvSpPr txBox="1"/>
          <p:nvPr/>
        </p:nvSpPr>
        <p:spPr>
          <a:xfrm>
            <a:off x="19050" y="3522663"/>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name</a:t>
            </a:r>
          </a:p>
        </p:txBody>
      </p:sp>
      <p:sp>
        <p:nvSpPr>
          <p:cNvPr id="23561" name="文本框 23560"/>
          <p:cNvSpPr txBox="1"/>
          <p:nvPr/>
        </p:nvSpPr>
        <p:spPr>
          <a:xfrm>
            <a:off x="1543050" y="3522663"/>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array</a:t>
            </a:r>
          </a:p>
        </p:txBody>
      </p:sp>
      <p:sp>
        <p:nvSpPr>
          <p:cNvPr id="23562" name="文本框 23561"/>
          <p:cNvSpPr txBox="1"/>
          <p:nvPr/>
        </p:nvSpPr>
        <p:spPr>
          <a:xfrm>
            <a:off x="0" y="4419600"/>
            <a:ext cx="1295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8</a:t>
            </a:r>
          </a:p>
        </p:txBody>
      </p:sp>
      <p:sp>
        <p:nvSpPr>
          <p:cNvPr id="23563" name="文本框 23562"/>
          <p:cNvSpPr txBox="1"/>
          <p:nvPr/>
        </p:nvSpPr>
        <p:spPr>
          <a:xfrm>
            <a:off x="1619250" y="4437063"/>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char</a:t>
            </a:r>
          </a:p>
        </p:txBody>
      </p:sp>
      <p:sp>
        <p:nvSpPr>
          <p:cNvPr id="36876" name="直接连接符 23563"/>
          <p:cNvSpPr>
            <a:spLocks noChangeShapeType="1"/>
          </p:cNvSpPr>
          <p:nvPr/>
        </p:nvSpPr>
        <p:spPr bwMode="auto">
          <a:xfrm>
            <a:off x="4057650" y="1465263"/>
            <a:ext cx="0" cy="457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6877" name="直接连接符 23564"/>
          <p:cNvSpPr>
            <a:spLocks noChangeShapeType="1"/>
          </p:cNvSpPr>
          <p:nvPr/>
        </p:nvSpPr>
        <p:spPr bwMode="auto">
          <a:xfrm flipH="1">
            <a:off x="1924050" y="2227263"/>
            <a:ext cx="21336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6878" name="直接连接符 23565"/>
          <p:cNvSpPr>
            <a:spLocks noChangeShapeType="1"/>
          </p:cNvSpPr>
          <p:nvPr/>
        </p:nvSpPr>
        <p:spPr bwMode="auto">
          <a:xfrm>
            <a:off x="4057650" y="2227263"/>
            <a:ext cx="0" cy="533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6879" name="直接连接符 23566"/>
          <p:cNvSpPr>
            <a:spLocks noChangeShapeType="1"/>
          </p:cNvSpPr>
          <p:nvPr/>
        </p:nvSpPr>
        <p:spPr bwMode="auto">
          <a:xfrm>
            <a:off x="4057650" y="2227263"/>
            <a:ext cx="2438400" cy="533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6880" name="直接连接符 23567"/>
          <p:cNvSpPr>
            <a:spLocks noChangeShapeType="1"/>
          </p:cNvSpPr>
          <p:nvPr/>
        </p:nvSpPr>
        <p:spPr bwMode="auto">
          <a:xfrm flipH="1">
            <a:off x="704850" y="3141663"/>
            <a:ext cx="10668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6881" name="直接连接符 23568"/>
          <p:cNvSpPr>
            <a:spLocks noChangeShapeType="1"/>
          </p:cNvSpPr>
          <p:nvPr/>
        </p:nvSpPr>
        <p:spPr bwMode="auto">
          <a:xfrm>
            <a:off x="1771650" y="3141663"/>
            <a:ext cx="3048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6882" name="直接连接符 23569"/>
          <p:cNvSpPr>
            <a:spLocks noChangeShapeType="1"/>
          </p:cNvSpPr>
          <p:nvPr/>
        </p:nvSpPr>
        <p:spPr bwMode="auto">
          <a:xfrm flipH="1">
            <a:off x="781050" y="3979863"/>
            <a:ext cx="1371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6883" name="直接连接符 23570"/>
          <p:cNvSpPr>
            <a:spLocks noChangeShapeType="1"/>
          </p:cNvSpPr>
          <p:nvPr/>
        </p:nvSpPr>
        <p:spPr bwMode="auto">
          <a:xfrm>
            <a:off x="2152650" y="3979863"/>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72" name="文本框 23571"/>
          <p:cNvSpPr txBox="1"/>
          <p:nvPr/>
        </p:nvSpPr>
        <p:spPr>
          <a:xfrm>
            <a:off x="2686050" y="3522663"/>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sex</a:t>
            </a:r>
          </a:p>
        </p:txBody>
      </p:sp>
      <p:sp>
        <p:nvSpPr>
          <p:cNvPr id="23573" name="文本框 23572"/>
          <p:cNvSpPr txBox="1"/>
          <p:nvPr/>
        </p:nvSpPr>
        <p:spPr>
          <a:xfrm>
            <a:off x="4057650" y="3522663"/>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integer</a:t>
            </a:r>
          </a:p>
        </p:txBody>
      </p:sp>
      <p:sp>
        <p:nvSpPr>
          <p:cNvPr id="23574" name="文本框 23573"/>
          <p:cNvSpPr txBox="1"/>
          <p:nvPr/>
        </p:nvSpPr>
        <p:spPr>
          <a:xfrm>
            <a:off x="7486650" y="3522663"/>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integer</a:t>
            </a:r>
          </a:p>
        </p:txBody>
      </p:sp>
      <p:sp>
        <p:nvSpPr>
          <p:cNvPr id="23575" name="文本框 23574"/>
          <p:cNvSpPr txBox="1"/>
          <p:nvPr/>
        </p:nvSpPr>
        <p:spPr>
          <a:xfrm>
            <a:off x="5505450" y="3522663"/>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age</a:t>
            </a:r>
          </a:p>
        </p:txBody>
      </p:sp>
      <p:sp>
        <p:nvSpPr>
          <p:cNvPr id="36888" name="直接连接符 23575"/>
          <p:cNvSpPr>
            <a:spLocks noChangeShapeType="1"/>
          </p:cNvSpPr>
          <p:nvPr/>
        </p:nvSpPr>
        <p:spPr bwMode="auto">
          <a:xfrm flipH="1">
            <a:off x="6115050" y="3065463"/>
            <a:ext cx="457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6889" name="直接连接符 23576"/>
          <p:cNvSpPr>
            <a:spLocks noChangeShapeType="1"/>
          </p:cNvSpPr>
          <p:nvPr/>
        </p:nvSpPr>
        <p:spPr bwMode="auto">
          <a:xfrm>
            <a:off x="6572250" y="3065463"/>
            <a:ext cx="1371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6890" name="直接连接符 23577"/>
          <p:cNvSpPr>
            <a:spLocks noChangeShapeType="1"/>
          </p:cNvSpPr>
          <p:nvPr/>
        </p:nvSpPr>
        <p:spPr bwMode="auto">
          <a:xfrm flipV="1">
            <a:off x="3371850" y="3065463"/>
            <a:ext cx="685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6891" name="直接连接符 23578"/>
          <p:cNvSpPr>
            <a:spLocks noChangeShapeType="1"/>
          </p:cNvSpPr>
          <p:nvPr/>
        </p:nvSpPr>
        <p:spPr bwMode="auto">
          <a:xfrm>
            <a:off x="4057650" y="3065463"/>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80" name="矩形 23579"/>
          <p:cNvSpPr/>
          <p:nvPr/>
        </p:nvSpPr>
        <p:spPr>
          <a:xfrm>
            <a:off x="381000" y="5638800"/>
            <a:ext cx="7720013" cy="415925"/>
          </a:xfrm>
          <a:prstGeom prst="rect">
            <a:avLst/>
          </a:prstGeom>
          <a:noFill/>
          <a:ln w="19050" cap="flat" cmpd="sng">
            <a:solidFill>
              <a:srgbClr val="FF0000"/>
            </a:solidFill>
            <a:prstDash val="dash"/>
            <a:miter/>
            <a:headEnd type="none" w="med" len="med"/>
            <a:tailEnd type="none" w="med" len="med"/>
          </a:ln>
        </p:spPr>
        <p:txBody>
          <a:bodyPr>
            <a:spAutoFit/>
          </a:bodyPr>
          <a:lstStyle/>
          <a:p>
            <a:pPr algn="ctr" fontAlgn="base">
              <a:spcBef>
                <a:spcPct val="0"/>
              </a:spcBef>
              <a:spcAft>
                <a:spcPct val="0"/>
              </a:spcAft>
              <a:buFont typeface="Arial" panose="020B0604020202020204" pitchFamily="34" charset="0"/>
              <a:buNone/>
              <a:defRPr/>
            </a:pPr>
            <a:r>
              <a:rPr lang="en-US" sz="2000" b="1" noProof="1">
                <a:solidFill>
                  <a:srgbClr val="000000"/>
                </a:solidFill>
                <a:effectLst>
                  <a:outerShdw blurRad="38100" dist="38100" dir="2700000" algn="tl">
                    <a:srgbClr val="C0C0C0"/>
                  </a:outerShdw>
                </a:effectLst>
                <a:latin typeface="Times New Roman" pitchFamily="18" charset="0"/>
              </a:rPr>
              <a:t>record((name X array(8,char)) X (sex X integer) X (age X integer))</a:t>
            </a:r>
          </a:p>
        </p:txBody>
      </p:sp>
    </p:spTree>
    <p:extLst>
      <p:ext uri="{BB962C8B-B14F-4D97-AF65-F5344CB8AC3E}">
        <p14:creationId xmlns:p14="http://schemas.microsoft.com/office/powerpoint/2010/main" val="1224889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4577"/>
          <p:cNvSpPr>
            <a:spLocks noGrp="1"/>
          </p:cNvSpPr>
          <p:nvPr>
            <p:ph type="title"/>
          </p:nvPr>
        </p:nvSpPr>
        <p:spPr>
          <a:xfrm>
            <a:off x="250825" y="549275"/>
            <a:ext cx="8447088" cy="774700"/>
          </a:xfrm>
        </p:spPr>
        <p:txBody>
          <a:bodyPr/>
          <a:lstStyle/>
          <a:p>
            <a:pPr eaLnBrk="1" hangingPunct="1">
              <a:defRPr/>
            </a:pPr>
            <a:r>
              <a:rPr lang="zh-CN" altLang="en-US" sz="4400" b="1" noProof="1">
                <a:effectLst>
                  <a:outerShdw blurRad="38100" dist="38100" dir="2700000">
                    <a:srgbClr val="C0C0C0"/>
                  </a:outerShdw>
                </a:effectLst>
              </a:rPr>
              <a:t>类型表达式</a:t>
            </a:r>
            <a:r>
              <a:rPr lang="zh-CN" altLang="en-US" b="1" noProof="1">
                <a:effectLst>
                  <a:outerShdw blurRad="38100" dist="38100" dir="2700000">
                    <a:srgbClr val="C0C0C0"/>
                  </a:outerShdw>
                </a:effectLst>
              </a:rPr>
              <a:t>(例)</a:t>
            </a:r>
          </a:p>
        </p:txBody>
      </p:sp>
      <p:sp>
        <p:nvSpPr>
          <p:cNvPr id="24579" name="文本框 24578"/>
          <p:cNvSpPr txBox="1"/>
          <p:nvPr/>
        </p:nvSpPr>
        <p:spPr>
          <a:xfrm>
            <a:off x="3448050" y="1084263"/>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record</a:t>
            </a:r>
          </a:p>
        </p:txBody>
      </p:sp>
      <p:sp>
        <p:nvSpPr>
          <p:cNvPr id="24580" name="文本框 24579"/>
          <p:cNvSpPr txBox="1"/>
          <p:nvPr/>
        </p:nvSpPr>
        <p:spPr>
          <a:xfrm>
            <a:off x="3448050" y="1846263"/>
            <a:ext cx="1295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X</a:t>
            </a:r>
          </a:p>
        </p:txBody>
      </p:sp>
      <p:sp>
        <p:nvSpPr>
          <p:cNvPr id="24581" name="文本框 24580"/>
          <p:cNvSpPr txBox="1"/>
          <p:nvPr/>
        </p:nvSpPr>
        <p:spPr>
          <a:xfrm>
            <a:off x="1162050" y="2760663"/>
            <a:ext cx="1295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X</a:t>
            </a:r>
          </a:p>
        </p:txBody>
      </p:sp>
      <p:sp>
        <p:nvSpPr>
          <p:cNvPr id="24582" name="文本框 24581"/>
          <p:cNvSpPr txBox="1"/>
          <p:nvPr/>
        </p:nvSpPr>
        <p:spPr>
          <a:xfrm>
            <a:off x="3448050" y="2684463"/>
            <a:ext cx="1295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X</a:t>
            </a:r>
          </a:p>
        </p:txBody>
      </p:sp>
      <p:sp>
        <p:nvSpPr>
          <p:cNvPr id="24583" name="文本框 24582"/>
          <p:cNvSpPr txBox="1"/>
          <p:nvPr/>
        </p:nvSpPr>
        <p:spPr>
          <a:xfrm>
            <a:off x="5886450" y="2684463"/>
            <a:ext cx="1295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X</a:t>
            </a:r>
          </a:p>
        </p:txBody>
      </p:sp>
      <p:sp>
        <p:nvSpPr>
          <p:cNvPr id="24584" name="文本框 24583"/>
          <p:cNvSpPr txBox="1"/>
          <p:nvPr/>
        </p:nvSpPr>
        <p:spPr>
          <a:xfrm>
            <a:off x="19050" y="3522663"/>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name</a:t>
            </a:r>
          </a:p>
        </p:txBody>
      </p:sp>
      <p:sp>
        <p:nvSpPr>
          <p:cNvPr id="24585" name="文本框 24584"/>
          <p:cNvSpPr txBox="1"/>
          <p:nvPr/>
        </p:nvSpPr>
        <p:spPr>
          <a:xfrm>
            <a:off x="1543050" y="3522663"/>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array</a:t>
            </a:r>
          </a:p>
        </p:txBody>
      </p:sp>
      <p:sp>
        <p:nvSpPr>
          <p:cNvPr id="24586" name="文本框 24585"/>
          <p:cNvSpPr txBox="1"/>
          <p:nvPr/>
        </p:nvSpPr>
        <p:spPr>
          <a:xfrm>
            <a:off x="0" y="4419600"/>
            <a:ext cx="1295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8</a:t>
            </a:r>
          </a:p>
        </p:txBody>
      </p:sp>
      <p:sp>
        <p:nvSpPr>
          <p:cNvPr id="24587" name="文本框 24586"/>
          <p:cNvSpPr txBox="1"/>
          <p:nvPr/>
        </p:nvSpPr>
        <p:spPr>
          <a:xfrm>
            <a:off x="1619250" y="4437063"/>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char</a:t>
            </a:r>
          </a:p>
        </p:txBody>
      </p:sp>
      <p:sp>
        <p:nvSpPr>
          <p:cNvPr id="37900" name="直接连接符 24587"/>
          <p:cNvSpPr>
            <a:spLocks noChangeShapeType="1"/>
          </p:cNvSpPr>
          <p:nvPr/>
        </p:nvSpPr>
        <p:spPr bwMode="auto">
          <a:xfrm>
            <a:off x="4057650" y="1465263"/>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7901" name="直接连接符 24588"/>
          <p:cNvSpPr>
            <a:spLocks noChangeShapeType="1"/>
          </p:cNvSpPr>
          <p:nvPr/>
        </p:nvSpPr>
        <p:spPr bwMode="auto">
          <a:xfrm flipH="1">
            <a:off x="1924050" y="2227263"/>
            <a:ext cx="2133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7902" name="直接连接符 24589"/>
          <p:cNvSpPr>
            <a:spLocks noChangeShapeType="1"/>
          </p:cNvSpPr>
          <p:nvPr/>
        </p:nvSpPr>
        <p:spPr bwMode="auto">
          <a:xfrm>
            <a:off x="4057650" y="2227263"/>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7903" name="直接连接符 24590"/>
          <p:cNvSpPr>
            <a:spLocks noChangeShapeType="1"/>
          </p:cNvSpPr>
          <p:nvPr/>
        </p:nvSpPr>
        <p:spPr bwMode="auto">
          <a:xfrm>
            <a:off x="4057650" y="2227263"/>
            <a:ext cx="2438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7904" name="直接连接符 24591"/>
          <p:cNvSpPr>
            <a:spLocks noChangeShapeType="1"/>
          </p:cNvSpPr>
          <p:nvPr/>
        </p:nvSpPr>
        <p:spPr bwMode="auto">
          <a:xfrm flipH="1">
            <a:off x="704850" y="3141663"/>
            <a:ext cx="10668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7905" name="直接连接符 24592"/>
          <p:cNvSpPr>
            <a:spLocks noChangeShapeType="1"/>
          </p:cNvSpPr>
          <p:nvPr/>
        </p:nvSpPr>
        <p:spPr bwMode="auto">
          <a:xfrm>
            <a:off x="1771650" y="3141663"/>
            <a:ext cx="3048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7906" name="直接连接符 24593"/>
          <p:cNvSpPr>
            <a:spLocks noChangeShapeType="1"/>
          </p:cNvSpPr>
          <p:nvPr/>
        </p:nvSpPr>
        <p:spPr bwMode="auto">
          <a:xfrm flipH="1">
            <a:off x="781050" y="3979863"/>
            <a:ext cx="1371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7907" name="直接连接符 24594"/>
          <p:cNvSpPr>
            <a:spLocks noChangeShapeType="1"/>
          </p:cNvSpPr>
          <p:nvPr/>
        </p:nvSpPr>
        <p:spPr bwMode="auto">
          <a:xfrm>
            <a:off x="2152650" y="3979863"/>
            <a:ext cx="76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4596" name="文本框 24595"/>
          <p:cNvSpPr txBox="1"/>
          <p:nvPr/>
        </p:nvSpPr>
        <p:spPr>
          <a:xfrm>
            <a:off x="2686050" y="3522663"/>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sex</a:t>
            </a:r>
          </a:p>
        </p:txBody>
      </p:sp>
      <p:sp>
        <p:nvSpPr>
          <p:cNvPr id="24597" name="文本框 24596"/>
          <p:cNvSpPr txBox="1"/>
          <p:nvPr/>
        </p:nvSpPr>
        <p:spPr>
          <a:xfrm>
            <a:off x="4057650" y="3522663"/>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integer</a:t>
            </a:r>
          </a:p>
        </p:txBody>
      </p:sp>
      <p:sp>
        <p:nvSpPr>
          <p:cNvPr id="24598" name="文本框 24597"/>
          <p:cNvSpPr txBox="1"/>
          <p:nvPr/>
        </p:nvSpPr>
        <p:spPr>
          <a:xfrm>
            <a:off x="5505450" y="3522663"/>
            <a:ext cx="12954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age</a:t>
            </a:r>
          </a:p>
        </p:txBody>
      </p:sp>
      <p:sp>
        <p:nvSpPr>
          <p:cNvPr id="37911" name="直接连接符 24598"/>
          <p:cNvSpPr>
            <a:spLocks noChangeShapeType="1"/>
          </p:cNvSpPr>
          <p:nvPr/>
        </p:nvSpPr>
        <p:spPr bwMode="auto">
          <a:xfrm flipH="1">
            <a:off x="6115050" y="3065463"/>
            <a:ext cx="457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7912" name="直接连接符 24599"/>
          <p:cNvSpPr>
            <a:spLocks noChangeShapeType="1"/>
          </p:cNvSpPr>
          <p:nvPr/>
        </p:nvSpPr>
        <p:spPr bwMode="auto">
          <a:xfrm flipV="1">
            <a:off x="3371850" y="3065463"/>
            <a:ext cx="685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7913" name="直接连接符 24600"/>
          <p:cNvSpPr>
            <a:spLocks noChangeShapeType="1"/>
          </p:cNvSpPr>
          <p:nvPr/>
        </p:nvSpPr>
        <p:spPr bwMode="auto">
          <a:xfrm>
            <a:off x="4057650" y="3065463"/>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4602" name="矩形 24601"/>
          <p:cNvSpPr/>
          <p:nvPr/>
        </p:nvSpPr>
        <p:spPr>
          <a:xfrm>
            <a:off x="381000" y="5638800"/>
            <a:ext cx="7720013" cy="415925"/>
          </a:xfrm>
          <a:prstGeom prst="rect">
            <a:avLst/>
          </a:prstGeom>
          <a:noFill/>
          <a:ln w="19050" cap="flat" cmpd="sng">
            <a:solidFill>
              <a:srgbClr val="FF0000"/>
            </a:solidFill>
            <a:prstDash val="dash"/>
            <a:miter/>
            <a:headEnd type="none" w="med" len="med"/>
            <a:tailEnd type="none" w="med" len="med"/>
          </a:ln>
        </p:spPr>
        <p:txBody>
          <a:bodyPr>
            <a:spAutoFit/>
          </a:bodyPr>
          <a:lstStyle/>
          <a:p>
            <a:pPr algn="ctr" fontAlgn="base">
              <a:spcBef>
                <a:spcPct val="0"/>
              </a:spcBef>
              <a:spcAft>
                <a:spcPct val="0"/>
              </a:spcAft>
              <a:buFont typeface="Arial" panose="020B0604020202020204" pitchFamily="34" charset="0"/>
              <a:buNone/>
              <a:defRPr/>
            </a:pPr>
            <a:r>
              <a:rPr lang="en-US" sz="2000" b="1" noProof="1">
                <a:solidFill>
                  <a:srgbClr val="000000"/>
                </a:solidFill>
                <a:effectLst>
                  <a:outerShdw blurRad="38100" dist="38100" dir="2700000" algn="tl">
                    <a:srgbClr val="C0C0C0"/>
                  </a:outerShdw>
                </a:effectLst>
                <a:latin typeface="Times New Roman" pitchFamily="18" charset="0"/>
              </a:rPr>
              <a:t>record((name X array(8,char)) X (sex X integer) X (age X integer))</a:t>
            </a:r>
          </a:p>
        </p:txBody>
      </p:sp>
      <p:sp>
        <p:nvSpPr>
          <p:cNvPr id="37915" name="曲线 464"/>
          <p:cNvSpPr>
            <a:spLocks noChangeArrowheads="1"/>
          </p:cNvSpPr>
          <p:nvPr/>
        </p:nvSpPr>
        <p:spPr bwMode="auto">
          <a:xfrm>
            <a:off x="4959350" y="3082925"/>
            <a:ext cx="2703513" cy="1296988"/>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3512" y="0"/>
                </a:moveTo>
                <a:cubicBezTo>
                  <a:pt x="15171" y="1872"/>
                  <a:pt x="21600" y="6262"/>
                  <a:pt x="20600" y="10429"/>
                </a:cubicBezTo>
                <a:cubicBezTo>
                  <a:pt x="19600" y="14597"/>
                  <a:pt x="12629" y="20097"/>
                  <a:pt x="8509" y="20848"/>
                </a:cubicBezTo>
                <a:cubicBezTo>
                  <a:pt x="4389" y="21600"/>
                  <a:pt x="1461" y="15708"/>
                  <a:pt x="0" y="1416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7916" name="文本框 4"/>
          <p:cNvSpPr txBox="1">
            <a:spLocks noChangeArrowheads="1"/>
          </p:cNvSpPr>
          <p:nvPr/>
        </p:nvSpPr>
        <p:spPr bwMode="auto">
          <a:xfrm>
            <a:off x="5940425" y="1123950"/>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r>
              <a:rPr lang="en-US" altLang="zh-CN" sz="2800" b="1" smtClean="0">
                <a:solidFill>
                  <a:srgbClr val="FF0000"/>
                </a:solidFill>
              </a:rPr>
              <a:t>DAG</a:t>
            </a:r>
            <a:r>
              <a:rPr lang="zh-CN" altLang="en-US" sz="2800" b="1" smtClean="0">
                <a:solidFill>
                  <a:srgbClr val="FF0000"/>
                </a:solidFill>
              </a:rPr>
              <a:t>表示</a:t>
            </a:r>
          </a:p>
        </p:txBody>
      </p:sp>
    </p:spTree>
    <p:extLst>
      <p:ext uri="{BB962C8B-B14F-4D97-AF65-F5344CB8AC3E}">
        <p14:creationId xmlns:p14="http://schemas.microsoft.com/office/powerpoint/2010/main" val="1723810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5601"/>
          <p:cNvSpPr>
            <a:spLocks noGrp="1"/>
          </p:cNvSpPr>
          <p:nvPr>
            <p:ph type="title"/>
          </p:nvPr>
        </p:nvSpPr>
        <p:spPr>
          <a:xfrm>
            <a:off x="468313" y="549275"/>
            <a:ext cx="8229600" cy="774700"/>
          </a:xfrm>
        </p:spPr>
        <p:txBody>
          <a:bodyPr/>
          <a:lstStyle/>
          <a:p>
            <a:pPr eaLnBrk="1" hangingPunct="1">
              <a:defRPr/>
            </a:pPr>
            <a:r>
              <a:rPr lang="zh-CN" altLang="en-US" sz="4400" b="1" noProof="1">
                <a:effectLst>
                  <a:outerShdw blurRad="38100" dist="38100" dir="2700000">
                    <a:srgbClr val="C0C0C0"/>
                  </a:outerShdw>
                </a:effectLst>
              </a:rPr>
              <a:t>类型表达式(例)</a:t>
            </a:r>
          </a:p>
        </p:txBody>
      </p:sp>
      <p:sp>
        <p:nvSpPr>
          <p:cNvPr id="25603" name="文本占位符 25602"/>
          <p:cNvSpPr>
            <a:spLocks noGrp="1"/>
          </p:cNvSpPr>
          <p:nvPr>
            <p:ph idx="1"/>
          </p:nvPr>
        </p:nvSpPr>
        <p:spPr>
          <a:xfrm>
            <a:off x="468313" y="1628775"/>
            <a:ext cx="6248400" cy="1828800"/>
          </a:xfrm>
        </p:spPr>
        <p:txBody>
          <a:bodyPr/>
          <a:lstStyle/>
          <a:p>
            <a:pPr eaLnBrk="1" hangingPunct="1">
              <a:defRPr/>
            </a:pPr>
            <a:r>
              <a:rPr lang="en-US" altLang="x-none" sz="2400" b="1" noProof="1">
                <a:effectLst>
                  <a:outerShdw blurRad="38100" dist="38100" dir="2700000">
                    <a:srgbClr val="C0C0C0"/>
                  </a:outerShdw>
                </a:effectLst>
                <a:latin typeface="Times New Roman" pitchFamily="2" charset="0"/>
              </a:rPr>
              <a:t>struct list{</a:t>
            </a:r>
          </a:p>
          <a:p>
            <a:pPr eaLnBrk="1" hangingPunct="1">
              <a:defRPr/>
            </a:pPr>
            <a:r>
              <a:rPr lang="en-US" altLang="x-none" sz="2400" b="1" noProof="1">
                <a:effectLst>
                  <a:outerShdw blurRad="38100" dist="38100" dir="2700000">
                    <a:srgbClr val="C0C0C0"/>
                  </a:outerShdw>
                </a:effectLst>
                <a:latin typeface="Times New Roman" pitchFamily="2" charset="0"/>
              </a:rPr>
              <a:t>    int value;</a:t>
            </a:r>
          </a:p>
          <a:p>
            <a:pPr eaLnBrk="1" hangingPunct="1">
              <a:defRPr/>
            </a:pPr>
            <a:r>
              <a:rPr lang="en-US" altLang="x-none" sz="2400" b="1" noProof="1">
                <a:effectLst>
                  <a:outerShdw blurRad="38100" dist="38100" dir="2700000">
                    <a:srgbClr val="C0C0C0"/>
                  </a:outerShdw>
                </a:effectLst>
                <a:latin typeface="Times New Roman" pitchFamily="2" charset="0"/>
              </a:rPr>
              <a:t>    struct list *next;</a:t>
            </a:r>
          </a:p>
          <a:p>
            <a:pPr eaLnBrk="1" hangingPunct="1">
              <a:defRPr/>
            </a:pPr>
            <a:r>
              <a:rPr lang="en-US" altLang="x-none" sz="2400" b="1" noProof="1">
                <a:effectLst>
                  <a:outerShdw blurRad="38100" dist="38100" dir="2700000">
                    <a:srgbClr val="C0C0C0"/>
                  </a:outerShdw>
                </a:effectLst>
                <a:latin typeface="Times New Roman" pitchFamily="2" charset="0"/>
              </a:rPr>
              <a:t>}</a:t>
            </a:r>
          </a:p>
        </p:txBody>
      </p:sp>
      <p:sp>
        <p:nvSpPr>
          <p:cNvPr id="25604" name="文本框 25603"/>
          <p:cNvSpPr txBox="1"/>
          <p:nvPr/>
        </p:nvSpPr>
        <p:spPr>
          <a:xfrm>
            <a:off x="4659313" y="1704975"/>
            <a:ext cx="2057400" cy="457200"/>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list=record</a:t>
            </a:r>
          </a:p>
        </p:txBody>
      </p:sp>
      <p:sp>
        <p:nvSpPr>
          <p:cNvPr id="25605" name="文本框 25604"/>
          <p:cNvSpPr txBox="1"/>
          <p:nvPr/>
        </p:nvSpPr>
        <p:spPr>
          <a:xfrm>
            <a:off x="4659313" y="2619375"/>
            <a:ext cx="1219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X</a:t>
            </a:r>
          </a:p>
        </p:txBody>
      </p:sp>
      <p:sp>
        <p:nvSpPr>
          <p:cNvPr id="25606" name="文本框 25605"/>
          <p:cNvSpPr txBox="1"/>
          <p:nvPr/>
        </p:nvSpPr>
        <p:spPr>
          <a:xfrm>
            <a:off x="3744913" y="3457575"/>
            <a:ext cx="1219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X</a:t>
            </a:r>
          </a:p>
        </p:txBody>
      </p:sp>
      <p:sp>
        <p:nvSpPr>
          <p:cNvPr id="25607" name="文本框 25606"/>
          <p:cNvSpPr txBox="1"/>
          <p:nvPr/>
        </p:nvSpPr>
        <p:spPr>
          <a:xfrm>
            <a:off x="6030913" y="3457575"/>
            <a:ext cx="1219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X</a:t>
            </a:r>
          </a:p>
        </p:txBody>
      </p:sp>
      <p:sp>
        <p:nvSpPr>
          <p:cNvPr id="25608" name="文本框 25607"/>
          <p:cNvSpPr txBox="1"/>
          <p:nvPr/>
        </p:nvSpPr>
        <p:spPr>
          <a:xfrm>
            <a:off x="3059113" y="4371975"/>
            <a:ext cx="12192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value</a:t>
            </a:r>
          </a:p>
        </p:txBody>
      </p:sp>
      <p:sp>
        <p:nvSpPr>
          <p:cNvPr id="25609" name="文本框 25608"/>
          <p:cNvSpPr txBox="1"/>
          <p:nvPr/>
        </p:nvSpPr>
        <p:spPr>
          <a:xfrm>
            <a:off x="4278313" y="4371975"/>
            <a:ext cx="12192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integer</a:t>
            </a:r>
          </a:p>
        </p:txBody>
      </p:sp>
      <p:sp>
        <p:nvSpPr>
          <p:cNvPr id="25610" name="文本框 25609"/>
          <p:cNvSpPr txBox="1"/>
          <p:nvPr/>
        </p:nvSpPr>
        <p:spPr>
          <a:xfrm>
            <a:off x="5573713" y="4371975"/>
            <a:ext cx="12192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next</a:t>
            </a:r>
          </a:p>
        </p:txBody>
      </p:sp>
      <p:sp>
        <p:nvSpPr>
          <p:cNvPr id="25611" name="文本框 25610"/>
          <p:cNvSpPr txBox="1"/>
          <p:nvPr/>
        </p:nvSpPr>
        <p:spPr>
          <a:xfrm>
            <a:off x="6716713" y="4371975"/>
            <a:ext cx="12192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pointer</a:t>
            </a:r>
          </a:p>
        </p:txBody>
      </p:sp>
      <p:sp>
        <p:nvSpPr>
          <p:cNvPr id="25612" name="文本框 25611"/>
          <p:cNvSpPr txBox="1"/>
          <p:nvPr/>
        </p:nvSpPr>
        <p:spPr>
          <a:xfrm>
            <a:off x="6792913" y="5286375"/>
            <a:ext cx="12192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list</a:t>
            </a:r>
          </a:p>
        </p:txBody>
      </p:sp>
      <p:sp>
        <p:nvSpPr>
          <p:cNvPr id="38925" name="直接连接符 25612"/>
          <p:cNvSpPr>
            <a:spLocks noChangeShapeType="1"/>
          </p:cNvSpPr>
          <p:nvPr/>
        </p:nvSpPr>
        <p:spPr bwMode="auto">
          <a:xfrm>
            <a:off x="5268913" y="2085975"/>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8926" name="直接连接符 25613"/>
          <p:cNvSpPr>
            <a:spLocks noChangeShapeType="1"/>
          </p:cNvSpPr>
          <p:nvPr/>
        </p:nvSpPr>
        <p:spPr bwMode="auto">
          <a:xfrm flipH="1">
            <a:off x="4354513" y="3000375"/>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8927" name="直接连接符 25614"/>
          <p:cNvSpPr>
            <a:spLocks noChangeShapeType="1"/>
          </p:cNvSpPr>
          <p:nvPr/>
        </p:nvSpPr>
        <p:spPr bwMode="auto">
          <a:xfrm>
            <a:off x="5268913" y="3000375"/>
            <a:ext cx="1295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8928" name="直接连接符 25615"/>
          <p:cNvSpPr>
            <a:spLocks noChangeShapeType="1"/>
          </p:cNvSpPr>
          <p:nvPr/>
        </p:nvSpPr>
        <p:spPr bwMode="auto">
          <a:xfrm flipH="1">
            <a:off x="3592513" y="3838575"/>
            <a:ext cx="685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8929" name="直接连接符 25616"/>
          <p:cNvSpPr>
            <a:spLocks noChangeShapeType="1"/>
          </p:cNvSpPr>
          <p:nvPr/>
        </p:nvSpPr>
        <p:spPr bwMode="auto">
          <a:xfrm>
            <a:off x="4354513" y="3838575"/>
            <a:ext cx="609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8930" name="直接连接符 25617"/>
          <p:cNvSpPr>
            <a:spLocks noChangeShapeType="1"/>
          </p:cNvSpPr>
          <p:nvPr/>
        </p:nvSpPr>
        <p:spPr bwMode="auto">
          <a:xfrm flipH="1">
            <a:off x="6107113" y="3838575"/>
            <a:ext cx="5334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8931" name="直接连接符 25618"/>
          <p:cNvSpPr>
            <a:spLocks noChangeShapeType="1"/>
          </p:cNvSpPr>
          <p:nvPr/>
        </p:nvSpPr>
        <p:spPr bwMode="auto">
          <a:xfrm>
            <a:off x="6716713" y="3838575"/>
            <a:ext cx="609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8932" name="直接连接符 25619"/>
          <p:cNvSpPr>
            <a:spLocks noChangeShapeType="1"/>
          </p:cNvSpPr>
          <p:nvPr/>
        </p:nvSpPr>
        <p:spPr bwMode="auto">
          <a:xfrm>
            <a:off x="7326313" y="4752975"/>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Tree>
    <p:extLst>
      <p:ext uri="{BB962C8B-B14F-4D97-AF65-F5344CB8AC3E}">
        <p14:creationId xmlns:p14="http://schemas.microsoft.com/office/powerpoint/2010/main" val="2988198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6625"/>
          <p:cNvSpPr>
            <a:spLocks noGrp="1"/>
          </p:cNvSpPr>
          <p:nvPr>
            <p:ph type="title"/>
          </p:nvPr>
        </p:nvSpPr>
        <p:spPr>
          <a:xfrm>
            <a:off x="468313" y="549275"/>
            <a:ext cx="8229600" cy="774700"/>
          </a:xfrm>
        </p:spPr>
        <p:txBody>
          <a:bodyPr/>
          <a:lstStyle/>
          <a:p>
            <a:pPr eaLnBrk="1" hangingPunct="1">
              <a:defRPr/>
            </a:pPr>
            <a:r>
              <a:rPr lang="zh-CN" altLang="en-US" sz="4400" b="1" noProof="1">
                <a:effectLst>
                  <a:outerShdw blurRad="38100" dist="38100" dir="2700000">
                    <a:srgbClr val="C0C0C0"/>
                  </a:outerShdw>
                </a:effectLst>
              </a:rPr>
              <a:t>类型表达式(例)</a:t>
            </a:r>
          </a:p>
        </p:txBody>
      </p:sp>
      <p:sp>
        <p:nvSpPr>
          <p:cNvPr id="26627" name="文本占位符 26626"/>
          <p:cNvSpPr>
            <a:spLocks noGrp="1"/>
          </p:cNvSpPr>
          <p:nvPr>
            <p:ph idx="1"/>
          </p:nvPr>
        </p:nvSpPr>
        <p:spPr>
          <a:xfrm>
            <a:off x="468313" y="1628775"/>
            <a:ext cx="6248400" cy="1828800"/>
          </a:xfrm>
        </p:spPr>
        <p:txBody>
          <a:bodyPr/>
          <a:lstStyle/>
          <a:p>
            <a:pPr eaLnBrk="1" hangingPunct="1">
              <a:defRPr/>
            </a:pPr>
            <a:r>
              <a:rPr lang="en-US" altLang="x-none" sz="2400" b="1" noProof="1">
                <a:effectLst>
                  <a:outerShdw blurRad="38100" dist="38100" dir="2700000">
                    <a:srgbClr val="C0C0C0"/>
                  </a:outerShdw>
                </a:effectLst>
                <a:latin typeface="Times New Roman" pitchFamily="2" charset="0"/>
              </a:rPr>
              <a:t>struct list{</a:t>
            </a:r>
          </a:p>
          <a:p>
            <a:pPr eaLnBrk="1" hangingPunct="1">
              <a:defRPr/>
            </a:pPr>
            <a:r>
              <a:rPr lang="en-US" altLang="x-none" sz="2400" b="1" noProof="1">
                <a:effectLst>
                  <a:outerShdw blurRad="38100" dist="38100" dir="2700000">
                    <a:srgbClr val="C0C0C0"/>
                  </a:outerShdw>
                </a:effectLst>
                <a:latin typeface="Times New Roman" pitchFamily="2" charset="0"/>
              </a:rPr>
              <a:t>    int value;</a:t>
            </a:r>
          </a:p>
          <a:p>
            <a:pPr eaLnBrk="1" hangingPunct="1">
              <a:defRPr/>
            </a:pPr>
            <a:r>
              <a:rPr lang="en-US" altLang="x-none" sz="2400" b="1" noProof="1">
                <a:effectLst>
                  <a:outerShdw blurRad="38100" dist="38100" dir="2700000">
                    <a:srgbClr val="C0C0C0"/>
                  </a:outerShdw>
                </a:effectLst>
                <a:latin typeface="Times New Roman" pitchFamily="2" charset="0"/>
              </a:rPr>
              <a:t>    struct list *next;</a:t>
            </a:r>
          </a:p>
          <a:p>
            <a:pPr eaLnBrk="1" hangingPunct="1">
              <a:defRPr/>
            </a:pPr>
            <a:r>
              <a:rPr lang="en-US" altLang="x-none" sz="2400" b="1" noProof="1">
                <a:effectLst>
                  <a:outerShdw blurRad="38100" dist="38100" dir="2700000">
                    <a:srgbClr val="C0C0C0"/>
                  </a:outerShdw>
                </a:effectLst>
                <a:latin typeface="Times New Roman" pitchFamily="2" charset="0"/>
              </a:rPr>
              <a:t>}</a:t>
            </a:r>
          </a:p>
        </p:txBody>
      </p:sp>
      <p:sp>
        <p:nvSpPr>
          <p:cNvPr id="26628" name="文本框 26627"/>
          <p:cNvSpPr txBox="1"/>
          <p:nvPr/>
        </p:nvSpPr>
        <p:spPr>
          <a:xfrm>
            <a:off x="4645025" y="1773238"/>
            <a:ext cx="2057400" cy="457200"/>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list=record</a:t>
            </a:r>
          </a:p>
        </p:txBody>
      </p:sp>
      <p:sp>
        <p:nvSpPr>
          <p:cNvPr id="26629" name="文本框 26628"/>
          <p:cNvSpPr txBox="1"/>
          <p:nvPr/>
        </p:nvSpPr>
        <p:spPr>
          <a:xfrm>
            <a:off x="4659313" y="2619375"/>
            <a:ext cx="1219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X</a:t>
            </a:r>
          </a:p>
        </p:txBody>
      </p:sp>
      <p:sp>
        <p:nvSpPr>
          <p:cNvPr id="26630" name="文本框 26629"/>
          <p:cNvSpPr txBox="1"/>
          <p:nvPr/>
        </p:nvSpPr>
        <p:spPr>
          <a:xfrm>
            <a:off x="3744913" y="3457575"/>
            <a:ext cx="1219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X</a:t>
            </a:r>
          </a:p>
        </p:txBody>
      </p:sp>
      <p:sp>
        <p:nvSpPr>
          <p:cNvPr id="26631" name="文本框 26630"/>
          <p:cNvSpPr txBox="1"/>
          <p:nvPr/>
        </p:nvSpPr>
        <p:spPr>
          <a:xfrm>
            <a:off x="6030913" y="3457575"/>
            <a:ext cx="1219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X</a:t>
            </a:r>
          </a:p>
        </p:txBody>
      </p:sp>
      <p:sp>
        <p:nvSpPr>
          <p:cNvPr id="26632" name="文本框 26631"/>
          <p:cNvSpPr txBox="1"/>
          <p:nvPr/>
        </p:nvSpPr>
        <p:spPr>
          <a:xfrm>
            <a:off x="3059113" y="4371975"/>
            <a:ext cx="12192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value</a:t>
            </a:r>
          </a:p>
        </p:txBody>
      </p:sp>
      <p:sp>
        <p:nvSpPr>
          <p:cNvPr id="26633" name="文本框 26632"/>
          <p:cNvSpPr txBox="1"/>
          <p:nvPr/>
        </p:nvSpPr>
        <p:spPr>
          <a:xfrm>
            <a:off x="4278313" y="4371975"/>
            <a:ext cx="12192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integer</a:t>
            </a:r>
          </a:p>
        </p:txBody>
      </p:sp>
      <p:sp>
        <p:nvSpPr>
          <p:cNvPr id="26634" name="文本框 26633"/>
          <p:cNvSpPr txBox="1"/>
          <p:nvPr/>
        </p:nvSpPr>
        <p:spPr>
          <a:xfrm>
            <a:off x="5573713" y="4371975"/>
            <a:ext cx="12192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next</a:t>
            </a:r>
          </a:p>
        </p:txBody>
      </p:sp>
      <p:sp>
        <p:nvSpPr>
          <p:cNvPr id="26635" name="文本框 26634"/>
          <p:cNvSpPr txBox="1"/>
          <p:nvPr/>
        </p:nvSpPr>
        <p:spPr>
          <a:xfrm>
            <a:off x="6716713" y="4371975"/>
            <a:ext cx="1219200" cy="457200"/>
          </a:xfrm>
          <a:prstGeom prst="rect">
            <a:avLst/>
          </a:prstGeom>
          <a:noFill/>
          <a:ln w="9525">
            <a:noFill/>
            <a:miter/>
          </a:ln>
        </p:spPr>
        <p:txBody>
          <a:bodyPr>
            <a:spAutoFit/>
          </a:bodyPr>
          <a:lstStyle/>
          <a:p>
            <a:pPr algn="ctr" fontAlgn="base">
              <a:spcBef>
                <a:spcPct val="5000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pointer</a:t>
            </a:r>
          </a:p>
        </p:txBody>
      </p:sp>
      <p:sp>
        <p:nvSpPr>
          <p:cNvPr id="39948" name="直接连接符 26635"/>
          <p:cNvSpPr>
            <a:spLocks noChangeShapeType="1"/>
          </p:cNvSpPr>
          <p:nvPr/>
        </p:nvSpPr>
        <p:spPr bwMode="auto">
          <a:xfrm flipH="1">
            <a:off x="5268913" y="2133600"/>
            <a:ext cx="23812" cy="5619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9949" name="直接连接符 26636"/>
          <p:cNvSpPr>
            <a:spLocks noChangeShapeType="1"/>
          </p:cNvSpPr>
          <p:nvPr/>
        </p:nvSpPr>
        <p:spPr bwMode="auto">
          <a:xfrm flipH="1">
            <a:off x="4354513" y="3000375"/>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9950" name="直接连接符 26637"/>
          <p:cNvSpPr>
            <a:spLocks noChangeShapeType="1"/>
          </p:cNvSpPr>
          <p:nvPr/>
        </p:nvSpPr>
        <p:spPr bwMode="auto">
          <a:xfrm>
            <a:off x="5268913" y="3000375"/>
            <a:ext cx="12954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9951" name="直接连接符 26638"/>
          <p:cNvSpPr>
            <a:spLocks noChangeShapeType="1"/>
          </p:cNvSpPr>
          <p:nvPr/>
        </p:nvSpPr>
        <p:spPr bwMode="auto">
          <a:xfrm flipH="1">
            <a:off x="3592513" y="3838575"/>
            <a:ext cx="685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9952" name="直接连接符 26639"/>
          <p:cNvSpPr>
            <a:spLocks noChangeShapeType="1"/>
          </p:cNvSpPr>
          <p:nvPr/>
        </p:nvSpPr>
        <p:spPr bwMode="auto">
          <a:xfrm>
            <a:off x="4354513" y="3838575"/>
            <a:ext cx="609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9953" name="直接连接符 26640"/>
          <p:cNvSpPr>
            <a:spLocks noChangeShapeType="1"/>
          </p:cNvSpPr>
          <p:nvPr/>
        </p:nvSpPr>
        <p:spPr bwMode="auto">
          <a:xfrm flipH="1">
            <a:off x="6107113" y="3838575"/>
            <a:ext cx="5334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9954" name="直接连接符 26641"/>
          <p:cNvSpPr>
            <a:spLocks noChangeShapeType="1"/>
          </p:cNvSpPr>
          <p:nvPr/>
        </p:nvSpPr>
        <p:spPr bwMode="auto">
          <a:xfrm>
            <a:off x="6716713" y="3838575"/>
            <a:ext cx="609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9955" name="直接连接符 26642"/>
          <p:cNvSpPr>
            <a:spLocks noChangeShapeType="1"/>
          </p:cNvSpPr>
          <p:nvPr/>
        </p:nvSpPr>
        <p:spPr bwMode="auto">
          <a:xfrm>
            <a:off x="7326313" y="4752975"/>
            <a:ext cx="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9956" name="直接连接符 26643"/>
          <p:cNvSpPr>
            <a:spLocks noChangeShapeType="1"/>
          </p:cNvSpPr>
          <p:nvPr/>
        </p:nvSpPr>
        <p:spPr bwMode="auto">
          <a:xfrm>
            <a:off x="7308850" y="5373688"/>
            <a:ext cx="936625" cy="15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9957" name="直接连接符 26644"/>
          <p:cNvSpPr>
            <a:spLocks noChangeShapeType="1"/>
          </p:cNvSpPr>
          <p:nvPr/>
        </p:nvSpPr>
        <p:spPr bwMode="auto">
          <a:xfrm flipV="1">
            <a:off x="8245475" y="1989138"/>
            <a:ext cx="0" cy="33845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39958" name="箭头 528"/>
          <p:cNvSpPr>
            <a:spLocks noChangeShapeType="1"/>
          </p:cNvSpPr>
          <p:nvPr/>
        </p:nvSpPr>
        <p:spPr bwMode="auto">
          <a:xfrm flipH="1">
            <a:off x="6229350" y="1989138"/>
            <a:ext cx="2016125" cy="158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Tree>
    <p:extLst>
      <p:ext uri="{BB962C8B-B14F-4D97-AF65-F5344CB8AC3E}">
        <p14:creationId xmlns:p14="http://schemas.microsoft.com/office/powerpoint/2010/main" val="104573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类型等价</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不同的语言有不同的类型等价的定义</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结构等价</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或者它们是相同的基本类型</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或者是相同的构造算子作用于结构等价的类型而得到的。</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或者一个类型是另一个类型表达式的名字</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名等价</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类型名仅仅代表其自身</a:t>
            </a:r>
            <a:endParaRPr lang="en-US" altLang="zh-CN" dirty="0" smtClean="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语法树的变体</a:t>
            </a:r>
            <a:r>
              <a:rPr lang="en-US" altLang="zh-CN" b="1" dirty="0" smtClean="0"/>
              <a:t>DAG</a:t>
            </a:r>
            <a:endParaRPr lang="zh-CN" altLang="en-US" b="1" dirty="0"/>
          </a:p>
        </p:txBody>
      </p:sp>
      <p:sp>
        <p:nvSpPr>
          <p:cNvPr id="3" name="内容占位符 2"/>
          <p:cNvSpPr>
            <a:spLocks noGrp="1"/>
          </p:cNvSpPr>
          <p:nvPr>
            <p:ph idx="1"/>
          </p:nvPr>
        </p:nvSpPr>
        <p:spPr/>
        <p:txBody>
          <a:bodyPr/>
          <a:lstStyle/>
          <a:p>
            <a:pPr marL="457200" indent="-457200" latinLnBrk="0">
              <a:buFont typeface="Arial" panose="020B0604020202020204" pitchFamily="34" charset="0"/>
              <a:buChar char="•"/>
            </a:pPr>
            <a:r>
              <a:rPr lang="zh-CN" altLang="en-US" sz="2800" dirty="0"/>
              <a:t>语法树中各个结点代表了源程序的</a:t>
            </a:r>
            <a:r>
              <a:rPr lang="zh-CN" altLang="en-US" sz="2800" dirty="0" smtClean="0"/>
              <a:t>构造</a:t>
            </a:r>
            <a:r>
              <a:rPr lang="zh-CN" altLang="en-US" sz="2800" dirty="0"/>
              <a:t>，</a:t>
            </a:r>
            <a:r>
              <a:rPr lang="zh-CN" altLang="en-US" sz="2800" dirty="0" smtClean="0"/>
              <a:t>一</a:t>
            </a:r>
            <a:r>
              <a:rPr lang="zh-CN" altLang="en-US" sz="2800" dirty="0"/>
              <a:t>个结点的所有子结点反映了该结点对应构造的</a:t>
            </a:r>
            <a:r>
              <a:rPr lang="zh-CN" altLang="en-US" sz="2800" dirty="0" smtClean="0"/>
              <a:t>有意义</a:t>
            </a:r>
            <a:r>
              <a:rPr lang="zh-CN" altLang="en-US" sz="2800" dirty="0"/>
              <a:t>的组成成分</a:t>
            </a:r>
            <a:r>
              <a:rPr lang="zh-CN" altLang="en-US" sz="2800" dirty="0" smtClean="0"/>
              <a:t>。</a:t>
            </a:r>
            <a:endParaRPr lang="en-US" altLang="zh-CN" sz="2800" dirty="0"/>
          </a:p>
          <a:p>
            <a:pPr marL="457200" indent="-457200" latinLnBrk="0">
              <a:buFont typeface="Arial" panose="020B0604020202020204" pitchFamily="34" charset="0"/>
              <a:buChar char="•"/>
            </a:pPr>
            <a:r>
              <a:rPr lang="zh-CN" altLang="en-US" sz="2800" dirty="0" smtClean="0"/>
              <a:t>为</a:t>
            </a:r>
            <a:r>
              <a:rPr lang="zh-CN" altLang="en-US" sz="2800" dirty="0"/>
              <a:t>表达式构建的无环</a:t>
            </a:r>
            <a:r>
              <a:rPr lang="zh-CN" altLang="en-US" sz="2800" dirty="0" smtClean="0"/>
              <a:t>有向图（</a:t>
            </a:r>
            <a:r>
              <a:rPr lang="en-US" altLang="zh-CN" sz="2800" dirty="0" smtClean="0"/>
              <a:t>Directed</a:t>
            </a:r>
            <a:r>
              <a:rPr lang="en-US" altLang="zh-CN" sz="2800" dirty="0"/>
              <a:t> </a:t>
            </a:r>
            <a:r>
              <a:rPr lang="en-US" altLang="zh-CN" sz="2800" dirty="0" smtClean="0"/>
              <a:t>acyclic</a:t>
            </a:r>
            <a:r>
              <a:rPr lang="en-US" altLang="zh-CN" sz="2800" dirty="0"/>
              <a:t> </a:t>
            </a:r>
            <a:r>
              <a:rPr lang="en-US" altLang="zh-CN" sz="2800" dirty="0" smtClean="0"/>
              <a:t>graph</a:t>
            </a:r>
            <a:r>
              <a:rPr lang="en-US" altLang="zh-CN" sz="2800" dirty="0"/>
              <a:t>, </a:t>
            </a:r>
            <a:r>
              <a:rPr lang="zh-CN" altLang="en-US" sz="2800" dirty="0" smtClean="0"/>
              <a:t>以后简称</a:t>
            </a:r>
            <a:r>
              <a:rPr lang="en-US" altLang="zh-CN" sz="2800" dirty="0" smtClean="0"/>
              <a:t>DAG</a:t>
            </a:r>
            <a:r>
              <a:rPr lang="zh-CN" altLang="en-US" sz="2800" dirty="0" smtClean="0"/>
              <a:t>）指出</a:t>
            </a:r>
            <a:r>
              <a:rPr lang="zh-CN" altLang="en-US" sz="2800" dirty="0"/>
              <a:t>了表达式中的公共子表达式（多次出现的子表达式</a:t>
            </a:r>
            <a:r>
              <a:rPr lang="zh-CN" altLang="en-US" sz="2800" dirty="0" smtClean="0"/>
              <a:t>）。</a:t>
            </a:r>
            <a:endParaRPr lang="en-US" altLang="zh-CN" sz="2800" dirty="0"/>
          </a:p>
          <a:p>
            <a:pPr marL="457200" indent="-457200" latinLnBrk="0">
              <a:buFont typeface="Arial" panose="020B0604020202020204" pitchFamily="34" charset="0"/>
              <a:buChar char="•"/>
            </a:pPr>
            <a:r>
              <a:rPr lang="zh-CN" altLang="en-US" sz="2800" dirty="0" smtClean="0"/>
              <a:t>可以</a:t>
            </a:r>
            <a:r>
              <a:rPr lang="zh-CN" altLang="en-US" sz="2800" dirty="0"/>
              <a:t>用构造</a:t>
            </a:r>
            <a:r>
              <a:rPr lang="zh-CN" altLang="en-US" sz="2800" dirty="0" smtClean="0"/>
              <a:t>语法</a:t>
            </a:r>
            <a:r>
              <a:rPr lang="zh-CN" altLang="en-US" sz="2800" dirty="0"/>
              <a:t>树的技术去</a:t>
            </a:r>
            <a:r>
              <a:rPr lang="zh-CN" altLang="en-US" sz="2800" dirty="0" smtClean="0"/>
              <a:t>构造</a:t>
            </a:r>
            <a:r>
              <a:rPr lang="en-US" altLang="zh-CN" sz="2800" dirty="0" smtClean="0"/>
              <a:t>DAG</a:t>
            </a:r>
            <a:r>
              <a:rPr lang="zh-CN" altLang="en-US" sz="2800" dirty="0" smtClean="0"/>
              <a:t>图</a:t>
            </a:r>
            <a:r>
              <a:rPr lang="zh-CN" altLang="en-US" sz="2800" dirty="0"/>
              <a:t>。</a:t>
            </a:r>
          </a:p>
          <a:p>
            <a:endParaRPr lang="zh-CN" altLang="en-US" sz="2800" dirty="0"/>
          </a:p>
        </p:txBody>
      </p:sp>
    </p:spTree>
    <p:extLst>
      <p:ext uri="{BB962C8B-B14F-4D97-AF65-F5344CB8AC3E}">
        <p14:creationId xmlns:p14="http://schemas.microsoft.com/office/powerpoint/2010/main" val="1598838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声明</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D </a:t>
            </a:r>
            <a:r>
              <a:rPr lang="en-US" altLang="zh-CN" dirty="0" smtClean="0">
                <a:latin typeface="Times New Roman" pitchFamily="18" charset="0"/>
                <a:ea typeface="隶书" pitchFamily="49" charset="-122"/>
                <a:cs typeface="Times New Roman" pitchFamily="18" charset="0"/>
                <a:sym typeface="Wingdings" pitchFamily="2" charset="2"/>
              </a:rPr>
              <a:t> T id ; D | </a:t>
            </a:r>
            <a:r>
              <a:rPr lang="el-GR" altLang="zh-CN" dirty="0" smtClean="0">
                <a:latin typeface="Times New Roman" pitchFamily="18" charset="0"/>
                <a:ea typeface="隶书" pitchFamily="49" charset="-122"/>
                <a:cs typeface="Times New Roman" pitchFamily="18" charset="0"/>
                <a:sym typeface="Wingdings" pitchFamily="2" charset="2"/>
              </a:rPr>
              <a:t>ε</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T  B C | record ‘{’ D ‘}’</a:t>
            </a:r>
          </a:p>
          <a:p>
            <a:pPr lvl="1"/>
            <a:r>
              <a:rPr lang="en-US" altLang="zh-CN" dirty="0">
                <a:latin typeface="Times New Roman" pitchFamily="18" charset="0"/>
                <a:ea typeface="隶书" pitchFamily="49" charset="-122"/>
                <a:cs typeface="Times New Roman" pitchFamily="18" charset="0"/>
                <a:sym typeface="Wingdings" pitchFamily="2" charset="2"/>
              </a:rPr>
              <a:t>B</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int</a:t>
            </a:r>
            <a:r>
              <a:rPr lang="en-US" altLang="zh-CN" dirty="0" smtClean="0">
                <a:latin typeface="Times New Roman" pitchFamily="18" charset="0"/>
                <a:ea typeface="隶书" pitchFamily="49" charset="-122"/>
                <a:cs typeface="Times New Roman" pitchFamily="18" charset="0"/>
                <a:sym typeface="Wingdings" pitchFamily="2" charset="2"/>
              </a:rPr>
              <a:t> | float</a:t>
            </a:r>
          </a:p>
          <a:p>
            <a:pPr lvl="1"/>
            <a:r>
              <a:rPr lang="en-US" altLang="zh-CN" dirty="0" smtClean="0">
                <a:latin typeface="Times New Roman" pitchFamily="18" charset="0"/>
                <a:ea typeface="隶书" pitchFamily="49" charset="-122"/>
                <a:cs typeface="Times New Roman" pitchFamily="18" charset="0"/>
                <a:sym typeface="Wingdings" pitchFamily="2" charset="2"/>
              </a:rPr>
              <a:t>C 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 [num] C</a:t>
            </a:r>
          </a:p>
          <a:p>
            <a:r>
              <a:rPr lang="zh-CN" altLang="en-US" dirty="0" smtClean="0">
                <a:latin typeface="Times New Roman" pitchFamily="18" charset="0"/>
                <a:ea typeface="隶书" pitchFamily="49" charset="-122"/>
                <a:cs typeface="Times New Roman" pitchFamily="18" charset="0"/>
                <a:sym typeface="Wingdings" pitchFamily="2" charset="2"/>
              </a:rPr>
              <a:t>含义：</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D</a:t>
            </a:r>
            <a:r>
              <a:rPr lang="zh-CN" altLang="en-US" dirty="0" smtClean="0">
                <a:latin typeface="Times New Roman" pitchFamily="18" charset="0"/>
                <a:ea typeface="隶书" pitchFamily="49" charset="-122"/>
                <a:cs typeface="Times New Roman" pitchFamily="18" charset="0"/>
                <a:sym typeface="Wingdings" pitchFamily="2" charset="2"/>
              </a:rPr>
              <a:t>生成一系列声明；</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T</a:t>
            </a:r>
            <a:r>
              <a:rPr lang="zh-CN" altLang="en-US" dirty="0" smtClean="0">
                <a:latin typeface="Times New Roman" pitchFamily="18" charset="0"/>
                <a:ea typeface="隶书" pitchFamily="49" charset="-122"/>
                <a:cs typeface="Times New Roman" pitchFamily="18" charset="0"/>
                <a:sym typeface="Wingdings" pitchFamily="2" charset="2"/>
              </a:rPr>
              <a:t>生成不同的类型；</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生成基本类型</a:t>
            </a:r>
            <a:r>
              <a:rPr lang="en-US" altLang="zh-CN" dirty="0" err="1" smtClean="0">
                <a:latin typeface="Times New Roman" pitchFamily="18" charset="0"/>
                <a:ea typeface="隶书" pitchFamily="49" charset="-122"/>
                <a:cs typeface="Times New Roman" pitchFamily="18" charset="0"/>
                <a:sym typeface="Wingdings" pitchFamily="2" charset="2"/>
              </a:rPr>
              <a:t>int</a:t>
            </a:r>
            <a:r>
              <a:rPr lang="en-US" altLang="zh-CN" dirty="0" smtClean="0">
                <a:latin typeface="Times New Roman" pitchFamily="18" charset="0"/>
                <a:ea typeface="隶书" pitchFamily="49" charset="-122"/>
                <a:cs typeface="Times New Roman" pitchFamily="18" charset="0"/>
                <a:sym typeface="Wingdings" pitchFamily="2" charset="2"/>
              </a:rPr>
              <a:t>/float</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C</a:t>
            </a:r>
            <a:r>
              <a:rPr lang="zh-CN" altLang="en-US" dirty="0" smtClean="0">
                <a:latin typeface="Times New Roman" pitchFamily="18" charset="0"/>
                <a:ea typeface="隶书" pitchFamily="49" charset="-122"/>
                <a:cs typeface="Times New Roman" pitchFamily="18" charset="0"/>
                <a:sym typeface="Wingdings" pitchFamily="2" charset="2"/>
              </a:rPr>
              <a:t>表示分量，生成</a:t>
            </a:r>
            <a:r>
              <a:rPr lang="en-US" altLang="zh-CN" dirty="0" smtClean="0">
                <a:latin typeface="Times New Roman" pitchFamily="18" charset="0"/>
                <a:ea typeface="隶书" pitchFamily="49" charset="-122"/>
                <a:cs typeface="Times New Roman" pitchFamily="18" charset="0"/>
                <a:sym typeface="Wingdings" pitchFamily="2" charset="2"/>
              </a:rPr>
              <a:t>[num]</a:t>
            </a:r>
            <a:r>
              <a:rPr lang="zh-CN" altLang="en-US" dirty="0" smtClean="0">
                <a:latin typeface="Times New Roman" pitchFamily="18" charset="0"/>
                <a:ea typeface="隶书" pitchFamily="49" charset="-122"/>
                <a:cs typeface="Times New Roman" pitchFamily="18" charset="0"/>
                <a:sym typeface="Wingdings" pitchFamily="2" charset="2"/>
              </a:rPr>
              <a:t>序列；</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注意</a:t>
            </a:r>
            <a:r>
              <a:rPr lang="en-US" altLang="zh-CN" dirty="0" smtClean="0">
                <a:latin typeface="Times New Roman" pitchFamily="18" charset="0"/>
                <a:ea typeface="隶书" pitchFamily="49" charset="-122"/>
                <a:cs typeface="Times New Roman" pitchFamily="18" charset="0"/>
                <a:sym typeface="Wingdings" pitchFamily="2" charset="2"/>
              </a:rPr>
              <a:t>record</a:t>
            </a:r>
            <a:r>
              <a:rPr lang="zh-CN" altLang="en-US" dirty="0" smtClean="0">
                <a:latin typeface="Times New Roman" pitchFamily="18" charset="0"/>
                <a:ea typeface="隶书" pitchFamily="49" charset="-122"/>
                <a:cs typeface="Times New Roman" pitchFamily="18" charset="0"/>
                <a:sym typeface="Wingdings" pitchFamily="2" charset="2"/>
              </a:rPr>
              <a:t>中包含了各个字段的声明。字段声明和变量声明的文法一致。</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局部变量的存储布局</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变量的类型可以确定变量需要的内存</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即类型的宽度</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可变大小的数据结构只需要考虑指针</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一个函数的局部变量总是分配在连续的区间；</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因此给每个变量分配一个相对于这个区间开始处的相对地址</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变量的类型信息保存在符号表中；</a:t>
            </a:r>
            <a:endParaRPr lang="en-US" altLang="zh-CN" dirty="0" smtClean="0">
              <a:latin typeface="隶书" pitchFamily="49" charset="-122"/>
              <a:ea typeface="隶书" pitchFamily="49" charset="-122"/>
            </a:endParaRPr>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计算</a:t>
            </a:r>
            <a:r>
              <a:rPr lang="en-US" altLang="zh-CN" dirty="0" smtClean="0">
                <a:latin typeface="华文新魏" pitchFamily="2" charset="-122"/>
                <a:ea typeface="华文新魏" pitchFamily="2" charset="-122"/>
              </a:rPr>
              <a:t>T</a:t>
            </a:r>
            <a:r>
              <a:rPr lang="zh-CN" altLang="en-US" dirty="0" smtClean="0">
                <a:latin typeface="华文新魏" pitchFamily="2" charset="-122"/>
                <a:ea typeface="华文新魏" pitchFamily="2" charset="-122"/>
              </a:rPr>
              <a:t>的类型和宽度的</a:t>
            </a:r>
            <a:r>
              <a:rPr lang="en-US" altLang="zh-CN" dirty="0" smtClean="0">
                <a:latin typeface="华文新魏" pitchFamily="2" charset="-122"/>
                <a:ea typeface="华文新魏" pitchFamily="2" charset="-122"/>
              </a:rPr>
              <a:t>SDT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115328" cy="1400172"/>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综合属性：</a:t>
            </a:r>
            <a:r>
              <a:rPr lang="en-US" altLang="zh-CN" dirty="0" err="1" smtClean="0">
                <a:latin typeface="Times New Roman" pitchFamily="18" charset="0"/>
                <a:ea typeface="隶书" pitchFamily="49" charset="-122"/>
                <a:cs typeface="Times New Roman" pitchFamily="18" charset="0"/>
              </a:rPr>
              <a:t>type,width</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用于将类型和宽度信息从</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传递到</a:t>
            </a:r>
            <a:r>
              <a:rPr lang="en-US" altLang="zh-CN" dirty="0" smtClean="0">
                <a:latin typeface="Times New Roman" pitchFamily="18" charset="0"/>
                <a:ea typeface="隶书" pitchFamily="49" charset="-122"/>
                <a:cs typeface="Times New Roman" pitchFamily="18" charset="0"/>
              </a:rPr>
              <a:t>C</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ε</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相当于</a:t>
            </a:r>
            <a:r>
              <a:rPr lang="en-US" altLang="zh-CN" dirty="0" smtClean="0">
                <a:latin typeface="Times New Roman" pitchFamily="18" charset="0"/>
                <a:ea typeface="隶书" pitchFamily="49" charset="-122"/>
                <a:cs typeface="Times New Roman" pitchFamily="18" charset="0"/>
                <a:sym typeface="Wingdings" pitchFamily="2" charset="2"/>
              </a:rPr>
              <a:t>C</a:t>
            </a:r>
            <a:r>
              <a:rPr lang="zh-CN" altLang="en-US" dirty="0" smtClean="0">
                <a:latin typeface="Times New Roman" pitchFamily="18" charset="0"/>
                <a:ea typeface="隶书" pitchFamily="49" charset="-122"/>
                <a:cs typeface="Times New Roman" pitchFamily="18" charset="0"/>
                <a:sym typeface="Wingdings" pitchFamily="2" charset="2"/>
              </a:rPr>
              <a:t>的继承属性，因为总是通过拷贝来传递，所以在</a:t>
            </a:r>
            <a:r>
              <a:rPr lang="en-US" altLang="zh-CN" dirty="0" smtClean="0">
                <a:latin typeface="Times New Roman" pitchFamily="18" charset="0"/>
                <a:ea typeface="隶书" pitchFamily="49" charset="-122"/>
                <a:cs typeface="Times New Roman" pitchFamily="18" charset="0"/>
                <a:sym typeface="Wingdings" pitchFamily="2" charset="2"/>
              </a:rPr>
              <a:t>SDT</a:t>
            </a:r>
            <a:r>
              <a:rPr lang="zh-CN" altLang="en-US" dirty="0" smtClean="0">
                <a:latin typeface="Times New Roman" pitchFamily="18" charset="0"/>
                <a:ea typeface="隶书" pitchFamily="49" charset="-122"/>
                <a:cs typeface="Times New Roman" pitchFamily="18" charset="0"/>
                <a:sym typeface="Wingdings" pitchFamily="2" charset="2"/>
              </a:rPr>
              <a:t>中只赋值一次。</a:t>
            </a:r>
            <a:endParaRPr lang="zh-CN" altLang="en-US"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571472" y="3143248"/>
            <a:ext cx="7905750" cy="3562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SDT</a:t>
            </a:r>
            <a:r>
              <a:rPr lang="zh-CN" altLang="en-US" dirty="0" smtClean="0">
                <a:latin typeface="华文新魏" pitchFamily="2" charset="-122"/>
                <a:ea typeface="华文新魏" pitchFamily="2" charset="-122"/>
              </a:rPr>
              <a:t>运行的例子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614354"/>
          </a:xfrm>
        </p:spPr>
        <p:txBody>
          <a:bodyPr/>
          <a:lstStyle/>
          <a:p>
            <a:r>
              <a:rPr lang="zh-CN" altLang="en-US" dirty="0" smtClean="0">
                <a:latin typeface="Times New Roman" pitchFamily="18" charset="0"/>
                <a:ea typeface="隶书" pitchFamily="49" charset="-122"/>
                <a:cs typeface="Times New Roman" pitchFamily="18" charset="0"/>
              </a:rPr>
              <a:t>输入：</a:t>
            </a:r>
            <a:r>
              <a:rPr lang="en-US" altLang="zh-CN" dirty="0" err="1" smtClean="0">
                <a:latin typeface="Times New Roman" pitchFamily="18" charset="0"/>
                <a:ea typeface="隶书" pitchFamily="49" charset="-122"/>
                <a:cs typeface="Times New Roman" pitchFamily="18" charset="0"/>
              </a:rPr>
              <a:t>int</a:t>
            </a:r>
            <a:r>
              <a:rPr lang="en-US" altLang="zh-CN" dirty="0" smtClean="0">
                <a:latin typeface="Times New Roman" pitchFamily="18" charset="0"/>
                <a:ea typeface="隶书" pitchFamily="49" charset="-122"/>
                <a:cs typeface="Times New Roman" pitchFamily="18" charset="0"/>
              </a:rPr>
              <a:t>[2][3]</a:t>
            </a:r>
          </a:p>
        </p:txBody>
      </p:sp>
      <p:pic>
        <p:nvPicPr>
          <p:cNvPr id="2050" name="Picture 2"/>
          <p:cNvPicPr>
            <a:picLocks noChangeAspect="1" noChangeArrowheads="1"/>
          </p:cNvPicPr>
          <p:nvPr/>
        </p:nvPicPr>
        <p:blipFill>
          <a:blip r:embed="rId2" cstate="print"/>
          <a:srcRect/>
          <a:stretch>
            <a:fillRect/>
          </a:stretch>
        </p:blipFill>
        <p:spPr bwMode="auto">
          <a:xfrm>
            <a:off x="428596" y="2214554"/>
            <a:ext cx="8457043" cy="3714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cs typeface="Times New Roman" pitchFamily="18" charset="0"/>
              </a:rPr>
              <a:t>声明序列的</a:t>
            </a:r>
            <a:r>
              <a:rPr lang="en-US" altLang="zh-CN" dirty="0" smtClean="0">
                <a:latin typeface="华文新魏" pitchFamily="2" charset="-122"/>
                <a:ea typeface="华文新魏" pitchFamily="2" charset="-122"/>
                <a:cs typeface="Times New Roman" pitchFamily="18" charset="0"/>
              </a:rPr>
              <a:t>SDT</a:t>
            </a:r>
            <a:r>
              <a:rPr lang="zh-CN" altLang="en-US" dirty="0" smtClean="0">
                <a:latin typeface="华文新魏" pitchFamily="2" charset="-122"/>
                <a:ea typeface="华文新魏" pitchFamily="2" charset="-122"/>
                <a:cs typeface="Times New Roman" pitchFamily="18" charset="0"/>
              </a:rPr>
              <a:t>（</a:t>
            </a:r>
            <a:r>
              <a:rPr lang="en-US" altLang="zh-CN" dirty="0" smtClean="0">
                <a:latin typeface="华文新魏" pitchFamily="2" charset="-122"/>
                <a:ea typeface="华文新魏" pitchFamily="2" charset="-122"/>
                <a:cs typeface="Times New Roman" pitchFamily="18" charset="0"/>
              </a:rPr>
              <a:t>1</a:t>
            </a:r>
            <a:r>
              <a:rPr lang="zh-CN" altLang="en-US" dirty="0" smtClean="0">
                <a:latin typeface="华文新魏" pitchFamily="2" charset="-122"/>
                <a:ea typeface="华文新魏" pitchFamily="2" charset="-122"/>
                <a:cs typeface="Times New Roman" pitchFamily="18" charset="0"/>
              </a:rPr>
              <a:t>）</a:t>
            </a:r>
            <a:endParaRPr lang="zh-CN" altLang="en-US" dirty="0">
              <a:latin typeface="华文新魏" pitchFamily="2" charset="-122"/>
              <a:ea typeface="华文新魏" pitchFamily="2" charset="-122"/>
              <a:cs typeface="Times New Roman" pitchFamily="18" charset="0"/>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在处理一个过程</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函数时，声明的变量应该放到单独的符号表中去；</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这些变量的内存布局独立</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相对地址从</a:t>
            </a:r>
            <a:r>
              <a:rPr lang="en-US" altLang="zh-CN" dirty="0" smtClean="0">
                <a:latin typeface="Times New Roman" pitchFamily="18" charset="0"/>
                <a:ea typeface="隶书" pitchFamily="49" charset="-122"/>
                <a:cs typeface="Times New Roman" pitchFamily="18" charset="0"/>
              </a:rPr>
              <a:t>0</a:t>
            </a:r>
            <a:r>
              <a:rPr lang="zh-CN" altLang="en-US" dirty="0" smtClean="0">
                <a:latin typeface="Times New Roman" pitchFamily="18" charset="0"/>
                <a:ea typeface="隶书" pitchFamily="49" charset="-122"/>
                <a:cs typeface="Times New Roman" pitchFamily="18" charset="0"/>
              </a:rPr>
              <a:t>开始；</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假设变量的放置和声明的顺序相同；</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的处理方法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变量</a:t>
            </a:r>
            <a:r>
              <a:rPr lang="en-US" altLang="zh-CN" dirty="0" smtClean="0">
                <a:latin typeface="Times New Roman" pitchFamily="18" charset="0"/>
                <a:ea typeface="隶书" pitchFamily="49" charset="-122"/>
                <a:cs typeface="Times New Roman" pitchFamily="18" charset="0"/>
              </a:rPr>
              <a:t>offset</a:t>
            </a:r>
            <a:r>
              <a:rPr lang="zh-CN" altLang="en-US" dirty="0" smtClean="0">
                <a:latin typeface="Times New Roman" pitchFamily="18" charset="0"/>
                <a:ea typeface="隶书" pitchFamily="49" charset="-122"/>
                <a:cs typeface="Times New Roman" pitchFamily="18" charset="0"/>
              </a:rPr>
              <a:t>记录当前可用的相对地址；</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每“分配”一个变量，</a:t>
            </a:r>
            <a:r>
              <a:rPr lang="en-US" altLang="zh-CN" dirty="0" smtClean="0">
                <a:latin typeface="Times New Roman" pitchFamily="18" charset="0"/>
                <a:ea typeface="隶书" pitchFamily="49" charset="-122"/>
                <a:cs typeface="Times New Roman" pitchFamily="18" charset="0"/>
              </a:rPr>
              <a:t>offset</a:t>
            </a:r>
            <a:r>
              <a:rPr lang="zh-CN" altLang="en-US" dirty="0" smtClean="0">
                <a:latin typeface="Times New Roman" pitchFamily="18" charset="0"/>
                <a:ea typeface="隶书" pitchFamily="49" charset="-122"/>
                <a:cs typeface="Times New Roman" pitchFamily="18" charset="0"/>
              </a:rPr>
              <a:t>的值增加相应的位置</a:t>
            </a:r>
            <a:endParaRPr lang="en-US" altLang="zh-CN" dirty="0" smtClean="0">
              <a:latin typeface="Times New Roman" pitchFamily="18" charset="0"/>
              <a:ea typeface="隶书" pitchFamily="49" charset="-122"/>
              <a:cs typeface="Times New Roman" pitchFamily="18" charset="0"/>
            </a:endParaRPr>
          </a:p>
          <a:p>
            <a:r>
              <a:rPr lang="en-US" altLang="zh-CN" dirty="0" err="1" smtClean="0">
                <a:latin typeface="Times New Roman" pitchFamily="18" charset="0"/>
                <a:ea typeface="隶书" pitchFamily="49" charset="-122"/>
                <a:cs typeface="Times New Roman" pitchFamily="18" charset="0"/>
              </a:rPr>
              <a:t>top.put</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id.lexeme</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T.type</a:t>
            </a:r>
            <a:r>
              <a:rPr lang="en-US" altLang="zh-CN" dirty="0" smtClean="0">
                <a:latin typeface="Times New Roman" pitchFamily="18" charset="0"/>
                <a:ea typeface="隶书" pitchFamily="49" charset="-122"/>
                <a:cs typeface="Times New Roman" pitchFamily="18" charset="0"/>
              </a:rPr>
              <a:t>, offset)</a:t>
            </a:r>
            <a:r>
              <a:rPr lang="zh-CN" altLang="en-US" dirty="0" smtClean="0">
                <a:latin typeface="Times New Roman" pitchFamily="18" charset="0"/>
                <a:ea typeface="隶书" pitchFamily="49" charset="-122"/>
                <a:cs typeface="Times New Roman" pitchFamily="18" charset="0"/>
              </a:rPr>
              <a:t>创建符号表条目</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声明序列的</a:t>
            </a:r>
            <a:r>
              <a:rPr lang="en-US" altLang="zh-CN" dirty="0" smtClean="0">
                <a:latin typeface="华文新魏" pitchFamily="2" charset="-122"/>
                <a:ea typeface="华文新魏" pitchFamily="2" charset="-122"/>
              </a:rPr>
              <a:t>SDT</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043890" cy="2043113"/>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我们可以把</a:t>
            </a:r>
            <a:r>
              <a:rPr lang="en-US" altLang="zh-CN" dirty="0" smtClean="0">
                <a:latin typeface="Times New Roman" pitchFamily="18" charset="0"/>
                <a:ea typeface="隶书" pitchFamily="49" charset="-122"/>
                <a:cs typeface="Times New Roman" pitchFamily="18" charset="0"/>
              </a:rPr>
              <a:t>offset</a:t>
            </a:r>
            <a:r>
              <a:rPr lang="zh-CN" altLang="en-US" dirty="0" smtClean="0">
                <a:latin typeface="Times New Roman" pitchFamily="18" charset="0"/>
                <a:ea typeface="隶书" pitchFamily="49" charset="-122"/>
                <a:cs typeface="Times New Roman" pitchFamily="18" charset="0"/>
              </a:rPr>
              <a:t>看作</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的继承属性</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D.off</a:t>
            </a:r>
            <a:r>
              <a:rPr lang="en-US" altLang="zh-CN" dirty="0" smtClean="0">
                <a:latin typeface="Times New Roman" pitchFamily="18" charset="0"/>
                <a:ea typeface="隶书" pitchFamily="49" charset="-122"/>
                <a:cs typeface="Times New Roman" pitchFamily="18" charset="0"/>
                <a:sym typeface="Wingdings" pitchFamily="2" charset="2"/>
              </a:rPr>
              <a:t>=0} D</a:t>
            </a:r>
          </a:p>
          <a:p>
            <a:pPr lvl="1"/>
            <a:r>
              <a:rPr lang="en-US" altLang="zh-CN" dirty="0" smtClean="0">
                <a:latin typeface="Times New Roman" pitchFamily="18" charset="0"/>
                <a:ea typeface="隶书" pitchFamily="49" charset="-122"/>
                <a:cs typeface="Times New Roman" pitchFamily="18" charset="0"/>
                <a:sym typeface="Wingdings" pitchFamily="2" charset="2"/>
              </a:rPr>
              <a:t>D T id; {D</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.off = </a:t>
            </a:r>
            <a:r>
              <a:rPr lang="en-US" altLang="zh-CN" dirty="0" err="1" smtClean="0">
                <a:latin typeface="Times New Roman" pitchFamily="18" charset="0"/>
                <a:ea typeface="隶书" pitchFamily="49" charset="-122"/>
                <a:cs typeface="Times New Roman" pitchFamily="18" charset="0"/>
                <a:sym typeface="Wingdings" pitchFamily="2" charset="2"/>
              </a:rPr>
              <a:t>D.off</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T.width</a:t>
            </a:r>
            <a:r>
              <a:rPr lang="en-US" altLang="zh-CN" dirty="0" smtClean="0">
                <a:latin typeface="Times New Roman" pitchFamily="18" charset="0"/>
                <a:ea typeface="隶书" pitchFamily="49" charset="-122"/>
                <a:cs typeface="Times New Roman" pitchFamily="18" charset="0"/>
                <a:sym typeface="Wingdings" pitchFamily="2" charset="2"/>
              </a:rPr>
              <a:t>;}  D</a:t>
            </a:r>
            <a:r>
              <a:rPr lang="en-US" altLang="zh-CN" baseline="-25000" dirty="0" smtClean="0">
                <a:latin typeface="Times New Roman" pitchFamily="18" charset="0"/>
                <a:ea typeface="隶书" pitchFamily="49" charset="-122"/>
                <a:cs typeface="Times New Roman" pitchFamily="18" charset="0"/>
                <a:sym typeface="Wingdings" pitchFamily="2" charset="2"/>
              </a:rPr>
              <a:t>1</a:t>
            </a:r>
          </a:p>
          <a:p>
            <a:pPr lvl="1"/>
            <a:r>
              <a:rPr lang="en-US" altLang="zh-CN" dirty="0" err="1" smtClean="0">
                <a:latin typeface="Times New Roman" pitchFamily="18" charset="0"/>
                <a:ea typeface="隶书" pitchFamily="49" charset="-122"/>
                <a:cs typeface="Times New Roman" pitchFamily="18" charset="0"/>
                <a:sym typeface="Wingdings" pitchFamily="2" charset="2"/>
              </a:rPr>
              <a:t>D.offset</a:t>
            </a:r>
            <a:r>
              <a:rPr lang="zh-CN" altLang="en-US" dirty="0" smtClean="0">
                <a:latin typeface="Times New Roman" pitchFamily="18" charset="0"/>
                <a:ea typeface="隶书" pitchFamily="49" charset="-122"/>
                <a:cs typeface="Times New Roman" pitchFamily="18" charset="0"/>
                <a:sym typeface="Wingdings" pitchFamily="2" charset="2"/>
              </a:rPr>
              <a:t>表示</a:t>
            </a:r>
            <a:r>
              <a:rPr lang="en-US" altLang="zh-CN" dirty="0" smtClean="0">
                <a:latin typeface="Times New Roman" pitchFamily="18" charset="0"/>
                <a:ea typeface="隶书" pitchFamily="49" charset="-122"/>
                <a:cs typeface="Times New Roman" pitchFamily="18" charset="0"/>
                <a:sym typeface="Wingdings" pitchFamily="2" charset="2"/>
              </a:rPr>
              <a:t>D</a:t>
            </a:r>
            <a:r>
              <a:rPr lang="zh-CN" altLang="en-US" dirty="0" smtClean="0">
                <a:latin typeface="Times New Roman" pitchFamily="18" charset="0"/>
                <a:ea typeface="隶书" pitchFamily="49" charset="-122"/>
                <a:cs typeface="Times New Roman" pitchFamily="18" charset="0"/>
                <a:sym typeface="Wingdings" pitchFamily="2" charset="2"/>
              </a:rPr>
              <a:t>中第一个变量的相对地址</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142976" y="3643314"/>
            <a:ext cx="7038975" cy="2695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记录字段的处理</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3043246"/>
          </a:xfrm>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我们可以为每个记录创建单独的符号表</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处理时</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首先创建一个新的符号表，压到栈顶；</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然后处理对应于字段声明的</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，字段都被加入到新符号表中；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最后根据栈顶的符号表构造出</a:t>
            </a:r>
            <a:r>
              <a:rPr lang="en-US" altLang="zh-CN" dirty="0" smtClean="0">
                <a:latin typeface="Times New Roman" pitchFamily="18" charset="0"/>
                <a:ea typeface="隶书" pitchFamily="49" charset="-122"/>
                <a:cs typeface="Times New Roman" pitchFamily="18" charset="0"/>
              </a:rPr>
              <a:t>record</a:t>
            </a:r>
            <a:r>
              <a:rPr lang="zh-CN" altLang="en-US" dirty="0" smtClean="0">
                <a:latin typeface="Times New Roman" pitchFamily="18" charset="0"/>
                <a:ea typeface="隶书" pitchFamily="49" charset="-122"/>
                <a:cs typeface="Times New Roman" pitchFamily="18" charset="0"/>
              </a:rPr>
              <a:t>类型表达式；符号表出栈</a:t>
            </a:r>
            <a:endParaRPr lang="zh-CN" altLang="en-US" dirty="0">
              <a:latin typeface="Times New Roman" pitchFamily="18" charset="0"/>
              <a:ea typeface="隶书"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428596" y="4643446"/>
            <a:ext cx="8086725" cy="1952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表达式的</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142844" y="1285860"/>
            <a:ext cx="2928958" cy="5072098"/>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将一个表达式翻译成为三地址指令序列</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表达式的</a:t>
            </a:r>
            <a:r>
              <a:rPr lang="en-US" altLang="zh-CN" dirty="0" smtClean="0">
                <a:latin typeface="Times New Roman" pitchFamily="18" charset="0"/>
                <a:ea typeface="隶书" pitchFamily="49" charset="-122"/>
                <a:cs typeface="Times New Roman" pitchFamily="18" charset="0"/>
              </a:rPr>
              <a:t>SDD</a:t>
            </a:r>
          </a:p>
          <a:p>
            <a:pPr lvl="1"/>
            <a:r>
              <a:rPr lang="zh-CN" altLang="en-US" dirty="0" smtClean="0">
                <a:latin typeface="Times New Roman" pitchFamily="18" charset="0"/>
                <a:ea typeface="隶书" pitchFamily="49" charset="-122"/>
                <a:cs typeface="Times New Roman" pitchFamily="18" charset="0"/>
              </a:rPr>
              <a:t>属性</a:t>
            </a:r>
            <a:r>
              <a:rPr lang="en-US" altLang="zh-CN" dirty="0" smtClean="0">
                <a:latin typeface="Times New Roman" pitchFamily="18" charset="0"/>
                <a:ea typeface="隶书" pitchFamily="49" charset="-122"/>
                <a:cs typeface="Times New Roman" pitchFamily="18" charset="0"/>
              </a:rPr>
              <a:t>code</a:t>
            </a:r>
            <a:r>
              <a:rPr lang="zh-CN" altLang="en-US" dirty="0" smtClean="0">
                <a:latin typeface="Times New Roman" pitchFamily="18" charset="0"/>
                <a:ea typeface="隶书" pitchFamily="49" charset="-122"/>
                <a:cs typeface="Times New Roman" pitchFamily="18" charset="0"/>
              </a:rPr>
              <a:t>表示代码</a:t>
            </a:r>
            <a:endParaRPr lang="en-US" altLang="zh-CN" dirty="0" smtClean="0">
              <a:latin typeface="Times New Roman" pitchFamily="18" charset="0"/>
              <a:ea typeface="隶书" pitchFamily="49" charset="-122"/>
              <a:cs typeface="Times New Roman" pitchFamily="18" charset="0"/>
            </a:endParaRPr>
          </a:p>
          <a:p>
            <a:pPr lvl="1"/>
            <a:r>
              <a:rPr lang="en-US" altLang="zh-CN" dirty="0" err="1" smtClean="0">
                <a:latin typeface="Times New Roman" pitchFamily="18" charset="0"/>
                <a:ea typeface="隶书" pitchFamily="49" charset="-122"/>
                <a:cs typeface="Times New Roman" pitchFamily="18" charset="0"/>
              </a:rPr>
              <a:t>addr</a:t>
            </a:r>
            <a:r>
              <a:rPr lang="zh-CN" altLang="en-US" dirty="0" smtClean="0">
                <a:latin typeface="Times New Roman" pitchFamily="18" charset="0"/>
                <a:ea typeface="隶书" pitchFamily="49" charset="-122"/>
                <a:cs typeface="Times New Roman" pitchFamily="18" charset="0"/>
              </a:rPr>
              <a:t>表示存放表达式结果的地址</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new Temp()</a:t>
            </a:r>
            <a:r>
              <a:rPr lang="zh-CN" altLang="en-US" dirty="0" smtClean="0">
                <a:latin typeface="Times New Roman" pitchFamily="18" charset="0"/>
                <a:ea typeface="隶书" pitchFamily="49" charset="-122"/>
                <a:cs typeface="Times New Roman" pitchFamily="18" charset="0"/>
              </a:rPr>
              <a:t>可以生成一个临时变量</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gen(…)</a:t>
            </a:r>
            <a:r>
              <a:rPr lang="zh-CN" altLang="en-US" dirty="0" smtClean="0">
                <a:latin typeface="Times New Roman" pitchFamily="18" charset="0"/>
                <a:ea typeface="隶书" pitchFamily="49" charset="-122"/>
                <a:cs typeface="Times New Roman" pitchFamily="18" charset="0"/>
              </a:rPr>
              <a:t>生成一个指令</a:t>
            </a:r>
            <a:endParaRPr lang="zh-CN" altLang="en-US" dirty="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3000364" y="1643050"/>
            <a:ext cx="5972186" cy="4110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增量式翻译方案</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428736"/>
            <a:ext cx="8115328" cy="1285884"/>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主属性</a:t>
            </a:r>
            <a:r>
              <a:rPr lang="en-US" altLang="zh-CN" dirty="0" smtClean="0">
                <a:latin typeface="Times New Roman" pitchFamily="18" charset="0"/>
                <a:ea typeface="隶书" pitchFamily="49" charset="-122"/>
                <a:cs typeface="Times New Roman" pitchFamily="18" charset="0"/>
              </a:rPr>
              <a:t>code</a:t>
            </a:r>
            <a:r>
              <a:rPr lang="zh-CN" altLang="en-US" dirty="0" smtClean="0">
                <a:latin typeface="Times New Roman" pitchFamily="18" charset="0"/>
                <a:ea typeface="隶书" pitchFamily="49" charset="-122"/>
                <a:cs typeface="Times New Roman" pitchFamily="18" charset="0"/>
              </a:rPr>
              <a:t>满足增量式翻译的条件。</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注意：</a:t>
            </a:r>
            <a:endParaRPr lang="en-US" altLang="zh-CN" dirty="0" smtClean="0">
              <a:latin typeface="Times New Roman" pitchFamily="18" charset="0"/>
              <a:ea typeface="隶书" pitchFamily="49" charset="-122"/>
              <a:cs typeface="Times New Roman" pitchFamily="18" charset="0"/>
            </a:endParaRPr>
          </a:p>
          <a:p>
            <a:pPr lvl="1"/>
            <a:r>
              <a:rPr lang="en-US" altLang="zh-CN" dirty="0" err="1" smtClean="0">
                <a:latin typeface="Times New Roman" pitchFamily="18" charset="0"/>
                <a:ea typeface="隶书" pitchFamily="49" charset="-122"/>
                <a:cs typeface="Times New Roman" pitchFamily="18" charset="0"/>
              </a:rPr>
              <a:t>top.get</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从栈顶的符号表开始，向下寻找</a:t>
            </a:r>
            <a:r>
              <a:rPr lang="en-US" altLang="zh-CN" dirty="0" smtClean="0">
                <a:latin typeface="Times New Roman" pitchFamily="18" charset="0"/>
                <a:ea typeface="隶书" pitchFamily="49" charset="-122"/>
                <a:cs typeface="Times New Roman" pitchFamily="18" charset="0"/>
              </a:rPr>
              <a:t>id</a:t>
            </a:r>
            <a:r>
              <a:rPr lang="zh-CN" altLang="en-US" dirty="0" smtClean="0">
                <a:latin typeface="Times New Roman" pitchFamily="18" charset="0"/>
                <a:ea typeface="隶书" pitchFamily="49" charset="-122"/>
                <a:cs typeface="Times New Roman" pitchFamily="18" charset="0"/>
              </a:rPr>
              <a:t>的信息</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714348" y="2743200"/>
            <a:ext cx="7800975"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数组元素的寻址</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数组元素被存放在连续的存储空间中。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元素从</a:t>
            </a:r>
            <a:r>
              <a:rPr lang="en-US" altLang="zh-CN" dirty="0" smtClean="0">
                <a:latin typeface="Times New Roman" pitchFamily="18" charset="0"/>
                <a:ea typeface="隶书" pitchFamily="49" charset="-122"/>
                <a:cs typeface="Times New Roman" pitchFamily="18" charset="0"/>
              </a:rPr>
              <a:t>0</a:t>
            </a:r>
            <a:r>
              <a:rPr lang="zh-CN" altLang="en-US" dirty="0" smtClean="0">
                <a:latin typeface="Times New Roman" pitchFamily="18" charset="0"/>
                <a:ea typeface="隶书" pitchFamily="49" charset="-122"/>
                <a:cs typeface="Times New Roman" pitchFamily="18" charset="0"/>
              </a:rPr>
              <a:t>到</a:t>
            </a:r>
            <a:r>
              <a:rPr lang="en-US" altLang="zh-CN" dirty="0" smtClean="0">
                <a:latin typeface="Times New Roman" pitchFamily="18" charset="0"/>
                <a:ea typeface="隶书" pitchFamily="49" charset="-122"/>
                <a:cs typeface="Times New Roman" pitchFamily="18" charset="0"/>
              </a:rPr>
              <a:t>n-1</a:t>
            </a:r>
            <a:r>
              <a:rPr lang="zh-CN" altLang="en-US" dirty="0" smtClean="0">
                <a:latin typeface="Times New Roman" pitchFamily="18" charset="0"/>
                <a:ea typeface="隶书" pitchFamily="49" charset="-122"/>
                <a:cs typeface="Times New Roman" pitchFamily="18" charset="0"/>
              </a:rPr>
              <a:t>编号，第</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个元素的地址为</a:t>
            </a:r>
            <a:endParaRPr lang="en-US" altLang="zh-CN" dirty="0" smtClean="0">
              <a:latin typeface="Times New Roman" pitchFamily="18" charset="0"/>
              <a:ea typeface="隶书" pitchFamily="49" charset="-122"/>
              <a:cs typeface="Times New Roman" pitchFamily="18" charset="0"/>
            </a:endParaRPr>
          </a:p>
          <a:p>
            <a:pPr algn="ctr">
              <a:buNone/>
            </a:pPr>
            <a:r>
              <a:rPr lang="en-US" altLang="zh-CN" dirty="0" err="1" smtClean="0">
                <a:latin typeface="Times New Roman" pitchFamily="18" charset="0"/>
                <a:ea typeface="隶书" pitchFamily="49" charset="-122"/>
                <a:cs typeface="Times New Roman" pitchFamily="18" charset="0"/>
              </a:rPr>
              <a:t>base+i</a:t>
            </a:r>
            <a:r>
              <a:rPr lang="en-US" altLang="zh-CN" dirty="0" smtClean="0">
                <a:latin typeface="Times New Roman" pitchFamily="18" charset="0"/>
                <a:ea typeface="隶书" pitchFamily="49" charset="-122"/>
                <a:cs typeface="Times New Roman" pitchFamily="18" charset="0"/>
              </a:rPr>
              <a:t>*w</a:t>
            </a:r>
          </a:p>
          <a:p>
            <a:r>
              <a:rPr lang="en-US" altLang="zh-CN" dirty="0" smtClean="0">
                <a:latin typeface="Times New Roman" pitchFamily="18" charset="0"/>
                <a:ea typeface="隶书" pitchFamily="49" charset="-122"/>
                <a:cs typeface="Times New Roman" pitchFamily="18" charset="0"/>
              </a:rPr>
              <a:t>K</a:t>
            </a:r>
            <a:r>
              <a:rPr lang="zh-CN" altLang="en-US" dirty="0" smtClean="0">
                <a:latin typeface="Times New Roman" pitchFamily="18" charset="0"/>
                <a:ea typeface="隶书" pitchFamily="49" charset="-122"/>
                <a:cs typeface="Times New Roman" pitchFamily="18" charset="0"/>
              </a:rPr>
              <a:t>维数组的寻址：假设数组按行存放，即首先存放</a:t>
            </a:r>
            <a:r>
              <a:rPr lang="en-US" altLang="zh-CN" dirty="0" smtClean="0">
                <a:latin typeface="Times New Roman" pitchFamily="18" charset="0"/>
                <a:ea typeface="隶书" pitchFamily="49" charset="-122"/>
                <a:cs typeface="Times New Roman" pitchFamily="18" charset="0"/>
              </a:rPr>
              <a:t>A[0][i</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k</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，然后存放</a:t>
            </a:r>
            <a:r>
              <a:rPr lang="en-US" altLang="zh-CN" dirty="0" smtClean="0">
                <a:latin typeface="Times New Roman" pitchFamily="18" charset="0"/>
                <a:ea typeface="隶书" pitchFamily="49" charset="-122"/>
                <a:cs typeface="Times New Roman" pitchFamily="18" charset="0"/>
              </a:rPr>
              <a:t>A[1][i</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k</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
            </a:r>
          </a:p>
          <a:p>
            <a:r>
              <a:rPr lang="en-US" altLang="zh-CN" dirty="0" smtClean="0">
                <a:latin typeface="Times New Roman" pitchFamily="18" charset="0"/>
                <a:ea typeface="隶书" pitchFamily="49" charset="-122"/>
                <a:cs typeface="Times New Roman" pitchFamily="18" charset="0"/>
              </a:rPr>
              <a:t>A[i</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k</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的地址</a:t>
            </a:r>
            <a:endParaRPr lang="en-US" altLang="zh-CN" dirty="0" smtClean="0">
              <a:latin typeface="Times New Roman" pitchFamily="18" charset="0"/>
              <a:ea typeface="隶书" pitchFamily="49" charset="-122"/>
              <a:cs typeface="Times New Roman" pitchFamily="18" charset="0"/>
            </a:endParaRPr>
          </a:p>
          <a:p>
            <a:pPr algn="ctr">
              <a:buNone/>
            </a:pPr>
            <a:r>
              <a:rPr lang="en-US" altLang="zh-CN" dirty="0" smtClean="0">
                <a:latin typeface="Times New Roman" pitchFamily="18" charset="0"/>
                <a:ea typeface="隶书" pitchFamily="49" charset="-122"/>
                <a:cs typeface="Times New Roman" pitchFamily="18" charset="0"/>
              </a:rPr>
              <a:t>base+i</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*w</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*w</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k</a:t>
            </a:r>
            <a:r>
              <a:rPr lang="en-US" altLang="zh-CN" dirty="0" smtClean="0">
                <a:latin typeface="Times New Roman" pitchFamily="18" charset="0"/>
                <a:ea typeface="隶书" pitchFamily="49" charset="-122"/>
                <a:cs typeface="Times New Roman" pitchFamily="18" charset="0"/>
              </a:rPr>
              <a:t>*w</a:t>
            </a:r>
            <a:r>
              <a:rPr lang="en-US" altLang="zh-CN" baseline="-25000" dirty="0" smtClean="0">
                <a:latin typeface="Times New Roman" pitchFamily="18" charset="0"/>
                <a:ea typeface="隶书" pitchFamily="49" charset="-122"/>
                <a:cs typeface="Times New Roman" pitchFamily="18" charset="0"/>
              </a:rPr>
              <a:t>k</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或者</a:t>
            </a:r>
            <a:endParaRPr lang="en-US" altLang="zh-CN" dirty="0" smtClean="0">
              <a:latin typeface="Times New Roman" pitchFamily="18" charset="0"/>
              <a:ea typeface="隶书" pitchFamily="49" charset="-122"/>
              <a:cs typeface="Times New Roman" pitchFamily="18" charset="0"/>
            </a:endParaRPr>
          </a:p>
          <a:p>
            <a:pPr algn="ctr">
              <a:buNone/>
            </a:pPr>
            <a:r>
              <a:rPr lang="en-US" altLang="zh-CN" dirty="0" smtClean="0">
                <a:latin typeface="Times New Roman" pitchFamily="18" charset="0"/>
                <a:ea typeface="隶书" pitchFamily="49" charset="-122"/>
                <a:cs typeface="Times New Roman" pitchFamily="18" charset="0"/>
              </a:rPr>
              <a:t>base+((…((i</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3</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3</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n</a:t>
            </a:r>
            <a:r>
              <a:rPr lang="en-US" altLang="zh-CN" baseline="-25000" dirty="0" err="1" smtClean="0">
                <a:latin typeface="Times New Roman" pitchFamily="18" charset="0"/>
                <a:ea typeface="隶书" pitchFamily="49" charset="-122"/>
                <a:cs typeface="Times New Roman" pitchFamily="18" charset="0"/>
              </a:rPr>
              <a:t>k</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k</a:t>
            </a:r>
            <a:r>
              <a:rPr lang="en-US" altLang="zh-CN" dirty="0" smtClean="0">
                <a:latin typeface="Times New Roman" pitchFamily="18" charset="0"/>
                <a:ea typeface="隶书" pitchFamily="49" charset="-122"/>
                <a:cs typeface="Times New Roman" pitchFamily="18" charset="0"/>
              </a:rPr>
              <a:t>)*w</a:t>
            </a:r>
          </a:p>
          <a:p>
            <a:r>
              <a:rPr lang="zh-CN" altLang="en-US" dirty="0" smtClean="0">
                <a:latin typeface="Times New Roman" pitchFamily="18" charset="0"/>
                <a:ea typeface="隶书" pitchFamily="49" charset="-122"/>
                <a:cs typeface="Times New Roman" pitchFamily="18" charset="0"/>
              </a:rPr>
              <a:t>其中：</a:t>
            </a:r>
            <a:r>
              <a:rPr lang="en-US" altLang="zh-CN" dirty="0" smtClean="0">
                <a:latin typeface="Times New Roman" pitchFamily="18" charset="0"/>
                <a:ea typeface="隶书" pitchFamily="49" charset="-122"/>
                <a:cs typeface="Times New Roman" pitchFamily="18" charset="0"/>
              </a:rPr>
              <a:t>base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的值可以从符号表中找到。</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表达式的有向无环图</a:t>
            </a:r>
            <a:endParaRPr lang="zh-CN" altLang="en-US" b="1" dirty="0"/>
          </a:p>
        </p:txBody>
      </p:sp>
      <p:sp>
        <p:nvSpPr>
          <p:cNvPr id="3" name="内容占位符 2"/>
          <p:cNvSpPr>
            <a:spLocks noGrp="1"/>
          </p:cNvSpPr>
          <p:nvPr>
            <p:ph idx="1"/>
          </p:nvPr>
        </p:nvSpPr>
        <p:spPr/>
        <p:txBody>
          <a:bodyPr/>
          <a:lstStyle/>
          <a:p>
            <a:pPr marL="457200" indent="-457200">
              <a:buFont typeface="Arial" panose="020B0604020202020204" pitchFamily="34" charset="0"/>
              <a:buChar char="•"/>
            </a:pPr>
            <a:r>
              <a:rPr lang="zh-CN" altLang="en-US" sz="2800" dirty="0" smtClean="0"/>
              <a:t>和表达式的语法树类似，一个</a:t>
            </a:r>
            <a:r>
              <a:rPr lang="en-US" altLang="zh-CN" sz="2800" dirty="0" smtClean="0"/>
              <a:t>DAG</a:t>
            </a:r>
            <a:r>
              <a:rPr lang="zh-CN" altLang="en-US" sz="2800" dirty="0" smtClean="0"/>
              <a:t>图的叶子结点对应于原子运算分量，而内部结点对应于运算符。</a:t>
            </a:r>
            <a:endParaRPr lang="en-US" altLang="zh-CN" sz="2800" dirty="0" smtClean="0"/>
          </a:p>
          <a:p>
            <a:pPr marL="457200" indent="-457200">
              <a:buFont typeface="Arial" panose="020B0604020202020204" pitchFamily="34" charset="0"/>
              <a:buChar char="•"/>
            </a:pPr>
            <a:r>
              <a:rPr lang="zh-CN" altLang="en-US" sz="2800" dirty="0" smtClean="0"/>
              <a:t>与语法树不同的是，如果</a:t>
            </a:r>
            <a:r>
              <a:rPr lang="en-US" altLang="zh-CN" sz="2800" dirty="0" smtClean="0"/>
              <a:t>DAG</a:t>
            </a:r>
            <a:r>
              <a:rPr lang="zh-CN" altLang="en-US" sz="2800" dirty="0" smtClean="0"/>
              <a:t>图中的一个结点</a:t>
            </a:r>
            <a:r>
              <a:rPr lang="en-US" altLang="zh-CN" sz="2800" dirty="0" smtClean="0"/>
              <a:t>N</a:t>
            </a:r>
            <a:r>
              <a:rPr lang="zh-CN" altLang="en-US" sz="2800" dirty="0" smtClean="0"/>
              <a:t>表示一个公共子表达式，则</a:t>
            </a:r>
            <a:r>
              <a:rPr lang="en-US" altLang="zh-CN" sz="2800" dirty="0" smtClean="0"/>
              <a:t>N</a:t>
            </a:r>
            <a:r>
              <a:rPr lang="zh-CN" altLang="en-US" sz="2800" dirty="0" smtClean="0"/>
              <a:t>可能有多个父结点。</a:t>
            </a:r>
            <a:endParaRPr lang="en-US" altLang="zh-CN" sz="2800" dirty="0" smtClean="0"/>
          </a:p>
          <a:p>
            <a:pPr marL="457200" indent="-457200">
              <a:buFont typeface="Arial" panose="020B0604020202020204" pitchFamily="34" charset="0"/>
              <a:buChar char="•"/>
            </a:pPr>
            <a:r>
              <a:rPr lang="zh-CN" altLang="en-US" sz="2800" dirty="0" smtClean="0"/>
              <a:t>在语法树中，公共子表达式每出现一次，代表该公共子表达式的子树就会被复制一次。因此，</a:t>
            </a:r>
            <a:r>
              <a:rPr lang="en-US" altLang="zh-CN" sz="2800" dirty="0" smtClean="0"/>
              <a:t>DAG</a:t>
            </a:r>
            <a:r>
              <a:rPr lang="zh-CN" altLang="en-US" sz="2800" dirty="0" smtClean="0"/>
              <a:t>不仅更简洁地表示了表达式，而且可以为最终生成表达式的高效代码提供重要的信息</a:t>
            </a:r>
            <a:endParaRPr lang="zh-CN" altLang="en-US" sz="2800" dirty="0"/>
          </a:p>
        </p:txBody>
      </p:sp>
    </p:spTree>
    <p:extLst>
      <p:ext uri="{BB962C8B-B14F-4D97-AF65-F5344CB8AC3E}">
        <p14:creationId xmlns:p14="http://schemas.microsoft.com/office/powerpoint/2010/main" val="2316727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新的文法产生式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00034" y="1357298"/>
            <a:ext cx="8258204" cy="2043113"/>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数组元素</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L</a:t>
            </a:r>
            <a:r>
              <a:rPr lang="en-US" altLang="zh-CN" dirty="0" smtClean="0">
                <a:latin typeface="Times New Roman" pitchFamily="18" charset="0"/>
                <a:ea typeface="隶书" pitchFamily="49" charset="-122"/>
                <a:cs typeface="Times New Roman" pitchFamily="18" charset="0"/>
                <a:sym typeface="Wingdings" pitchFamily="2" charset="2"/>
              </a:rPr>
              <a:t>L[E] | id[E]</a:t>
            </a:r>
          </a:p>
          <a:p>
            <a:r>
              <a:rPr lang="zh-CN" altLang="en-US" dirty="0" smtClean="0">
                <a:latin typeface="Times New Roman" pitchFamily="18" charset="0"/>
                <a:ea typeface="隶书" pitchFamily="49" charset="-122"/>
                <a:cs typeface="Times New Roman" pitchFamily="18" charset="0"/>
                <a:sym typeface="Wingdings" pitchFamily="2" charset="2"/>
              </a:rPr>
              <a:t>以数组元素为左部的赋值：</a:t>
            </a:r>
            <a:r>
              <a:rPr lang="en-US" altLang="zh-CN" dirty="0" smtClean="0">
                <a:latin typeface="Times New Roman" pitchFamily="18" charset="0"/>
                <a:ea typeface="隶书" pitchFamily="49" charset="-122"/>
                <a:cs typeface="Times New Roman" pitchFamily="18" charset="0"/>
                <a:sym typeface="Wingdings" pitchFamily="2" charset="2"/>
              </a:rPr>
              <a:t>SL=E;</a:t>
            </a:r>
          </a:p>
          <a:p>
            <a:r>
              <a:rPr lang="zh-CN" altLang="en-US" dirty="0" smtClean="0">
                <a:latin typeface="Times New Roman" pitchFamily="18" charset="0"/>
                <a:ea typeface="隶书" pitchFamily="49" charset="-122"/>
                <a:cs typeface="Times New Roman" pitchFamily="18" charset="0"/>
              </a:rPr>
              <a:t>数组元素作为表达式中的因子：</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L</a:t>
            </a:r>
          </a:p>
          <a:p>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的代码的功能是计算偏移量，结果存放于</a:t>
            </a:r>
            <a:r>
              <a:rPr lang="en-US" altLang="zh-CN" dirty="0" err="1" smtClean="0">
                <a:latin typeface="Times New Roman" pitchFamily="18" charset="0"/>
                <a:ea typeface="隶书" pitchFamily="49" charset="-122"/>
                <a:cs typeface="Times New Roman" pitchFamily="18" charset="0"/>
                <a:sym typeface="Wingdings" pitchFamily="2" charset="2"/>
              </a:rPr>
              <a:t>L.addr</a:t>
            </a:r>
            <a:r>
              <a:rPr lang="zh-CN" altLang="en-US" dirty="0" smtClean="0">
                <a:latin typeface="Times New Roman" pitchFamily="18" charset="0"/>
                <a:ea typeface="隶书" pitchFamily="49" charset="-122"/>
                <a:cs typeface="Times New Roman" pitchFamily="18" charset="0"/>
                <a:sym typeface="Wingdings" pitchFamily="2" charset="2"/>
              </a:rPr>
              <a:t>所指的临时变量中。</a:t>
            </a:r>
            <a:endParaRPr lang="en-US" altLang="zh-CN" dirty="0" smtClean="0">
              <a:latin typeface="Times New Roman" pitchFamily="18" charset="0"/>
              <a:ea typeface="隶书"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071538" y="3429000"/>
            <a:ext cx="6915170" cy="3287141"/>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数组元素作为因子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186766" cy="1900238"/>
          </a:xfrm>
        </p:spPr>
        <p:txBody>
          <a:bodyPr>
            <a:normAutofit fontScale="92500" lnSpcReduction="20000"/>
          </a:bodyPr>
          <a:lstStyle/>
          <a:p>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的代码只计算了偏移量；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数组元素的存放地址应该根据偏移量进一步计算，即</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的数组基址加上偏移量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使用三地址指令</a:t>
            </a:r>
            <a:r>
              <a:rPr lang="en-US" altLang="zh-CN" dirty="0" smtClean="0">
                <a:latin typeface="Times New Roman" pitchFamily="18" charset="0"/>
                <a:ea typeface="隶书" pitchFamily="49" charset="-122"/>
                <a:cs typeface="Times New Roman" pitchFamily="18" charset="0"/>
              </a:rPr>
              <a:t>x=a[</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a:t>
            </a:r>
            <a:endParaRPr lang="zh-CN" altLang="en-US" dirty="0">
              <a:latin typeface="Times New Roman" pitchFamily="18" charset="0"/>
              <a:ea typeface="隶书" pitchFamily="49" charset="-122"/>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428596" y="4071942"/>
            <a:ext cx="8191500" cy="257175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数组元素作为赋值左部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1042981"/>
          </a:xfrm>
        </p:spPr>
        <p:txBody>
          <a:bodyPr/>
          <a:lstStyle/>
          <a:p>
            <a:r>
              <a:rPr lang="zh-CN" altLang="en-US" dirty="0" smtClean="0">
                <a:latin typeface="Times New Roman" pitchFamily="18" charset="0"/>
                <a:ea typeface="隶书" pitchFamily="49" charset="-122"/>
                <a:cs typeface="Times New Roman" pitchFamily="18" charset="0"/>
              </a:rPr>
              <a:t>使用三地址指令</a:t>
            </a:r>
            <a:r>
              <a:rPr lang="en-US" altLang="zh-CN" dirty="0" smtClean="0">
                <a:latin typeface="Times New Roman" pitchFamily="18" charset="0"/>
                <a:ea typeface="隶书" pitchFamily="49" charset="-122"/>
                <a:cs typeface="Times New Roman" pitchFamily="18" charset="0"/>
              </a:rPr>
              <a:t>a[</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]=x</a:t>
            </a:r>
          </a:p>
        </p:txBody>
      </p:sp>
      <p:pic>
        <p:nvPicPr>
          <p:cNvPr id="6146" name="Picture 2"/>
          <p:cNvPicPr>
            <a:picLocks noChangeAspect="1" noChangeArrowheads="1"/>
          </p:cNvPicPr>
          <p:nvPr/>
        </p:nvPicPr>
        <p:blipFill>
          <a:blip r:embed="rId2" cstate="print"/>
          <a:srcRect/>
          <a:stretch>
            <a:fillRect/>
          </a:stretch>
        </p:blipFill>
        <p:spPr bwMode="auto">
          <a:xfrm>
            <a:off x="500034" y="3143248"/>
            <a:ext cx="8258175" cy="11811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685792"/>
          </a:xfrm>
        </p:spPr>
        <p:txBody>
          <a:bodyPr/>
          <a:lstStyle/>
          <a:p>
            <a:r>
              <a:rPr lang="zh-CN" altLang="en-US" dirty="0" smtClean="0">
                <a:latin typeface="Times New Roman" pitchFamily="18" charset="0"/>
                <a:ea typeface="隶书" pitchFamily="49" charset="-122"/>
                <a:cs typeface="Times New Roman" pitchFamily="18" charset="0"/>
              </a:rPr>
              <a:t>表达式：</a:t>
            </a:r>
            <a:r>
              <a:rPr lang="en-US" altLang="zh-CN" dirty="0" err="1" smtClean="0">
                <a:latin typeface="Times New Roman" pitchFamily="18" charset="0"/>
                <a:ea typeface="隶书" pitchFamily="49" charset="-122"/>
                <a:cs typeface="Times New Roman" pitchFamily="18" charset="0"/>
              </a:rPr>
              <a:t>c+a</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][j]</a:t>
            </a:r>
            <a:endParaRPr lang="zh-CN" altLang="en-US" dirty="0">
              <a:latin typeface="Times New Roman" pitchFamily="18" charset="0"/>
              <a:ea typeface="隶书" pitchFamily="49" charset="-122"/>
              <a:cs typeface="Times New Roman" pitchFamily="18" charset="0"/>
            </a:endParaRPr>
          </a:p>
        </p:txBody>
      </p:sp>
      <p:pic>
        <p:nvPicPr>
          <p:cNvPr id="7170" name="Picture 2"/>
          <p:cNvPicPr>
            <a:picLocks noChangeAspect="1" noChangeArrowheads="1"/>
          </p:cNvPicPr>
          <p:nvPr/>
        </p:nvPicPr>
        <p:blipFill>
          <a:blip r:embed="rId2" cstate="print"/>
          <a:srcRect/>
          <a:stretch>
            <a:fillRect/>
          </a:stretch>
        </p:blipFill>
        <p:spPr bwMode="auto">
          <a:xfrm>
            <a:off x="285720" y="2143116"/>
            <a:ext cx="6915199" cy="414340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6357950" y="1285860"/>
            <a:ext cx="2390775" cy="212407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类型检查和转换</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隶书" pitchFamily="49" charset="-122"/>
                <a:ea typeface="隶书" pitchFamily="49" charset="-122"/>
              </a:rPr>
              <a:t>类型系统：</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给每一个组成部分赋予一个类型表达式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通过一组逻辑规则来表示这些类型表达式必须满足的条件</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可发现错误、提高代码效率、确定临时变量的大小、</a:t>
            </a:r>
            <a:r>
              <a:rPr lang="en-US" altLang="zh-CN" dirty="0" smtClean="0">
                <a:latin typeface="隶书" pitchFamily="49" charset="-122"/>
                <a:ea typeface="隶书" pitchFamily="49" charset="-122"/>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类型系统的分类</a:t>
            </a:r>
            <a:endParaRPr lang="zh-CN" altLang="en-US" dirty="0"/>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类型综合</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根据子表达式的类型构造出表达式的类型</a:t>
            </a:r>
            <a:endParaRPr lang="en-US" altLang="zh-CN" dirty="0" smtClean="0">
              <a:latin typeface="Times New Roman" pitchFamily="18" charset="0"/>
              <a:ea typeface="隶书" pitchFamily="49" charset="-122"/>
              <a:cs typeface="Times New Roman" pitchFamily="18" charset="0"/>
            </a:endParaRPr>
          </a:p>
          <a:p>
            <a:pPr lvl="2">
              <a:buNone/>
            </a:pPr>
            <a:r>
              <a:rPr lang="en-US" altLang="zh-CN" b="1" dirty="0" smtClean="0">
                <a:latin typeface="Times New Roman" pitchFamily="18" charset="0"/>
                <a:ea typeface="隶书" pitchFamily="49" charset="-122"/>
                <a:cs typeface="Times New Roman" pitchFamily="18" charset="0"/>
              </a:rPr>
              <a:t>if</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f</a:t>
            </a:r>
            <a:r>
              <a:rPr lang="zh-CN" altLang="en-US" dirty="0" smtClean="0">
                <a:latin typeface="Times New Roman" pitchFamily="18" charset="0"/>
                <a:ea typeface="隶书" pitchFamily="49" charset="-122"/>
                <a:cs typeface="Times New Roman" pitchFamily="18" charset="0"/>
              </a:rPr>
              <a:t> 的类型为</a:t>
            </a:r>
            <a:r>
              <a:rPr lang="en-US" altLang="zh-CN" dirty="0" err="1" smtClean="0">
                <a:latin typeface="Times New Roman" pitchFamily="18" charset="0"/>
                <a:ea typeface="隶书" pitchFamily="49" charset="-122"/>
                <a:cs typeface="Times New Roman" pitchFamily="18" charset="0"/>
              </a:rPr>
              <a:t>s</a:t>
            </a:r>
            <a:r>
              <a:rPr lang="en-US" altLang="zh-CN" dirty="0" err="1" smtClean="0">
                <a:latin typeface="Times New Roman" pitchFamily="18" charset="0"/>
                <a:ea typeface="隶书" pitchFamily="49" charset="-122"/>
                <a:cs typeface="Times New Roman" pitchFamily="18" charset="0"/>
                <a:sym typeface="Wingdings" pitchFamily="2" charset="2"/>
              </a:rPr>
              <a:t>t</a:t>
            </a:r>
            <a:r>
              <a:rPr lang="zh-CN" altLang="en-US" dirty="0" smtClean="0">
                <a:latin typeface="Times New Roman" pitchFamily="18" charset="0"/>
                <a:ea typeface="隶书" pitchFamily="49" charset="-122"/>
                <a:cs typeface="Times New Roman" pitchFamily="18" charset="0"/>
                <a:sym typeface="Wingdings" pitchFamily="2" charset="2"/>
              </a:rPr>
              <a:t>且</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的类型为</a:t>
            </a:r>
            <a:r>
              <a:rPr lang="en-US" altLang="zh-CN" dirty="0" smtClean="0">
                <a:latin typeface="Times New Roman" pitchFamily="18" charset="0"/>
                <a:ea typeface="隶书" pitchFamily="49" charset="-122"/>
                <a:cs typeface="Times New Roman" pitchFamily="18" charset="0"/>
                <a:sym typeface="Wingdings" pitchFamily="2" charset="2"/>
              </a:rPr>
              <a:t>s</a:t>
            </a:r>
          </a:p>
          <a:p>
            <a:pPr lvl="2">
              <a:buNone/>
            </a:pPr>
            <a:r>
              <a:rPr lang="en-US" altLang="zh-CN" b="1" dirty="0" smtClean="0">
                <a:latin typeface="Times New Roman" pitchFamily="18" charset="0"/>
                <a:ea typeface="隶书" pitchFamily="49" charset="-122"/>
                <a:cs typeface="Times New Roman" pitchFamily="18" charset="0"/>
                <a:sym typeface="Wingdings" pitchFamily="2" charset="2"/>
              </a:rPr>
              <a:t>then</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f(x)</a:t>
            </a:r>
            <a:r>
              <a:rPr lang="zh-CN" altLang="en-US" dirty="0" smtClean="0">
                <a:latin typeface="Times New Roman" pitchFamily="18" charset="0"/>
                <a:ea typeface="隶书" pitchFamily="49" charset="-122"/>
                <a:cs typeface="Times New Roman" pitchFamily="18" charset="0"/>
                <a:sym typeface="Wingdings" pitchFamily="2" charset="2"/>
              </a:rPr>
              <a:t>的类型为</a:t>
            </a:r>
            <a:r>
              <a:rPr lang="en-US" altLang="zh-CN" dirty="0" smtClean="0">
                <a:latin typeface="Times New Roman" pitchFamily="18" charset="0"/>
                <a:ea typeface="隶书" pitchFamily="49" charset="-122"/>
                <a:cs typeface="Times New Roman" pitchFamily="18" charset="0"/>
                <a:sym typeface="Wingdings" pitchFamily="2" charset="2"/>
              </a:rPr>
              <a:t>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类型推导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根据语言结构的使用方式来确定该结构的类型：</a:t>
            </a:r>
            <a:endParaRPr lang="en-US" altLang="zh-CN" dirty="0" smtClean="0">
              <a:latin typeface="Times New Roman" pitchFamily="18" charset="0"/>
              <a:ea typeface="隶书" pitchFamily="49" charset="-122"/>
              <a:cs typeface="Times New Roman" pitchFamily="18" charset="0"/>
            </a:endParaRPr>
          </a:p>
          <a:p>
            <a:pPr lvl="2">
              <a:buNone/>
            </a:pPr>
            <a:r>
              <a:rPr lang="en-US" altLang="zh-CN" b="1" dirty="0" smtClean="0">
                <a:latin typeface="Times New Roman" pitchFamily="18" charset="0"/>
                <a:ea typeface="隶书" pitchFamily="49" charset="-122"/>
                <a:cs typeface="Times New Roman" pitchFamily="18" charset="0"/>
              </a:rPr>
              <a:t>if</a:t>
            </a:r>
            <a:r>
              <a:rPr lang="en-US" altLang="zh-CN" dirty="0" smtClean="0">
                <a:latin typeface="Times New Roman" pitchFamily="18" charset="0"/>
                <a:ea typeface="隶书" pitchFamily="49" charset="-122"/>
                <a:cs typeface="Times New Roman" pitchFamily="18" charset="0"/>
              </a:rPr>
              <a:t>  f(x)</a:t>
            </a:r>
            <a:r>
              <a:rPr lang="zh-CN" altLang="en-US" dirty="0" smtClean="0">
                <a:latin typeface="Times New Roman" pitchFamily="18" charset="0"/>
                <a:ea typeface="隶书" pitchFamily="49" charset="-122"/>
                <a:cs typeface="Times New Roman" pitchFamily="18" charset="0"/>
              </a:rPr>
              <a:t>是一个表达式</a:t>
            </a:r>
            <a:endParaRPr lang="en-US" altLang="zh-CN" dirty="0" smtClean="0">
              <a:latin typeface="Times New Roman" pitchFamily="18" charset="0"/>
              <a:ea typeface="隶书" pitchFamily="49" charset="-122"/>
              <a:cs typeface="Times New Roman" pitchFamily="18" charset="0"/>
            </a:endParaRPr>
          </a:p>
          <a:p>
            <a:pPr lvl="2">
              <a:buNone/>
            </a:pPr>
            <a:r>
              <a:rPr lang="en-US" altLang="zh-CN" b="1" dirty="0" smtClean="0">
                <a:latin typeface="Times New Roman" pitchFamily="18" charset="0"/>
                <a:ea typeface="隶书" pitchFamily="49" charset="-122"/>
                <a:cs typeface="Times New Roman" pitchFamily="18" charset="0"/>
              </a:rPr>
              <a:t>then</a:t>
            </a:r>
            <a:r>
              <a:rPr lang="zh-CN" altLang="en-US" dirty="0" smtClean="0">
                <a:latin typeface="Times New Roman" pitchFamily="18" charset="0"/>
                <a:ea typeface="隶书" pitchFamily="49" charset="-122"/>
                <a:cs typeface="Times New Roman" pitchFamily="18" charset="0"/>
              </a:rPr>
              <a:t> 对于某些类型</a:t>
            </a:r>
            <a:r>
              <a:rPr lang="el-GR" altLang="zh-CN" dirty="0" smtClean="0">
                <a:latin typeface="Times New Roman" pitchFamily="18" charset="0"/>
                <a:ea typeface="隶书" pitchFamily="49" charset="-122"/>
                <a:cs typeface="Times New Roman" pitchFamily="18" charset="0"/>
              </a:rPr>
              <a:t>α</a:t>
            </a:r>
            <a:r>
              <a:rPr lang="en-US" altLang="zh-CN" dirty="0" smtClean="0">
                <a:latin typeface="Times New Roman" pitchFamily="18" charset="0"/>
                <a:ea typeface="隶书" pitchFamily="49" charset="-122"/>
                <a:cs typeface="Times New Roman" pitchFamily="18" charset="0"/>
              </a:rPr>
              <a:t>,</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f</a:t>
            </a:r>
            <a:r>
              <a:rPr lang="zh-CN" altLang="en-US" dirty="0" smtClean="0">
                <a:latin typeface="Times New Roman" pitchFamily="18" charset="0"/>
                <a:ea typeface="隶书" pitchFamily="49" charset="-122"/>
                <a:cs typeface="Times New Roman" pitchFamily="18" charset="0"/>
              </a:rPr>
              <a:t>的类型为</a:t>
            </a:r>
            <a:r>
              <a:rPr lang="el-GR" altLang="zh-CN" dirty="0" smtClean="0">
                <a:latin typeface="Times New Roman" pitchFamily="18" charset="0"/>
                <a:ea typeface="隶书" pitchFamily="49" charset="-122"/>
                <a:cs typeface="Times New Roman" pitchFamily="18" charset="0"/>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且</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的类型为</a:t>
            </a:r>
            <a:r>
              <a:rPr lang="el-GR" altLang="zh-CN" dirty="0" smtClean="0">
                <a:latin typeface="Times New Roman" pitchFamily="18" charset="0"/>
                <a:ea typeface="隶书" pitchFamily="49" charset="-122"/>
                <a:cs typeface="Times New Roman" pitchFamily="18" charset="0"/>
              </a:rPr>
              <a:t>α</a:t>
            </a:r>
            <a:endParaRPr lang="zh-CN" altLang="en-US"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类型转换</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假设在表达式</a:t>
            </a:r>
            <a:r>
              <a:rPr lang="en-US" altLang="zh-CN" dirty="0" err="1" smtClean="0">
                <a:latin typeface="Times New Roman" pitchFamily="18" charset="0"/>
                <a:ea typeface="隶书" pitchFamily="49" charset="-122"/>
                <a:cs typeface="Times New Roman" pitchFamily="18" charset="0"/>
              </a:rPr>
              <a:t>x+i</a:t>
            </a:r>
            <a:r>
              <a:rPr lang="zh-CN" altLang="en-US" dirty="0" smtClean="0">
                <a:latin typeface="Times New Roman" pitchFamily="18" charset="0"/>
                <a:ea typeface="隶书" pitchFamily="49" charset="-122"/>
                <a:cs typeface="Times New Roman" pitchFamily="18" charset="0"/>
              </a:rPr>
              <a:t>中，</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为浮点数、</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为整数，则结果应该是整数</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和</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使用不同的二进制表示方式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浮点</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和整数</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使用不同的指令</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t1 = (float) </a:t>
            </a:r>
            <a:r>
              <a:rPr lang="en-US" altLang="zh-CN" dirty="0" err="1" smtClean="0">
                <a:latin typeface="Times New Roman" pitchFamily="18" charset="0"/>
                <a:ea typeface="隶书" pitchFamily="49" charset="-122"/>
                <a:cs typeface="Times New Roman" pitchFamily="18" charset="0"/>
              </a:rPr>
              <a:t>i</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t2 = x  </a:t>
            </a:r>
            <a:r>
              <a:rPr lang="en-US" altLang="zh-CN" dirty="0" err="1" smtClean="0">
                <a:latin typeface="Times New Roman" pitchFamily="18" charset="0"/>
                <a:ea typeface="隶书" pitchFamily="49" charset="-122"/>
                <a:cs typeface="Times New Roman" pitchFamily="18" charset="0"/>
              </a:rPr>
              <a:t>fmul</a:t>
            </a:r>
            <a:r>
              <a:rPr lang="en-US" altLang="zh-CN" dirty="0" smtClean="0">
                <a:latin typeface="Times New Roman" pitchFamily="18" charset="0"/>
                <a:ea typeface="隶书" pitchFamily="49" charset="-122"/>
                <a:cs typeface="Times New Roman" pitchFamily="18" charset="0"/>
              </a:rPr>
              <a:t>  t1</a:t>
            </a:r>
          </a:p>
          <a:p>
            <a:r>
              <a:rPr lang="zh-CN" altLang="en-US" dirty="0" smtClean="0">
                <a:latin typeface="Times New Roman" pitchFamily="18" charset="0"/>
                <a:ea typeface="隶书" pitchFamily="49" charset="-122"/>
                <a:cs typeface="Times New Roman" pitchFamily="18" charset="0"/>
              </a:rPr>
              <a:t>类型转换比较简单时的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E1 + E2 {</a:t>
            </a:r>
          </a:p>
          <a:p>
            <a:pPr lvl="2">
              <a:buNone/>
            </a:pPr>
            <a:r>
              <a:rPr lang="en-US" altLang="zh-CN" dirty="0" smtClean="0">
                <a:latin typeface="Times New Roman" pitchFamily="18" charset="0"/>
                <a:ea typeface="隶书" pitchFamily="49" charset="-122"/>
                <a:cs typeface="Times New Roman" pitchFamily="18" charset="0"/>
                <a:sym typeface="Wingdings" pitchFamily="2" charset="2"/>
              </a:rPr>
              <a:t>if(E1.type = integer and E2.type = integer) </a:t>
            </a:r>
            <a:r>
              <a:rPr lang="en-US" altLang="zh-CN" dirty="0" err="1" smtClean="0">
                <a:latin typeface="Times New Roman" pitchFamily="18" charset="0"/>
                <a:ea typeface="隶书" pitchFamily="49" charset="-122"/>
                <a:cs typeface="Times New Roman" pitchFamily="18" charset="0"/>
                <a:sym typeface="Wingdings" pitchFamily="2" charset="2"/>
              </a:rPr>
              <a:t>E.type</a:t>
            </a:r>
            <a:r>
              <a:rPr lang="en-US" altLang="zh-CN" dirty="0" smtClean="0">
                <a:latin typeface="Times New Roman" pitchFamily="18" charset="0"/>
                <a:ea typeface="隶书" pitchFamily="49" charset="-122"/>
                <a:cs typeface="Times New Roman" pitchFamily="18" charset="0"/>
                <a:sym typeface="Wingdings" pitchFamily="2" charset="2"/>
              </a:rPr>
              <a:t> = integer; </a:t>
            </a:r>
          </a:p>
          <a:p>
            <a:pPr lvl="2">
              <a:buNone/>
            </a:pPr>
            <a:r>
              <a:rPr lang="en-US" altLang="zh-CN" dirty="0" smtClean="0">
                <a:latin typeface="Times New Roman" pitchFamily="18" charset="0"/>
                <a:ea typeface="隶书" pitchFamily="49" charset="-122"/>
                <a:cs typeface="Times New Roman" pitchFamily="18" charset="0"/>
                <a:sym typeface="Wingdings" pitchFamily="2" charset="2"/>
              </a:rPr>
              <a:t>else if</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(E1.type = float and E2.type= integer) </a:t>
            </a:r>
            <a:r>
              <a:rPr lang="en-US" altLang="zh-CN" dirty="0" err="1" smtClean="0">
                <a:latin typeface="Times New Roman" pitchFamily="18" charset="0"/>
                <a:ea typeface="隶书" pitchFamily="49" charset="-122"/>
                <a:cs typeface="Times New Roman" pitchFamily="18" charset="0"/>
                <a:sym typeface="Wingdings" pitchFamily="2" charset="2"/>
              </a:rPr>
              <a:t>E.type</a:t>
            </a:r>
            <a:r>
              <a:rPr lang="en-US" altLang="zh-CN" dirty="0" smtClean="0">
                <a:latin typeface="Times New Roman" pitchFamily="18" charset="0"/>
                <a:ea typeface="隶书" pitchFamily="49" charset="-122"/>
                <a:cs typeface="Times New Roman" pitchFamily="18" charset="0"/>
                <a:sym typeface="Wingdings" pitchFamily="2" charset="2"/>
              </a:rPr>
              <a:t> = float;}</a:t>
            </a:r>
          </a:p>
          <a:p>
            <a:pPr lvl="2">
              <a:buNone/>
            </a:pPr>
            <a:r>
              <a:rPr lang="en-US" altLang="zh-CN" dirty="0" smtClean="0">
                <a:latin typeface="Times New Roman" pitchFamily="18" charset="0"/>
                <a:ea typeface="隶书" pitchFamily="49" charset="-122"/>
                <a:cs typeface="Times New Roman" pitchFamily="18" charset="0"/>
                <a:sym typeface="Wingdings" pitchFamily="2" charset="2"/>
              </a:rPr>
              <a:t>}</a:t>
            </a:r>
          </a:p>
          <a:p>
            <a:pPr lvl="1"/>
            <a:r>
              <a:rPr lang="zh-CN" altLang="en-US" dirty="0" smtClean="0">
                <a:latin typeface="Times New Roman" pitchFamily="18" charset="0"/>
                <a:ea typeface="隶书" pitchFamily="49" charset="-122"/>
                <a:cs typeface="Times New Roman" pitchFamily="18" charset="0"/>
              </a:rPr>
              <a:t>这个规则没有考虑生成类型转换代码</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类型的</a:t>
            </a:r>
            <a:r>
              <a:rPr lang="en-US" altLang="zh-CN" dirty="0" smtClean="0">
                <a:latin typeface="华文新魏" pitchFamily="2" charset="-122"/>
                <a:ea typeface="华文新魏" pitchFamily="2" charset="-122"/>
              </a:rPr>
              <a:t>widening</a:t>
            </a:r>
            <a:r>
              <a:rPr lang="zh-CN" altLang="en-US" dirty="0" smtClean="0">
                <a:latin typeface="华文新魏" pitchFamily="2" charset="-122"/>
                <a:ea typeface="华文新魏" pitchFamily="2" charset="-122"/>
              </a:rPr>
              <a:t>和</a:t>
            </a:r>
            <a:r>
              <a:rPr lang="en-US" altLang="zh-CN" dirty="0" smtClean="0">
                <a:latin typeface="华文新魏" pitchFamily="2" charset="-122"/>
                <a:ea typeface="华文新魏" pitchFamily="2" charset="-122"/>
              </a:rPr>
              <a:t>narrowing</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329642" cy="1685924"/>
          </a:xfrm>
        </p:spPr>
        <p:txBody>
          <a:bodyPr/>
          <a:lstStyle/>
          <a:p>
            <a:r>
              <a:rPr lang="en-US" altLang="zh-CN" dirty="0" smtClean="0">
                <a:latin typeface="Times New Roman" pitchFamily="18" charset="0"/>
                <a:ea typeface="隶书" pitchFamily="49" charset="-122"/>
                <a:cs typeface="Times New Roman" pitchFamily="18" charset="0"/>
              </a:rPr>
              <a:t>Java</a:t>
            </a:r>
            <a:r>
              <a:rPr lang="zh-CN" altLang="en-US" dirty="0" smtClean="0">
                <a:latin typeface="Times New Roman" pitchFamily="18" charset="0"/>
                <a:ea typeface="隶书" pitchFamily="49" charset="-122"/>
                <a:cs typeface="Times New Roman" pitchFamily="18" charset="0"/>
              </a:rPr>
              <a:t>的类型转换规则</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编译器自动完成的转换为隐式转换，程序员用代码指定的转换为显式转换。</a:t>
            </a:r>
            <a:endParaRPr lang="zh-CN" altLang="en-US" dirty="0">
              <a:latin typeface="Times New Roman" pitchFamily="18" charset="0"/>
              <a:ea typeface="隶书" pitchFamily="49" charset="-122"/>
              <a:cs typeface="Times New Roman" pitchFamily="18" charset="0"/>
            </a:endParaRPr>
          </a:p>
        </p:txBody>
      </p:sp>
      <p:pic>
        <p:nvPicPr>
          <p:cNvPr id="8194" name="Picture 2"/>
          <p:cNvPicPr>
            <a:picLocks noChangeAspect="1" noChangeArrowheads="1"/>
          </p:cNvPicPr>
          <p:nvPr/>
        </p:nvPicPr>
        <p:blipFill>
          <a:blip r:embed="rId2" cstate="print"/>
          <a:srcRect/>
          <a:stretch>
            <a:fillRect/>
          </a:stretch>
        </p:blipFill>
        <p:spPr bwMode="auto">
          <a:xfrm>
            <a:off x="2428860" y="3205153"/>
            <a:ext cx="5532320" cy="3652847"/>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处理类型转换的</a:t>
            </a:r>
            <a:r>
              <a:rPr lang="en-US" altLang="zh-CN" dirty="0" smtClean="0">
                <a:latin typeface="华文新魏" pitchFamily="2" charset="-122"/>
                <a:ea typeface="华文新魏" pitchFamily="2" charset="-122"/>
              </a:rPr>
              <a:t>SDT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00034" y="6215082"/>
            <a:ext cx="7929618" cy="482585"/>
          </a:xfrm>
        </p:spPr>
        <p:txBody>
          <a:bodyPr>
            <a:normAutofit fontScale="70000" lnSpcReduction="20000"/>
          </a:bodyPr>
          <a:lstStyle/>
          <a:p>
            <a:r>
              <a:rPr lang="zh-CN" altLang="en-US" dirty="0" smtClean="0">
                <a:latin typeface="Times New Roman" pitchFamily="18" charset="0"/>
                <a:ea typeface="隶书" pitchFamily="49" charset="-122"/>
                <a:cs typeface="Times New Roman" pitchFamily="18" charset="0"/>
              </a:rPr>
              <a:t>函数</a:t>
            </a:r>
            <a:r>
              <a:rPr lang="en-US" altLang="zh-CN" dirty="0" smtClean="0">
                <a:latin typeface="Times New Roman" pitchFamily="18" charset="0"/>
                <a:ea typeface="隶书" pitchFamily="49" charset="-122"/>
                <a:cs typeface="Times New Roman" pitchFamily="18" charset="0"/>
              </a:rPr>
              <a:t>Max</a:t>
            </a:r>
            <a:r>
              <a:rPr lang="zh-CN" altLang="en-US" dirty="0" smtClean="0">
                <a:latin typeface="Times New Roman" pitchFamily="18" charset="0"/>
                <a:ea typeface="隶书" pitchFamily="49" charset="-122"/>
                <a:cs typeface="Times New Roman" pitchFamily="18" charset="0"/>
              </a:rPr>
              <a:t>求的是两个参数在拓宽层次结构中的最小公共祖先</a:t>
            </a:r>
            <a:endParaRPr lang="zh-CN" altLang="en-US" dirty="0">
              <a:latin typeface="Times New Roman" pitchFamily="18" charset="0"/>
              <a:ea typeface="隶书" pitchFamily="49" charset="-122"/>
              <a:cs typeface="Times New Roman" pitchFamily="18" charset="0"/>
            </a:endParaRPr>
          </a:p>
        </p:txBody>
      </p:sp>
      <p:pic>
        <p:nvPicPr>
          <p:cNvPr id="9218" name="Picture 2"/>
          <p:cNvPicPr>
            <a:picLocks noChangeAspect="1" noChangeArrowheads="1"/>
          </p:cNvPicPr>
          <p:nvPr/>
        </p:nvPicPr>
        <p:blipFill>
          <a:blip r:embed="rId2" cstate="print"/>
          <a:srcRect/>
          <a:stretch>
            <a:fillRect/>
          </a:stretch>
        </p:blipFill>
        <p:spPr bwMode="auto">
          <a:xfrm>
            <a:off x="2214546" y="3571876"/>
            <a:ext cx="3857652" cy="223694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cstate="print"/>
          <a:srcRect/>
          <a:stretch>
            <a:fillRect/>
          </a:stretch>
        </p:blipFill>
        <p:spPr bwMode="auto">
          <a:xfrm>
            <a:off x="928662" y="1428736"/>
            <a:ext cx="7000924" cy="1999028"/>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函数</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运算符的重载</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通过查看参数来解决函数重载问题</a:t>
            </a:r>
            <a:endParaRPr lang="en-US" altLang="zh-CN" dirty="0" smtClean="0">
              <a:latin typeface="Times New Roman" pitchFamily="18" charset="0"/>
              <a:ea typeface="隶书" pitchFamily="49" charset="-122"/>
              <a:cs typeface="Times New Roman" pitchFamily="18" charset="0"/>
            </a:endParaRPr>
          </a:p>
          <a:p>
            <a:r>
              <a:rPr lang="en-US" altLang="zh-CN" dirty="0" err="1" smtClean="0">
                <a:latin typeface="Times New Roman" pitchFamily="18" charset="0"/>
                <a:ea typeface="隶书" pitchFamily="49" charset="-122"/>
                <a:cs typeface="Times New Roman" pitchFamily="18" charset="0"/>
              </a:rPr>
              <a:t>E</a:t>
            </a:r>
            <a:r>
              <a:rPr lang="en-US" altLang="zh-CN" dirty="0" err="1" smtClean="0">
                <a:latin typeface="Times New Roman" pitchFamily="18" charset="0"/>
                <a:ea typeface="隶书" pitchFamily="49" charset="-122"/>
                <a:cs typeface="Times New Roman" pitchFamily="18" charset="0"/>
                <a:sym typeface="Wingdings" pitchFamily="2" charset="2"/>
              </a:rPr>
              <a:t>f</a:t>
            </a:r>
            <a:r>
              <a:rPr lang="en-US" altLang="zh-CN" dirty="0" smtClean="0">
                <a:latin typeface="Times New Roman" pitchFamily="18" charset="0"/>
                <a:ea typeface="隶书" pitchFamily="49" charset="-122"/>
                <a:cs typeface="Times New Roman" pitchFamily="18" charset="0"/>
                <a:sym typeface="Wingdings" pitchFamily="2" charset="2"/>
              </a:rPr>
              <a:t>(E</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endParaRPr lang="en-US" altLang="zh-CN" dirty="0" smtClean="0">
              <a:latin typeface="Times New Roman" pitchFamily="18" charset="0"/>
              <a:ea typeface="隶书" pitchFamily="49" charset="-122"/>
              <a:cs typeface="Times New Roman" pitchFamily="18" charset="0"/>
              <a:sym typeface="Wingdings" pitchFamily="2" charset="2"/>
            </a:endParaRPr>
          </a:p>
          <a:p>
            <a:pPr lvl="1">
              <a:buNone/>
            </a:pP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f.typeset</a:t>
            </a:r>
            <a:r>
              <a:rPr lang="en-US" altLang="zh-CN" dirty="0" smtClean="0">
                <a:latin typeface="Times New Roman" pitchFamily="18" charset="0"/>
                <a:ea typeface="隶书" pitchFamily="49" charset="-122"/>
                <a:cs typeface="Times New Roman" pitchFamily="18" charset="0"/>
                <a:sym typeface="Wingdings" pitchFamily="2" charset="2"/>
              </a:rPr>
              <a:t> = {s</a:t>
            </a:r>
            <a:r>
              <a:rPr lang="en-US" altLang="zh-CN" baseline="-25000" dirty="0"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t</a:t>
            </a:r>
            <a:r>
              <a:rPr lang="en-US" altLang="zh-CN" baseline="-25000" dirty="0"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|1&lt;= </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&lt;= k} and E</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.type=</a:t>
            </a:r>
            <a:r>
              <a:rPr lang="en-US" altLang="zh-CN" dirty="0" err="1" smtClean="0">
                <a:latin typeface="Times New Roman" pitchFamily="18" charset="0"/>
                <a:ea typeface="隶书" pitchFamily="49" charset="-122"/>
                <a:cs typeface="Times New Roman" pitchFamily="18" charset="0"/>
                <a:sym typeface="Wingdings" pitchFamily="2" charset="2"/>
              </a:rPr>
              <a:t>s</a:t>
            </a:r>
            <a:r>
              <a:rPr lang="en-US" altLang="zh-CN" baseline="-25000" dirty="0" err="1" smtClean="0">
                <a:latin typeface="Times New Roman" pitchFamily="18" charset="0"/>
                <a:ea typeface="隶书" pitchFamily="49" charset="-122"/>
                <a:cs typeface="Times New Roman" pitchFamily="18" charset="0"/>
                <a:sym typeface="Wingdings" pitchFamily="2" charset="2"/>
              </a:rPr>
              <a:t>k</a:t>
            </a:r>
            <a:r>
              <a:rPr lang="zh-CN" altLang="en-US" dirty="0" smtClean="0">
                <a:latin typeface="Times New Roman" pitchFamily="18" charset="0"/>
                <a:ea typeface="隶书" pitchFamily="49" charset="-122"/>
                <a:cs typeface="Times New Roman" pitchFamily="18" charset="0"/>
                <a:sym typeface="Wingdings" pitchFamily="2" charset="2"/>
              </a:rPr>
              <a:t> </a:t>
            </a:r>
            <a:endParaRPr lang="en-US" altLang="zh-CN" dirty="0" smtClean="0">
              <a:latin typeface="Times New Roman" pitchFamily="18" charset="0"/>
              <a:ea typeface="隶书" pitchFamily="49" charset="-122"/>
              <a:cs typeface="Times New Roman" pitchFamily="18" charset="0"/>
              <a:sym typeface="Wingdings" pitchFamily="2" charset="2"/>
            </a:endParaRPr>
          </a:p>
          <a:p>
            <a:pPr lvl="1">
              <a:buNone/>
            </a:pP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E.type</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t</a:t>
            </a:r>
            <a:r>
              <a:rPr lang="en-US" altLang="zh-CN" baseline="-25000" dirty="0" err="1" smtClean="0">
                <a:latin typeface="Times New Roman" pitchFamily="18" charset="0"/>
                <a:ea typeface="隶书" pitchFamily="49" charset="-122"/>
                <a:cs typeface="Times New Roman" pitchFamily="18" charset="0"/>
                <a:sym typeface="Wingdings" pitchFamily="2" charset="2"/>
              </a:rPr>
              <a:t>k</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6145"/>
          <p:cNvSpPr>
            <a:spLocks noGrp="1"/>
          </p:cNvSpPr>
          <p:nvPr>
            <p:ph type="title"/>
          </p:nvPr>
        </p:nvSpPr>
        <p:spPr/>
        <p:txBody>
          <a:bodyPr/>
          <a:lstStyle/>
          <a:p>
            <a:pPr eaLnBrk="1" hangingPunct="1">
              <a:defRPr/>
            </a:pPr>
            <a:r>
              <a:rPr lang="zh-CN" altLang="en-US" sz="4400" b="1" noProof="1">
                <a:effectLst>
                  <a:outerShdw blurRad="38100" dist="38100" dir="2700000">
                    <a:srgbClr val="C0C0C0"/>
                  </a:outerShdw>
                </a:effectLst>
                <a:latin typeface="Times New Roman" pitchFamily="2" charset="0"/>
              </a:rPr>
              <a:t>图形表示</a:t>
            </a:r>
          </a:p>
        </p:txBody>
      </p:sp>
      <p:sp>
        <p:nvSpPr>
          <p:cNvPr id="6147" name="文本占位符 6146"/>
          <p:cNvSpPr>
            <a:spLocks noGrp="1"/>
          </p:cNvSpPr>
          <p:nvPr>
            <p:ph idx="1"/>
          </p:nvPr>
        </p:nvSpPr>
        <p:spPr>
          <a:xfrm>
            <a:off x="395288" y="1484313"/>
            <a:ext cx="8686800" cy="606425"/>
          </a:xfrm>
        </p:spPr>
        <p:txBody>
          <a:bodyPr/>
          <a:lstStyle/>
          <a:p>
            <a:pPr marL="381000" indent="-381000" eaLnBrk="1" hangingPunct="1">
              <a:buFont typeface="Wingdings" pitchFamily="2" charset="2"/>
              <a:buChar char="v"/>
              <a:defRPr/>
            </a:pPr>
            <a:r>
              <a:rPr lang="zh-CN" altLang="en-US" sz="2800" b="1" noProof="1" smtClean="0">
                <a:effectLst>
                  <a:outerShdw blurRad="38100" dist="38100" dir="2700000" algn="tl">
                    <a:srgbClr val="C0C0C0"/>
                  </a:outerShdw>
                </a:effectLst>
                <a:latin typeface="Times New Roman" pitchFamily="18" charset="0"/>
                <a:cs typeface="Times New Roman" pitchFamily="18" charset="0"/>
              </a:rPr>
              <a:t>图形表示法: 语法树</a:t>
            </a:r>
            <a:r>
              <a:rPr lang="zh-CN" sz="2800" b="1" noProof="1" smtClean="0">
                <a:effectLst>
                  <a:outerShdw blurRad="38100" dist="38100" dir="2700000" algn="tl">
                    <a:srgbClr val="C0C0C0"/>
                  </a:outerShdw>
                </a:effectLst>
                <a:latin typeface="Times New Roman" pitchFamily="18" charset="0"/>
                <a:cs typeface="Times New Roman" pitchFamily="18" charset="0"/>
              </a:rPr>
              <a:t>, </a:t>
            </a:r>
            <a:r>
              <a:rPr lang="zh-CN" altLang="en-US" sz="2800" b="1" noProof="1" smtClean="0">
                <a:effectLst>
                  <a:outerShdw blurRad="38100" dist="38100" dir="2700000" algn="tl">
                    <a:srgbClr val="C0C0C0"/>
                  </a:outerShdw>
                </a:effectLst>
                <a:latin typeface="Times New Roman" pitchFamily="18" charset="0"/>
                <a:cs typeface="Times New Roman" pitchFamily="18" charset="0"/>
              </a:rPr>
              <a:t>有向无环图（</a:t>
            </a:r>
            <a:r>
              <a:rPr lang="en-US" sz="2800" b="1" noProof="1" smtClean="0">
                <a:solidFill>
                  <a:srgbClr val="FF3300"/>
                </a:solidFill>
                <a:effectLst>
                  <a:outerShdw blurRad="38100" dist="38100" dir="2700000" algn="tl">
                    <a:srgbClr val="C0C0C0"/>
                  </a:outerShdw>
                </a:effectLst>
                <a:latin typeface="Times New Roman" pitchFamily="18" charset="0"/>
                <a:cs typeface="Times New Roman" pitchFamily="18" charset="0"/>
              </a:rPr>
              <a:t>DAG</a:t>
            </a:r>
            <a:r>
              <a:rPr lang="en-US" sz="2800" b="1" noProof="1" smtClean="0">
                <a:effectLst>
                  <a:outerShdw blurRad="38100" dist="38100" dir="2700000" algn="tl">
                    <a:srgbClr val="C0C0C0"/>
                  </a:outerShdw>
                </a:effectLst>
                <a:latin typeface="Times New Roman" pitchFamily="18" charset="0"/>
                <a:cs typeface="Times New Roman" pitchFamily="18" charset="0"/>
              </a:rPr>
              <a:t>)</a:t>
            </a:r>
          </a:p>
        </p:txBody>
      </p:sp>
      <p:sp>
        <p:nvSpPr>
          <p:cNvPr id="6148" name="文本框 6147"/>
          <p:cNvSpPr txBox="1"/>
          <p:nvPr/>
        </p:nvSpPr>
        <p:spPr>
          <a:xfrm>
            <a:off x="611188" y="5157788"/>
            <a:ext cx="4895850" cy="484187"/>
          </a:xfrm>
          <a:prstGeom prst="rect">
            <a:avLst/>
          </a:prstGeom>
          <a:noFill/>
          <a:ln w="28575" cap="flat" cmpd="sng">
            <a:solidFill>
              <a:srgbClr val="FF0000"/>
            </a:solidFill>
            <a:prstDash val="dash"/>
            <a:miter/>
            <a:headEnd type="none" w="med" len="med"/>
            <a:tailEnd type="none" w="med" len="med"/>
          </a:ln>
        </p:spPr>
        <p:txBody>
          <a:bodyPr>
            <a:spAutoFit/>
          </a:bodyPr>
          <a:lstStyle/>
          <a:p>
            <a:pPr algn="ctr" fontAlgn="base">
              <a:spcBef>
                <a:spcPct val="0"/>
              </a:spcBef>
              <a:spcAft>
                <a:spcPct val="0"/>
              </a:spcAft>
              <a:buFont typeface="Arial" panose="020B0604020202020204" pitchFamily="34" charset="0"/>
              <a:buNone/>
              <a:defRPr/>
            </a:pPr>
            <a:r>
              <a:rPr lang="zh-CN" altLang="en-US" sz="2400" b="1" noProof="1">
                <a:solidFill>
                  <a:srgbClr val="FF3300"/>
                </a:solidFill>
                <a:effectLst>
                  <a:outerShdw blurRad="38100" dist="38100" dir="2700000">
                    <a:srgbClr val="C0C0C0"/>
                  </a:outerShdw>
                </a:effectLst>
                <a:latin typeface="Times New Roman" pitchFamily="2" charset="0"/>
                <a:cs typeface="+mn-ea"/>
              </a:rPr>
              <a:t>后缀式</a:t>
            </a:r>
            <a:r>
              <a:rPr lang="zh-CN" altLang="en-US" sz="2400" b="1" noProof="1">
                <a:solidFill>
                  <a:srgbClr val="000000"/>
                </a:solidFill>
                <a:effectLst>
                  <a:outerShdw blurRad="38100" dist="38100" dir="2700000">
                    <a:srgbClr val="C0C0C0"/>
                  </a:outerShdw>
                </a:effectLst>
                <a:latin typeface="Times New Roman" pitchFamily="2" charset="0"/>
                <a:cs typeface="+mn-ea"/>
              </a:rPr>
              <a:t>是语法树的线性表示</a:t>
            </a:r>
            <a:endParaRPr lang="zh-CN" altLang="en-US" sz="2400" b="1" noProof="1">
              <a:solidFill>
                <a:srgbClr val="000000"/>
              </a:solidFill>
              <a:effectLst>
                <a:outerShdw blurRad="38100" dist="38100" dir="2700000">
                  <a:srgbClr val="C0C0C0"/>
                </a:outerShdw>
              </a:effectLst>
              <a:latin typeface="Times New Roman" pitchFamily="2" charset="0"/>
            </a:endParaRPr>
          </a:p>
        </p:txBody>
      </p:sp>
      <p:sp>
        <p:nvSpPr>
          <p:cNvPr id="6149" name="文本框 6148"/>
          <p:cNvSpPr txBox="1"/>
          <p:nvPr/>
        </p:nvSpPr>
        <p:spPr>
          <a:xfrm>
            <a:off x="612775" y="5715000"/>
            <a:ext cx="8150225" cy="457200"/>
          </a:xfrm>
          <a:prstGeom prst="rect">
            <a:avLst/>
          </a:prstGeom>
          <a:noFill/>
          <a:ln w="9525">
            <a:noFill/>
            <a:miter/>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FF"/>
                </a:solidFill>
                <a:effectLst>
                  <a:outerShdw blurRad="38100" dist="38100" dir="2700000" algn="tl">
                    <a:srgbClr val="C0C0C0"/>
                  </a:outerShdw>
                </a:effectLst>
                <a:latin typeface="Times New Roman" pitchFamily="18" charset="0"/>
              </a:rPr>
              <a:t>a b c uminus * b c uminus * + assign</a:t>
            </a:r>
          </a:p>
        </p:txBody>
      </p:sp>
      <p:graphicFrame>
        <p:nvGraphicFramePr>
          <p:cNvPr id="2050" name="对象 6149"/>
          <p:cNvGraphicFramePr>
            <a:graphicFrameLocks noChangeAspect="1"/>
          </p:cNvGraphicFramePr>
          <p:nvPr/>
        </p:nvGraphicFramePr>
        <p:xfrm>
          <a:off x="1403350" y="2060575"/>
          <a:ext cx="4537075" cy="2921000"/>
        </p:xfrm>
        <a:graphic>
          <a:graphicData uri="http://schemas.openxmlformats.org/presentationml/2006/ole">
            <mc:AlternateContent xmlns:mc="http://schemas.openxmlformats.org/markup-compatibility/2006">
              <mc:Choice xmlns:v="urn:schemas-microsoft-com:vml" Requires="v">
                <p:oleObj spid="_x0000_s1046" r:id="rId3" imgW="5885714" imgH="4086795" progId="PBrush">
                  <p:embed/>
                </p:oleObj>
              </mc:Choice>
              <mc:Fallback>
                <p:oleObj r:id="rId3" imgW="5885714" imgH="408679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060575"/>
                        <a:ext cx="4537075"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455430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控制流的翻译</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布尔表达式可以用于改变控制流</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计算逻辑值。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B </a:t>
            </a:r>
            <a:r>
              <a:rPr lang="en-US" altLang="zh-CN" dirty="0" smtClean="0">
                <a:latin typeface="Times New Roman" pitchFamily="18" charset="0"/>
                <a:ea typeface="隶书" pitchFamily="49" charset="-122"/>
                <a:cs typeface="Times New Roman" pitchFamily="18" charset="0"/>
                <a:sym typeface="Wingdings" pitchFamily="2" charset="2"/>
              </a:rPr>
              <a:t> B‖B    |  B &amp;&amp; B  | !B | (B) | E </a:t>
            </a:r>
            <a:r>
              <a:rPr lang="en-US" altLang="zh-CN" b="1" dirty="0" err="1" smtClean="0">
                <a:latin typeface="Times New Roman" pitchFamily="18" charset="0"/>
                <a:ea typeface="隶书" pitchFamily="49" charset="-122"/>
                <a:cs typeface="Times New Roman" pitchFamily="18" charset="0"/>
                <a:sym typeface="Wingdings" pitchFamily="2" charset="2"/>
              </a:rPr>
              <a:t>rel</a:t>
            </a:r>
            <a:r>
              <a:rPr lang="en-US" altLang="zh-CN" dirty="0" smtClean="0">
                <a:latin typeface="Times New Roman" pitchFamily="18" charset="0"/>
                <a:ea typeface="隶书" pitchFamily="49" charset="-122"/>
                <a:cs typeface="Times New Roman" pitchFamily="18" charset="0"/>
                <a:sym typeface="Wingdings" pitchFamily="2" charset="2"/>
              </a:rPr>
              <a:t> E | </a:t>
            </a:r>
            <a:r>
              <a:rPr lang="en-US" altLang="zh-CN" b="1" dirty="0" smtClean="0">
                <a:latin typeface="Times New Roman" pitchFamily="18" charset="0"/>
                <a:ea typeface="隶书" pitchFamily="49" charset="-122"/>
                <a:cs typeface="Times New Roman" pitchFamily="18" charset="0"/>
                <a:sym typeface="Wingdings" pitchFamily="2" charset="2"/>
              </a:rPr>
              <a:t>true</a:t>
            </a:r>
            <a:r>
              <a:rPr lang="en-US" altLang="zh-CN" dirty="0" smtClean="0">
                <a:latin typeface="Times New Roman" pitchFamily="18" charset="0"/>
                <a:ea typeface="隶书" pitchFamily="49" charset="-122"/>
                <a:cs typeface="Times New Roman" pitchFamily="18" charset="0"/>
                <a:sym typeface="Wingdings" pitchFamily="2" charset="2"/>
              </a:rPr>
              <a:t> | false</a:t>
            </a:r>
          </a:p>
          <a:p>
            <a:r>
              <a:rPr lang="zh-CN" altLang="en-US" dirty="0" smtClean="0">
                <a:latin typeface="Times New Roman" pitchFamily="18" charset="0"/>
                <a:ea typeface="隶书" pitchFamily="49" charset="-122"/>
                <a:cs typeface="Times New Roman" pitchFamily="18" charset="0"/>
                <a:sym typeface="Wingdings" pitchFamily="2" charset="2"/>
              </a:rPr>
              <a:t>语义</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zh-CN" altLang="en-US" dirty="0" smtClean="0">
                <a:latin typeface="Times New Roman" pitchFamily="18" charset="0"/>
                <a:ea typeface="隶书" pitchFamily="49" charset="-122"/>
                <a:cs typeface="Times New Roman" pitchFamily="18" charset="0"/>
                <a:sym typeface="Wingdings" pitchFamily="2" charset="2"/>
              </a:rPr>
              <a:t>中</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为真时，不计算</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zh-CN" altLang="en-US" dirty="0" smtClean="0">
                <a:latin typeface="Times New Roman" pitchFamily="18" charset="0"/>
                <a:ea typeface="隶书" pitchFamily="49" charset="-122"/>
                <a:cs typeface="Times New Roman" pitchFamily="18" charset="0"/>
                <a:sym typeface="Wingdings" pitchFamily="2" charset="2"/>
              </a:rPr>
              <a:t>，整个表达式为真。因此，当</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为真时应该跳过</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zh-CN" altLang="en-US" dirty="0" smtClean="0">
                <a:latin typeface="Times New Roman" pitchFamily="18" charset="0"/>
                <a:ea typeface="隶书" pitchFamily="49" charset="-122"/>
                <a:cs typeface="Times New Roman" pitchFamily="18" charset="0"/>
                <a:sym typeface="Wingdings" pitchFamily="2" charset="2"/>
              </a:rPr>
              <a:t>的代码。</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&amp;&amp;B</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zh-CN" altLang="en-US" dirty="0" smtClean="0">
                <a:latin typeface="Times New Roman" pitchFamily="18" charset="0"/>
                <a:ea typeface="隶书" pitchFamily="49" charset="-122"/>
                <a:cs typeface="Times New Roman" pitchFamily="18" charset="0"/>
                <a:sym typeface="Wingdings" pitchFamily="2" charset="2"/>
              </a:rPr>
              <a:t>中</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为假时，不计算</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zh-CN" altLang="en-US" dirty="0" smtClean="0">
                <a:latin typeface="Times New Roman" pitchFamily="18" charset="0"/>
                <a:ea typeface="隶书" pitchFamily="49" charset="-122"/>
                <a:cs typeface="Times New Roman" pitchFamily="18" charset="0"/>
                <a:sym typeface="Wingdings" pitchFamily="2" charset="2"/>
              </a:rPr>
              <a:t>，整个表达式为假</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短路代码</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通过跳转指令实现控制流的处理</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逻辑运算符本身不在代码中出现；</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短路代码的例子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语句：</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if (x&lt;100 || x&gt;200 &amp;&amp; x!= y) x = 0;</a:t>
            </a:r>
          </a:p>
          <a:p>
            <a:r>
              <a:rPr lang="zh-CN" altLang="en-US" dirty="0" smtClean="0">
                <a:latin typeface="Times New Roman" pitchFamily="18" charset="0"/>
                <a:ea typeface="隶书" pitchFamily="49" charset="-122"/>
                <a:cs typeface="Times New Roman" pitchFamily="18" charset="0"/>
              </a:rPr>
              <a:t>代码</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if  		x &lt; 100	</a:t>
            </a:r>
            <a:r>
              <a:rPr lang="en-US" altLang="zh-CN" dirty="0" err="1" smtClean="0">
                <a:latin typeface="Times New Roman" pitchFamily="18" charset="0"/>
                <a:ea typeface="隶书" pitchFamily="49" charset="-122"/>
                <a:cs typeface="Times New Roman" pitchFamily="18" charset="0"/>
              </a:rPr>
              <a:t>goto</a:t>
            </a:r>
            <a:r>
              <a:rPr lang="en-US" altLang="zh-CN" dirty="0" smtClean="0">
                <a:latin typeface="Times New Roman" pitchFamily="18" charset="0"/>
                <a:ea typeface="隶书" pitchFamily="49" charset="-122"/>
                <a:cs typeface="Times New Roman" pitchFamily="18" charset="0"/>
              </a:rPr>
              <a:t> L2</a:t>
            </a:r>
          </a:p>
          <a:p>
            <a:pPr lvl="1"/>
            <a:r>
              <a:rPr lang="zh-CN" altLang="en-US"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ifFalse</a:t>
            </a:r>
            <a:r>
              <a:rPr lang="en-US" altLang="zh-CN" dirty="0" smtClean="0">
                <a:latin typeface="Times New Roman" pitchFamily="18" charset="0"/>
                <a:ea typeface="隶书" pitchFamily="49" charset="-122"/>
                <a:cs typeface="Times New Roman" pitchFamily="18" charset="0"/>
              </a:rPr>
              <a:t> 	x &gt; 200	</a:t>
            </a:r>
            <a:r>
              <a:rPr lang="en-US" altLang="zh-CN" dirty="0" err="1" smtClean="0">
                <a:latin typeface="Times New Roman" pitchFamily="18" charset="0"/>
                <a:ea typeface="隶书" pitchFamily="49" charset="-122"/>
                <a:cs typeface="Times New Roman" pitchFamily="18" charset="0"/>
              </a:rPr>
              <a:t>goto</a:t>
            </a:r>
            <a:r>
              <a:rPr lang="en-US" altLang="zh-CN" dirty="0" smtClean="0">
                <a:latin typeface="Times New Roman" pitchFamily="18" charset="0"/>
                <a:ea typeface="隶书" pitchFamily="49" charset="-122"/>
                <a:cs typeface="Times New Roman" pitchFamily="18" charset="0"/>
              </a:rPr>
              <a:t> L1</a:t>
            </a:r>
          </a:p>
          <a:p>
            <a:pPr lvl="1"/>
            <a:r>
              <a:rPr lang="zh-CN" altLang="en-US"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ifFalse</a:t>
            </a:r>
            <a:r>
              <a:rPr lang="en-US" altLang="zh-CN" dirty="0" smtClean="0">
                <a:latin typeface="Times New Roman" pitchFamily="18" charset="0"/>
                <a:ea typeface="隶书" pitchFamily="49" charset="-122"/>
                <a:cs typeface="Times New Roman" pitchFamily="18" charset="0"/>
              </a:rPr>
              <a:t> 	x != y		</a:t>
            </a:r>
            <a:r>
              <a:rPr lang="en-US" altLang="zh-CN" dirty="0" err="1" smtClean="0">
                <a:latin typeface="Times New Roman" pitchFamily="18" charset="0"/>
                <a:ea typeface="隶书" pitchFamily="49" charset="-122"/>
                <a:cs typeface="Times New Roman" pitchFamily="18" charset="0"/>
              </a:rPr>
              <a:t>goto</a:t>
            </a:r>
            <a:r>
              <a:rPr lang="en-US" altLang="zh-CN" dirty="0" smtClean="0">
                <a:latin typeface="Times New Roman" pitchFamily="18" charset="0"/>
                <a:ea typeface="隶书" pitchFamily="49" charset="-122"/>
                <a:cs typeface="Times New Roman" pitchFamily="18" charset="0"/>
              </a:rPr>
              <a:t> L1</a:t>
            </a:r>
          </a:p>
          <a:p>
            <a:pPr lvl="1"/>
            <a:r>
              <a:rPr lang="en-US" altLang="zh-CN" dirty="0" smtClean="0">
                <a:latin typeface="Times New Roman" pitchFamily="18" charset="0"/>
                <a:ea typeface="隶书" pitchFamily="49" charset="-122"/>
                <a:cs typeface="Times New Roman" pitchFamily="18" charset="0"/>
              </a:rPr>
              <a:t>L2: x=0</a:t>
            </a:r>
          </a:p>
          <a:p>
            <a:pPr lvl="1"/>
            <a:r>
              <a:rPr lang="en-US" altLang="zh-CN" dirty="0" smtClean="0">
                <a:latin typeface="Times New Roman" pitchFamily="18" charset="0"/>
                <a:ea typeface="隶书" pitchFamily="49" charset="-122"/>
                <a:cs typeface="Times New Roman" pitchFamily="18" charset="0"/>
              </a:rPr>
              <a:t>L1: </a:t>
            </a:r>
            <a:r>
              <a:rPr lang="zh-CN" altLang="en-US" dirty="0" smtClean="0">
                <a:latin typeface="Times New Roman" pitchFamily="18" charset="0"/>
                <a:ea typeface="隶书" pitchFamily="49" charset="-122"/>
                <a:cs typeface="Times New Roman" pitchFamily="18" charset="0"/>
              </a:rPr>
              <a:t>接下来的代码</a:t>
            </a:r>
            <a:endParaRPr lang="zh-CN" altLang="en-US" dirty="0">
              <a:latin typeface="Times New Roman" pitchFamily="18" charset="0"/>
              <a:ea typeface="隶书" pitchFamily="49" charset="-122"/>
              <a:cs typeface="Times New Roman" pitchFamily="18" charset="0"/>
            </a:endParaRPr>
          </a:p>
        </p:txBody>
      </p:sp>
      <p:sp>
        <p:nvSpPr>
          <p:cNvPr id="4" name="TextBox 3"/>
          <p:cNvSpPr txBox="1"/>
          <p:nvPr/>
        </p:nvSpPr>
        <p:spPr>
          <a:xfrm>
            <a:off x="4000496" y="4929198"/>
            <a:ext cx="5072098" cy="1200329"/>
          </a:xfrm>
          <a:prstGeom prst="rect">
            <a:avLst/>
          </a:prstGeom>
          <a:noFill/>
        </p:spPr>
        <p:txBody>
          <a:bodyPr wrap="square" rtlCol="0">
            <a:spAutoFit/>
          </a:bodyPr>
          <a:lstStyle/>
          <a:p>
            <a:r>
              <a:rPr lang="zh-CN" altLang="en-US" dirty="0" smtClean="0">
                <a:solidFill>
                  <a:srgbClr val="C00000"/>
                </a:solidFill>
                <a:latin typeface="Times New Roman" pitchFamily="18" charset="0"/>
                <a:ea typeface="隶书" pitchFamily="49" charset="-122"/>
                <a:cs typeface="Times New Roman" pitchFamily="18" charset="0"/>
              </a:rPr>
              <a:t>注：</a:t>
            </a:r>
            <a:endParaRPr lang="en-US" altLang="zh-CN" dirty="0" smtClean="0">
              <a:solidFill>
                <a:srgbClr val="C00000"/>
              </a:solidFill>
              <a:latin typeface="Times New Roman" pitchFamily="18" charset="0"/>
              <a:ea typeface="隶书" pitchFamily="49" charset="-122"/>
              <a:cs typeface="Times New Roman" pitchFamily="18" charset="0"/>
            </a:endParaRPr>
          </a:p>
          <a:p>
            <a:r>
              <a:rPr lang="zh-CN" altLang="en-US" dirty="0" smtClean="0">
                <a:solidFill>
                  <a:srgbClr val="C00000"/>
                </a:solidFill>
                <a:latin typeface="Times New Roman" pitchFamily="18" charset="0"/>
                <a:ea typeface="隶书" pitchFamily="49" charset="-122"/>
                <a:cs typeface="Times New Roman" pitchFamily="18" charset="0"/>
              </a:rPr>
              <a:t>    当</a:t>
            </a:r>
            <a:r>
              <a:rPr lang="en-US" altLang="zh-CN" dirty="0" smtClean="0">
                <a:solidFill>
                  <a:srgbClr val="C00000"/>
                </a:solidFill>
                <a:latin typeface="Times New Roman" pitchFamily="18" charset="0"/>
                <a:ea typeface="隶书" pitchFamily="49" charset="-122"/>
                <a:cs typeface="Times New Roman" pitchFamily="18" charset="0"/>
              </a:rPr>
              <a:t>x&lt;100</a:t>
            </a:r>
            <a:r>
              <a:rPr lang="zh-CN" altLang="en-US" dirty="0" smtClean="0">
                <a:solidFill>
                  <a:srgbClr val="C00000"/>
                </a:solidFill>
                <a:latin typeface="Times New Roman" pitchFamily="18" charset="0"/>
                <a:ea typeface="隶书" pitchFamily="49" charset="-122"/>
                <a:cs typeface="Times New Roman" pitchFamily="18" charset="0"/>
              </a:rPr>
              <a:t>为真时，直接执行</a:t>
            </a:r>
            <a:r>
              <a:rPr lang="en-US" altLang="zh-CN" dirty="0" smtClean="0">
                <a:solidFill>
                  <a:srgbClr val="C00000"/>
                </a:solidFill>
                <a:latin typeface="Times New Roman" pitchFamily="18" charset="0"/>
                <a:ea typeface="隶书" pitchFamily="49" charset="-122"/>
                <a:cs typeface="Times New Roman" pitchFamily="18" charset="0"/>
              </a:rPr>
              <a:t>x=0</a:t>
            </a:r>
            <a:r>
              <a:rPr lang="zh-CN" altLang="en-US" dirty="0" smtClean="0">
                <a:solidFill>
                  <a:srgbClr val="C00000"/>
                </a:solidFill>
                <a:latin typeface="Times New Roman" pitchFamily="18" charset="0"/>
                <a:ea typeface="隶书" pitchFamily="49" charset="-122"/>
                <a:cs typeface="Times New Roman" pitchFamily="18" charset="0"/>
              </a:rPr>
              <a:t>；</a:t>
            </a:r>
            <a:endParaRPr lang="en-US" altLang="zh-CN" dirty="0" smtClean="0">
              <a:solidFill>
                <a:srgbClr val="C00000"/>
              </a:solidFill>
              <a:latin typeface="Times New Roman" pitchFamily="18" charset="0"/>
              <a:ea typeface="隶书" pitchFamily="49" charset="-122"/>
              <a:cs typeface="Times New Roman" pitchFamily="18" charset="0"/>
            </a:endParaRPr>
          </a:p>
          <a:p>
            <a:r>
              <a:rPr lang="zh-CN" altLang="en-US" dirty="0" smtClean="0">
                <a:solidFill>
                  <a:srgbClr val="C00000"/>
                </a:solidFill>
                <a:latin typeface="Times New Roman" pitchFamily="18" charset="0"/>
                <a:ea typeface="隶书" pitchFamily="49" charset="-122"/>
                <a:cs typeface="Times New Roman" pitchFamily="18" charset="0"/>
              </a:rPr>
              <a:t>    所以执行</a:t>
            </a:r>
            <a:r>
              <a:rPr lang="en-US" altLang="zh-CN" dirty="0" smtClean="0">
                <a:solidFill>
                  <a:srgbClr val="C00000"/>
                </a:solidFill>
                <a:latin typeface="Times New Roman" pitchFamily="18" charset="0"/>
                <a:ea typeface="隶书" pitchFamily="49" charset="-122"/>
                <a:cs typeface="Times New Roman" pitchFamily="18" charset="0"/>
              </a:rPr>
              <a:t>x&gt;200</a:t>
            </a:r>
            <a:r>
              <a:rPr lang="zh-CN" altLang="en-US" dirty="0" smtClean="0">
                <a:solidFill>
                  <a:srgbClr val="C00000"/>
                </a:solidFill>
                <a:latin typeface="Times New Roman" pitchFamily="18" charset="0"/>
                <a:ea typeface="隶书" pitchFamily="49" charset="-122"/>
                <a:cs typeface="Times New Roman" pitchFamily="18" charset="0"/>
              </a:rPr>
              <a:t>时，</a:t>
            </a:r>
            <a:r>
              <a:rPr lang="en-US" altLang="zh-CN" dirty="0" smtClean="0">
                <a:solidFill>
                  <a:srgbClr val="C00000"/>
                </a:solidFill>
                <a:latin typeface="Times New Roman" pitchFamily="18" charset="0"/>
                <a:ea typeface="隶书" pitchFamily="49" charset="-122"/>
                <a:cs typeface="Times New Roman" pitchFamily="18" charset="0"/>
              </a:rPr>
              <a:t>x&lt;100</a:t>
            </a:r>
            <a:r>
              <a:rPr lang="zh-CN" altLang="en-US" dirty="0" smtClean="0">
                <a:solidFill>
                  <a:srgbClr val="C00000"/>
                </a:solidFill>
                <a:latin typeface="Times New Roman" pitchFamily="18" charset="0"/>
                <a:ea typeface="隶书" pitchFamily="49" charset="-122"/>
                <a:cs typeface="Times New Roman" pitchFamily="18" charset="0"/>
              </a:rPr>
              <a:t>必然为假</a:t>
            </a:r>
            <a:endParaRPr lang="en-US" altLang="zh-CN" dirty="0" smtClean="0">
              <a:solidFill>
                <a:srgbClr val="C00000"/>
              </a:solidFill>
              <a:latin typeface="Times New Roman" pitchFamily="18" charset="0"/>
              <a:ea typeface="隶书" pitchFamily="49" charset="-122"/>
              <a:cs typeface="Times New Roman" pitchFamily="18" charset="0"/>
            </a:endParaRPr>
          </a:p>
          <a:p>
            <a:r>
              <a:rPr lang="zh-CN" altLang="en-US" dirty="0" smtClean="0">
                <a:solidFill>
                  <a:srgbClr val="C00000"/>
                </a:solidFill>
                <a:latin typeface="Times New Roman" pitchFamily="18" charset="0"/>
                <a:ea typeface="隶书" pitchFamily="49" charset="-122"/>
                <a:cs typeface="Times New Roman" pitchFamily="18" charset="0"/>
              </a:rPr>
              <a:t>    同理：计算</a:t>
            </a:r>
            <a:r>
              <a:rPr lang="en-US" altLang="zh-CN" dirty="0" smtClean="0">
                <a:solidFill>
                  <a:srgbClr val="C00000"/>
                </a:solidFill>
                <a:latin typeface="Times New Roman" pitchFamily="18" charset="0"/>
                <a:ea typeface="隶书" pitchFamily="49" charset="-122"/>
                <a:cs typeface="Times New Roman" pitchFamily="18" charset="0"/>
              </a:rPr>
              <a:t>x!=y</a:t>
            </a:r>
            <a:r>
              <a:rPr lang="zh-CN" altLang="en-US" dirty="0" smtClean="0">
                <a:solidFill>
                  <a:srgbClr val="C00000"/>
                </a:solidFill>
                <a:latin typeface="Times New Roman" pitchFamily="18" charset="0"/>
                <a:ea typeface="隶书" pitchFamily="49" charset="-122"/>
                <a:cs typeface="Times New Roman" pitchFamily="18" charset="0"/>
              </a:rPr>
              <a:t>时，</a:t>
            </a:r>
            <a:r>
              <a:rPr lang="en-US" altLang="zh-CN" dirty="0" smtClean="0">
                <a:solidFill>
                  <a:srgbClr val="C00000"/>
                </a:solidFill>
                <a:latin typeface="Times New Roman" pitchFamily="18" charset="0"/>
                <a:ea typeface="隶书" pitchFamily="49" charset="-122"/>
                <a:cs typeface="Times New Roman" pitchFamily="18" charset="0"/>
              </a:rPr>
              <a:t>x&lt;100</a:t>
            </a:r>
            <a:r>
              <a:rPr lang="zh-CN" altLang="en-US" dirty="0" smtClean="0">
                <a:solidFill>
                  <a:srgbClr val="C00000"/>
                </a:solidFill>
                <a:latin typeface="Times New Roman" pitchFamily="18" charset="0"/>
                <a:ea typeface="隶书" pitchFamily="49" charset="-122"/>
                <a:cs typeface="Times New Roman" pitchFamily="18" charset="0"/>
              </a:rPr>
              <a:t>为假，而</a:t>
            </a:r>
            <a:r>
              <a:rPr lang="en-US" altLang="zh-CN" dirty="0" smtClean="0">
                <a:solidFill>
                  <a:srgbClr val="C00000"/>
                </a:solidFill>
                <a:latin typeface="Times New Roman" pitchFamily="18" charset="0"/>
                <a:ea typeface="隶书" pitchFamily="49" charset="-122"/>
                <a:cs typeface="Times New Roman" pitchFamily="18" charset="0"/>
              </a:rPr>
              <a:t>x&gt;200</a:t>
            </a:r>
            <a:r>
              <a:rPr lang="zh-CN" altLang="en-US" dirty="0" smtClean="0">
                <a:solidFill>
                  <a:srgbClr val="C00000"/>
                </a:solidFill>
                <a:latin typeface="Times New Roman" pitchFamily="18" charset="0"/>
                <a:ea typeface="隶书" pitchFamily="49" charset="-122"/>
                <a:cs typeface="Times New Roman" pitchFamily="18" charset="0"/>
              </a:rPr>
              <a:t>为真</a:t>
            </a:r>
            <a:endParaRPr lang="zh-CN" altLang="en-US" dirty="0">
              <a:solidFill>
                <a:srgbClr val="C00000"/>
              </a:solidFill>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4000496" y="2214554"/>
            <a:ext cx="5143504" cy="406242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控制流语句的翻译</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0" y="1571612"/>
            <a:ext cx="4143372" cy="4525963"/>
          </a:xfrm>
        </p:spPr>
        <p:txBody>
          <a:bodyPr>
            <a:normAutofit/>
          </a:bodyPr>
          <a:lstStyle/>
          <a:p>
            <a:r>
              <a:rPr lang="zh-CN" altLang="en-US" sz="2400" dirty="0" smtClean="0">
                <a:latin typeface="Times New Roman" pitchFamily="18" charset="0"/>
                <a:ea typeface="隶书" pitchFamily="49" charset="-122"/>
                <a:cs typeface="Times New Roman" pitchFamily="18" charset="0"/>
              </a:rPr>
              <a:t>文法：</a:t>
            </a:r>
            <a:r>
              <a:rPr lang="en-US" altLang="zh-CN" sz="2400" dirty="0" smtClean="0">
                <a:latin typeface="Times New Roman" pitchFamily="18" charset="0"/>
                <a:ea typeface="隶书" pitchFamily="49" charset="-122"/>
                <a:cs typeface="Times New Roman" pitchFamily="18" charset="0"/>
              </a:rPr>
              <a:t>B</a:t>
            </a:r>
            <a:r>
              <a:rPr lang="zh-CN" altLang="en-US" sz="2400" dirty="0" smtClean="0">
                <a:latin typeface="Times New Roman" pitchFamily="18" charset="0"/>
                <a:ea typeface="隶书" pitchFamily="49" charset="-122"/>
                <a:cs typeface="Times New Roman" pitchFamily="18" charset="0"/>
              </a:rPr>
              <a:t>表示布尔表达式，</a:t>
            </a:r>
            <a:r>
              <a:rPr lang="en-US" altLang="zh-CN" sz="2400" dirty="0" smtClean="0">
                <a:latin typeface="Times New Roman" pitchFamily="18" charset="0"/>
                <a:ea typeface="隶书" pitchFamily="49" charset="-122"/>
                <a:cs typeface="Times New Roman" pitchFamily="18" charset="0"/>
              </a:rPr>
              <a:t>S</a:t>
            </a:r>
            <a:r>
              <a:rPr lang="zh-CN" altLang="en-US" sz="2400" dirty="0" smtClean="0">
                <a:latin typeface="Times New Roman" pitchFamily="18" charset="0"/>
                <a:ea typeface="隶书" pitchFamily="49" charset="-122"/>
                <a:cs typeface="Times New Roman" pitchFamily="18" charset="0"/>
              </a:rPr>
              <a:t>代表语句</a:t>
            </a:r>
            <a:endParaRPr lang="en-US" altLang="zh-CN" sz="2400" dirty="0" smtClean="0">
              <a:latin typeface="Times New Roman" pitchFamily="18" charset="0"/>
              <a:ea typeface="隶书" pitchFamily="49" charset="-122"/>
              <a:cs typeface="Times New Roman" pitchFamily="18" charset="0"/>
            </a:endParaRPr>
          </a:p>
          <a:p>
            <a:pPr lvl="1"/>
            <a:r>
              <a:rPr lang="en-US" altLang="zh-CN" sz="2000" dirty="0" smtClean="0">
                <a:latin typeface="Times New Roman" pitchFamily="18" charset="0"/>
                <a:ea typeface="隶书" pitchFamily="49" charset="-122"/>
                <a:cs typeface="Times New Roman" pitchFamily="18" charset="0"/>
              </a:rPr>
              <a:t>S</a:t>
            </a:r>
            <a:r>
              <a:rPr lang="en-US" altLang="zh-CN" sz="2000" dirty="0" smtClean="0">
                <a:latin typeface="Times New Roman" pitchFamily="18" charset="0"/>
                <a:ea typeface="隶书" pitchFamily="49" charset="-122"/>
                <a:cs typeface="Times New Roman" pitchFamily="18" charset="0"/>
                <a:sym typeface="Wingdings" pitchFamily="2" charset="2"/>
              </a:rPr>
              <a:t> </a:t>
            </a:r>
            <a:r>
              <a:rPr lang="en-US" altLang="zh-CN" sz="2000" b="1" dirty="0" smtClean="0">
                <a:latin typeface="Times New Roman" pitchFamily="18" charset="0"/>
                <a:ea typeface="隶书" pitchFamily="49" charset="-122"/>
                <a:cs typeface="Times New Roman" pitchFamily="18" charset="0"/>
                <a:sym typeface="Wingdings" pitchFamily="2" charset="2"/>
              </a:rPr>
              <a:t>if</a:t>
            </a:r>
            <a:r>
              <a:rPr lang="en-US" altLang="zh-CN" sz="2000" dirty="0" smtClean="0">
                <a:latin typeface="Times New Roman" pitchFamily="18" charset="0"/>
                <a:ea typeface="隶书" pitchFamily="49" charset="-122"/>
                <a:cs typeface="Times New Roman" pitchFamily="18" charset="0"/>
                <a:sym typeface="Wingdings" pitchFamily="2" charset="2"/>
              </a:rPr>
              <a:t> (B) S</a:t>
            </a:r>
            <a:r>
              <a:rPr lang="en-US" altLang="zh-CN" sz="2000" baseline="-25000" dirty="0" smtClean="0">
                <a:latin typeface="Times New Roman" pitchFamily="18" charset="0"/>
                <a:ea typeface="隶书" pitchFamily="49" charset="-122"/>
                <a:cs typeface="Times New Roman" pitchFamily="18" charset="0"/>
                <a:sym typeface="Wingdings" pitchFamily="2" charset="2"/>
              </a:rPr>
              <a:t>1</a:t>
            </a:r>
          </a:p>
          <a:p>
            <a:pPr lvl="1"/>
            <a:r>
              <a:rPr lang="en-US" altLang="zh-CN" sz="2000" dirty="0" smtClean="0">
                <a:latin typeface="Times New Roman" pitchFamily="18" charset="0"/>
                <a:ea typeface="隶书" pitchFamily="49" charset="-122"/>
                <a:cs typeface="Times New Roman" pitchFamily="18" charset="0"/>
                <a:sym typeface="Wingdings" pitchFamily="2" charset="2"/>
              </a:rPr>
              <a:t>S </a:t>
            </a:r>
            <a:r>
              <a:rPr lang="en-US" altLang="zh-CN" sz="2000" b="1" dirty="0" smtClean="0">
                <a:latin typeface="Times New Roman" pitchFamily="18" charset="0"/>
                <a:ea typeface="隶书" pitchFamily="49" charset="-122"/>
                <a:cs typeface="Times New Roman" pitchFamily="18" charset="0"/>
                <a:sym typeface="Wingdings" pitchFamily="2" charset="2"/>
              </a:rPr>
              <a:t>if</a:t>
            </a:r>
            <a:r>
              <a:rPr lang="en-US" altLang="zh-CN" sz="2000" dirty="0" smtClean="0">
                <a:latin typeface="Times New Roman" pitchFamily="18" charset="0"/>
                <a:ea typeface="隶书" pitchFamily="49" charset="-122"/>
                <a:cs typeface="Times New Roman" pitchFamily="18" charset="0"/>
                <a:sym typeface="Wingdings" pitchFamily="2" charset="2"/>
              </a:rPr>
              <a:t> (B) S</a:t>
            </a:r>
            <a:r>
              <a:rPr lang="en-US" altLang="zh-CN" sz="2000" baseline="-25000" dirty="0" smtClean="0">
                <a:latin typeface="Times New Roman" pitchFamily="18" charset="0"/>
                <a:ea typeface="隶书" pitchFamily="49" charset="-122"/>
                <a:cs typeface="Times New Roman" pitchFamily="18" charset="0"/>
                <a:sym typeface="Wingdings" pitchFamily="2" charset="2"/>
              </a:rPr>
              <a:t>1</a:t>
            </a:r>
            <a:r>
              <a:rPr lang="en-US" altLang="zh-CN" sz="2000" dirty="0" smtClean="0">
                <a:latin typeface="Times New Roman" pitchFamily="18" charset="0"/>
                <a:ea typeface="隶书" pitchFamily="49" charset="-122"/>
                <a:cs typeface="Times New Roman" pitchFamily="18" charset="0"/>
                <a:sym typeface="Wingdings" pitchFamily="2" charset="2"/>
              </a:rPr>
              <a:t> </a:t>
            </a:r>
            <a:r>
              <a:rPr lang="en-US" altLang="zh-CN" sz="2000" b="1" dirty="0" smtClean="0">
                <a:latin typeface="Times New Roman" pitchFamily="18" charset="0"/>
                <a:ea typeface="隶书" pitchFamily="49" charset="-122"/>
                <a:cs typeface="Times New Roman" pitchFamily="18" charset="0"/>
                <a:sym typeface="Wingdings" pitchFamily="2" charset="2"/>
              </a:rPr>
              <a:t>else</a:t>
            </a:r>
            <a:r>
              <a:rPr lang="en-US" altLang="zh-CN" sz="2000" dirty="0" smtClean="0">
                <a:latin typeface="Times New Roman" pitchFamily="18" charset="0"/>
                <a:ea typeface="隶书" pitchFamily="49" charset="-122"/>
                <a:cs typeface="Times New Roman" pitchFamily="18" charset="0"/>
                <a:sym typeface="Wingdings" pitchFamily="2" charset="2"/>
              </a:rPr>
              <a:t> S</a:t>
            </a:r>
            <a:r>
              <a:rPr lang="en-US" altLang="zh-CN" sz="2000" baseline="-25000" dirty="0" smtClean="0">
                <a:latin typeface="Times New Roman" pitchFamily="18" charset="0"/>
                <a:ea typeface="隶书" pitchFamily="49" charset="-122"/>
                <a:cs typeface="Times New Roman" pitchFamily="18" charset="0"/>
                <a:sym typeface="Wingdings" pitchFamily="2" charset="2"/>
              </a:rPr>
              <a:t>2</a:t>
            </a:r>
            <a:endParaRPr lang="en-US" altLang="zh-CN" sz="2000" dirty="0" smtClean="0">
              <a:latin typeface="Times New Roman" pitchFamily="18" charset="0"/>
              <a:ea typeface="隶书" pitchFamily="49" charset="-122"/>
              <a:cs typeface="Times New Roman" pitchFamily="18" charset="0"/>
              <a:sym typeface="Wingdings" pitchFamily="2" charset="2"/>
            </a:endParaRPr>
          </a:p>
          <a:p>
            <a:pPr lvl="1"/>
            <a:r>
              <a:rPr lang="en-US" altLang="zh-CN" sz="2000" dirty="0" err="1" smtClean="0">
                <a:latin typeface="Times New Roman" pitchFamily="18" charset="0"/>
                <a:ea typeface="隶书" pitchFamily="49" charset="-122"/>
                <a:cs typeface="Times New Roman" pitchFamily="18" charset="0"/>
                <a:sym typeface="Wingdings" pitchFamily="2" charset="2"/>
              </a:rPr>
              <a:t>S</a:t>
            </a:r>
            <a:r>
              <a:rPr lang="en-US" altLang="zh-CN" sz="2000" b="1" dirty="0" err="1" smtClean="0">
                <a:latin typeface="Times New Roman" pitchFamily="18" charset="0"/>
                <a:ea typeface="隶书" pitchFamily="49" charset="-122"/>
                <a:cs typeface="Times New Roman" pitchFamily="18" charset="0"/>
                <a:sym typeface="Wingdings" pitchFamily="2" charset="2"/>
              </a:rPr>
              <a:t>while</a:t>
            </a:r>
            <a:r>
              <a:rPr lang="en-US" altLang="zh-CN" sz="2000" dirty="0" smtClean="0">
                <a:latin typeface="Times New Roman" pitchFamily="18" charset="0"/>
                <a:ea typeface="隶书" pitchFamily="49" charset="-122"/>
                <a:cs typeface="Times New Roman" pitchFamily="18" charset="0"/>
                <a:sym typeface="Wingdings" pitchFamily="2" charset="2"/>
              </a:rPr>
              <a:t> (B) S</a:t>
            </a:r>
            <a:r>
              <a:rPr lang="en-US" altLang="zh-CN" sz="2000" baseline="-25000" dirty="0" smtClean="0">
                <a:latin typeface="Times New Roman" pitchFamily="18" charset="0"/>
                <a:ea typeface="隶书" pitchFamily="49" charset="-122"/>
                <a:cs typeface="Times New Roman" pitchFamily="18" charset="0"/>
                <a:sym typeface="Wingdings" pitchFamily="2" charset="2"/>
              </a:rPr>
              <a:t>1</a:t>
            </a:r>
            <a:endParaRPr lang="en-US" altLang="zh-CN" sz="2000" dirty="0" smtClean="0">
              <a:latin typeface="Times New Roman" pitchFamily="18" charset="0"/>
              <a:ea typeface="隶书" pitchFamily="49" charset="-122"/>
              <a:cs typeface="Times New Roman" pitchFamily="18" charset="0"/>
              <a:sym typeface="Wingdings" pitchFamily="2" charset="2"/>
            </a:endParaRPr>
          </a:p>
          <a:p>
            <a:r>
              <a:rPr lang="zh-CN" altLang="en-US" sz="2400" dirty="0" smtClean="0">
                <a:latin typeface="Times New Roman" pitchFamily="18" charset="0"/>
                <a:ea typeface="隶书" pitchFamily="49" charset="-122"/>
                <a:cs typeface="Times New Roman" pitchFamily="18" charset="0"/>
                <a:sym typeface="Wingdings" pitchFamily="2" charset="2"/>
              </a:rPr>
              <a:t>代码的布局见右图</a:t>
            </a:r>
            <a:endParaRPr lang="en-US" altLang="zh-CN" sz="2400" dirty="0" smtClean="0">
              <a:latin typeface="Times New Roman" pitchFamily="18" charset="0"/>
              <a:ea typeface="隶书" pitchFamily="49" charset="-122"/>
              <a:cs typeface="Times New Roman" pitchFamily="18" charset="0"/>
              <a:sym typeface="Wingdings" pitchFamily="2" charset="2"/>
            </a:endParaRPr>
          </a:p>
          <a:p>
            <a:r>
              <a:rPr lang="zh-CN" altLang="en-US" sz="2400" dirty="0" smtClean="0">
                <a:latin typeface="Times New Roman" pitchFamily="18" charset="0"/>
                <a:ea typeface="隶书" pitchFamily="49" charset="-122"/>
                <a:cs typeface="Times New Roman" pitchFamily="18" charset="0"/>
                <a:sym typeface="Wingdings" pitchFamily="2" charset="2"/>
              </a:rPr>
              <a:t>继承属性</a:t>
            </a:r>
            <a:endParaRPr lang="en-US" altLang="zh-CN" sz="2400" dirty="0" smtClean="0">
              <a:latin typeface="Times New Roman" pitchFamily="18" charset="0"/>
              <a:ea typeface="隶书" pitchFamily="49" charset="-122"/>
              <a:cs typeface="Times New Roman" pitchFamily="18" charset="0"/>
              <a:sym typeface="Wingdings" pitchFamily="2" charset="2"/>
            </a:endParaRPr>
          </a:p>
          <a:p>
            <a:pPr lvl="1"/>
            <a:r>
              <a:rPr lang="en-US" altLang="zh-CN" sz="2000" dirty="0" err="1" smtClean="0">
                <a:latin typeface="Times New Roman" pitchFamily="18" charset="0"/>
                <a:ea typeface="隶书" pitchFamily="49" charset="-122"/>
                <a:cs typeface="Times New Roman" pitchFamily="18" charset="0"/>
                <a:sym typeface="Wingdings" pitchFamily="2" charset="2"/>
              </a:rPr>
              <a:t>B.true</a:t>
            </a:r>
            <a:r>
              <a:rPr lang="zh-CN" altLang="en-US" sz="2000" dirty="0" smtClean="0">
                <a:latin typeface="Times New Roman" pitchFamily="18" charset="0"/>
                <a:ea typeface="隶书" pitchFamily="49" charset="-122"/>
                <a:cs typeface="Times New Roman" pitchFamily="18" charset="0"/>
                <a:sym typeface="Wingdings" pitchFamily="2" charset="2"/>
              </a:rPr>
              <a:t>：</a:t>
            </a:r>
            <a:r>
              <a:rPr lang="en-US" altLang="zh-CN" sz="2000" dirty="0" smtClean="0">
                <a:latin typeface="Times New Roman" pitchFamily="18" charset="0"/>
                <a:ea typeface="隶书" pitchFamily="49" charset="-122"/>
                <a:cs typeface="Times New Roman" pitchFamily="18" charset="0"/>
                <a:sym typeface="Wingdings" pitchFamily="2" charset="2"/>
              </a:rPr>
              <a:t>B</a:t>
            </a:r>
            <a:r>
              <a:rPr lang="zh-CN" altLang="en-US" sz="2000" dirty="0" smtClean="0">
                <a:latin typeface="Times New Roman" pitchFamily="18" charset="0"/>
                <a:ea typeface="隶书" pitchFamily="49" charset="-122"/>
                <a:cs typeface="Times New Roman" pitchFamily="18" charset="0"/>
                <a:sym typeface="Wingdings" pitchFamily="2" charset="2"/>
              </a:rPr>
              <a:t>为真的跳转目标</a:t>
            </a:r>
            <a:endParaRPr lang="en-US" altLang="zh-CN" sz="2000" dirty="0" smtClean="0">
              <a:latin typeface="Times New Roman" pitchFamily="18" charset="0"/>
              <a:ea typeface="隶书" pitchFamily="49" charset="-122"/>
              <a:cs typeface="Times New Roman" pitchFamily="18" charset="0"/>
              <a:sym typeface="Wingdings" pitchFamily="2" charset="2"/>
            </a:endParaRPr>
          </a:p>
          <a:p>
            <a:pPr lvl="1"/>
            <a:r>
              <a:rPr lang="en-US" altLang="zh-CN" sz="2000" dirty="0" err="1" smtClean="0">
                <a:latin typeface="Times New Roman" pitchFamily="18" charset="0"/>
                <a:ea typeface="隶书" pitchFamily="49" charset="-122"/>
                <a:cs typeface="Times New Roman" pitchFamily="18" charset="0"/>
                <a:sym typeface="Wingdings" pitchFamily="2" charset="2"/>
              </a:rPr>
              <a:t>B.false</a:t>
            </a:r>
            <a:r>
              <a:rPr lang="zh-CN" altLang="en-US" sz="2000" dirty="0" smtClean="0">
                <a:latin typeface="Times New Roman" pitchFamily="18" charset="0"/>
                <a:ea typeface="隶书" pitchFamily="49" charset="-122"/>
                <a:cs typeface="Times New Roman" pitchFamily="18" charset="0"/>
                <a:sym typeface="Wingdings" pitchFamily="2" charset="2"/>
              </a:rPr>
              <a:t>：</a:t>
            </a:r>
            <a:r>
              <a:rPr lang="en-US" altLang="zh-CN" sz="2000" dirty="0" smtClean="0">
                <a:latin typeface="Times New Roman" pitchFamily="18" charset="0"/>
                <a:ea typeface="隶书" pitchFamily="49" charset="-122"/>
                <a:cs typeface="Times New Roman" pitchFamily="18" charset="0"/>
                <a:sym typeface="Wingdings" pitchFamily="2" charset="2"/>
              </a:rPr>
              <a:t>B</a:t>
            </a:r>
            <a:r>
              <a:rPr lang="zh-CN" altLang="en-US" sz="2000" dirty="0" smtClean="0">
                <a:latin typeface="Times New Roman" pitchFamily="18" charset="0"/>
                <a:ea typeface="隶书" pitchFamily="49" charset="-122"/>
                <a:cs typeface="Times New Roman" pitchFamily="18" charset="0"/>
                <a:sym typeface="Wingdings" pitchFamily="2" charset="2"/>
              </a:rPr>
              <a:t>为假的跳转目标</a:t>
            </a:r>
            <a:endParaRPr lang="en-US" altLang="zh-CN" sz="2000" dirty="0" smtClean="0">
              <a:latin typeface="Times New Roman" pitchFamily="18" charset="0"/>
              <a:ea typeface="隶书" pitchFamily="49" charset="-122"/>
              <a:cs typeface="Times New Roman" pitchFamily="18" charset="0"/>
              <a:sym typeface="Wingdings" pitchFamily="2" charset="2"/>
            </a:endParaRPr>
          </a:p>
          <a:p>
            <a:pPr lvl="1"/>
            <a:r>
              <a:rPr lang="en-US" altLang="zh-CN" sz="2000" dirty="0" err="1" smtClean="0">
                <a:latin typeface="Times New Roman" pitchFamily="18" charset="0"/>
                <a:ea typeface="隶书" pitchFamily="49" charset="-122"/>
                <a:cs typeface="Times New Roman" pitchFamily="18" charset="0"/>
                <a:sym typeface="Wingdings" pitchFamily="2" charset="2"/>
              </a:rPr>
              <a:t>S.next</a:t>
            </a:r>
            <a:r>
              <a:rPr lang="zh-CN" altLang="en-US" sz="2000" dirty="0" smtClean="0">
                <a:latin typeface="Times New Roman" pitchFamily="18" charset="0"/>
                <a:ea typeface="隶书" pitchFamily="49" charset="-122"/>
                <a:cs typeface="Times New Roman" pitchFamily="18" charset="0"/>
                <a:sym typeface="Wingdings" pitchFamily="2" charset="2"/>
              </a:rPr>
              <a:t>：</a:t>
            </a:r>
            <a:r>
              <a:rPr lang="en-US" altLang="zh-CN" sz="2000" dirty="0" smtClean="0">
                <a:latin typeface="Times New Roman" pitchFamily="18" charset="0"/>
                <a:ea typeface="隶书" pitchFamily="49" charset="-122"/>
                <a:cs typeface="Times New Roman" pitchFamily="18" charset="0"/>
                <a:sym typeface="Wingdings" pitchFamily="2" charset="2"/>
              </a:rPr>
              <a:t>S</a:t>
            </a:r>
            <a:r>
              <a:rPr lang="zh-CN" altLang="en-US" sz="2000" dirty="0" smtClean="0">
                <a:latin typeface="Times New Roman" pitchFamily="18" charset="0"/>
                <a:ea typeface="隶书" pitchFamily="49" charset="-122"/>
                <a:cs typeface="Times New Roman" pitchFamily="18" charset="0"/>
                <a:sym typeface="Wingdings" pitchFamily="2" charset="2"/>
              </a:rPr>
              <a:t>执行完毕时的跳转目标</a:t>
            </a:r>
            <a:endParaRPr lang="en-US" altLang="zh-CN" sz="2000"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语法制导的定义（</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500034" y="1142984"/>
            <a:ext cx="8343921" cy="52103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语法制导的定义（</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0" y="4572008"/>
            <a:ext cx="9144000" cy="2000264"/>
          </a:xfrm>
        </p:spPr>
        <p:txBody>
          <a:bodyPr>
            <a:normAutofit fontScale="92500"/>
          </a:bodyPr>
          <a:lstStyle/>
          <a:p>
            <a:r>
              <a:rPr lang="zh-CN" altLang="en-US" dirty="0" smtClean="0">
                <a:latin typeface="Times New Roman" pitchFamily="18" charset="0"/>
                <a:ea typeface="隶书" pitchFamily="49" charset="-122"/>
                <a:cs typeface="Times New Roman" pitchFamily="18" charset="0"/>
              </a:rPr>
              <a:t>增量式生成代码：</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while</a:t>
            </a:r>
            <a:r>
              <a:rPr lang="en-US" altLang="zh-CN" dirty="0" smtClean="0">
                <a:latin typeface="Times New Roman" pitchFamily="18" charset="0"/>
                <a:ea typeface="隶书" pitchFamily="49" charset="-122"/>
                <a:cs typeface="Times New Roman" pitchFamily="18" charset="0"/>
                <a:sym typeface="Wingdings" pitchFamily="2" charset="2"/>
              </a:rPr>
              <a:t> ( </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sz="2200" i="1" dirty="0" smtClean="0">
                <a:latin typeface="Times New Roman" pitchFamily="18" charset="0"/>
                <a:ea typeface="隶书" pitchFamily="49" charset="-122"/>
                <a:cs typeface="Times New Roman" pitchFamily="18" charset="0"/>
                <a:sym typeface="Wingdings" pitchFamily="2" charset="2"/>
              </a:rPr>
              <a:t>begin = </a:t>
            </a:r>
            <a:r>
              <a:rPr lang="en-US" altLang="zh-CN" sz="2200" i="1" dirty="0" err="1" smtClean="0">
                <a:latin typeface="Times New Roman" pitchFamily="18" charset="0"/>
                <a:ea typeface="隶书" pitchFamily="49" charset="-122"/>
                <a:cs typeface="Times New Roman" pitchFamily="18" charset="0"/>
                <a:sym typeface="Wingdings" pitchFamily="2" charset="2"/>
              </a:rPr>
              <a:t>newlabel</a:t>
            </a:r>
            <a:r>
              <a:rPr lang="en-US" altLang="zh-CN" sz="2200" i="1" dirty="0" smtClean="0">
                <a:latin typeface="Times New Roman" pitchFamily="18" charset="0"/>
                <a:ea typeface="隶书" pitchFamily="49" charset="-122"/>
                <a:cs typeface="Times New Roman" pitchFamily="18" charset="0"/>
                <a:sym typeface="Wingdings" pitchFamily="2" charset="2"/>
              </a:rPr>
              <a:t>(); </a:t>
            </a:r>
            <a:r>
              <a:rPr lang="en-US" altLang="zh-CN" sz="2200" i="1" dirty="0" err="1" smtClean="0">
                <a:latin typeface="Times New Roman" pitchFamily="18" charset="0"/>
                <a:ea typeface="隶书" pitchFamily="49" charset="-122"/>
                <a:cs typeface="Times New Roman" pitchFamily="18" charset="0"/>
                <a:sym typeface="Wingdings" pitchFamily="2" charset="2"/>
              </a:rPr>
              <a:t>B.true</a:t>
            </a:r>
            <a:r>
              <a:rPr lang="en-US" altLang="zh-CN" sz="2200" i="1" dirty="0" smtClean="0">
                <a:latin typeface="Times New Roman" pitchFamily="18" charset="0"/>
                <a:ea typeface="隶书" pitchFamily="49" charset="-122"/>
                <a:cs typeface="Times New Roman" pitchFamily="18" charset="0"/>
                <a:sym typeface="Wingdings" pitchFamily="2" charset="2"/>
              </a:rPr>
              <a:t> = </a:t>
            </a:r>
            <a:r>
              <a:rPr lang="en-US" altLang="zh-CN" sz="2200" i="1" dirty="0" err="1" smtClean="0">
                <a:latin typeface="Times New Roman" pitchFamily="18" charset="0"/>
                <a:ea typeface="隶书" pitchFamily="49" charset="-122"/>
                <a:cs typeface="Times New Roman" pitchFamily="18" charset="0"/>
                <a:sym typeface="Wingdings" pitchFamily="2" charset="2"/>
              </a:rPr>
              <a:t>newlabel</a:t>
            </a:r>
            <a:r>
              <a:rPr lang="en-US" altLang="zh-CN" sz="2200" i="1" dirty="0" smtClean="0">
                <a:latin typeface="Times New Roman" pitchFamily="18" charset="0"/>
                <a:ea typeface="隶书" pitchFamily="49" charset="-122"/>
                <a:cs typeface="Times New Roman" pitchFamily="18" charset="0"/>
                <a:sym typeface="Wingdings" pitchFamily="2" charset="2"/>
              </a:rPr>
              <a:t>; </a:t>
            </a:r>
            <a:r>
              <a:rPr lang="en-US" altLang="zh-CN" sz="2200" i="1" dirty="0" err="1" smtClean="0">
                <a:latin typeface="Times New Roman" pitchFamily="18" charset="0"/>
                <a:ea typeface="隶书" pitchFamily="49" charset="-122"/>
                <a:cs typeface="Times New Roman" pitchFamily="18" charset="0"/>
                <a:sym typeface="Wingdings" pitchFamily="2" charset="2"/>
              </a:rPr>
              <a:t>B.false</a:t>
            </a:r>
            <a:r>
              <a:rPr lang="en-US" altLang="zh-CN" sz="2200" i="1" dirty="0" smtClean="0">
                <a:latin typeface="Times New Roman" pitchFamily="18" charset="0"/>
                <a:ea typeface="隶书" pitchFamily="49" charset="-122"/>
                <a:cs typeface="Times New Roman" pitchFamily="18" charset="0"/>
                <a:sym typeface="Wingdings" pitchFamily="2" charset="2"/>
              </a:rPr>
              <a:t> = </a:t>
            </a:r>
            <a:r>
              <a:rPr lang="en-US" altLang="zh-CN" sz="2200" i="1" dirty="0" err="1" smtClean="0">
                <a:latin typeface="Times New Roman" pitchFamily="18" charset="0"/>
                <a:ea typeface="隶书" pitchFamily="49" charset="-122"/>
                <a:cs typeface="Times New Roman" pitchFamily="18" charset="0"/>
                <a:sym typeface="Wingdings" pitchFamily="2" charset="2"/>
              </a:rPr>
              <a:t>S.next</a:t>
            </a:r>
            <a:r>
              <a:rPr lang="en-US" altLang="zh-CN" sz="2200" i="1" dirty="0" smtClean="0">
                <a:latin typeface="Times New Roman" pitchFamily="18" charset="0"/>
                <a:ea typeface="隶书" pitchFamily="49" charset="-122"/>
                <a:cs typeface="Times New Roman" pitchFamily="18" charset="0"/>
                <a:sym typeface="Wingdings" pitchFamily="2" charset="2"/>
              </a:rPr>
              <a:t>; </a:t>
            </a:r>
            <a:r>
              <a:rPr lang="en-US" altLang="zh-CN" sz="2200" i="1" dirty="0" smtClean="0">
                <a:solidFill>
                  <a:srgbClr val="0070C0"/>
                </a:solidFill>
                <a:latin typeface="Times New Roman" pitchFamily="18" charset="0"/>
                <a:ea typeface="隶书" pitchFamily="49" charset="-122"/>
                <a:cs typeface="Times New Roman" pitchFamily="18" charset="0"/>
                <a:sym typeface="Wingdings" pitchFamily="2" charset="2"/>
              </a:rPr>
              <a:t>gen(begin ‘:’)</a:t>
            </a:r>
            <a:r>
              <a:rPr lang="en-US" altLang="zh-CN" sz="2200" dirty="0" smtClean="0">
                <a:latin typeface="Times New Roman" pitchFamily="18" charset="0"/>
                <a:ea typeface="隶书" pitchFamily="49" charset="-122"/>
                <a:cs typeface="Times New Roman" pitchFamily="18" charset="0"/>
                <a:sym typeface="Wingdings" pitchFamily="2" charset="2"/>
              </a:rPr>
              <a:t>}</a:t>
            </a:r>
            <a:r>
              <a:rPr lang="zh-CN" altLang="en-US" sz="2200"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B  ) </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sz="2200" i="1" dirty="0" smtClean="0">
                <a:solidFill>
                  <a:srgbClr val="0070C0"/>
                </a:solidFill>
                <a:latin typeface="Times New Roman" pitchFamily="18" charset="0"/>
                <a:ea typeface="隶书" pitchFamily="49" charset="-122"/>
                <a:cs typeface="Times New Roman" pitchFamily="18" charset="0"/>
                <a:sym typeface="Wingdings" pitchFamily="2" charset="2"/>
              </a:rPr>
              <a:t>gen(</a:t>
            </a:r>
            <a:r>
              <a:rPr lang="en-US" altLang="zh-CN" sz="2200" i="1" dirty="0" err="1" smtClean="0">
                <a:solidFill>
                  <a:srgbClr val="0070C0"/>
                </a:solidFill>
                <a:latin typeface="Times New Roman" pitchFamily="18" charset="0"/>
                <a:ea typeface="隶书" pitchFamily="49" charset="-122"/>
                <a:cs typeface="Times New Roman" pitchFamily="18" charset="0"/>
                <a:sym typeface="Wingdings" pitchFamily="2" charset="2"/>
              </a:rPr>
              <a:t>B.true</a:t>
            </a:r>
            <a:r>
              <a:rPr lang="en-US" altLang="zh-CN" sz="2200" i="1" dirty="0" smtClean="0">
                <a:solidFill>
                  <a:srgbClr val="0070C0"/>
                </a:solidFill>
                <a:latin typeface="Times New Roman" pitchFamily="18" charset="0"/>
                <a:ea typeface="隶书" pitchFamily="49" charset="-122"/>
                <a:cs typeface="Times New Roman" pitchFamily="18" charset="0"/>
                <a:sym typeface="Wingdings" pitchFamily="2" charset="2"/>
              </a:rPr>
              <a:t> ‘:’);</a:t>
            </a:r>
            <a:r>
              <a:rPr lang="en-US" altLang="zh-CN" sz="2200" i="1" dirty="0" smtClean="0">
                <a:latin typeface="Times New Roman" pitchFamily="18" charset="0"/>
                <a:ea typeface="隶书" pitchFamily="49" charset="-122"/>
                <a:cs typeface="Times New Roman" pitchFamily="18" charset="0"/>
                <a:sym typeface="Wingdings" pitchFamily="2" charset="2"/>
              </a:rPr>
              <a:t>S1.next=begin;</a:t>
            </a:r>
            <a:r>
              <a:rPr lang="en-US" altLang="zh-CN" dirty="0" smtClean="0">
                <a:latin typeface="Times New Roman" pitchFamily="18" charset="0"/>
                <a:ea typeface="隶书" pitchFamily="49" charset="-122"/>
                <a:cs typeface="Times New Roman" pitchFamily="18" charset="0"/>
                <a:sym typeface="Wingdings" pitchFamily="2" charset="2"/>
              </a:rPr>
              <a:t>}S1{</a:t>
            </a:r>
            <a:r>
              <a:rPr lang="en-US" altLang="zh-CN" sz="2200" i="1" dirty="0" smtClean="0">
                <a:solidFill>
                  <a:srgbClr val="0070C0"/>
                </a:solidFill>
                <a:latin typeface="Times New Roman" pitchFamily="18" charset="0"/>
                <a:ea typeface="隶书" pitchFamily="49" charset="-122"/>
                <a:cs typeface="Times New Roman" pitchFamily="18" charset="0"/>
                <a:sym typeface="Wingdings" pitchFamily="2" charset="2"/>
              </a:rPr>
              <a:t>gen(‘</a:t>
            </a:r>
            <a:r>
              <a:rPr lang="en-US" altLang="zh-CN" sz="2200" i="1" dirty="0" err="1" smtClean="0">
                <a:solidFill>
                  <a:srgbClr val="0070C0"/>
                </a:solidFill>
                <a:latin typeface="Times New Roman" pitchFamily="18" charset="0"/>
                <a:ea typeface="隶书" pitchFamily="49" charset="-122"/>
                <a:cs typeface="Times New Roman" pitchFamily="18" charset="0"/>
                <a:sym typeface="Wingdings" pitchFamily="2" charset="2"/>
              </a:rPr>
              <a:t>goto</a:t>
            </a:r>
            <a:r>
              <a:rPr lang="en-US" altLang="zh-CN" sz="2200" i="1" dirty="0" smtClean="0">
                <a:solidFill>
                  <a:srgbClr val="0070C0"/>
                </a:solidFill>
                <a:latin typeface="Times New Roman" pitchFamily="18" charset="0"/>
                <a:ea typeface="隶书" pitchFamily="49" charset="-122"/>
                <a:cs typeface="Times New Roman" pitchFamily="18" charset="0"/>
                <a:sym typeface="Wingdings" pitchFamily="2" charset="2"/>
              </a:rPr>
              <a:t>’ begin);</a:t>
            </a:r>
            <a:r>
              <a:rPr lang="en-US" altLang="zh-CN"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500034" y="1285860"/>
            <a:ext cx="8078177" cy="32040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布尔表达式的控制流翻译</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28596" y="1428736"/>
            <a:ext cx="8229600" cy="5257800"/>
          </a:xfrm>
        </p:spPr>
        <p:txBody>
          <a:bodyPr>
            <a:normAutofit/>
          </a:bodyPr>
          <a:lstStyle/>
          <a:p>
            <a:r>
              <a:rPr lang="zh-CN" altLang="en-US" dirty="0" smtClean="0">
                <a:latin typeface="Times New Roman" pitchFamily="18" charset="0"/>
                <a:ea typeface="隶书" pitchFamily="49" charset="-122"/>
                <a:cs typeface="Times New Roman" pitchFamily="18" charset="0"/>
              </a:rPr>
              <a:t>生成的代码执行时跳转到两个标号之一。</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表达式的值为真时，跳转到</a:t>
            </a:r>
            <a:r>
              <a:rPr lang="en-US" altLang="zh-CN" dirty="0" err="1" smtClean="0">
                <a:latin typeface="Times New Roman" pitchFamily="18" charset="0"/>
                <a:ea typeface="隶书" pitchFamily="49" charset="-122"/>
                <a:cs typeface="Times New Roman" pitchFamily="18" charset="0"/>
              </a:rPr>
              <a:t>B.true</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表达式的值为假时，跳转到</a:t>
            </a:r>
            <a:r>
              <a:rPr lang="en-US" altLang="zh-CN" dirty="0" err="1" smtClean="0">
                <a:latin typeface="Times New Roman" pitchFamily="18" charset="0"/>
                <a:ea typeface="隶书" pitchFamily="49" charset="-122"/>
                <a:cs typeface="Times New Roman" pitchFamily="18" charset="0"/>
              </a:rPr>
              <a:t>B.false</a:t>
            </a:r>
            <a:endParaRPr lang="en-US" altLang="zh-CN" dirty="0" smtClean="0">
              <a:latin typeface="Times New Roman" pitchFamily="18" charset="0"/>
              <a:ea typeface="隶书" pitchFamily="49" charset="-122"/>
              <a:cs typeface="Times New Roman" pitchFamily="18" charset="0"/>
            </a:endParaRPr>
          </a:p>
          <a:p>
            <a:r>
              <a:rPr lang="en-US" altLang="zh-CN" dirty="0" err="1" smtClean="0">
                <a:latin typeface="Times New Roman" pitchFamily="18" charset="0"/>
                <a:ea typeface="隶书" pitchFamily="49" charset="-122"/>
                <a:cs typeface="Times New Roman" pitchFamily="18" charset="0"/>
              </a:rPr>
              <a:t>B.true</a:t>
            </a:r>
            <a:r>
              <a:rPr lang="zh-CN" altLang="en-US" dirty="0" smtClean="0">
                <a:latin typeface="Times New Roman" pitchFamily="18" charset="0"/>
                <a:ea typeface="隶书" pitchFamily="49" charset="-122"/>
                <a:cs typeface="Times New Roman" pitchFamily="18" charset="0"/>
              </a:rPr>
              <a:t>和</a:t>
            </a:r>
            <a:r>
              <a:rPr lang="en-US" altLang="zh-CN" dirty="0" err="1" smtClean="0">
                <a:latin typeface="Times New Roman" pitchFamily="18" charset="0"/>
                <a:ea typeface="隶书" pitchFamily="49" charset="-122"/>
                <a:cs typeface="Times New Roman" pitchFamily="18" charset="0"/>
              </a:rPr>
              <a:t>B.false</a:t>
            </a:r>
            <a:r>
              <a:rPr lang="zh-CN" altLang="en-US" dirty="0" smtClean="0">
                <a:latin typeface="Times New Roman" pitchFamily="18" charset="0"/>
                <a:ea typeface="隶书" pitchFamily="49" charset="-122"/>
                <a:cs typeface="Times New Roman" pitchFamily="18" charset="0"/>
              </a:rPr>
              <a:t>是两个继承属性，根据</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所在的上下文指向不同的位置</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是</a:t>
            </a:r>
            <a:r>
              <a:rPr lang="en-US" altLang="zh-CN" dirty="0" smtClean="0">
                <a:latin typeface="Times New Roman" pitchFamily="18" charset="0"/>
                <a:ea typeface="隶书" pitchFamily="49" charset="-122"/>
                <a:cs typeface="Times New Roman" pitchFamily="18" charset="0"/>
              </a:rPr>
              <a:t>if</a:t>
            </a:r>
            <a:r>
              <a:rPr lang="zh-CN" altLang="en-US" dirty="0" smtClean="0">
                <a:latin typeface="Times New Roman" pitchFamily="18" charset="0"/>
                <a:ea typeface="隶书" pitchFamily="49" charset="-122"/>
                <a:cs typeface="Times New Roman" pitchFamily="18" charset="0"/>
              </a:rPr>
              <a:t>语句的条件表达式，分别指向</a:t>
            </a:r>
            <a:r>
              <a:rPr lang="en-US" altLang="zh-CN" dirty="0" smtClean="0">
                <a:latin typeface="Times New Roman" pitchFamily="18" charset="0"/>
                <a:ea typeface="隶书" pitchFamily="49" charset="-122"/>
                <a:cs typeface="Times New Roman" pitchFamily="18" charset="0"/>
              </a:rPr>
              <a:t>then</a:t>
            </a:r>
            <a:r>
              <a:rPr lang="zh-CN" altLang="en-US" dirty="0" smtClean="0">
                <a:latin typeface="Times New Roman" pitchFamily="18" charset="0"/>
                <a:ea typeface="隶书" pitchFamily="49" charset="-122"/>
                <a:cs typeface="Times New Roman" pitchFamily="18" charset="0"/>
              </a:rPr>
              <a:t>分支和</a:t>
            </a:r>
            <a:r>
              <a:rPr lang="en-US" altLang="zh-CN" dirty="0" smtClean="0">
                <a:latin typeface="Times New Roman" pitchFamily="18" charset="0"/>
                <a:ea typeface="隶书" pitchFamily="49" charset="-122"/>
                <a:cs typeface="Times New Roman" pitchFamily="18" charset="0"/>
              </a:rPr>
              <a:t>else</a:t>
            </a:r>
            <a:r>
              <a:rPr lang="zh-CN" altLang="en-US" dirty="0" smtClean="0">
                <a:latin typeface="Times New Roman" pitchFamily="18" charset="0"/>
                <a:ea typeface="隶书" pitchFamily="49" charset="-122"/>
                <a:cs typeface="Times New Roman" pitchFamily="18" charset="0"/>
              </a:rPr>
              <a:t>分支；如果没有</a:t>
            </a:r>
            <a:r>
              <a:rPr lang="en-US" altLang="zh-CN" dirty="0" smtClean="0">
                <a:latin typeface="Times New Roman" pitchFamily="18" charset="0"/>
                <a:ea typeface="隶书" pitchFamily="49" charset="-122"/>
                <a:cs typeface="Times New Roman" pitchFamily="18" charset="0"/>
              </a:rPr>
              <a:t>else</a:t>
            </a:r>
            <a:r>
              <a:rPr lang="zh-CN" altLang="en-US" dirty="0" smtClean="0">
                <a:latin typeface="Times New Roman" pitchFamily="18" charset="0"/>
                <a:ea typeface="隶书" pitchFamily="49" charset="-122"/>
                <a:cs typeface="Times New Roman" pitchFamily="18" charset="0"/>
              </a:rPr>
              <a:t>分支，则指向</a:t>
            </a:r>
            <a:r>
              <a:rPr lang="en-US" altLang="zh-CN" dirty="0" smtClean="0">
                <a:latin typeface="Times New Roman" pitchFamily="18" charset="0"/>
                <a:ea typeface="隶书" pitchFamily="49" charset="-122"/>
                <a:cs typeface="Times New Roman" pitchFamily="18" charset="0"/>
              </a:rPr>
              <a:t>if</a:t>
            </a:r>
            <a:r>
              <a:rPr lang="zh-CN" altLang="en-US" dirty="0" smtClean="0">
                <a:latin typeface="Times New Roman" pitchFamily="18" charset="0"/>
                <a:ea typeface="隶书" pitchFamily="49" charset="-122"/>
                <a:cs typeface="Times New Roman" pitchFamily="18" charset="0"/>
              </a:rPr>
              <a:t>语句的下一条指令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是</a:t>
            </a:r>
            <a:r>
              <a:rPr lang="en-US" altLang="zh-CN" dirty="0" smtClean="0">
                <a:latin typeface="Times New Roman" pitchFamily="18" charset="0"/>
                <a:ea typeface="隶书" pitchFamily="49" charset="-122"/>
                <a:cs typeface="Times New Roman" pitchFamily="18" charset="0"/>
              </a:rPr>
              <a:t>while</a:t>
            </a:r>
            <a:r>
              <a:rPr lang="zh-CN" altLang="en-US" dirty="0" smtClean="0">
                <a:latin typeface="Times New Roman" pitchFamily="18" charset="0"/>
                <a:ea typeface="隶书" pitchFamily="49" charset="-122"/>
                <a:cs typeface="Times New Roman" pitchFamily="18" charset="0"/>
              </a:rPr>
              <a:t>语句的条件表达式，分别指向循环体的开头和循环出口处；</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布尔表达式的代码的</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309542" y="1214422"/>
            <a:ext cx="8834458" cy="54211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布尔表达式的代码的</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pic>
        <p:nvPicPr>
          <p:cNvPr id="4098" name="Picture 2"/>
          <p:cNvPicPr>
            <a:picLocks noChangeAspect="1" noChangeArrowheads="1"/>
          </p:cNvPicPr>
          <p:nvPr/>
        </p:nvPicPr>
        <p:blipFill>
          <a:blip r:embed="rId2" cstate="print"/>
          <a:srcRect/>
          <a:stretch>
            <a:fillRect/>
          </a:stretch>
        </p:blipFill>
        <p:spPr bwMode="auto">
          <a:xfrm>
            <a:off x="16531" y="2643182"/>
            <a:ext cx="9127469" cy="25431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布尔表达式代码的例子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828667"/>
          </a:xfrm>
        </p:spPr>
        <p:txBody>
          <a:bodyPr/>
          <a:lstStyle/>
          <a:p>
            <a:r>
              <a:rPr lang="en-US" altLang="zh-CN" dirty="0" smtClean="0">
                <a:latin typeface="Times New Roman" pitchFamily="18" charset="0"/>
                <a:ea typeface="隶书" pitchFamily="49" charset="-122"/>
                <a:cs typeface="Times New Roman" pitchFamily="18" charset="0"/>
              </a:rPr>
              <a:t>if (x&lt;100 || x &gt; 200 &amp;&amp; x!= y ) x = 0;</a:t>
            </a:r>
            <a:r>
              <a:rPr lang="zh-CN" altLang="en-US" dirty="0" smtClean="0">
                <a:latin typeface="Times New Roman" pitchFamily="18" charset="0"/>
                <a:ea typeface="隶书" pitchFamily="49" charset="-122"/>
                <a:cs typeface="Times New Roman" pitchFamily="18" charset="0"/>
              </a:rPr>
              <a:t> 的代码</a:t>
            </a:r>
            <a:endParaRPr lang="zh-CN" altLang="en-US" dirty="0">
              <a:latin typeface="Times New Roman" pitchFamily="18" charset="0"/>
              <a:ea typeface="隶书" pitchFamily="49" charset="-122"/>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2428860" y="2500306"/>
            <a:ext cx="4067175" cy="3181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布尔值和跳转代码</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程序中出现布尔表达式的目的可能就是求出它的值。比如</a:t>
            </a:r>
            <a:r>
              <a:rPr lang="en-US" altLang="zh-CN" dirty="0" smtClean="0">
                <a:latin typeface="Times New Roman" pitchFamily="18" charset="0"/>
                <a:ea typeface="隶书" pitchFamily="49" charset="-122"/>
                <a:cs typeface="Times New Roman" pitchFamily="18" charset="0"/>
              </a:rPr>
              <a:t>x=a&lt;b</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处理方法：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首先建立表达式的语法树，然后根据表达式的不同角色来处理。</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 </a:t>
            </a:r>
            <a:r>
              <a:rPr lang="en-US" altLang="zh-CN" dirty="0" smtClean="0">
                <a:latin typeface="Times New Roman" pitchFamily="18" charset="0"/>
                <a:ea typeface="隶书" pitchFamily="49" charset="-122"/>
                <a:cs typeface="Times New Roman" pitchFamily="18" charset="0"/>
                <a:sym typeface="Wingdings" pitchFamily="2" charset="2"/>
              </a:rPr>
              <a:t> id = E; | if (E) S | while (E) S | S </a:t>
            </a:r>
            <a:r>
              <a:rPr lang="en-US" altLang="zh-CN" dirty="0" err="1" smtClean="0">
                <a:latin typeface="Times New Roman" pitchFamily="18" charset="0"/>
                <a:ea typeface="隶书" pitchFamily="49" charset="-122"/>
                <a:cs typeface="Times New Roman" pitchFamily="18" charset="0"/>
                <a:sym typeface="Wingdings" pitchFamily="2" charset="2"/>
              </a:rPr>
              <a:t>S</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E E‖E | E &amp;&amp; E | E </a:t>
            </a:r>
            <a:r>
              <a:rPr lang="en-US" altLang="zh-CN" dirty="0" err="1" smtClean="0">
                <a:latin typeface="Times New Roman" pitchFamily="18" charset="0"/>
                <a:ea typeface="隶书" pitchFamily="49" charset="-122"/>
                <a:cs typeface="Times New Roman" pitchFamily="18" charset="0"/>
                <a:sym typeface="Wingdings" pitchFamily="2" charset="2"/>
              </a:rPr>
              <a:t>rel</a:t>
            </a:r>
            <a:r>
              <a:rPr lang="en-US" altLang="zh-CN" dirty="0" smtClean="0">
                <a:latin typeface="Times New Roman" pitchFamily="18" charset="0"/>
                <a:ea typeface="隶书" pitchFamily="49" charset="-122"/>
                <a:cs typeface="Times New Roman" pitchFamily="18" charset="0"/>
                <a:sym typeface="Wingdings" pitchFamily="2" charset="2"/>
              </a:rPr>
              <a:t> 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p>
          <a:p>
            <a:r>
              <a:rPr lang="zh-CN" altLang="en-US" dirty="0" smtClean="0">
                <a:latin typeface="Times New Roman" pitchFamily="18" charset="0"/>
                <a:ea typeface="隶书" pitchFamily="49" charset="-122"/>
                <a:cs typeface="Times New Roman" pitchFamily="18" charset="0"/>
                <a:sym typeface="Wingdings" pitchFamily="2" charset="2"/>
              </a:rPr>
              <a:t>根据</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的语法树结点所在的位置：</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Swhile</a:t>
            </a:r>
            <a:r>
              <a:rPr lang="en-US" altLang="zh-CN" dirty="0" smtClean="0">
                <a:latin typeface="Times New Roman" pitchFamily="18" charset="0"/>
                <a:ea typeface="隶书" pitchFamily="49" charset="-122"/>
                <a:cs typeface="Times New Roman" pitchFamily="18" charset="0"/>
                <a:sym typeface="Wingdings" pitchFamily="2" charset="2"/>
              </a:rPr>
              <a:t> ( E ) S</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中的</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，生成跳转代码</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对于</a:t>
            </a:r>
            <a:r>
              <a:rPr lang="en-US" altLang="zh-CN" dirty="0" err="1" smtClean="0">
                <a:latin typeface="Times New Roman" pitchFamily="18" charset="0"/>
                <a:ea typeface="隶书" pitchFamily="49" charset="-122"/>
                <a:cs typeface="Times New Roman" pitchFamily="18" charset="0"/>
                <a:sym typeface="Wingdings" pitchFamily="2" charset="2"/>
              </a:rPr>
              <a:t>Sid</a:t>
            </a:r>
            <a:r>
              <a:rPr lang="en-US" altLang="zh-CN" dirty="0" smtClean="0">
                <a:latin typeface="Times New Roman" pitchFamily="18" charset="0"/>
                <a:ea typeface="隶书" pitchFamily="49" charset="-122"/>
                <a:cs typeface="Times New Roman" pitchFamily="18" charset="0"/>
                <a:sym typeface="Wingdings" pitchFamily="2" charset="2"/>
              </a:rPr>
              <a:t> = E</a:t>
            </a:r>
            <a:r>
              <a:rPr lang="zh-CN" altLang="en-US" dirty="0" smtClean="0">
                <a:latin typeface="Times New Roman" pitchFamily="18" charset="0"/>
                <a:ea typeface="隶书" pitchFamily="49" charset="-122"/>
                <a:cs typeface="Times New Roman" pitchFamily="18" charset="0"/>
                <a:sym typeface="Wingdings" pitchFamily="2" charset="2"/>
              </a:rPr>
              <a:t>，生成计算右值的代码</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title"/>
          </p:nvPr>
        </p:nvSpPr>
        <p:spPr/>
        <p:txBody>
          <a:bodyPr/>
          <a:lstStyle/>
          <a:p>
            <a:pPr eaLnBrk="1" hangingPunct="1">
              <a:defRPr/>
            </a:pPr>
            <a:r>
              <a:rPr lang="zh-CN" altLang="en-US" sz="4400" b="1" noProof="1">
                <a:effectLst>
                  <a:outerShdw blurRad="38100" dist="38100" dir="2700000">
                    <a:srgbClr val="C0C0C0"/>
                  </a:outerShdw>
                </a:effectLst>
                <a:latin typeface="Times New Roman" pitchFamily="2" charset="0"/>
              </a:rPr>
              <a:t>构建</a:t>
            </a:r>
            <a:r>
              <a:rPr lang="en-US" altLang="x-none" sz="4400" b="1" noProof="1">
                <a:effectLst>
                  <a:outerShdw blurRad="38100" dist="38100" dir="2700000">
                    <a:srgbClr val="C0C0C0"/>
                  </a:outerShdw>
                </a:effectLst>
                <a:latin typeface="Times New Roman" pitchFamily="2" charset="0"/>
              </a:rPr>
              <a:t>DAG</a:t>
            </a:r>
            <a:r>
              <a:rPr lang="zh-CN" altLang="en-US" sz="4400" b="1" noProof="1" smtClean="0">
                <a:effectLst>
                  <a:outerShdw blurRad="38100" dist="38100" dir="2700000">
                    <a:srgbClr val="C0C0C0"/>
                  </a:outerShdw>
                </a:effectLst>
                <a:latin typeface="Times New Roman" pitchFamily="2" charset="0"/>
              </a:rPr>
              <a:t>的</a:t>
            </a:r>
            <a:r>
              <a:rPr lang="zh-CN" altLang="en-US" sz="4400" b="1" noProof="1" smtClean="0">
                <a:solidFill>
                  <a:schemeClr val="accent2"/>
                </a:solidFill>
                <a:effectLst>
                  <a:outerShdw blurRad="38100" dist="38100" dir="2700000">
                    <a:srgbClr val="C0C0C0"/>
                  </a:outerShdw>
                </a:effectLst>
                <a:latin typeface="Times New Roman" pitchFamily="2" charset="0"/>
              </a:rPr>
              <a:t>值编码</a:t>
            </a:r>
            <a:r>
              <a:rPr lang="zh-CN" altLang="en-US" sz="4400" b="1" noProof="1" smtClean="0">
                <a:effectLst>
                  <a:outerShdw blurRad="38100" dist="38100" dir="2700000">
                    <a:srgbClr val="C0C0C0"/>
                  </a:outerShdw>
                </a:effectLst>
                <a:latin typeface="Times New Roman" pitchFamily="2" charset="0"/>
              </a:rPr>
              <a:t>方</a:t>
            </a:r>
            <a:r>
              <a:rPr lang="zh-CN" altLang="en-US" sz="4400" b="1" noProof="1">
                <a:effectLst>
                  <a:outerShdw blurRad="38100" dist="38100" dir="2700000">
                    <a:srgbClr val="C0C0C0"/>
                  </a:outerShdw>
                </a:effectLst>
                <a:latin typeface="Times New Roman" pitchFamily="2" charset="0"/>
              </a:rPr>
              <a:t>法</a:t>
            </a:r>
          </a:p>
        </p:txBody>
      </p:sp>
      <p:sp>
        <p:nvSpPr>
          <p:cNvPr id="7171" name="文本占位符 7170"/>
          <p:cNvSpPr>
            <a:spLocks noGrp="1"/>
          </p:cNvSpPr>
          <p:nvPr>
            <p:ph idx="1"/>
          </p:nvPr>
        </p:nvSpPr>
        <p:spPr>
          <a:xfrm>
            <a:off x="87313" y="1601788"/>
            <a:ext cx="9056687" cy="3197225"/>
          </a:xfrm>
        </p:spPr>
        <p:txBody>
          <a:bodyPr/>
          <a:lstStyle/>
          <a:p>
            <a:pPr marL="381000" indent="-381000" eaLnBrk="1" hangingPunct="1">
              <a:buFont typeface="Wingdings" pitchFamily="2" charset="2"/>
              <a:buChar char="v"/>
              <a:defRPr/>
            </a:pPr>
            <a:r>
              <a:rPr lang="zh-CN" altLang="en-US" sz="2800" b="1" noProof="1" smtClean="0">
                <a:effectLst>
                  <a:outerShdw blurRad="38100" dist="38100" dir="2700000" algn="tl">
                    <a:srgbClr val="C0C0C0"/>
                  </a:outerShdw>
                </a:effectLst>
                <a:latin typeface="Times New Roman" pitchFamily="18" charset="0"/>
                <a:cs typeface="Times New Roman" pitchFamily="18" charset="0"/>
              </a:rPr>
              <a:t>语法树或</a:t>
            </a:r>
            <a:r>
              <a:rPr lang="en-US" sz="2800" b="1" noProof="1" smtClean="0">
                <a:effectLst>
                  <a:outerShdw blurRad="38100" dist="38100" dir="2700000" algn="tl">
                    <a:srgbClr val="C0C0C0"/>
                  </a:outerShdw>
                </a:effectLst>
                <a:latin typeface="Times New Roman" pitchFamily="18" charset="0"/>
                <a:cs typeface="Times New Roman" pitchFamily="18" charset="0"/>
              </a:rPr>
              <a:t>DAG</a:t>
            </a:r>
            <a:r>
              <a:rPr lang="zh-CN" altLang="en-US" sz="2800" b="1" noProof="1" smtClean="0">
                <a:effectLst>
                  <a:outerShdw blurRad="38100" dist="38100" dir="2700000" algn="tl">
                    <a:srgbClr val="C0C0C0"/>
                  </a:outerShdw>
                </a:effectLst>
                <a:latin typeface="Times New Roman" pitchFamily="18" charset="0"/>
                <a:cs typeface="Times New Roman" pitchFamily="18" charset="0"/>
              </a:rPr>
              <a:t>图的结点通常存放在一个记录数组中</a:t>
            </a:r>
            <a:r>
              <a:rPr lang="zh-CN" sz="2800" b="1" noProof="1" smtClean="0">
                <a:effectLst>
                  <a:outerShdw blurRad="38100" dist="38100" dir="2700000" algn="tl">
                    <a:srgbClr val="C0C0C0"/>
                  </a:outerShdw>
                </a:effectLst>
                <a:latin typeface="Times New Roman" pitchFamily="18" charset="0"/>
                <a:cs typeface="Times New Roman" pitchFamily="18" charset="0"/>
              </a:rPr>
              <a:t> </a:t>
            </a:r>
          </a:p>
          <a:p>
            <a:pPr marL="990600" lvl="1" indent="-533400" eaLnBrk="1" hangingPunct="1">
              <a:buFont typeface="Wingdings" pitchFamily="2" charset="2"/>
              <a:buChar char="Ø"/>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数组的每一行是一个记录，表示一个结点</a:t>
            </a:r>
          </a:p>
          <a:p>
            <a:pPr marL="990600" lvl="1" indent="-533400" eaLnBrk="1" hangingPunct="1">
              <a:buFont typeface="Wingdings" pitchFamily="2" charset="2"/>
              <a:buChar char="Ø"/>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每条记录的第一个字段是运算符代码（叶结点为记号）</a:t>
            </a:r>
          </a:p>
          <a:p>
            <a:pPr marL="990600" lvl="1" indent="-533400" eaLnBrk="1" hangingPunct="1">
              <a:buFont typeface="Wingdings" pitchFamily="2" charset="2"/>
              <a:buChar char="Ø"/>
              <a:defRPr/>
            </a:pPr>
            <a:r>
              <a:rPr lang="zh-CN" altLang="en-US" sz="2400" b="1" noProof="1" smtClean="0">
                <a:solidFill>
                  <a:srgbClr val="C00000"/>
                </a:solidFill>
                <a:effectLst>
                  <a:outerShdw blurRad="38100" dist="38100" dir="2700000" algn="tl">
                    <a:srgbClr val="C0C0C0"/>
                  </a:outerShdw>
                </a:effectLst>
                <a:latin typeface="Times New Roman" pitchFamily="18" charset="0"/>
                <a:cs typeface="Times New Roman" pitchFamily="18" charset="0"/>
              </a:rPr>
              <a:t>叶结点</a:t>
            </a:r>
            <a:r>
              <a:rPr lang="zh-CN" altLang="en-US" sz="2400" b="1" noProof="1" smtClean="0">
                <a:effectLst>
                  <a:outerShdw blurRad="38100" dist="38100" dir="2700000" algn="tl">
                    <a:srgbClr val="C0C0C0"/>
                  </a:outerShdw>
                </a:effectLst>
                <a:latin typeface="Times New Roman" pitchFamily="18" charset="0"/>
                <a:cs typeface="Times New Roman" pitchFamily="18" charset="0"/>
              </a:rPr>
              <a:t>包含一个附加字段</a:t>
            </a:r>
            <a:r>
              <a:rPr lang="zh-CN" sz="2400" b="1" noProof="1" smtClean="0">
                <a:effectLst>
                  <a:outerShdw blurRad="38100" dist="38100" dir="2700000" algn="tl">
                    <a:srgbClr val="C0C0C0"/>
                  </a:outerShdw>
                </a:effectLst>
                <a:latin typeface="Times New Roman" pitchFamily="18" charset="0"/>
                <a:cs typeface="Times New Roman" pitchFamily="18" charset="0"/>
              </a:rPr>
              <a:t>, </a:t>
            </a:r>
            <a:r>
              <a:rPr lang="zh-CN" altLang="en-US" sz="2400" b="1" noProof="1" smtClean="0">
                <a:effectLst>
                  <a:outerShdw blurRad="38100" dist="38100" dir="2700000" algn="tl">
                    <a:srgbClr val="C0C0C0"/>
                  </a:outerShdw>
                </a:effectLst>
                <a:latin typeface="Times New Roman" pitchFamily="18" charset="0"/>
                <a:cs typeface="Times New Roman" pitchFamily="18" charset="0"/>
              </a:rPr>
              <a:t>存放词法值（标识符时为指向符号表相应项目的指针，数字时是常量）</a:t>
            </a:r>
          </a:p>
          <a:p>
            <a:pPr marL="990600" lvl="1" indent="-533400" eaLnBrk="1" hangingPunct="1">
              <a:buFont typeface="Wingdings" pitchFamily="2" charset="2"/>
              <a:buChar char="Ø"/>
              <a:defRPr/>
            </a:pPr>
            <a:r>
              <a:rPr lang="zh-CN" altLang="en-US" sz="2400" b="1" noProof="1" smtClean="0">
                <a:solidFill>
                  <a:srgbClr val="C00000"/>
                </a:solidFill>
                <a:effectLst>
                  <a:outerShdw blurRad="38100" dist="38100" dir="2700000" algn="tl">
                    <a:srgbClr val="C0C0C0"/>
                  </a:outerShdw>
                </a:effectLst>
                <a:latin typeface="Times New Roman" pitchFamily="18" charset="0"/>
                <a:cs typeface="Times New Roman" pitchFamily="18" charset="0"/>
              </a:rPr>
              <a:t>内部结点</a:t>
            </a:r>
            <a:r>
              <a:rPr lang="zh-CN" altLang="en-US" sz="2400" b="1" noProof="1" smtClean="0">
                <a:effectLst>
                  <a:outerShdw blurRad="38100" dist="38100" dir="2700000" algn="tl">
                    <a:srgbClr val="C0C0C0"/>
                  </a:outerShdw>
                </a:effectLst>
                <a:latin typeface="Times New Roman" pitchFamily="18" charset="0"/>
                <a:cs typeface="Times New Roman" pitchFamily="18" charset="0"/>
              </a:rPr>
              <a:t>（非叶结点）包含两个附加字段，指向左右子结点</a:t>
            </a:r>
          </a:p>
        </p:txBody>
      </p:sp>
      <p:pic>
        <p:nvPicPr>
          <p:cNvPr id="18436" name="图片 7171" descr="H:\编译原理\2008\t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221163"/>
            <a:ext cx="6029325"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85224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回填（</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Times New Roman" pitchFamily="18" charset="0"/>
                <a:ea typeface="隶书" pitchFamily="49" charset="-122"/>
                <a:cs typeface="Times New Roman" pitchFamily="18" charset="0"/>
              </a:rPr>
              <a:t>为布尔表达式和控制流语句生成目标代码的关键问题：某些跳转指令应该跳转到哪里</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例如：</a:t>
            </a:r>
            <a:r>
              <a:rPr lang="en-US" altLang="zh-CN" b="1" dirty="0" smtClean="0">
                <a:latin typeface="Times New Roman" pitchFamily="18" charset="0"/>
                <a:ea typeface="隶书" pitchFamily="49" charset="-122"/>
                <a:cs typeface="Times New Roman" pitchFamily="18" charset="0"/>
              </a:rPr>
              <a:t>if</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(B) S</a:t>
            </a:r>
          </a:p>
          <a:p>
            <a:pPr lvl="1"/>
            <a:r>
              <a:rPr lang="zh-CN" altLang="en-US" dirty="0" smtClean="0">
                <a:latin typeface="Times New Roman" pitchFamily="18" charset="0"/>
                <a:ea typeface="隶书" pitchFamily="49" charset="-122"/>
                <a:cs typeface="Times New Roman" pitchFamily="18" charset="0"/>
              </a:rPr>
              <a:t>按照短路代码的翻译方法，</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的代码中有一些跳转指令在</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为假时执行，</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这些跳转指令的目标应该跳过</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对应的代码。生成这些指令时，</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的代码尚未生成，因此目标不确定</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通过语句的继承属性</a:t>
            </a:r>
            <a:r>
              <a:rPr lang="en-US" altLang="zh-CN" dirty="0" smtClean="0">
                <a:latin typeface="Times New Roman" pitchFamily="18" charset="0"/>
                <a:ea typeface="隶书" pitchFamily="49" charset="-122"/>
                <a:cs typeface="Times New Roman" pitchFamily="18" charset="0"/>
              </a:rPr>
              <a:t>next</a:t>
            </a:r>
            <a:r>
              <a:rPr lang="zh-CN" altLang="en-US" dirty="0" smtClean="0">
                <a:latin typeface="Times New Roman" pitchFamily="18" charset="0"/>
                <a:ea typeface="隶书" pitchFamily="49" charset="-122"/>
                <a:cs typeface="Times New Roman" pitchFamily="18" charset="0"/>
              </a:rPr>
              <a:t>来传递。需要第二趟处理。</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如何一趟处理完毕呢？</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回填（</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基本思想：</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记录</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的代码中跳转指令</a:t>
            </a:r>
            <a:r>
              <a:rPr lang="en-US" altLang="zh-CN" dirty="0" err="1" smtClean="0">
                <a:latin typeface="Times New Roman" pitchFamily="18" charset="0"/>
                <a:ea typeface="隶书" pitchFamily="49" charset="-122"/>
                <a:cs typeface="Times New Roman" pitchFamily="18" charset="0"/>
              </a:rPr>
              <a:t>goto</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S.next</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if  … </a:t>
            </a:r>
            <a:r>
              <a:rPr lang="en-US" altLang="zh-CN" dirty="0" err="1" smtClean="0">
                <a:latin typeface="Times New Roman" pitchFamily="18" charset="0"/>
                <a:ea typeface="隶书" pitchFamily="49" charset="-122"/>
                <a:cs typeface="Times New Roman" pitchFamily="18" charset="0"/>
              </a:rPr>
              <a:t>goto</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S.next</a:t>
            </a:r>
            <a:r>
              <a:rPr lang="zh-CN" altLang="en-US" dirty="0" smtClean="0">
                <a:latin typeface="Times New Roman" pitchFamily="18" charset="0"/>
                <a:ea typeface="隶书" pitchFamily="49" charset="-122"/>
                <a:cs typeface="Times New Roman" pitchFamily="18" charset="0"/>
              </a:rPr>
              <a:t>的位置，但是不生成跳转目标。</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这些位置被记录到</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的综合属性</a:t>
            </a:r>
            <a:r>
              <a:rPr lang="en-US" altLang="zh-CN" dirty="0" err="1" smtClean="0">
                <a:latin typeface="Times New Roman" pitchFamily="18" charset="0"/>
                <a:ea typeface="隶书" pitchFamily="49" charset="-122"/>
                <a:cs typeface="Times New Roman" pitchFamily="18" charset="0"/>
              </a:rPr>
              <a:t>B.falseList</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当</a:t>
            </a:r>
            <a:r>
              <a:rPr lang="en-US" altLang="zh-CN" dirty="0" err="1" smtClean="0">
                <a:latin typeface="Times New Roman" pitchFamily="18" charset="0"/>
                <a:ea typeface="隶书" pitchFamily="49" charset="-122"/>
                <a:cs typeface="Times New Roman" pitchFamily="18" charset="0"/>
              </a:rPr>
              <a:t>S.next</a:t>
            </a:r>
            <a:r>
              <a:rPr lang="zh-CN" altLang="en-US" dirty="0" smtClean="0">
                <a:latin typeface="Times New Roman" pitchFamily="18" charset="0"/>
                <a:ea typeface="隶书" pitchFamily="49" charset="-122"/>
                <a:cs typeface="Times New Roman" pitchFamily="18" charset="0"/>
              </a:rPr>
              <a:t>的值已知时（即</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的代码生成完毕时），把</a:t>
            </a:r>
            <a:r>
              <a:rPr lang="en-US" altLang="zh-CN" dirty="0" err="1" smtClean="0">
                <a:latin typeface="Times New Roman" pitchFamily="18" charset="0"/>
                <a:ea typeface="隶书" pitchFamily="49" charset="-122"/>
                <a:cs typeface="Times New Roman" pitchFamily="18" charset="0"/>
              </a:rPr>
              <a:t>B.nextList</a:t>
            </a:r>
            <a:r>
              <a:rPr lang="zh-CN" altLang="en-US" dirty="0" smtClean="0">
                <a:latin typeface="Times New Roman" pitchFamily="18" charset="0"/>
                <a:ea typeface="隶书" pitchFamily="49" charset="-122"/>
                <a:cs typeface="Times New Roman" pitchFamily="18" charset="0"/>
              </a:rPr>
              <a:t>中的所有指令的目标都填上这个值。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回填技术：</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生成跳转指令时暂时不指定跳转目标标号，而是使用列表记录这些不完整的指令；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等知道正确的目标时再填写目标标号；</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每个列表中的指令都指向同一个目标</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布尔表达式的回填翻译（</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布尔表达式用于语句的控制流时，它总是在取值</a:t>
            </a:r>
            <a:r>
              <a:rPr lang="en-US" altLang="zh-CN" dirty="0" smtClean="0">
                <a:latin typeface="Times New Roman" pitchFamily="18" charset="0"/>
                <a:ea typeface="隶书" pitchFamily="49" charset="-122"/>
                <a:cs typeface="Times New Roman" pitchFamily="18" charset="0"/>
              </a:rPr>
              <a:t>true</a:t>
            </a:r>
            <a:r>
              <a:rPr lang="zh-CN" altLang="en-US" dirty="0" smtClean="0">
                <a:latin typeface="Times New Roman" pitchFamily="18" charset="0"/>
                <a:ea typeface="隶书" pitchFamily="49" charset="-122"/>
                <a:cs typeface="Times New Roman" pitchFamily="18" charset="0"/>
              </a:rPr>
              <a:t>时和取值</a:t>
            </a:r>
            <a:r>
              <a:rPr lang="en-US" altLang="zh-CN" dirty="0" smtClean="0">
                <a:latin typeface="Times New Roman" pitchFamily="18" charset="0"/>
                <a:ea typeface="隶书" pitchFamily="49" charset="-122"/>
                <a:cs typeface="Times New Roman" pitchFamily="18" charset="0"/>
              </a:rPr>
              <a:t>false</a:t>
            </a:r>
            <a:r>
              <a:rPr lang="zh-CN" altLang="en-US" dirty="0" smtClean="0">
                <a:latin typeface="Times New Roman" pitchFamily="18" charset="0"/>
                <a:ea typeface="隶书" pitchFamily="49" charset="-122"/>
                <a:cs typeface="Times New Roman" pitchFamily="18" charset="0"/>
              </a:rPr>
              <a:t>时分别跳转到某个位置</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引入两个综合属性</a:t>
            </a:r>
            <a:endParaRPr lang="en-US" altLang="zh-CN" dirty="0" smtClean="0">
              <a:latin typeface="Times New Roman" pitchFamily="18" charset="0"/>
              <a:ea typeface="隶书" pitchFamily="49" charset="-122"/>
              <a:cs typeface="Times New Roman" pitchFamily="18" charset="0"/>
            </a:endParaRPr>
          </a:p>
          <a:p>
            <a:pPr lvl="1"/>
            <a:r>
              <a:rPr lang="en-US" altLang="zh-CN" dirty="0" err="1" smtClean="0">
                <a:latin typeface="Times New Roman" pitchFamily="18" charset="0"/>
                <a:ea typeface="隶书" pitchFamily="49" charset="-122"/>
                <a:cs typeface="Times New Roman" pitchFamily="18" charset="0"/>
              </a:rPr>
              <a:t>truelist</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包含跳转指令（位置）的列表，这些指令在取值</a:t>
            </a:r>
            <a:r>
              <a:rPr lang="en-US" altLang="zh-CN" dirty="0" smtClean="0">
                <a:latin typeface="Times New Roman" pitchFamily="18" charset="0"/>
                <a:ea typeface="隶书" pitchFamily="49" charset="-122"/>
                <a:cs typeface="Times New Roman" pitchFamily="18" charset="0"/>
              </a:rPr>
              <a:t>true</a:t>
            </a:r>
            <a:r>
              <a:rPr lang="zh-CN" altLang="en-US" dirty="0" smtClean="0">
                <a:latin typeface="Times New Roman" pitchFamily="18" charset="0"/>
                <a:ea typeface="隶书" pitchFamily="49" charset="-122"/>
                <a:cs typeface="Times New Roman" pitchFamily="18" charset="0"/>
              </a:rPr>
              <a:t>时执行</a:t>
            </a:r>
            <a:endParaRPr lang="en-US" altLang="zh-CN" dirty="0" smtClean="0">
              <a:latin typeface="Times New Roman" pitchFamily="18" charset="0"/>
              <a:ea typeface="隶书" pitchFamily="49" charset="-122"/>
              <a:cs typeface="Times New Roman" pitchFamily="18" charset="0"/>
            </a:endParaRPr>
          </a:p>
          <a:p>
            <a:pPr lvl="1"/>
            <a:r>
              <a:rPr lang="en-US" altLang="zh-CN" dirty="0" err="1" smtClean="0">
                <a:latin typeface="Times New Roman" pitchFamily="18" charset="0"/>
                <a:ea typeface="隶书" pitchFamily="49" charset="-122"/>
                <a:cs typeface="Times New Roman" pitchFamily="18" charset="0"/>
              </a:rPr>
              <a:t>falselist</a:t>
            </a:r>
            <a:r>
              <a:rPr lang="zh-CN" altLang="en-US" dirty="0" smtClean="0">
                <a:latin typeface="Times New Roman" pitchFamily="18" charset="0"/>
                <a:ea typeface="隶书" pitchFamily="49" charset="-122"/>
                <a:cs typeface="Times New Roman" pitchFamily="18" charset="0"/>
              </a:rPr>
              <a:t>：包含跳转指令（位置）的列表，这些指令在取值</a:t>
            </a:r>
            <a:r>
              <a:rPr lang="en-US" altLang="zh-CN" dirty="0" smtClean="0">
                <a:latin typeface="Times New Roman" pitchFamily="18" charset="0"/>
                <a:ea typeface="隶书" pitchFamily="49" charset="-122"/>
                <a:cs typeface="Times New Roman" pitchFamily="18" charset="0"/>
              </a:rPr>
              <a:t>false</a:t>
            </a:r>
            <a:r>
              <a:rPr lang="zh-CN" altLang="en-US" dirty="0" smtClean="0">
                <a:latin typeface="Times New Roman" pitchFamily="18" charset="0"/>
                <a:ea typeface="隶书" pitchFamily="49" charset="-122"/>
                <a:cs typeface="Times New Roman" pitchFamily="18" charset="0"/>
              </a:rPr>
              <a:t>时执行</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辅助函数</a:t>
            </a:r>
            <a:endParaRPr lang="en-US" altLang="zh-CN" dirty="0" smtClean="0">
              <a:latin typeface="Times New Roman" pitchFamily="18" charset="0"/>
              <a:ea typeface="隶书" pitchFamily="49" charset="-122"/>
              <a:cs typeface="Times New Roman" pitchFamily="18" charset="0"/>
            </a:endParaRPr>
          </a:p>
          <a:p>
            <a:pPr lvl="1"/>
            <a:r>
              <a:rPr lang="en-US" altLang="zh-CN" dirty="0" err="1" smtClean="0">
                <a:latin typeface="Times New Roman" pitchFamily="18" charset="0"/>
                <a:ea typeface="隶书" pitchFamily="49" charset="-122"/>
                <a:cs typeface="Times New Roman" pitchFamily="18" charset="0"/>
              </a:rPr>
              <a:t>Makelist</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a:t>
            </a:r>
          </a:p>
          <a:p>
            <a:pPr lvl="1"/>
            <a:r>
              <a:rPr lang="en-US" altLang="zh-CN" dirty="0" smtClean="0">
                <a:latin typeface="Times New Roman" pitchFamily="18" charset="0"/>
                <a:ea typeface="隶书" pitchFamily="49" charset="-122"/>
                <a:cs typeface="Times New Roman" pitchFamily="18" charset="0"/>
              </a:rPr>
              <a:t>Merge(p1,p2)</a:t>
            </a:r>
          </a:p>
          <a:p>
            <a:pPr lvl="1"/>
            <a:r>
              <a:rPr lang="en-US" altLang="zh-CN" dirty="0" err="1" smtClean="0">
                <a:latin typeface="Times New Roman" pitchFamily="18" charset="0"/>
                <a:ea typeface="隶书" pitchFamily="49" charset="-122"/>
                <a:cs typeface="Times New Roman" pitchFamily="18" charset="0"/>
              </a:rPr>
              <a:t>Backpatch</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p,i</a:t>
            </a:r>
            <a:r>
              <a:rPr lang="en-US" altLang="zh-CN" dirty="0" smtClean="0">
                <a:latin typeface="Times New Roman" pitchFamily="18" charset="0"/>
                <a:ea typeface="隶书" pitchFamily="49" charset="-122"/>
                <a:cs typeface="Times New Roman" pitchFamily="18" charset="0"/>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cs typeface="Times New Roman" pitchFamily="18" charset="0"/>
              </a:rPr>
              <a:t>布尔表达式的回填翻译（</a:t>
            </a:r>
            <a:r>
              <a:rPr lang="en-US" altLang="zh-CN" dirty="0" smtClean="0">
                <a:latin typeface="华文新魏" pitchFamily="2" charset="-122"/>
                <a:ea typeface="华文新魏" pitchFamily="2" charset="-122"/>
                <a:cs typeface="Times New Roman" pitchFamily="18" charset="0"/>
              </a:rPr>
              <a:t>2</a:t>
            </a:r>
            <a:r>
              <a:rPr lang="zh-CN" altLang="en-US" dirty="0" smtClean="0">
                <a:latin typeface="华文新魏" pitchFamily="2" charset="-122"/>
                <a:ea typeface="华文新魏" pitchFamily="2" charset="-122"/>
                <a:cs typeface="Times New Roman" pitchFamily="18" charset="0"/>
              </a:rPr>
              <a:t>）</a:t>
            </a:r>
            <a:endParaRPr lang="zh-CN" altLang="en-US" dirty="0">
              <a:latin typeface="华文新魏" pitchFamily="2" charset="-122"/>
              <a:ea typeface="华文新魏" pitchFamily="2" charset="-122"/>
              <a:cs typeface="Times New Roman" pitchFamily="18" charset="0"/>
            </a:endParaRPr>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cstate="print"/>
          <a:srcRect/>
          <a:stretch>
            <a:fillRect/>
          </a:stretch>
        </p:blipFill>
        <p:spPr bwMode="auto">
          <a:xfrm>
            <a:off x="1142976" y="1142984"/>
            <a:ext cx="6858048" cy="55845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布尔表达式的回填例子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4900618" cy="828668"/>
          </a:xfrm>
        </p:spPr>
        <p:txBody>
          <a:bodyPr/>
          <a:lstStyle/>
          <a:p>
            <a:r>
              <a:rPr lang="en-US" altLang="zh-CN" dirty="0" smtClean="0">
                <a:latin typeface="Times New Roman" pitchFamily="18" charset="0"/>
                <a:ea typeface="隶书" pitchFamily="49" charset="-122"/>
                <a:cs typeface="Times New Roman" pitchFamily="18" charset="0"/>
              </a:rPr>
              <a:t>x&lt;100 || x&gt;200 &amp;&amp; x!=y</a:t>
            </a:r>
          </a:p>
          <a:p>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1071538" y="3286124"/>
            <a:ext cx="5667375" cy="3048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6143636" y="1142984"/>
            <a:ext cx="2790825" cy="3762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控制转移语句的回填</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 B ) S  	|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(B) S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S</a:t>
            </a:r>
          </a:p>
          <a:p>
            <a:pPr>
              <a:buNone/>
            </a:pP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b="1" dirty="0" smtClean="0">
                <a:latin typeface="Times New Roman" pitchFamily="18" charset="0"/>
                <a:ea typeface="隶书" pitchFamily="49" charset="-122"/>
                <a:cs typeface="Times New Roman" pitchFamily="18" charset="0"/>
                <a:sym typeface="Wingdings" pitchFamily="2" charset="2"/>
              </a:rPr>
              <a:t>while</a:t>
            </a:r>
            <a:r>
              <a:rPr lang="en-US" altLang="zh-CN" dirty="0" smtClean="0">
                <a:latin typeface="Times New Roman" pitchFamily="18" charset="0"/>
                <a:ea typeface="隶书" pitchFamily="49" charset="-122"/>
                <a:cs typeface="Times New Roman" pitchFamily="18" charset="0"/>
                <a:sym typeface="Wingdings" pitchFamily="2" charset="2"/>
              </a:rPr>
              <a:t> (B) S | { L } | A</a:t>
            </a:r>
          </a:p>
          <a:p>
            <a:pPr>
              <a:buNone/>
            </a:pPr>
            <a:r>
              <a:rPr lang="en-US" altLang="zh-CN" dirty="0" smtClean="0">
                <a:latin typeface="Times New Roman" pitchFamily="18" charset="0"/>
                <a:ea typeface="隶书" pitchFamily="49" charset="-122"/>
                <a:cs typeface="Times New Roman" pitchFamily="18" charset="0"/>
                <a:sym typeface="Wingdings" pitchFamily="2" charset="2"/>
              </a:rPr>
              <a:t>	L  L S | S</a:t>
            </a:r>
          </a:p>
          <a:p>
            <a:r>
              <a:rPr lang="zh-CN" altLang="en-US" dirty="0" smtClean="0">
                <a:latin typeface="Times New Roman" pitchFamily="18" charset="0"/>
                <a:ea typeface="隶书" pitchFamily="49" charset="-122"/>
                <a:cs typeface="Times New Roman" pitchFamily="18" charset="0"/>
                <a:sym typeface="Wingdings" pitchFamily="2" charset="2"/>
              </a:rPr>
              <a:t>语句的综合属性：</a:t>
            </a:r>
            <a:r>
              <a:rPr lang="en-US" altLang="zh-CN" dirty="0" err="1" smtClean="0">
                <a:latin typeface="Times New Roman" pitchFamily="18" charset="0"/>
                <a:ea typeface="隶书" pitchFamily="49" charset="-122"/>
                <a:cs typeface="Times New Roman" pitchFamily="18" charset="0"/>
                <a:sym typeface="Wingdings" pitchFamily="2" charset="2"/>
              </a:rPr>
              <a:t>nextlist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nextlist</a:t>
            </a:r>
            <a:r>
              <a:rPr lang="zh-CN" altLang="en-US" dirty="0" smtClean="0">
                <a:latin typeface="Times New Roman" pitchFamily="18" charset="0"/>
                <a:ea typeface="隶书" pitchFamily="49" charset="-122"/>
                <a:cs typeface="Times New Roman" pitchFamily="18" charset="0"/>
                <a:sym typeface="Wingdings" pitchFamily="2" charset="2"/>
              </a:rPr>
              <a:t>中的跳转指令的目标应该是</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执行完毕之后紧接着执行的下一条指令的位置。</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考虑</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是</a:t>
            </a:r>
            <a:r>
              <a:rPr lang="en-US" altLang="zh-CN" dirty="0" smtClean="0">
                <a:latin typeface="Times New Roman" pitchFamily="18" charset="0"/>
                <a:ea typeface="隶书" pitchFamily="49" charset="-122"/>
                <a:cs typeface="Times New Roman" pitchFamily="18" charset="0"/>
                <a:sym typeface="Wingdings" pitchFamily="2" charset="2"/>
              </a:rPr>
              <a:t>while</a:t>
            </a:r>
            <a:r>
              <a:rPr lang="zh-CN" altLang="en-US" dirty="0" smtClean="0">
                <a:latin typeface="Times New Roman" pitchFamily="18" charset="0"/>
                <a:ea typeface="隶书" pitchFamily="49" charset="-122"/>
                <a:cs typeface="Times New Roman" pitchFamily="18" charset="0"/>
                <a:sym typeface="Wingdings" pitchFamily="2" charset="2"/>
              </a:rPr>
              <a:t>语句、</a:t>
            </a:r>
            <a:r>
              <a:rPr lang="en-US" altLang="zh-CN" dirty="0" smtClean="0">
                <a:latin typeface="Times New Roman" pitchFamily="18" charset="0"/>
                <a:ea typeface="隶书" pitchFamily="49" charset="-122"/>
                <a:cs typeface="Times New Roman" pitchFamily="18" charset="0"/>
                <a:sym typeface="Wingdings" pitchFamily="2" charset="2"/>
              </a:rPr>
              <a:t>if</a:t>
            </a:r>
            <a:r>
              <a:rPr lang="zh-CN" altLang="en-US" dirty="0" smtClean="0">
                <a:latin typeface="Times New Roman" pitchFamily="18" charset="0"/>
                <a:ea typeface="隶书" pitchFamily="49" charset="-122"/>
                <a:cs typeface="Times New Roman" pitchFamily="18" charset="0"/>
                <a:sym typeface="Wingdings" pitchFamily="2" charset="2"/>
              </a:rPr>
              <a:t>语句的子语句时，分别应该跳转到哪里？</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控制转移语句的回填（</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28596" y="4929198"/>
            <a:ext cx="8229600" cy="1928802"/>
          </a:xfrm>
        </p:spPr>
        <p:txBody>
          <a:bodyPr>
            <a:normAutofit fontScale="85000" lnSpcReduction="20000"/>
          </a:bodyPr>
          <a:lstStyle/>
          <a:p>
            <a:r>
              <a:rPr lang="en-US" altLang="zh-CN" dirty="0" smtClean="0">
                <a:latin typeface="Times New Roman" pitchFamily="18" charset="0"/>
                <a:ea typeface="隶书" pitchFamily="49" charset="-122"/>
                <a:cs typeface="Times New Roman" pitchFamily="18" charset="0"/>
              </a:rPr>
              <a:t>M</a:t>
            </a:r>
            <a:r>
              <a:rPr lang="zh-CN" altLang="en-US" dirty="0" smtClean="0">
                <a:latin typeface="Times New Roman" pitchFamily="18" charset="0"/>
                <a:ea typeface="隶书" pitchFamily="49" charset="-122"/>
                <a:cs typeface="Times New Roman" pitchFamily="18" charset="0"/>
              </a:rPr>
              <a:t>的作用就是用</a:t>
            </a:r>
            <a:r>
              <a:rPr lang="en-US" altLang="zh-CN" dirty="0" err="1" smtClean="0">
                <a:latin typeface="Times New Roman" pitchFamily="18" charset="0"/>
                <a:ea typeface="隶书" pitchFamily="49" charset="-122"/>
                <a:cs typeface="Times New Roman" pitchFamily="18" charset="0"/>
              </a:rPr>
              <a:t>M.instr</a:t>
            </a:r>
            <a:r>
              <a:rPr lang="zh-CN" altLang="en-US" dirty="0" smtClean="0">
                <a:latin typeface="Times New Roman" pitchFamily="18" charset="0"/>
                <a:ea typeface="隶书" pitchFamily="49" charset="-122"/>
                <a:cs typeface="Times New Roman" pitchFamily="18" charset="0"/>
              </a:rPr>
              <a:t>记录下一个指令的位置</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规则</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中记录了</a:t>
            </a:r>
            <a:r>
              <a:rPr lang="en-US" altLang="zh-CN" dirty="0" smtClean="0">
                <a:latin typeface="Times New Roman" pitchFamily="18" charset="0"/>
                <a:ea typeface="隶书" pitchFamily="49" charset="-122"/>
                <a:cs typeface="Times New Roman" pitchFamily="18" charset="0"/>
              </a:rPr>
              <a:t>then</a:t>
            </a:r>
            <a:r>
              <a:rPr lang="zh-CN" altLang="en-US" dirty="0" smtClean="0">
                <a:latin typeface="Times New Roman" pitchFamily="18" charset="0"/>
                <a:ea typeface="隶书" pitchFamily="49" charset="-122"/>
                <a:cs typeface="Times New Roman" pitchFamily="18" charset="0"/>
              </a:rPr>
              <a:t>分支的代码起始位置；</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规则</a:t>
            </a:r>
            <a:r>
              <a:rPr lang="en-US" altLang="zh-CN"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中，分别记录了</a:t>
            </a:r>
            <a:r>
              <a:rPr lang="en-US" altLang="zh-CN" dirty="0" smtClean="0">
                <a:latin typeface="Times New Roman" pitchFamily="18" charset="0"/>
                <a:ea typeface="隶书" pitchFamily="49" charset="-122"/>
                <a:cs typeface="Times New Roman" pitchFamily="18" charset="0"/>
              </a:rPr>
              <a:t>then</a:t>
            </a:r>
            <a:r>
              <a:rPr lang="zh-CN" altLang="en-US" dirty="0" smtClean="0">
                <a:latin typeface="Times New Roman" pitchFamily="18" charset="0"/>
                <a:ea typeface="隶书" pitchFamily="49" charset="-122"/>
                <a:cs typeface="Times New Roman" pitchFamily="18" charset="0"/>
              </a:rPr>
              <a:t>分支和</a:t>
            </a:r>
            <a:r>
              <a:rPr lang="en-US" altLang="zh-CN" dirty="0" smtClean="0">
                <a:latin typeface="Times New Roman" pitchFamily="18" charset="0"/>
                <a:ea typeface="隶书" pitchFamily="49" charset="-122"/>
                <a:cs typeface="Times New Roman" pitchFamily="18" charset="0"/>
              </a:rPr>
              <a:t>else</a:t>
            </a:r>
            <a:r>
              <a:rPr lang="zh-CN" altLang="en-US" dirty="0" smtClean="0">
                <a:latin typeface="Times New Roman" pitchFamily="18" charset="0"/>
                <a:ea typeface="隶书" pitchFamily="49" charset="-122"/>
                <a:cs typeface="Times New Roman" pitchFamily="18" charset="0"/>
              </a:rPr>
              <a:t>分支的起始位置；</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的作用是生成</a:t>
            </a:r>
            <a:r>
              <a:rPr lang="en-US" altLang="zh-CN" dirty="0" err="1"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指令坯，</a:t>
            </a:r>
            <a:r>
              <a:rPr lang="en-US" altLang="zh-CN" dirty="0" err="1" smtClean="0">
                <a:latin typeface="Times New Roman" pitchFamily="18" charset="0"/>
                <a:ea typeface="隶书" pitchFamily="49" charset="-122"/>
                <a:cs typeface="Times New Roman" pitchFamily="18" charset="0"/>
              </a:rPr>
              <a:t>N.nextlist</a:t>
            </a:r>
            <a:r>
              <a:rPr lang="zh-CN" altLang="en-US" dirty="0" smtClean="0">
                <a:latin typeface="Times New Roman" pitchFamily="18" charset="0"/>
                <a:ea typeface="隶书" pitchFamily="49" charset="-122"/>
                <a:cs typeface="Times New Roman" pitchFamily="18" charset="0"/>
              </a:rPr>
              <a:t>只包含这个指令的位置</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1643042" y="1571612"/>
            <a:ext cx="5534025" cy="18669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1643042" y="3571876"/>
            <a:ext cx="3905250" cy="390525"/>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cstate="print"/>
          <a:srcRect/>
          <a:stretch>
            <a:fillRect/>
          </a:stretch>
        </p:blipFill>
        <p:spPr bwMode="auto">
          <a:xfrm>
            <a:off x="1643042" y="4000504"/>
            <a:ext cx="4591050" cy="50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控制转移语句的回填</a:t>
            </a:r>
            <a:r>
              <a:rPr lang="en-US" altLang="zh-CN" dirty="0" smtClean="0">
                <a:latin typeface="华文新魏" pitchFamily="2" charset="-122"/>
                <a:ea typeface="华文新魏" pitchFamily="2" charset="-122"/>
              </a:rPr>
              <a:t>(3)</a:t>
            </a:r>
            <a:endParaRPr lang="zh-CN" altLang="en-US" dirty="0">
              <a:latin typeface="华文新魏" pitchFamily="2" charset="-122"/>
              <a:ea typeface="华文新魏" pitchFamily="2" charset="-122"/>
            </a:endParaRPr>
          </a:p>
        </p:txBody>
      </p:sp>
      <p:pic>
        <p:nvPicPr>
          <p:cNvPr id="4099" name="Picture 3"/>
          <p:cNvPicPr>
            <a:picLocks noChangeAspect="1" noChangeArrowheads="1"/>
          </p:cNvPicPr>
          <p:nvPr/>
        </p:nvPicPr>
        <p:blipFill>
          <a:blip r:embed="rId3" cstate="print"/>
          <a:srcRect/>
          <a:stretch>
            <a:fillRect/>
          </a:stretch>
        </p:blipFill>
        <p:spPr bwMode="auto">
          <a:xfrm>
            <a:off x="1857356" y="1571612"/>
            <a:ext cx="5486400" cy="20097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1857356" y="3714752"/>
            <a:ext cx="5572125" cy="94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Break</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Continue</a:t>
            </a:r>
            <a:r>
              <a:rPr lang="zh-CN" altLang="en-US" dirty="0" smtClean="0">
                <a:latin typeface="华文新魏" pitchFamily="2" charset="-122"/>
                <a:ea typeface="华文新魏" pitchFamily="2" charset="-122"/>
              </a:rPr>
              <a:t>的处理</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虽然</a:t>
            </a:r>
            <a:r>
              <a:rPr lang="en-US" altLang="zh-CN" dirty="0" smtClean="0">
                <a:latin typeface="Times New Roman" pitchFamily="18" charset="0"/>
                <a:ea typeface="隶书" pitchFamily="49" charset="-122"/>
                <a:cs typeface="Times New Roman" pitchFamily="18" charset="0"/>
              </a:rPr>
              <a:t>break</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continue</a:t>
            </a:r>
            <a:r>
              <a:rPr lang="zh-CN" altLang="en-US" dirty="0" smtClean="0">
                <a:latin typeface="Times New Roman" pitchFamily="18" charset="0"/>
                <a:ea typeface="隶书" pitchFamily="49" charset="-122"/>
                <a:cs typeface="Times New Roman" pitchFamily="18" charset="0"/>
              </a:rPr>
              <a:t>在语法上是一个独立的句子，但是它的代码和外围语句相关。</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方法</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(break</a:t>
            </a:r>
            <a:r>
              <a:rPr lang="zh-CN" altLang="en-US" dirty="0" smtClean="0">
                <a:latin typeface="Times New Roman" pitchFamily="18" charset="0"/>
                <a:ea typeface="隶书" pitchFamily="49" charset="-122"/>
                <a:cs typeface="Times New Roman" pitchFamily="18" charset="0"/>
                <a:sym typeface="Wingdings" pitchFamily="2" charset="2"/>
              </a:rPr>
              <a:t>语句</a:t>
            </a:r>
            <a:r>
              <a:rPr lang="en-US" altLang="zh-CN"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跟踪外围语句</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生成一个跳转指令坯</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将这个指令坯的位置加入到</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的</a:t>
            </a:r>
            <a:r>
              <a:rPr lang="en-US" altLang="zh-CN" dirty="0" err="1" smtClean="0">
                <a:latin typeface="Times New Roman" pitchFamily="18" charset="0"/>
                <a:ea typeface="隶书" pitchFamily="49" charset="-122"/>
                <a:cs typeface="Times New Roman" pitchFamily="18" charset="0"/>
              </a:rPr>
              <a:t>nextlist</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跟踪的方法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在符号表中设置</a:t>
            </a:r>
            <a:r>
              <a:rPr lang="en-US" altLang="zh-CN" dirty="0" smtClean="0">
                <a:latin typeface="Times New Roman" pitchFamily="18" charset="0"/>
                <a:ea typeface="隶书" pitchFamily="49" charset="-122"/>
                <a:cs typeface="Times New Roman" pitchFamily="18" charset="0"/>
              </a:rPr>
              <a:t>break</a:t>
            </a:r>
            <a:r>
              <a:rPr lang="zh-CN" altLang="en-US" dirty="0" smtClean="0">
                <a:latin typeface="Times New Roman" pitchFamily="18" charset="0"/>
                <a:ea typeface="隶书" pitchFamily="49" charset="-122"/>
                <a:cs typeface="Times New Roman" pitchFamily="18" charset="0"/>
              </a:rPr>
              <a:t>条目，令其指向外围语句</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在符号表中设置指向</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的</a:t>
            </a:r>
            <a:r>
              <a:rPr lang="en-US" altLang="zh-CN" dirty="0" err="1" smtClean="0">
                <a:latin typeface="Times New Roman" pitchFamily="18" charset="0"/>
                <a:ea typeface="隶书" pitchFamily="49" charset="-122"/>
                <a:cs typeface="Times New Roman" pitchFamily="18" charset="0"/>
              </a:rPr>
              <a:t>nextlist</a:t>
            </a:r>
            <a:r>
              <a:rPr lang="zh-CN" altLang="en-US" dirty="0" smtClean="0">
                <a:latin typeface="Times New Roman" pitchFamily="18" charset="0"/>
                <a:ea typeface="隶书" pitchFamily="49" charset="-122"/>
                <a:cs typeface="Times New Roman" pitchFamily="18" charset="0"/>
              </a:rPr>
              <a:t>的指针，然后把这个指令坯的位置直接加入到</a:t>
            </a:r>
            <a:r>
              <a:rPr lang="en-US" altLang="zh-CN" dirty="0" err="1" smtClean="0">
                <a:latin typeface="Times New Roman" pitchFamily="18" charset="0"/>
                <a:ea typeface="隶书" pitchFamily="49" charset="-122"/>
                <a:cs typeface="Times New Roman" pitchFamily="18" charset="0"/>
              </a:rPr>
              <a:t>nextlist</a:t>
            </a:r>
            <a:r>
              <a:rPr lang="zh-CN" altLang="en-US" dirty="0" smtClean="0">
                <a:latin typeface="Times New Roman" pitchFamily="18" charset="0"/>
                <a:ea typeface="隶书" pitchFamily="49" charset="-122"/>
                <a:cs typeface="Times New Roman" pitchFamily="18" charset="0"/>
              </a:rPr>
              <a:t>中。</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57345"/>
          <p:cNvSpPr>
            <a:spLocks noGrp="1"/>
          </p:cNvSpPr>
          <p:nvPr>
            <p:ph type="title"/>
          </p:nvPr>
        </p:nvSpPr>
        <p:spPr>
          <a:xfrm>
            <a:off x="539750" y="549275"/>
            <a:ext cx="8229600" cy="774700"/>
          </a:xfrm>
        </p:spPr>
        <p:txBody>
          <a:bodyPr/>
          <a:lstStyle/>
          <a:p>
            <a:pPr eaLnBrk="1" hangingPunct="1">
              <a:defRPr/>
            </a:pPr>
            <a:r>
              <a:rPr lang="zh-CN" altLang="en-US" sz="4400" b="1" noProof="1" smtClean="0">
                <a:effectLst>
                  <a:outerShdw blurRad="38100" dist="38100" dir="2700000">
                    <a:srgbClr val="C0C0C0"/>
                  </a:outerShdw>
                </a:effectLst>
                <a:latin typeface="Times New Roman" pitchFamily="18" charset="0"/>
              </a:rPr>
              <a:t>作业８</a:t>
            </a:r>
            <a:endParaRPr lang="zh-CN" altLang="en-US" sz="4400" b="1" noProof="1">
              <a:effectLst>
                <a:outerShdw blurRad="38100" dist="38100" dir="2700000">
                  <a:srgbClr val="C0C0C0"/>
                </a:outerShdw>
              </a:effectLst>
              <a:latin typeface="Times New Roman" pitchFamily="18" charset="0"/>
            </a:endParaRPr>
          </a:p>
        </p:txBody>
      </p:sp>
      <p:sp>
        <p:nvSpPr>
          <p:cNvPr id="67587" name="TextBox 4"/>
          <p:cNvSpPr txBox="1">
            <a:spLocks noChangeArrowheads="1"/>
          </p:cNvSpPr>
          <p:nvPr/>
        </p:nvSpPr>
        <p:spPr bwMode="auto">
          <a:xfrm>
            <a:off x="285750" y="1285875"/>
            <a:ext cx="8072438"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ts val="600"/>
              </a:spcBef>
              <a:spcAft>
                <a:spcPct val="0"/>
              </a:spcAft>
              <a:buFont typeface="Arial" panose="020B0604020202020204" pitchFamily="34" charset="0"/>
              <a:buNone/>
            </a:pPr>
            <a:r>
              <a:rPr lang="en-US" altLang="zh-CN" b="1" dirty="0" smtClean="0">
                <a:solidFill>
                  <a:srgbClr val="000000"/>
                </a:solidFill>
              </a:rPr>
              <a:t>1.</a:t>
            </a:r>
            <a:r>
              <a:rPr lang="zh-CN" altLang="en-US" b="1" dirty="0" smtClean="0">
                <a:solidFill>
                  <a:srgbClr val="000000"/>
                </a:solidFill>
              </a:rPr>
              <a:t>练习</a:t>
            </a:r>
            <a:r>
              <a:rPr lang="en-US" altLang="zh-CN" b="1" dirty="0" smtClean="0">
                <a:solidFill>
                  <a:srgbClr val="000000"/>
                </a:solidFill>
              </a:rPr>
              <a:t>6.1.2(3)</a:t>
            </a:r>
          </a:p>
          <a:p>
            <a:pPr eaLnBrk="1" fontAlgn="base" hangingPunct="1">
              <a:spcBef>
                <a:spcPts val="600"/>
              </a:spcBef>
              <a:spcAft>
                <a:spcPct val="0"/>
              </a:spcAft>
              <a:buFont typeface="Arial" panose="020B0604020202020204" pitchFamily="34" charset="0"/>
              <a:buNone/>
            </a:pPr>
            <a:r>
              <a:rPr lang="en-US" altLang="zh-CN" b="1" dirty="0" smtClean="0">
                <a:solidFill>
                  <a:srgbClr val="000000"/>
                </a:solidFill>
              </a:rPr>
              <a:t>2.</a:t>
            </a:r>
            <a:r>
              <a:rPr lang="zh-CN" altLang="en-US" b="1" dirty="0" smtClean="0">
                <a:solidFill>
                  <a:srgbClr val="000000"/>
                </a:solidFill>
              </a:rPr>
              <a:t>练习</a:t>
            </a:r>
            <a:r>
              <a:rPr lang="en-US" altLang="zh-CN" b="1" dirty="0" smtClean="0">
                <a:solidFill>
                  <a:srgbClr val="000000"/>
                </a:solidFill>
              </a:rPr>
              <a:t>6.2.2(3)</a:t>
            </a:r>
          </a:p>
          <a:p>
            <a:pPr eaLnBrk="1" fontAlgn="base" hangingPunct="1">
              <a:spcBef>
                <a:spcPts val="600"/>
              </a:spcBef>
              <a:spcAft>
                <a:spcPct val="0"/>
              </a:spcAft>
              <a:buFont typeface="Arial" panose="020B0604020202020204" pitchFamily="34" charset="0"/>
              <a:buNone/>
            </a:pPr>
            <a:r>
              <a:rPr lang="en-US" altLang="zh-CN" b="1" dirty="0" smtClean="0">
                <a:solidFill>
                  <a:srgbClr val="000000"/>
                </a:solidFill>
              </a:rPr>
              <a:t>3.</a:t>
            </a:r>
            <a:r>
              <a:rPr lang="zh-CN" altLang="en-US" b="1" dirty="0" smtClean="0">
                <a:solidFill>
                  <a:srgbClr val="000000"/>
                </a:solidFill>
              </a:rPr>
              <a:t>练习</a:t>
            </a:r>
            <a:r>
              <a:rPr lang="en-US" altLang="zh-CN" b="1" dirty="0" smtClean="0">
                <a:solidFill>
                  <a:srgbClr val="000000"/>
                </a:solidFill>
              </a:rPr>
              <a:t>6.3.1(3)</a:t>
            </a:r>
          </a:p>
          <a:p>
            <a:pPr eaLnBrk="1" fontAlgn="base" hangingPunct="1">
              <a:spcBef>
                <a:spcPts val="600"/>
              </a:spcBef>
              <a:spcAft>
                <a:spcPct val="0"/>
              </a:spcAft>
              <a:buFont typeface="Arial" panose="020B0604020202020204" pitchFamily="34" charset="0"/>
              <a:buNone/>
            </a:pPr>
            <a:r>
              <a:rPr lang="en-US" altLang="zh-CN" b="1" dirty="0" smtClean="0">
                <a:solidFill>
                  <a:srgbClr val="000000"/>
                </a:solidFill>
              </a:rPr>
              <a:t>4.</a:t>
            </a:r>
            <a:r>
              <a:rPr lang="zh-CN" altLang="en-US" b="1" dirty="0" smtClean="0">
                <a:solidFill>
                  <a:srgbClr val="000000"/>
                </a:solidFill>
              </a:rPr>
              <a:t>练习</a:t>
            </a:r>
            <a:r>
              <a:rPr lang="en-US" altLang="zh-CN" b="1" dirty="0" smtClean="0">
                <a:solidFill>
                  <a:srgbClr val="000000"/>
                </a:solidFill>
              </a:rPr>
              <a:t>6.4.3(2)  </a:t>
            </a:r>
            <a:r>
              <a:rPr lang="zh-CN" altLang="en-US" b="1" dirty="0" smtClean="0">
                <a:solidFill>
                  <a:srgbClr val="000000"/>
                </a:solidFill>
              </a:rPr>
              <a:t>假设</a:t>
            </a:r>
            <a:r>
              <a:rPr lang="en-US" altLang="zh-CN" b="1" dirty="0" smtClean="0">
                <a:solidFill>
                  <a:srgbClr val="000000"/>
                </a:solidFill>
              </a:rPr>
              <a:t>float a[10][20], b[15][5];</a:t>
            </a:r>
          </a:p>
          <a:p>
            <a:pPr eaLnBrk="1" fontAlgn="base" hangingPunct="1">
              <a:spcBef>
                <a:spcPts val="600"/>
              </a:spcBef>
              <a:spcAft>
                <a:spcPct val="0"/>
              </a:spcAft>
              <a:buFont typeface="Arial" panose="020B0604020202020204" pitchFamily="34" charset="0"/>
              <a:buNone/>
            </a:pPr>
            <a:r>
              <a:rPr lang="en-US" altLang="zh-CN" b="1" dirty="0">
                <a:solidFill>
                  <a:srgbClr val="000000"/>
                </a:solidFill>
              </a:rPr>
              <a:t>5</a:t>
            </a:r>
            <a:r>
              <a:rPr lang="en-US" altLang="zh-CN" b="1" dirty="0" smtClean="0">
                <a:solidFill>
                  <a:srgbClr val="000000"/>
                </a:solidFill>
              </a:rPr>
              <a:t>.</a:t>
            </a:r>
            <a:r>
              <a:rPr lang="zh-CN" altLang="en-US" b="1" dirty="0" smtClean="0">
                <a:solidFill>
                  <a:srgbClr val="000000"/>
                </a:solidFill>
              </a:rPr>
              <a:t>将以下程序译成三地址码</a:t>
            </a:r>
            <a:endParaRPr lang="en-US" altLang="zh-CN" b="1" dirty="0" smtClean="0">
              <a:solidFill>
                <a:srgbClr val="000000"/>
              </a:solidFill>
            </a:endParaRPr>
          </a:p>
          <a:p>
            <a:pPr eaLnBrk="1" fontAlgn="base" hangingPunct="1">
              <a:spcBef>
                <a:spcPts val="600"/>
              </a:spcBef>
              <a:spcAft>
                <a:spcPct val="0"/>
              </a:spcAft>
              <a:buFont typeface="Arial" panose="020B0604020202020204" pitchFamily="34" charset="0"/>
              <a:buNone/>
            </a:pPr>
            <a:r>
              <a:rPr lang="en-US" altLang="zh-CN" sz="1800" b="1" dirty="0" smtClean="0">
                <a:solidFill>
                  <a:srgbClr val="000000"/>
                </a:solidFill>
              </a:rPr>
              <a:t>while(x&gt;15){</a:t>
            </a:r>
          </a:p>
          <a:p>
            <a:pPr eaLnBrk="1" fontAlgn="base" hangingPunct="1">
              <a:spcBef>
                <a:spcPts val="600"/>
              </a:spcBef>
              <a:spcAft>
                <a:spcPct val="0"/>
              </a:spcAft>
              <a:buFont typeface="Arial" panose="020B0604020202020204" pitchFamily="34" charset="0"/>
              <a:buNone/>
            </a:pPr>
            <a:r>
              <a:rPr lang="en-US" altLang="zh-CN" sz="1800" b="1" dirty="0" smtClean="0">
                <a:solidFill>
                  <a:srgbClr val="000000"/>
                </a:solidFill>
              </a:rPr>
              <a:t>	if ( a&gt;x || x&gt;y &amp;&amp; b==20 || y&lt;1) y=1; else x=x-1;</a:t>
            </a:r>
          </a:p>
          <a:p>
            <a:pPr eaLnBrk="1" fontAlgn="base" hangingPunct="1">
              <a:spcBef>
                <a:spcPts val="600"/>
              </a:spcBef>
              <a:spcAft>
                <a:spcPct val="0"/>
              </a:spcAft>
              <a:buFont typeface="Arial" panose="020B0604020202020204" pitchFamily="34" charset="0"/>
              <a:buNone/>
            </a:pPr>
            <a:r>
              <a:rPr lang="en-US" altLang="zh-CN" sz="1800" b="1" dirty="0" smtClean="0">
                <a:solidFill>
                  <a:srgbClr val="000000"/>
                </a:solidFill>
              </a:rPr>
              <a:t>	b=</a:t>
            </a:r>
            <a:r>
              <a:rPr lang="en-US" altLang="zh-CN" sz="1800" b="1" dirty="0" err="1" smtClean="0">
                <a:solidFill>
                  <a:srgbClr val="000000"/>
                </a:solidFill>
              </a:rPr>
              <a:t>a+y</a:t>
            </a:r>
            <a:r>
              <a:rPr lang="en-US" altLang="zh-CN" sz="1800" b="1" dirty="0" smtClean="0">
                <a:solidFill>
                  <a:srgbClr val="000000"/>
                </a:solidFill>
              </a:rPr>
              <a:t>*x;</a:t>
            </a:r>
          </a:p>
          <a:p>
            <a:pPr eaLnBrk="1" fontAlgn="base" hangingPunct="1">
              <a:spcBef>
                <a:spcPts val="600"/>
              </a:spcBef>
              <a:spcAft>
                <a:spcPct val="0"/>
              </a:spcAft>
              <a:buFont typeface="Arial" panose="020B0604020202020204" pitchFamily="34" charset="0"/>
              <a:buNone/>
            </a:pPr>
            <a:r>
              <a:rPr lang="en-US" altLang="zh-CN" sz="1800" b="1" dirty="0" smtClean="0">
                <a:solidFill>
                  <a:srgbClr val="000000"/>
                </a:solidFill>
              </a:rPr>
              <a:t>}</a:t>
            </a:r>
            <a:r>
              <a:rPr lang="en-US" altLang="zh-CN" b="1" dirty="0" smtClean="0">
                <a:solidFill>
                  <a:srgbClr val="000000"/>
                </a:solidFill>
              </a:rPr>
              <a:t> </a:t>
            </a:r>
            <a:endParaRPr lang="zh-CN" altLang="en-US" b="1" dirty="0" smtClean="0">
              <a:solidFill>
                <a:srgbClr val="000000"/>
              </a:solidFill>
            </a:endParaRPr>
          </a:p>
        </p:txBody>
      </p:sp>
    </p:spTree>
    <p:extLst>
      <p:ext uri="{BB962C8B-B14F-4D97-AF65-F5344CB8AC3E}">
        <p14:creationId xmlns:p14="http://schemas.microsoft.com/office/powerpoint/2010/main" val="152386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20935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zh-CN" altLang="en-US" dirty="0" smtClean="0"/>
          </a:p>
        </p:txBody>
      </p:sp>
      <p:sp>
        <p:nvSpPr>
          <p:cNvPr id="19459"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z="2400" dirty="0" smtClean="0"/>
              <a:t>6.1.1 为下面的表达式构造DAG</a:t>
            </a:r>
          </a:p>
          <a:p>
            <a:pPr eaLnBrk="1" hangingPunct="1">
              <a:buFont typeface="Wingdings" panose="05000000000000000000" pitchFamily="2" charset="2"/>
              <a:buNone/>
            </a:pPr>
            <a:r>
              <a:rPr lang="zh-CN" altLang="en-US" sz="2400" dirty="0" smtClean="0"/>
              <a:t>   ((x+y)-((x+y)*(x-y)))+((x+y)*(x-y))</a:t>
            </a: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780928"/>
            <a:ext cx="2927350" cy="316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89722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3838</Words>
  <Application>Microsoft Office PowerPoint</Application>
  <PresentationFormat>全屏显示(4:3)</PresentationFormat>
  <Paragraphs>534</Paragraphs>
  <Slides>79</Slides>
  <Notes>8</Notes>
  <HiddenSlides>0</HiddenSlides>
  <MMClips>0</MMClips>
  <ScaleCrop>false</ScaleCrop>
  <HeadingPairs>
    <vt:vector size="8" baseType="variant">
      <vt:variant>
        <vt:lpstr>已用的字体</vt:lpstr>
      </vt:variant>
      <vt:variant>
        <vt:i4>9</vt:i4>
      </vt:variant>
      <vt:variant>
        <vt:lpstr>主题</vt:lpstr>
      </vt:variant>
      <vt:variant>
        <vt:i4>9</vt:i4>
      </vt:variant>
      <vt:variant>
        <vt:lpstr>嵌入 OLE 服务器</vt:lpstr>
      </vt:variant>
      <vt:variant>
        <vt:i4>0</vt:i4>
      </vt:variant>
      <vt:variant>
        <vt:lpstr>幻灯片标题</vt:lpstr>
      </vt:variant>
      <vt:variant>
        <vt:i4>79</vt:i4>
      </vt:variant>
    </vt:vector>
  </HeadingPairs>
  <TitlesOfParts>
    <vt:vector size="97" baseType="lpstr">
      <vt:lpstr>华文楷体</vt:lpstr>
      <vt:lpstr>华文新魏</vt:lpstr>
      <vt:lpstr>隶书</vt:lpstr>
      <vt:lpstr>宋体</vt:lpstr>
      <vt:lpstr>Arial</vt:lpstr>
      <vt:lpstr>Calibri</vt:lpstr>
      <vt:lpstr>Symbol</vt:lpstr>
      <vt:lpstr>Times New Roman</vt:lpstr>
      <vt:lpstr>Wingdings</vt:lpstr>
      <vt:lpstr>Office 主题</vt:lpstr>
      <vt:lpstr>1_Office 主题</vt:lpstr>
      <vt:lpstr>2_Office 主题</vt:lpstr>
      <vt:lpstr>Office 主题​​</vt:lpstr>
      <vt:lpstr>3_Office 主题</vt:lpstr>
      <vt:lpstr>1_Office 主题​​</vt:lpstr>
      <vt:lpstr>4_Office 主题</vt:lpstr>
      <vt:lpstr>5_Office 主题</vt:lpstr>
      <vt:lpstr>6_Office 主题</vt:lpstr>
      <vt:lpstr>中间代码生成</vt:lpstr>
      <vt:lpstr>本章内容</vt:lpstr>
      <vt:lpstr>中间表示</vt:lpstr>
      <vt:lpstr>语法树的变体DAG</vt:lpstr>
      <vt:lpstr>表达式的有向无环图</vt:lpstr>
      <vt:lpstr>图形表示</vt:lpstr>
      <vt:lpstr>构建DAG的值编码方法</vt:lpstr>
      <vt:lpstr>PowerPoint 演示文稿</vt:lpstr>
      <vt:lpstr>PowerPoint 演示文稿</vt:lpstr>
      <vt:lpstr>三地址代码（1）</vt:lpstr>
      <vt:lpstr>PowerPoint 演示文稿</vt:lpstr>
      <vt:lpstr>地址和指令</vt:lpstr>
      <vt:lpstr>地址具有的形式</vt:lpstr>
      <vt:lpstr>常用三地址码(I)</vt:lpstr>
      <vt:lpstr>常用三地址码(II)</vt:lpstr>
      <vt:lpstr>常用三地址码(III)</vt:lpstr>
      <vt:lpstr>三地址代码（3）</vt:lpstr>
      <vt:lpstr>例子</vt:lpstr>
      <vt:lpstr>三地址指令的四元式表示方法</vt:lpstr>
      <vt:lpstr>四元式的例子</vt:lpstr>
      <vt:lpstr>三元式表示</vt:lpstr>
      <vt:lpstr>三元式的例子</vt:lpstr>
      <vt:lpstr>间接三元式</vt:lpstr>
      <vt:lpstr>静态单赋值（SSA）</vt:lpstr>
      <vt:lpstr>PowerPoint 演示文稿</vt:lpstr>
      <vt:lpstr>PowerPoint 演示文稿</vt:lpstr>
      <vt:lpstr>PowerPoint 演示文稿</vt:lpstr>
      <vt:lpstr>PowerPoint 演示文稿</vt:lpstr>
      <vt:lpstr>类型和声明</vt:lpstr>
      <vt:lpstr>类型表达式</vt:lpstr>
      <vt:lpstr>类型表达式（II）</vt:lpstr>
      <vt:lpstr>类型表达式（III）</vt:lpstr>
      <vt:lpstr>类型表达式（IV）</vt:lpstr>
      <vt:lpstr>类型表达式(V)</vt:lpstr>
      <vt:lpstr>类型表达式(例)</vt:lpstr>
      <vt:lpstr>类型表达式(例)</vt:lpstr>
      <vt:lpstr>类型表达式(例)</vt:lpstr>
      <vt:lpstr>类型表达式(例)</vt:lpstr>
      <vt:lpstr>类型等价</vt:lpstr>
      <vt:lpstr>声明</vt:lpstr>
      <vt:lpstr>局部变量的存储布局</vt:lpstr>
      <vt:lpstr>计算T的类型和宽度的SDT</vt:lpstr>
      <vt:lpstr>SDT运行的例子</vt:lpstr>
      <vt:lpstr>声明序列的SDT（1）</vt:lpstr>
      <vt:lpstr>声明序列的SDT（2）</vt:lpstr>
      <vt:lpstr>记录字段的处理</vt:lpstr>
      <vt:lpstr>表达式的SDD</vt:lpstr>
      <vt:lpstr>增量式翻译方案</vt:lpstr>
      <vt:lpstr>数组元素的寻址</vt:lpstr>
      <vt:lpstr>新的文法产生式</vt:lpstr>
      <vt:lpstr>数组元素作为因子</vt:lpstr>
      <vt:lpstr>数组元素作为赋值左部</vt:lpstr>
      <vt:lpstr>例子</vt:lpstr>
      <vt:lpstr>类型检查和转换</vt:lpstr>
      <vt:lpstr>类型系统的分类</vt:lpstr>
      <vt:lpstr>类型转换</vt:lpstr>
      <vt:lpstr>类型的widening和narrowing</vt:lpstr>
      <vt:lpstr>处理类型转换的SDT</vt:lpstr>
      <vt:lpstr>函数/运算符的重载</vt:lpstr>
      <vt:lpstr>控制流的翻译</vt:lpstr>
      <vt:lpstr>短路代码的例子</vt:lpstr>
      <vt:lpstr>控制流语句的翻译</vt:lpstr>
      <vt:lpstr>语法制导的定义（1）</vt:lpstr>
      <vt:lpstr>语法制导的定义（2）</vt:lpstr>
      <vt:lpstr>布尔表达式的控制流翻译</vt:lpstr>
      <vt:lpstr>布尔表达式的代码的SDD（1）</vt:lpstr>
      <vt:lpstr>布尔表达式的代码的SDD（2）</vt:lpstr>
      <vt:lpstr>布尔表达式代码的例子</vt:lpstr>
      <vt:lpstr>布尔值和跳转代码</vt:lpstr>
      <vt:lpstr>回填（1）</vt:lpstr>
      <vt:lpstr>回填（2）</vt:lpstr>
      <vt:lpstr>布尔表达式的回填翻译（1）</vt:lpstr>
      <vt:lpstr>布尔表达式的回填翻译（2）</vt:lpstr>
      <vt:lpstr>布尔表达式的回填例子</vt:lpstr>
      <vt:lpstr>控制转移语句的回填</vt:lpstr>
      <vt:lpstr>控制转移语句的回填（2）</vt:lpstr>
      <vt:lpstr>控制转移语句的回填(3)</vt:lpstr>
      <vt:lpstr>Break、Continue的处理</vt:lpstr>
      <vt:lpstr>作业８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中间代码生成</dc:title>
  <cp:lastModifiedBy>MinGan</cp:lastModifiedBy>
  <cp:revision>74</cp:revision>
  <dcterms:modified xsi:type="dcterms:W3CDTF">2018-01-05T01:26:33Z</dcterms:modified>
</cp:coreProperties>
</file>