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5.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6.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7.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9.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20.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theme/theme21.xml" ContentType="application/vnd.openxmlformats-officedocument.theme+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 id="2147483865" r:id="rId19"/>
    <p:sldMasterId id="2147483878" r:id="rId20"/>
    <p:sldMasterId id="2147483891" r:id="rId21"/>
    <p:sldMasterId id="2147483904" r:id="rId22"/>
  </p:sldMasterIdLst>
  <p:notesMasterIdLst>
    <p:notesMasterId r:id="rId218"/>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418" r:id="rId34"/>
    <p:sldId id="267" r:id="rId35"/>
    <p:sldId id="268" r:id="rId36"/>
    <p:sldId id="269" r:id="rId37"/>
    <p:sldId id="270" r:id="rId38"/>
    <p:sldId id="271" r:id="rId39"/>
    <p:sldId id="272" r:id="rId40"/>
    <p:sldId id="419" r:id="rId41"/>
    <p:sldId id="420" r:id="rId42"/>
    <p:sldId id="421" r:id="rId43"/>
    <p:sldId id="422" r:id="rId44"/>
    <p:sldId id="423" r:id="rId45"/>
    <p:sldId id="273" r:id="rId46"/>
    <p:sldId id="274" r:id="rId47"/>
    <p:sldId id="275" r:id="rId48"/>
    <p:sldId id="276" r:id="rId49"/>
    <p:sldId id="277" r:id="rId50"/>
    <p:sldId id="278" r:id="rId51"/>
    <p:sldId id="432" r:id="rId52"/>
    <p:sldId id="433" r:id="rId53"/>
    <p:sldId id="279" r:id="rId54"/>
    <p:sldId id="280" r:id="rId55"/>
    <p:sldId id="281" r:id="rId56"/>
    <p:sldId id="282" r:id="rId57"/>
    <p:sldId id="284" r:id="rId58"/>
    <p:sldId id="424" r:id="rId59"/>
    <p:sldId id="426" r:id="rId60"/>
    <p:sldId id="283" r:id="rId61"/>
    <p:sldId id="285" r:id="rId62"/>
    <p:sldId id="425" r:id="rId63"/>
    <p:sldId id="427" r:id="rId64"/>
    <p:sldId id="405" r:id="rId65"/>
    <p:sldId id="289" r:id="rId66"/>
    <p:sldId id="290" r:id="rId67"/>
    <p:sldId id="428" r:id="rId68"/>
    <p:sldId id="429" r:id="rId69"/>
    <p:sldId id="288" r:id="rId70"/>
    <p:sldId id="430" r:id="rId71"/>
    <p:sldId id="431" r:id="rId72"/>
    <p:sldId id="287" r:id="rId73"/>
    <p:sldId id="291" r:id="rId74"/>
    <p:sldId id="292" r:id="rId75"/>
    <p:sldId id="294" r:id="rId76"/>
    <p:sldId id="295" r:id="rId77"/>
    <p:sldId id="434" r:id="rId78"/>
    <p:sldId id="293" r:id="rId79"/>
    <p:sldId id="296" r:id="rId80"/>
    <p:sldId id="297" r:id="rId81"/>
    <p:sldId id="298" r:id="rId82"/>
    <p:sldId id="299" r:id="rId83"/>
    <p:sldId id="300" r:id="rId84"/>
    <p:sldId id="435" r:id="rId85"/>
    <p:sldId id="436" r:id="rId86"/>
    <p:sldId id="301" r:id="rId87"/>
    <p:sldId id="302" r:id="rId88"/>
    <p:sldId id="303" r:id="rId89"/>
    <p:sldId id="304" r:id="rId90"/>
    <p:sldId id="306" r:id="rId91"/>
    <p:sldId id="307" r:id="rId92"/>
    <p:sldId id="305" r:id="rId93"/>
    <p:sldId id="309" r:id="rId94"/>
    <p:sldId id="308" r:id="rId95"/>
    <p:sldId id="310" r:id="rId96"/>
    <p:sldId id="311" r:id="rId97"/>
    <p:sldId id="440" r:id="rId98"/>
    <p:sldId id="312" r:id="rId99"/>
    <p:sldId id="314" r:id="rId100"/>
    <p:sldId id="315" r:id="rId101"/>
    <p:sldId id="316" r:id="rId102"/>
    <p:sldId id="317" r:id="rId103"/>
    <p:sldId id="318" r:id="rId104"/>
    <p:sldId id="441" r:id="rId105"/>
    <p:sldId id="442" r:id="rId106"/>
    <p:sldId id="443" r:id="rId107"/>
    <p:sldId id="444" r:id="rId108"/>
    <p:sldId id="437" r:id="rId109"/>
    <p:sldId id="438" r:id="rId110"/>
    <p:sldId id="319" r:id="rId111"/>
    <p:sldId id="320" r:id="rId112"/>
    <p:sldId id="321" r:id="rId113"/>
    <p:sldId id="322" r:id="rId114"/>
    <p:sldId id="445" r:id="rId115"/>
    <p:sldId id="323" r:id="rId116"/>
    <p:sldId id="324" r:id="rId117"/>
    <p:sldId id="439" r:id="rId118"/>
    <p:sldId id="325" r:id="rId119"/>
    <p:sldId id="326" r:id="rId120"/>
    <p:sldId id="327" r:id="rId121"/>
    <p:sldId id="328" r:id="rId122"/>
    <p:sldId id="329" r:id="rId123"/>
    <p:sldId id="330" r:id="rId124"/>
    <p:sldId id="331" r:id="rId125"/>
    <p:sldId id="332" r:id="rId126"/>
    <p:sldId id="414" r:id="rId127"/>
    <p:sldId id="415" r:id="rId128"/>
    <p:sldId id="416" r:id="rId129"/>
    <p:sldId id="417" r:id="rId130"/>
    <p:sldId id="333" r:id="rId131"/>
    <p:sldId id="446" r:id="rId132"/>
    <p:sldId id="335" r:id="rId133"/>
    <p:sldId id="336" r:id="rId134"/>
    <p:sldId id="337" r:id="rId135"/>
    <p:sldId id="338" r:id="rId136"/>
    <p:sldId id="339" r:id="rId137"/>
    <p:sldId id="340" r:id="rId138"/>
    <p:sldId id="341" r:id="rId139"/>
    <p:sldId id="342" r:id="rId140"/>
    <p:sldId id="413" r:id="rId141"/>
    <p:sldId id="343" r:id="rId142"/>
    <p:sldId id="406" r:id="rId143"/>
    <p:sldId id="344" r:id="rId144"/>
    <p:sldId id="345" r:id="rId145"/>
    <p:sldId id="346" r:id="rId146"/>
    <p:sldId id="347" r:id="rId147"/>
    <p:sldId id="348" r:id="rId148"/>
    <p:sldId id="349" r:id="rId149"/>
    <p:sldId id="350" r:id="rId150"/>
    <p:sldId id="351" r:id="rId151"/>
    <p:sldId id="352" r:id="rId152"/>
    <p:sldId id="447" r:id="rId153"/>
    <p:sldId id="353" r:id="rId154"/>
    <p:sldId id="354" r:id="rId155"/>
    <p:sldId id="448" r:id="rId156"/>
    <p:sldId id="449" r:id="rId157"/>
    <p:sldId id="450" r:id="rId158"/>
    <p:sldId id="451" r:id="rId159"/>
    <p:sldId id="452" r:id="rId160"/>
    <p:sldId id="453" r:id="rId161"/>
    <p:sldId id="454" r:id="rId162"/>
    <p:sldId id="458" r:id="rId163"/>
    <p:sldId id="455" r:id="rId164"/>
    <p:sldId id="456" r:id="rId165"/>
    <p:sldId id="457" r:id="rId166"/>
    <p:sldId id="355" r:id="rId167"/>
    <p:sldId id="356" r:id="rId168"/>
    <p:sldId id="357" r:id="rId169"/>
    <p:sldId id="358" r:id="rId170"/>
    <p:sldId id="359" r:id="rId171"/>
    <p:sldId id="407" r:id="rId172"/>
    <p:sldId id="361" r:id="rId173"/>
    <p:sldId id="362" r:id="rId174"/>
    <p:sldId id="360" r:id="rId175"/>
    <p:sldId id="363" r:id="rId176"/>
    <p:sldId id="364" r:id="rId177"/>
    <p:sldId id="365" r:id="rId178"/>
    <p:sldId id="366" r:id="rId179"/>
    <p:sldId id="367" r:id="rId180"/>
    <p:sldId id="368" r:id="rId181"/>
    <p:sldId id="369" r:id="rId182"/>
    <p:sldId id="459" r:id="rId183"/>
    <p:sldId id="460" r:id="rId184"/>
    <p:sldId id="461" r:id="rId185"/>
    <p:sldId id="370" r:id="rId186"/>
    <p:sldId id="371" r:id="rId187"/>
    <p:sldId id="372" r:id="rId188"/>
    <p:sldId id="373" r:id="rId189"/>
    <p:sldId id="374" r:id="rId190"/>
    <p:sldId id="377" r:id="rId191"/>
    <p:sldId id="378" r:id="rId192"/>
    <p:sldId id="379" r:id="rId193"/>
    <p:sldId id="380" r:id="rId194"/>
    <p:sldId id="462" r:id="rId195"/>
    <p:sldId id="463" r:id="rId196"/>
    <p:sldId id="464" r:id="rId197"/>
    <p:sldId id="465" r:id="rId198"/>
    <p:sldId id="466" r:id="rId199"/>
    <p:sldId id="467" r:id="rId200"/>
    <p:sldId id="468" r:id="rId201"/>
    <p:sldId id="391" r:id="rId202"/>
    <p:sldId id="392" r:id="rId203"/>
    <p:sldId id="393" r:id="rId204"/>
    <p:sldId id="394" r:id="rId205"/>
    <p:sldId id="395" r:id="rId206"/>
    <p:sldId id="396" r:id="rId207"/>
    <p:sldId id="469" r:id="rId208"/>
    <p:sldId id="470" r:id="rId209"/>
    <p:sldId id="471" r:id="rId210"/>
    <p:sldId id="472" r:id="rId211"/>
    <p:sldId id="473" r:id="rId212"/>
    <p:sldId id="474" r:id="rId213"/>
    <p:sldId id="475" r:id="rId214"/>
    <p:sldId id="476" r:id="rId215"/>
    <p:sldId id="477" r:id="rId216"/>
    <p:sldId id="478" r:id="rId2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94694" autoAdjust="0"/>
  </p:normalViewPr>
  <p:slideViewPr>
    <p:cSldViewPr>
      <p:cViewPr varScale="1">
        <p:scale>
          <a:sx n="84" d="100"/>
          <a:sy n="84" d="100"/>
        </p:scale>
        <p:origin x="816" y="53"/>
      </p:cViewPr>
      <p:guideLst>
        <p:guide orient="horz" pos="2160"/>
        <p:guide pos="2880"/>
      </p:guideLst>
    </p:cSldViewPr>
  </p:slideViewPr>
  <p:outlineViewPr>
    <p:cViewPr>
      <p:scale>
        <a:sx n="33" d="100"/>
        <a:sy n="33" d="100"/>
      </p:scale>
      <p:origin x="60" y="350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95.xml"/><Relationship Id="rId21" Type="http://schemas.openxmlformats.org/officeDocument/2006/relationships/slideMaster" Target="slideMasters/slideMaster21.xml"/><Relationship Id="rId42" Type="http://schemas.openxmlformats.org/officeDocument/2006/relationships/slide" Target="slides/slide20.xml"/><Relationship Id="rId63" Type="http://schemas.openxmlformats.org/officeDocument/2006/relationships/slide" Target="slides/slide41.xml"/><Relationship Id="rId84" Type="http://schemas.openxmlformats.org/officeDocument/2006/relationships/slide" Target="slides/slide62.xml"/><Relationship Id="rId138" Type="http://schemas.openxmlformats.org/officeDocument/2006/relationships/slide" Target="slides/slide116.xml"/><Relationship Id="rId159" Type="http://schemas.openxmlformats.org/officeDocument/2006/relationships/slide" Target="slides/slide137.xml"/><Relationship Id="rId170" Type="http://schemas.openxmlformats.org/officeDocument/2006/relationships/slide" Target="slides/slide148.xml"/><Relationship Id="rId191" Type="http://schemas.openxmlformats.org/officeDocument/2006/relationships/slide" Target="slides/slide169.xml"/><Relationship Id="rId205" Type="http://schemas.openxmlformats.org/officeDocument/2006/relationships/slide" Target="slides/slide183.xml"/><Relationship Id="rId107" Type="http://schemas.openxmlformats.org/officeDocument/2006/relationships/slide" Target="slides/slide85.xml"/><Relationship Id="rId11" Type="http://schemas.openxmlformats.org/officeDocument/2006/relationships/slideMaster" Target="slideMasters/slideMaster11.xml"/><Relationship Id="rId32" Type="http://schemas.openxmlformats.org/officeDocument/2006/relationships/slide" Target="slides/slide10.xml"/><Relationship Id="rId53" Type="http://schemas.openxmlformats.org/officeDocument/2006/relationships/slide" Target="slides/slide31.xml"/><Relationship Id="rId74" Type="http://schemas.openxmlformats.org/officeDocument/2006/relationships/slide" Target="slides/slide52.xml"/><Relationship Id="rId128" Type="http://schemas.openxmlformats.org/officeDocument/2006/relationships/slide" Target="slides/slide106.xml"/><Relationship Id="rId149" Type="http://schemas.openxmlformats.org/officeDocument/2006/relationships/slide" Target="slides/slide127.xml"/><Relationship Id="rId5" Type="http://schemas.openxmlformats.org/officeDocument/2006/relationships/slideMaster" Target="slideMasters/slideMaster5.xml"/><Relationship Id="rId95" Type="http://schemas.openxmlformats.org/officeDocument/2006/relationships/slide" Target="slides/slide73.xml"/><Relationship Id="rId160" Type="http://schemas.openxmlformats.org/officeDocument/2006/relationships/slide" Target="slides/slide138.xml"/><Relationship Id="rId181" Type="http://schemas.openxmlformats.org/officeDocument/2006/relationships/slide" Target="slides/slide159.xml"/><Relationship Id="rId216" Type="http://schemas.openxmlformats.org/officeDocument/2006/relationships/slide" Target="slides/slide194.xml"/><Relationship Id="rId22" Type="http://schemas.openxmlformats.org/officeDocument/2006/relationships/slideMaster" Target="slideMasters/slideMaster22.xml"/><Relationship Id="rId43" Type="http://schemas.openxmlformats.org/officeDocument/2006/relationships/slide" Target="slides/slide21.xml"/><Relationship Id="rId64" Type="http://schemas.openxmlformats.org/officeDocument/2006/relationships/slide" Target="slides/slide42.xml"/><Relationship Id="rId118" Type="http://schemas.openxmlformats.org/officeDocument/2006/relationships/slide" Target="slides/slide96.xml"/><Relationship Id="rId139" Type="http://schemas.openxmlformats.org/officeDocument/2006/relationships/slide" Target="slides/slide117.xml"/><Relationship Id="rId85" Type="http://schemas.openxmlformats.org/officeDocument/2006/relationships/slide" Target="slides/slide63.xml"/><Relationship Id="rId150" Type="http://schemas.openxmlformats.org/officeDocument/2006/relationships/slide" Target="slides/slide128.xml"/><Relationship Id="rId171" Type="http://schemas.openxmlformats.org/officeDocument/2006/relationships/slide" Target="slides/slide149.xml"/><Relationship Id="rId192" Type="http://schemas.openxmlformats.org/officeDocument/2006/relationships/slide" Target="slides/slide170.xml"/><Relationship Id="rId206" Type="http://schemas.openxmlformats.org/officeDocument/2006/relationships/slide" Target="slides/slide184.xml"/><Relationship Id="rId12" Type="http://schemas.openxmlformats.org/officeDocument/2006/relationships/slideMaster" Target="slideMasters/slideMaster12.xml"/><Relationship Id="rId33" Type="http://schemas.openxmlformats.org/officeDocument/2006/relationships/slide" Target="slides/slide11.xml"/><Relationship Id="rId108" Type="http://schemas.openxmlformats.org/officeDocument/2006/relationships/slide" Target="slides/slide86.xml"/><Relationship Id="rId129" Type="http://schemas.openxmlformats.org/officeDocument/2006/relationships/slide" Target="slides/slide107.xml"/><Relationship Id="rId54" Type="http://schemas.openxmlformats.org/officeDocument/2006/relationships/slide" Target="slides/slide32.xml"/><Relationship Id="rId75" Type="http://schemas.openxmlformats.org/officeDocument/2006/relationships/slide" Target="slides/slide53.xml"/><Relationship Id="rId96" Type="http://schemas.openxmlformats.org/officeDocument/2006/relationships/slide" Target="slides/slide74.xml"/><Relationship Id="rId140" Type="http://schemas.openxmlformats.org/officeDocument/2006/relationships/slide" Target="slides/slide118.xml"/><Relationship Id="rId161" Type="http://schemas.openxmlformats.org/officeDocument/2006/relationships/slide" Target="slides/slide139.xml"/><Relationship Id="rId182" Type="http://schemas.openxmlformats.org/officeDocument/2006/relationships/slide" Target="slides/slide160.xml"/><Relationship Id="rId217" Type="http://schemas.openxmlformats.org/officeDocument/2006/relationships/slide" Target="slides/slide195.xml"/><Relationship Id="rId6" Type="http://schemas.openxmlformats.org/officeDocument/2006/relationships/slideMaster" Target="slideMasters/slideMaster6.xml"/><Relationship Id="rId23" Type="http://schemas.openxmlformats.org/officeDocument/2006/relationships/slide" Target="slides/slide1.xml"/><Relationship Id="rId119" Type="http://schemas.openxmlformats.org/officeDocument/2006/relationships/slide" Target="slides/slide97.xml"/><Relationship Id="rId44" Type="http://schemas.openxmlformats.org/officeDocument/2006/relationships/slide" Target="slides/slide22.xml"/><Relationship Id="rId65" Type="http://schemas.openxmlformats.org/officeDocument/2006/relationships/slide" Target="slides/slide43.xml"/><Relationship Id="rId86" Type="http://schemas.openxmlformats.org/officeDocument/2006/relationships/slide" Target="slides/slide64.xml"/><Relationship Id="rId130" Type="http://schemas.openxmlformats.org/officeDocument/2006/relationships/slide" Target="slides/slide108.xml"/><Relationship Id="rId151" Type="http://schemas.openxmlformats.org/officeDocument/2006/relationships/slide" Target="slides/slide129.xml"/><Relationship Id="rId172" Type="http://schemas.openxmlformats.org/officeDocument/2006/relationships/slide" Target="slides/slide150.xml"/><Relationship Id="rId193" Type="http://schemas.openxmlformats.org/officeDocument/2006/relationships/slide" Target="slides/slide171.xml"/><Relationship Id="rId207" Type="http://schemas.openxmlformats.org/officeDocument/2006/relationships/slide" Target="slides/slide185.xml"/><Relationship Id="rId13" Type="http://schemas.openxmlformats.org/officeDocument/2006/relationships/slideMaster" Target="slideMasters/slideMaster13.xml"/><Relationship Id="rId109" Type="http://schemas.openxmlformats.org/officeDocument/2006/relationships/slide" Target="slides/slide87.xml"/><Relationship Id="rId34" Type="http://schemas.openxmlformats.org/officeDocument/2006/relationships/slide" Target="slides/slide12.xml"/><Relationship Id="rId55" Type="http://schemas.openxmlformats.org/officeDocument/2006/relationships/slide" Target="slides/slide33.xml"/><Relationship Id="rId76" Type="http://schemas.openxmlformats.org/officeDocument/2006/relationships/slide" Target="slides/slide54.xml"/><Relationship Id="rId97" Type="http://schemas.openxmlformats.org/officeDocument/2006/relationships/slide" Target="slides/slide75.xml"/><Relationship Id="rId120" Type="http://schemas.openxmlformats.org/officeDocument/2006/relationships/slide" Target="slides/slide98.xml"/><Relationship Id="rId141" Type="http://schemas.openxmlformats.org/officeDocument/2006/relationships/slide" Target="slides/slide119.xml"/><Relationship Id="rId7" Type="http://schemas.openxmlformats.org/officeDocument/2006/relationships/slideMaster" Target="slideMasters/slideMaster7.xml"/><Relationship Id="rId162" Type="http://schemas.openxmlformats.org/officeDocument/2006/relationships/slide" Target="slides/slide140.xml"/><Relationship Id="rId183" Type="http://schemas.openxmlformats.org/officeDocument/2006/relationships/slide" Target="slides/slide161.xml"/><Relationship Id="rId218" Type="http://schemas.openxmlformats.org/officeDocument/2006/relationships/notesMaster" Target="notesMasters/notesMaster1.xml"/><Relationship Id="rId24" Type="http://schemas.openxmlformats.org/officeDocument/2006/relationships/slide" Target="slides/slide2.xml"/><Relationship Id="rId45" Type="http://schemas.openxmlformats.org/officeDocument/2006/relationships/slide" Target="slides/slide23.xml"/><Relationship Id="rId66" Type="http://schemas.openxmlformats.org/officeDocument/2006/relationships/slide" Target="slides/slide44.xml"/><Relationship Id="rId87" Type="http://schemas.openxmlformats.org/officeDocument/2006/relationships/slide" Target="slides/slide65.xml"/><Relationship Id="rId110" Type="http://schemas.openxmlformats.org/officeDocument/2006/relationships/slide" Target="slides/slide88.xml"/><Relationship Id="rId131" Type="http://schemas.openxmlformats.org/officeDocument/2006/relationships/slide" Target="slides/slide109.xml"/><Relationship Id="rId152" Type="http://schemas.openxmlformats.org/officeDocument/2006/relationships/slide" Target="slides/slide130.xml"/><Relationship Id="rId173" Type="http://schemas.openxmlformats.org/officeDocument/2006/relationships/slide" Target="slides/slide151.xml"/><Relationship Id="rId194" Type="http://schemas.openxmlformats.org/officeDocument/2006/relationships/slide" Target="slides/slide172.xml"/><Relationship Id="rId208" Type="http://schemas.openxmlformats.org/officeDocument/2006/relationships/slide" Target="slides/slide186.xml"/><Relationship Id="rId14" Type="http://schemas.openxmlformats.org/officeDocument/2006/relationships/slideMaster" Target="slideMasters/slideMaster14.xml"/><Relationship Id="rId35" Type="http://schemas.openxmlformats.org/officeDocument/2006/relationships/slide" Target="slides/slide13.xml"/><Relationship Id="rId56" Type="http://schemas.openxmlformats.org/officeDocument/2006/relationships/slide" Target="slides/slide34.xml"/><Relationship Id="rId77" Type="http://schemas.openxmlformats.org/officeDocument/2006/relationships/slide" Target="slides/slide55.xml"/><Relationship Id="rId100" Type="http://schemas.openxmlformats.org/officeDocument/2006/relationships/slide" Target="slides/slide78.xml"/><Relationship Id="rId8" Type="http://schemas.openxmlformats.org/officeDocument/2006/relationships/slideMaster" Target="slideMasters/slideMaster8.xml"/><Relationship Id="rId51" Type="http://schemas.openxmlformats.org/officeDocument/2006/relationships/slide" Target="slides/slide29.xml"/><Relationship Id="rId72" Type="http://schemas.openxmlformats.org/officeDocument/2006/relationships/slide" Target="slides/slide50.xml"/><Relationship Id="rId93" Type="http://schemas.openxmlformats.org/officeDocument/2006/relationships/slide" Target="slides/slide71.xml"/><Relationship Id="rId98" Type="http://schemas.openxmlformats.org/officeDocument/2006/relationships/slide" Target="slides/slide76.xml"/><Relationship Id="rId121" Type="http://schemas.openxmlformats.org/officeDocument/2006/relationships/slide" Target="slides/slide99.xml"/><Relationship Id="rId142" Type="http://schemas.openxmlformats.org/officeDocument/2006/relationships/slide" Target="slides/slide120.xml"/><Relationship Id="rId163" Type="http://schemas.openxmlformats.org/officeDocument/2006/relationships/slide" Target="slides/slide141.xml"/><Relationship Id="rId184" Type="http://schemas.openxmlformats.org/officeDocument/2006/relationships/slide" Target="slides/slide162.xml"/><Relationship Id="rId189" Type="http://schemas.openxmlformats.org/officeDocument/2006/relationships/slide" Target="slides/slide167.xml"/><Relationship Id="rId219" Type="http://schemas.openxmlformats.org/officeDocument/2006/relationships/presProps" Target="presProps.xml"/><Relationship Id="rId3" Type="http://schemas.openxmlformats.org/officeDocument/2006/relationships/slideMaster" Target="slideMasters/slideMaster3.xml"/><Relationship Id="rId214" Type="http://schemas.openxmlformats.org/officeDocument/2006/relationships/slide" Target="slides/slide192.xml"/><Relationship Id="rId25" Type="http://schemas.openxmlformats.org/officeDocument/2006/relationships/slide" Target="slides/slide3.xml"/><Relationship Id="rId46" Type="http://schemas.openxmlformats.org/officeDocument/2006/relationships/slide" Target="slides/slide24.xml"/><Relationship Id="rId67" Type="http://schemas.openxmlformats.org/officeDocument/2006/relationships/slide" Target="slides/slide45.xml"/><Relationship Id="rId116" Type="http://schemas.openxmlformats.org/officeDocument/2006/relationships/slide" Target="slides/slide94.xml"/><Relationship Id="rId137" Type="http://schemas.openxmlformats.org/officeDocument/2006/relationships/slide" Target="slides/slide115.xml"/><Relationship Id="rId158" Type="http://schemas.openxmlformats.org/officeDocument/2006/relationships/slide" Target="slides/slide136.xml"/><Relationship Id="rId20" Type="http://schemas.openxmlformats.org/officeDocument/2006/relationships/slideMaster" Target="slideMasters/slideMaster20.xml"/><Relationship Id="rId41" Type="http://schemas.openxmlformats.org/officeDocument/2006/relationships/slide" Target="slides/slide19.xml"/><Relationship Id="rId62" Type="http://schemas.openxmlformats.org/officeDocument/2006/relationships/slide" Target="slides/slide40.xml"/><Relationship Id="rId83" Type="http://schemas.openxmlformats.org/officeDocument/2006/relationships/slide" Target="slides/slide61.xml"/><Relationship Id="rId88" Type="http://schemas.openxmlformats.org/officeDocument/2006/relationships/slide" Target="slides/slide66.xml"/><Relationship Id="rId111" Type="http://schemas.openxmlformats.org/officeDocument/2006/relationships/slide" Target="slides/slide89.xml"/><Relationship Id="rId132" Type="http://schemas.openxmlformats.org/officeDocument/2006/relationships/slide" Target="slides/slide110.xml"/><Relationship Id="rId153" Type="http://schemas.openxmlformats.org/officeDocument/2006/relationships/slide" Target="slides/slide131.xml"/><Relationship Id="rId174" Type="http://schemas.openxmlformats.org/officeDocument/2006/relationships/slide" Target="slides/slide152.xml"/><Relationship Id="rId179" Type="http://schemas.openxmlformats.org/officeDocument/2006/relationships/slide" Target="slides/slide157.xml"/><Relationship Id="rId195" Type="http://schemas.openxmlformats.org/officeDocument/2006/relationships/slide" Target="slides/slide173.xml"/><Relationship Id="rId209" Type="http://schemas.openxmlformats.org/officeDocument/2006/relationships/slide" Target="slides/slide187.xml"/><Relationship Id="rId190" Type="http://schemas.openxmlformats.org/officeDocument/2006/relationships/slide" Target="slides/slide168.xml"/><Relationship Id="rId204" Type="http://schemas.openxmlformats.org/officeDocument/2006/relationships/slide" Target="slides/slide182.xml"/><Relationship Id="rId220" Type="http://schemas.openxmlformats.org/officeDocument/2006/relationships/viewProps" Target="viewProps.xml"/><Relationship Id="rId15" Type="http://schemas.openxmlformats.org/officeDocument/2006/relationships/slideMaster" Target="slideMasters/slideMaster15.xml"/><Relationship Id="rId36" Type="http://schemas.openxmlformats.org/officeDocument/2006/relationships/slide" Target="slides/slide14.xml"/><Relationship Id="rId57" Type="http://schemas.openxmlformats.org/officeDocument/2006/relationships/slide" Target="slides/slide35.xml"/><Relationship Id="rId106" Type="http://schemas.openxmlformats.org/officeDocument/2006/relationships/slide" Target="slides/slide84.xml"/><Relationship Id="rId127" Type="http://schemas.openxmlformats.org/officeDocument/2006/relationships/slide" Target="slides/slide105.xml"/><Relationship Id="rId10" Type="http://schemas.openxmlformats.org/officeDocument/2006/relationships/slideMaster" Target="slideMasters/slideMaster10.xml"/><Relationship Id="rId31" Type="http://schemas.openxmlformats.org/officeDocument/2006/relationships/slide" Target="slides/slide9.xml"/><Relationship Id="rId52" Type="http://schemas.openxmlformats.org/officeDocument/2006/relationships/slide" Target="slides/slide30.xml"/><Relationship Id="rId73" Type="http://schemas.openxmlformats.org/officeDocument/2006/relationships/slide" Target="slides/slide51.xml"/><Relationship Id="rId78" Type="http://schemas.openxmlformats.org/officeDocument/2006/relationships/slide" Target="slides/slide56.xml"/><Relationship Id="rId94" Type="http://schemas.openxmlformats.org/officeDocument/2006/relationships/slide" Target="slides/slide72.xml"/><Relationship Id="rId99" Type="http://schemas.openxmlformats.org/officeDocument/2006/relationships/slide" Target="slides/slide77.xml"/><Relationship Id="rId101" Type="http://schemas.openxmlformats.org/officeDocument/2006/relationships/slide" Target="slides/slide79.xml"/><Relationship Id="rId122" Type="http://schemas.openxmlformats.org/officeDocument/2006/relationships/slide" Target="slides/slide100.xml"/><Relationship Id="rId143" Type="http://schemas.openxmlformats.org/officeDocument/2006/relationships/slide" Target="slides/slide121.xml"/><Relationship Id="rId148" Type="http://schemas.openxmlformats.org/officeDocument/2006/relationships/slide" Target="slides/slide126.xml"/><Relationship Id="rId164" Type="http://schemas.openxmlformats.org/officeDocument/2006/relationships/slide" Target="slides/slide142.xml"/><Relationship Id="rId169" Type="http://schemas.openxmlformats.org/officeDocument/2006/relationships/slide" Target="slides/slide147.xml"/><Relationship Id="rId185" Type="http://schemas.openxmlformats.org/officeDocument/2006/relationships/slide" Target="slides/slide163.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58.xml"/><Relationship Id="rId210" Type="http://schemas.openxmlformats.org/officeDocument/2006/relationships/slide" Target="slides/slide188.xml"/><Relationship Id="rId215" Type="http://schemas.openxmlformats.org/officeDocument/2006/relationships/slide" Target="slides/slide193.xml"/><Relationship Id="rId26" Type="http://schemas.openxmlformats.org/officeDocument/2006/relationships/slide" Target="slides/slide4.xml"/><Relationship Id="rId47" Type="http://schemas.openxmlformats.org/officeDocument/2006/relationships/slide" Target="slides/slide25.xml"/><Relationship Id="rId68" Type="http://schemas.openxmlformats.org/officeDocument/2006/relationships/slide" Target="slides/slide46.xml"/><Relationship Id="rId89" Type="http://schemas.openxmlformats.org/officeDocument/2006/relationships/slide" Target="slides/slide67.xml"/><Relationship Id="rId112" Type="http://schemas.openxmlformats.org/officeDocument/2006/relationships/slide" Target="slides/slide90.xml"/><Relationship Id="rId133" Type="http://schemas.openxmlformats.org/officeDocument/2006/relationships/slide" Target="slides/slide111.xml"/><Relationship Id="rId154" Type="http://schemas.openxmlformats.org/officeDocument/2006/relationships/slide" Target="slides/slide132.xml"/><Relationship Id="rId175" Type="http://schemas.openxmlformats.org/officeDocument/2006/relationships/slide" Target="slides/slide153.xml"/><Relationship Id="rId196" Type="http://schemas.openxmlformats.org/officeDocument/2006/relationships/slide" Target="slides/slide174.xml"/><Relationship Id="rId200" Type="http://schemas.openxmlformats.org/officeDocument/2006/relationships/slide" Target="slides/slide178.xml"/><Relationship Id="rId16" Type="http://schemas.openxmlformats.org/officeDocument/2006/relationships/slideMaster" Target="slideMasters/slideMaster16.xml"/><Relationship Id="rId221" Type="http://schemas.openxmlformats.org/officeDocument/2006/relationships/theme" Target="theme/theme1.xml"/><Relationship Id="rId37" Type="http://schemas.openxmlformats.org/officeDocument/2006/relationships/slide" Target="slides/slide15.xml"/><Relationship Id="rId58" Type="http://schemas.openxmlformats.org/officeDocument/2006/relationships/slide" Target="slides/slide36.xml"/><Relationship Id="rId79" Type="http://schemas.openxmlformats.org/officeDocument/2006/relationships/slide" Target="slides/slide57.xml"/><Relationship Id="rId102" Type="http://schemas.openxmlformats.org/officeDocument/2006/relationships/slide" Target="slides/slide80.xml"/><Relationship Id="rId123" Type="http://schemas.openxmlformats.org/officeDocument/2006/relationships/slide" Target="slides/slide101.xml"/><Relationship Id="rId144" Type="http://schemas.openxmlformats.org/officeDocument/2006/relationships/slide" Target="slides/slide122.xml"/><Relationship Id="rId90" Type="http://schemas.openxmlformats.org/officeDocument/2006/relationships/slide" Target="slides/slide68.xml"/><Relationship Id="rId165" Type="http://schemas.openxmlformats.org/officeDocument/2006/relationships/slide" Target="slides/slide143.xml"/><Relationship Id="rId186" Type="http://schemas.openxmlformats.org/officeDocument/2006/relationships/slide" Target="slides/slide164.xml"/><Relationship Id="rId211" Type="http://schemas.openxmlformats.org/officeDocument/2006/relationships/slide" Target="slides/slide189.xml"/><Relationship Id="rId27" Type="http://schemas.openxmlformats.org/officeDocument/2006/relationships/slide" Target="slides/slide5.xml"/><Relationship Id="rId48" Type="http://schemas.openxmlformats.org/officeDocument/2006/relationships/slide" Target="slides/slide26.xml"/><Relationship Id="rId69" Type="http://schemas.openxmlformats.org/officeDocument/2006/relationships/slide" Target="slides/slide47.xml"/><Relationship Id="rId113" Type="http://schemas.openxmlformats.org/officeDocument/2006/relationships/slide" Target="slides/slide91.xml"/><Relationship Id="rId134" Type="http://schemas.openxmlformats.org/officeDocument/2006/relationships/slide" Target="slides/slide112.xml"/><Relationship Id="rId80" Type="http://schemas.openxmlformats.org/officeDocument/2006/relationships/slide" Target="slides/slide58.xml"/><Relationship Id="rId155" Type="http://schemas.openxmlformats.org/officeDocument/2006/relationships/slide" Target="slides/slide133.xml"/><Relationship Id="rId176" Type="http://schemas.openxmlformats.org/officeDocument/2006/relationships/slide" Target="slides/slide154.xml"/><Relationship Id="rId197" Type="http://schemas.openxmlformats.org/officeDocument/2006/relationships/slide" Target="slides/slide175.xml"/><Relationship Id="rId201" Type="http://schemas.openxmlformats.org/officeDocument/2006/relationships/slide" Target="slides/slide179.xml"/><Relationship Id="rId222" Type="http://schemas.openxmlformats.org/officeDocument/2006/relationships/tableStyles" Target="tableStyles.xml"/><Relationship Id="rId17" Type="http://schemas.openxmlformats.org/officeDocument/2006/relationships/slideMaster" Target="slideMasters/slideMaster17.xml"/><Relationship Id="rId38" Type="http://schemas.openxmlformats.org/officeDocument/2006/relationships/slide" Target="slides/slide16.xml"/><Relationship Id="rId59" Type="http://schemas.openxmlformats.org/officeDocument/2006/relationships/slide" Target="slides/slide37.xml"/><Relationship Id="rId103" Type="http://schemas.openxmlformats.org/officeDocument/2006/relationships/slide" Target="slides/slide81.xml"/><Relationship Id="rId124" Type="http://schemas.openxmlformats.org/officeDocument/2006/relationships/slide" Target="slides/slide102.xml"/><Relationship Id="rId70" Type="http://schemas.openxmlformats.org/officeDocument/2006/relationships/slide" Target="slides/slide48.xml"/><Relationship Id="rId91" Type="http://schemas.openxmlformats.org/officeDocument/2006/relationships/slide" Target="slides/slide69.xml"/><Relationship Id="rId145" Type="http://schemas.openxmlformats.org/officeDocument/2006/relationships/slide" Target="slides/slide123.xml"/><Relationship Id="rId166" Type="http://schemas.openxmlformats.org/officeDocument/2006/relationships/slide" Target="slides/slide144.xml"/><Relationship Id="rId187" Type="http://schemas.openxmlformats.org/officeDocument/2006/relationships/slide" Target="slides/slide165.xml"/><Relationship Id="rId1" Type="http://schemas.openxmlformats.org/officeDocument/2006/relationships/slideMaster" Target="slideMasters/slideMaster1.xml"/><Relationship Id="rId212" Type="http://schemas.openxmlformats.org/officeDocument/2006/relationships/slide" Target="slides/slide190.xml"/><Relationship Id="rId28" Type="http://schemas.openxmlformats.org/officeDocument/2006/relationships/slide" Target="slides/slide6.xml"/><Relationship Id="rId49" Type="http://schemas.openxmlformats.org/officeDocument/2006/relationships/slide" Target="slides/slide27.xml"/><Relationship Id="rId114" Type="http://schemas.openxmlformats.org/officeDocument/2006/relationships/slide" Target="slides/slide92.xml"/><Relationship Id="rId60" Type="http://schemas.openxmlformats.org/officeDocument/2006/relationships/slide" Target="slides/slide38.xml"/><Relationship Id="rId81" Type="http://schemas.openxmlformats.org/officeDocument/2006/relationships/slide" Target="slides/slide59.xml"/><Relationship Id="rId135" Type="http://schemas.openxmlformats.org/officeDocument/2006/relationships/slide" Target="slides/slide113.xml"/><Relationship Id="rId156" Type="http://schemas.openxmlformats.org/officeDocument/2006/relationships/slide" Target="slides/slide134.xml"/><Relationship Id="rId177" Type="http://schemas.openxmlformats.org/officeDocument/2006/relationships/slide" Target="slides/slide155.xml"/><Relationship Id="rId198" Type="http://schemas.openxmlformats.org/officeDocument/2006/relationships/slide" Target="slides/slide176.xml"/><Relationship Id="rId202" Type="http://schemas.openxmlformats.org/officeDocument/2006/relationships/slide" Target="slides/slide180.xml"/><Relationship Id="rId18" Type="http://schemas.openxmlformats.org/officeDocument/2006/relationships/slideMaster" Target="slideMasters/slideMaster18.xml"/><Relationship Id="rId39" Type="http://schemas.openxmlformats.org/officeDocument/2006/relationships/slide" Target="slides/slide17.xml"/><Relationship Id="rId50" Type="http://schemas.openxmlformats.org/officeDocument/2006/relationships/slide" Target="slides/slide28.xml"/><Relationship Id="rId104" Type="http://schemas.openxmlformats.org/officeDocument/2006/relationships/slide" Target="slides/slide82.xml"/><Relationship Id="rId125" Type="http://schemas.openxmlformats.org/officeDocument/2006/relationships/slide" Target="slides/slide103.xml"/><Relationship Id="rId146" Type="http://schemas.openxmlformats.org/officeDocument/2006/relationships/slide" Target="slides/slide124.xml"/><Relationship Id="rId167" Type="http://schemas.openxmlformats.org/officeDocument/2006/relationships/slide" Target="slides/slide145.xml"/><Relationship Id="rId188" Type="http://schemas.openxmlformats.org/officeDocument/2006/relationships/slide" Target="slides/slide166.xml"/><Relationship Id="rId71" Type="http://schemas.openxmlformats.org/officeDocument/2006/relationships/slide" Target="slides/slide49.xml"/><Relationship Id="rId92" Type="http://schemas.openxmlformats.org/officeDocument/2006/relationships/slide" Target="slides/slide70.xml"/><Relationship Id="rId213" Type="http://schemas.openxmlformats.org/officeDocument/2006/relationships/slide" Target="slides/slide191.xml"/><Relationship Id="rId2" Type="http://schemas.openxmlformats.org/officeDocument/2006/relationships/slideMaster" Target="slideMasters/slideMaster2.xml"/><Relationship Id="rId29" Type="http://schemas.openxmlformats.org/officeDocument/2006/relationships/slide" Target="slides/slide7.xml"/><Relationship Id="rId40" Type="http://schemas.openxmlformats.org/officeDocument/2006/relationships/slide" Target="slides/slide18.xml"/><Relationship Id="rId115" Type="http://schemas.openxmlformats.org/officeDocument/2006/relationships/slide" Target="slides/slide93.xml"/><Relationship Id="rId136" Type="http://schemas.openxmlformats.org/officeDocument/2006/relationships/slide" Target="slides/slide114.xml"/><Relationship Id="rId157" Type="http://schemas.openxmlformats.org/officeDocument/2006/relationships/slide" Target="slides/slide135.xml"/><Relationship Id="rId178" Type="http://schemas.openxmlformats.org/officeDocument/2006/relationships/slide" Target="slides/slide156.xml"/><Relationship Id="rId61" Type="http://schemas.openxmlformats.org/officeDocument/2006/relationships/slide" Target="slides/slide39.xml"/><Relationship Id="rId82" Type="http://schemas.openxmlformats.org/officeDocument/2006/relationships/slide" Target="slides/slide60.xml"/><Relationship Id="rId199" Type="http://schemas.openxmlformats.org/officeDocument/2006/relationships/slide" Target="slides/slide177.xml"/><Relationship Id="rId203" Type="http://schemas.openxmlformats.org/officeDocument/2006/relationships/slide" Target="slides/slide181.xml"/><Relationship Id="rId19" Type="http://schemas.openxmlformats.org/officeDocument/2006/relationships/slideMaster" Target="slideMasters/slideMaster19.xml"/><Relationship Id="rId30" Type="http://schemas.openxmlformats.org/officeDocument/2006/relationships/slide" Target="slides/slide8.xml"/><Relationship Id="rId105" Type="http://schemas.openxmlformats.org/officeDocument/2006/relationships/slide" Target="slides/slide83.xml"/><Relationship Id="rId126" Type="http://schemas.openxmlformats.org/officeDocument/2006/relationships/slide" Target="slides/slide104.xml"/><Relationship Id="rId147" Type="http://schemas.openxmlformats.org/officeDocument/2006/relationships/slide" Target="slides/slide125.xml"/><Relationship Id="rId168" Type="http://schemas.openxmlformats.org/officeDocument/2006/relationships/slide" Target="slides/slide14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EC2B6-5030-4FF6-B416-83BCFB2839F3}" type="datetimeFigureOut">
              <a:rPr lang="zh-CN" altLang="en-US" smtClean="0"/>
              <a:pPr/>
              <a:t>2017/12/10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BB0AB2-4AED-40DC-9085-7F1CFB62412B}" type="slidenum">
              <a:rPr lang="zh-CN" altLang="en-US" smtClean="0"/>
              <a:pPr/>
              <a:t>‹#›</a:t>
            </a:fld>
            <a:endParaRPr lang="zh-CN" altLang="en-US"/>
          </a:p>
        </p:txBody>
      </p:sp>
    </p:spTree>
    <p:extLst>
      <p:ext uri="{BB962C8B-B14F-4D97-AF65-F5344CB8AC3E}">
        <p14:creationId xmlns:p14="http://schemas.microsoft.com/office/powerpoint/2010/main" val="418346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ADF</a:t>
            </a:r>
          </a:p>
        </p:txBody>
      </p:sp>
    </p:spTree>
    <p:extLst>
      <p:ext uri="{BB962C8B-B14F-4D97-AF65-F5344CB8AC3E}">
        <p14:creationId xmlns:p14="http://schemas.microsoft.com/office/powerpoint/2010/main" val="2214286882"/>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8FA05-F7A4-49CE-83A7-F2F6ECC695B3}" type="slidenum">
              <a:rPr lang="en-US" altLang="zh-CN"/>
              <a:pPr/>
              <a:t>92</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428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7F1F8-261E-47D1-8361-FAFB963DF03B}" type="slidenum">
              <a:rPr lang="en-US" altLang="zh-CN"/>
              <a:pPr/>
              <a:t>94</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103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2AD5B-2F25-4F25-87BA-2E4BFB4C6138}" type="slidenum">
              <a:rPr lang="en-US" altLang="zh-CN"/>
              <a:pPr/>
              <a:t>95</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800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6E7E6-F285-408F-AECA-C83A7C238E09}" type="slidenum">
              <a:rPr lang="en-US" altLang="zh-CN"/>
              <a:pPr/>
              <a:t>97</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706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F8124-2F33-4B43-BF04-A233283F1ADA}" type="slidenum">
              <a:rPr lang="en-US" altLang="zh-CN"/>
              <a:pPr/>
              <a:t>98</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9145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61FD8-15B5-409D-8487-6B07A6DEC2E0}" type="slidenum">
              <a:rPr lang="en-US" altLang="zh-CN"/>
              <a:pPr/>
              <a:t>99</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15258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F05FA-4991-4AED-8EEF-5D421157BC0E}" type="slidenum">
              <a:rPr lang="en-US" altLang="zh-CN"/>
              <a:pPr/>
              <a:t>100</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32693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F9ED1-3553-4F2F-A93D-2CDD26ED46B4}" type="slidenum">
              <a:rPr lang="en-US" altLang="zh-CN"/>
              <a:pPr/>
              <a:t>101</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4389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BB0AB2-4AED-40DC-9085-7F1CFB62412B}" type="slidenum">
              <a:rPr lang="zh-CN" altLang="en-US" smtClean="0"/>
              <a:pPr/>
              <a:t>123</a:t>
            </a:fld>
            <a:endParaRPr lang="zh-CN" altLang="en-US"/>
          </a:p>
        </p:txBody>
      </p:sp>
    </p:spTree>
    <p:extLst>
      <p:ext uri="{BB962C8B-B14F-4D97-AF65-F5344CB8AC3E}">
        <p14:creationId xmlns:p14="http://schemas.microsoft.com/office/powerpoint/2010/main" val="148972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BB0AB2-4AED-40DC-9085-7F1CFB62412B}" type="slidenum">
              <a:rPr lang="zh-CN" altLang="en-US" smtClean="0"/>
              <a:pPr/>
              <a:t>156</a:t>
            </a:fld>
            <a:endParaRPr lang="zh-CN" altLang="en-US"/>
          </a:p>
        </p:txBody>
      </p:sp>
    </p:spTree>
    <p:extLst>
      <p:ext uri="{BB962C8B-B14F-4D97-AF65-F5344CB8AC3E}">
        <p14:creationId xmlns:p14="http://schemas.microsoft.com/office/powerpoint/2010/main" val="118532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FECAD-F0BA-46C8-A966-B10F88D0CA71}" type="slidenum">
              <a:rPr lang="en-US" altLang="zh-CN"/>
              <a:pPr/>
              <a:t>78</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90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4A13D-1999-422E-BB5B-04617C851929}" type="slidenum">
              <a:rPr lang="en-US" altLang="zh-CN"/>
              <a:pPr/>
              <a:t>79</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711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695CD-54FB-4BE5-AB69-DA65B2220D4D}" type="slidenum">
              <a:rPr lang="en-US" altLang="zh-CN"/>
              <a:pPr/>
              <a:t>80</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774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7AF88-F8D7-4112-8AED-91D8A0CB9D14}" type="slidenum">
              <a:rPr lang="en-US" altLang="zh-CN"/>
              <a:pPr/>
              <a:t>81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982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DDA47-C6F2-4EB5-A875-72E270791828}" type="slidenum">
              <a:rPr lang="en-US" altLang="zh-CN"/>
              <a:pPr/>
              <a:t>82</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445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9F4FE-862A-4C2F-A895-6E988AA40DBB}" type="slidenum">
              <a:rPr lang="en-US" altLang="zh-CN"/>
              <a:pPr/>
              <a:t>89</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324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66B49-2A8E-4C07-AE16-F86DD65A2B02}" type="slidenum">
              <a:rPr lang="en-US" altLang="zh-CN"/>
              <a:pPr/>
              <a:t>90</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284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9BD48-1735-4F69-B29D-71D3FAE5CEC6}" type="slidenum">
              <a:rPr lang="en-US" altLang="zh-CN"/>
              <a:pPr/>
              <a:t>91</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9992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70AC999-882A-41C4-A5EA-7D0494ACAB08}"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B0A482-0DD8-4D3A-A9EB-6CC3E880ED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4598523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B97ACF-9C28-4E1E-852A-857DE1E218C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A285D9-F478-4CB9-B62A-A2EC918848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4742706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B81987-0F9C-4D02-AF3F-1B8E100D839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5B083C1-3FC6-4F5D-B5CD-480F123632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13356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CC5C64-DBB1-4D35-B38A-A2612BC48613}"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25D750-F0E9-4E33-80C2-ABB3BB772F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819360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5C84D9E-30F0-4CE1-A806-5D5F1ECB1BD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609424-FECA-44D1-89A1-17D4ED2B697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7786243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E25A05F-F740-46CB-8D83-00024035EB09}"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7D0B1B3-C6EE-427C-82EA-5216330BCDD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355246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C2CD1F39-8071-4B37-9270-63474A93FC0B}"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DA2775-DCAB-4432-BB39-665710B532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556000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6807D1-2A5C-4475-A3B3-3BE27D0FF736}"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7A92776-DD9F-431D-A855-8F15FFED8D2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768724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FB7C71-CE1D-4954-92C2-9BE630B7389F}"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6BA785-75FC-43B3-8B70-2246B0DCCF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92701732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E731E7-5B2A-4264-9B35-7E9E36543C82}"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286A4E-2F51-474F-8BC5-C5F19241EF7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9981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E86268-0CD2-475F-A57D-9FBD73206205}"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5F4B52-FA39-4914-89D8-D3A0BED5E7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189468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70AC999-882A-41C4-A5EA-7D0494ACAB08}"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B0A482-0DD8-4D3A-A9EB-6CC3E880ED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9203758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6F1E100-B376-4D74-A147-9FDE0B65143E}"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471935-5EF7-4EBA-A6F4-5E34A5DB257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223707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3F74C74-2E38-4E6A-8C1A-ED2077237B3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525BBEE-FC4F-443B-92DF-9BBF61ADC46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859636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2F1880-9B27-4629-B5D5-110106DB3867}"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3C1647-50F6-4AAB-BB6E-6EA806664B4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457757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46AA33-5C1D-4D0C-BE56-056979B62E8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B2D3E6-69E2-4002-9AF4-369E609BCB5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847481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48DDE40A-EDDC-4351-B703-25E23A889BD6}"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8736141-7CFD-4453-ABED-D39A8EF746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665174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58BB518-D686-4901-AAC1-08E463602774}"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28133EF-DCEC-4598-90A4-C29B20652BF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535161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9237E8-C770-47A9-AD0B-32004031958E}"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FA03A6C-4EB0-4A58-9592-4EAB3C5D894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4787148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E63FFF-8C96-4085-B0EB-9499B08AC37D}"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F860A8B-080B-441D-9E1E-9D2298FBC3A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0939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FEBBA7E5-A49B-4089-ACF2-085A5CB33BE0}"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11CA2A2-D33D-467B-9ECC-DE3A552EE3B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685466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FE351F-74E2-460D-9DBF-191D655F1605}"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FF6A80-EAF8-4D0F-8740-2E01DAAFB88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7167817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69DC0B2-E3A1-43BD-888B-8695FE5FC1B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00BCCE9-4AC9-4903-9ACC-1A73501061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839576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E088075-F31A-4D89-8F73-9A61B21085E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313988-06C1-483F-B69C-B347512FA5B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881459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62B8BB4A-2501-4D88-AEDE-840811532F4F}"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AA38072-FD70-4C35-A8A7-10166CB2FDB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9672614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246F4EA4-25BF-4A83-99CE-51E8B726F20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31F6EF-2C1F-4B64-A136-A477DC934BD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1318104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dirty="0"/>
            </a:lvl1pPr>
          </a:lstStyle>
          <a:p>
            <a:pPr>
              <a:defRPr/>
            </a:pPr>
            <a:fld id="{69EA9E4E-F25F-4A77-8FD2-BA75C47AC538}"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6FE99DB-FDA3-4BA7-B44D-DC9F22DB415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419574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dirty="0"/>
            </a:lvl1pPr>
          </a:lstStyle>
          <a:p>
            <a:pPr>
              <a:defRPr/>
            </a:pPr>
            <a:fld id="{925346AD-3953-4664-89FE-9B098ABF94D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3FCBC3F-41F0-4B6D-82D7-51E0F11247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6375443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dirty="0"/>
            </a:lvl1pPr>
          </a:lstStyle>
          <a:p>
            <a:pPr>
              <a:defRPr/>
            </a:pPr>
            <a:fld id="{F528D80A-66F8-4E42-820D-AE326D84BAD3}"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AEAA5C9-3EB7-41F7-A1E1-84BB54029CF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314624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dirty="0"/>
            </a:lvl1pPr>
          </a:lstStyle>
          <a:p>
            <a:pPr>
              <a:defRPr/>
            </a:pPr>
            <a:fld id="{F1D3C77B-8046-4E8F-A66E-1F69F9D2629B}"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AD33B6A6-164B-4E63-B64F-1247BD70A85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1777917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dirty="0"/>
            </a:lvl1pPr>
          </a:lstStyle>
          <a:p>
            <a:pPr>
              <a:defRPr/>
            </a:pPr>
            <a:fld id="{091383FF-01E2-4FCA-8059-8CC254CE7C0A}"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1D3405E-746F-486F-AE20-BFC925DFE3B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466847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41481605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dirty="0"/>
            </a:lvl1pPr>
          </a:lstStyle>
          <a:p>
            <a:pPr>
              <a:defRPr/>
            </a:pPr>
            <a:fld id="{987B7E3B-A9D6-4EDD-A5B9-580E5B6B3CD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F9010E1-F02D-4751-9218-5392B23952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3954467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dirty="0"/>
            </a:lvl1pPr>
          </a:lstStyle>
          <a:p>
            <a:pPr>
              <a:defRPr/>
            </a:pPr>
            <a:fld id="{60BDE209-233C-46EE-B153-2A31BD527DA3}"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D61A86D-475C-4442-A703-56C1DD5008F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0739782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BECC3245-8515-41B7-8902-8E235D0E7D7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792ABEF-8D5D-4F85-ACBA-56C652F654B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1662309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F06A8F1B-CEAD-49CE-9FB7-1AA3C9D17FBA}"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947BB56-4703-43C8-B326-7405AB5175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2486184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2795955-43E7-4895-B86A-E697C843AB0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557B75-64BF-4301-96DB-AE0D509AD38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502397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29C8F5-801E-47F9-B312-1CE7E35AB62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BFC73AE-F590-420B-A8C0-CED92D91FF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507893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547428-7EFA-42CA-AD1B-D01DD51E2A66}"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048C39-443A-44F7-9652-EB3F2D8CF9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8968068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619B381A-6CC0-4412-956F-29A74F508FC5}"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5D17016-6BFD-4AD9-9D0A-46115052CF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0834597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CBEDFA8-743E-47F0-A685-A49618B5C522}"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622C034-6646-44BB-BF3E-B9257144DF4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4522665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AC455E6-6680-414A-AE49-464C61E2D7AC}"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638C539-E4F2-4F8C-A060-76038101791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8839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63179088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934877-9786-45E7-A2C1-437E1E7E7234}"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63F6C13-3FD6-45E7-8246-D4D5E1754DD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413046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72D8B-402E-40DF-B934-7D95AC5A6B5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15B0B94-B5CA-4413-8BF0-014F6C02BF7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6325531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3BADF3-88C9-4843-82FD-263E6517D8B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240877-B730-42DF-868F-C8447E41D0C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69055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5651ED-0034-4818-9BFD-66ECFAAD75DE}"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6630F58-D7E7-4E4D-86A7-D54B6524833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544022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4736274-4225-4EE3-A9B0-A909B48B87F5}"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ED2AB4-51FE-4D73-88E2-25C1A656CC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117036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2795955-43E7-4895-B86A-E697C843AB0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557B75-64BF-4301-96DB-AE0D509AD38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581134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29C8F5-801E-47F9-B312-1CE7E35AB62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BFC73AE-F590-420B-A8C0-CED92D91FF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6780078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547428-7EFA-42CA-AD1B-D01DD51E2A66}"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048C39-443A-44F7-9652-EB3F2D8CF9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9210288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619B381A-6CC0-4412-956F-29A74F508FC5}"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5D17016-6BFD-4AD9-9D0A-46115052CF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3632040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CBEDFA8-743E-47F0-A685-A49618B5C522}"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622C034-6646-44BB-BF3E-B9257144DF4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5912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4021009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AC455E6-6680-414A-AE49-464C61E2D7AC}"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638C539-E4F2-4F8C-A060-76038101791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3396215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934877-9786-45E7-A2C1-437E1E7E7234}"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63F6C13-3FD6-45E7-8246-D4D5E1754DD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6615254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72D8B-402E-40DF-B934-7D95AC5A6B5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15B0B94-B5CA-4413-8BF0-014F6C02BF7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6791300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3BADF3-88C9-4843-82FD-263E6517D8B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240877-B730-42DF-868F-C8447E41D0C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929828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5651ED-0034-4818-9BFD-66ECFAAD75DE}"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6630F58-D7E7-4E4D-86A7-D54B6524833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5696038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4736274-4225-4EE3-A9B0-A909B48B87F5}"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ED2AB4-51FE-4D73-88E2-25C1A656CC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372807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2795955-43E7-4895-B86A-E697C843AB0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557B75-64BF-4301-96DB-AE0D509AD38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9182070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29C8F5-801E-47F9-B312-1CE7E35AB62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BFC73AE-F590-420B-A8C0-CED92D91FF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0566386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547428-7EFA-42CA-AD1B-D01DD51E2A66}"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048C39-443A-44F7-9652-EB3F2D8CF9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3138566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619B381A-6CC0-4412-956F-29A74F508FC5}"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5D17016-6BFD-4AD9-9D0A-46115052CF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49893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6496936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CBEDFA8-743E-47F0-A685-A49618B5C522}"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622C034-6646-44BB-BF3E-B9257144DF4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4080574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AC455E6-6680-414A-AE49-464C61E2D7AC}"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638C539-E4F2-4F8C-A060-76038101791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8826311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934877-9786-45E7-A2C1-437E1E7E7234}"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63F6C13-3FD6-45E7-8246-D4D5E1754DD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7523028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72D8B-402E-40DF-B934-7D95AC5A6B5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15B0B94-B5CA-4413-8BF0-014F6C02BF7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0645637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3BADF3-88C9-4843-82FD-263E6517D8B6}"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240877-B730-42DF-868F-C8447E41D0C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0032127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5651ED-0034-4818-9BFD-66ECFAAD75DE}"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6630F58-D7E7-4E4D-86A7-D54B6524833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3150197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4736274-4225-4EE3-A9B0-A909B48B87F5}"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ED2AB4-51FE-4D73-88E2-25C1A656CC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6791600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9B346D-AAEE-45BE-8FCD-42F4AE6D0EA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9DEA54-4EB4-462D-9572-C34720012D7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0710646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A0E5FB-801D-4925-8E24-3DBFBE87571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84BE495-4C5F-4936-B74C-E93DDB131AA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7735012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217BA-300B-41CE-BB55-87276E30B9B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33FB1B-0A9A-49A6-A816-C056D5FA77B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9302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2017/12/10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56437971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6033E-847E-4EB5-810A-D737BC02ED19}"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46CDA4E-8EAB-4458-9240-375588E44E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5138699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CBB4570-7328-4BA9-825E-2F2C719C4BEE}"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AE37A29-EB88-4853-B506-A44F4B20E8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52939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9AEB950-9405-4738-BF37-BF6353387429}"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AA076A5-6C12-4D63-9275-343C4A180E7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7039581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7A542F-96C1-4EB9-81F9-8C76BB5CF03D}"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79A6A04-736D-4827-9A81-1F5127388B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078286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9687B9-770A-4412-8F68-B136E3C1225E}"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852CA72-F205-4340-9752-8AA8D09A82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4437888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C97013-B251-4237-8D1C-6DB23EB92E1C}"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1C84B4-AF99-45CE-B2AD-93480B4783C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3908527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469AEA2-7FE8-487E-8232-E119901F110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4008F2-9C1C-4494-9F4A-B039A0956A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366760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2371C8-D8FD-4368-A7E1-DDE16B67B817}"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ADAA75E-8F15-4C48-B48E-D87BB1D49D2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0274990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9B346D-AAEE-45BE-8FCD-42F4AE6D0EA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9DEA54-4EB4-462D-9572-C34720012D7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2965909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A0E5FB-801D-4925-8E24-3DBFBE87571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84BE495-4C5F-4936-B74C-E93DDB131AA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47475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2017/12/10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24522630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217BA-300B-41CE-BB55-87276E30B9B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33FB1B-0A9A-49A6-A816-C056D5FA77B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3107710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6033E-847E-4EB5-810A-D737BC02ED19}"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46CDA4E-8EAB-4458-9240-375588E44E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947369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CBB4570-7328-4BA9-825E-2F2C719C4BEE}"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AE37A29-EB88-4853-B506-A44F4B20E8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0875529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9AEB950-9405-4738-BF37-BF6353387429}"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AA076A5-6C12-4D63-9275-343C4A180E7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915491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7A542F-96C1-4EB9-81F9-8C76BB5CF03D}"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79A6A04-736D-4827-9A81-1F5127388B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9713119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9687B9-770A-4412-8F68-B136E3C1225E}"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852CA72-F205-4340-9752-8AA8D09A82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1519581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C97013-B251-4237-8D1C-6DB23EB92E1C}"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1C84B4-AF99-45CE-B2AD-93480B4783C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0355539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469AEA2-7FE8-487E-8232-E119901F110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4008F2-9C1C-4494-9F4A-B039A0956A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0349576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2371C8-D8FD-4368-A7E1-DDE16B67B817}"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ADAA75E-8F15-4C48-B48E-D87BB1D49D2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6867346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9B346D-AAEE-45BE-8FCD-42F4AE6D0EA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9DEA54-4EB4-462D-9572-C34720012D7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39697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2017/12/10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384427405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A0E5FB-801D-4925-8E24-3DBFBE87571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84BE495-4C5F-4936-B74C-E93DDB131AA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6406941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217BA-300B-41CE-BB55-87276E30B9B4}"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33FB1B-0A9A-49A6-A816-C056D5FA77B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91747843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6033E-847E-4EB5-810A-D737BC02ED19}"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46CDA4E-8EAB-4458-9240-375588E44E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9589211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CBB4570-7328-4BA9-825E-2F2C719C4BEE}"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AE37A29-EB88-4853-B506-A44F4B20E8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271120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9AEB950-9405-4738-BF37-BF6353387429}"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AA076A5-6C12-4D63-9275-343C4A180E7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4557480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7A542F-96C1-4EB9-81F9-8C76BB5CF03D}"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79A6A04-736D-4827-9A81-1F5127388B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358958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9687B9-770A-4412-8F68-B136E3C1225E}"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852CA72-F205-4340-9752-8AA8D09A82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7043772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C97013-B251-4237-8D1C-6DB23EB92E1C}"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1C84B4-AF99-45CE-B2AD-93480B4783C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8551896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469AEA2-7FE8-487E-8232-E119901F110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4008F2-9C1C-4494-9F4A-B039A0956A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4086566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2371C8-D8FD-4368-A7E1-DDE16B67B817}"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ADAA75E-8F15-4C48-B48E-D87BB1D49D2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6207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10778976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52FF6BC-958F-445F-839E-26365D165F1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2EA313-E203-47D7-BE6B-F04E5FD24E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2775874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AA4B1B2-47B9-4EFF-8678-C6F62DE6895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F02AF15-9F4A-4B69-8592-66CF7499C1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8275740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8F182DD-ED1B-4EB1-B7C2-60890E815BF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790CD1-687A-44B2-8651-A0180071994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7728594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6976EF1-5381-466F-BB85-71EE58FB2A33}"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BAB5BA8-1D16-4710-AD9D-CC0BE0E3AC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2880218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85F92D5-C51F-443A-B5C6-A22893F9FBBA}"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F8B224E-2A9B-4BA4-8D98-079D0CFE83A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59222391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3A080E9-BB7D-4890-A0AB-54AA0A8D8C1F}"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9FFBCEF-F5BA-40E8-A3E7-BD9DCF25FC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2401042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27625-5959-4C4F-BBB7-18F7A72CB6A9}"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093C7A-F364-43AC-832C-CB3854A50AD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1108099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B515C9-830B-4EEB-B1A1-EE43B12EC661}"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F5DABF-01B3-4BBF-ACB5-0D2A78C2B9A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7640069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27ED9B-36B4-48B4-BCD3-BBCF9DAE617B}"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261125E-6657-4C75-A419-06CBF94AE7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8285646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CE79AD3-9707-425C-A85E-3254D2568D7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46EE4B-DE34-461D-877D-7409F9024B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47251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43930944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C988537-C684-4DD6-A2E6-00745E65168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B2E9BA8-50D9-4A46-83E0-A5EDDB18E99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007793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C0038D-2A4F-47BB-8D71-BBAD2985F22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73E6BA9-2F53-4AF3-9DA9-9C4846608E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9371431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52FF6BC-958F-445F-839E-26365D165F1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2EA313-E203-47D7-BE6B-F04E5FD24E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2843862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AA4B1B2-47B9-4EFF-8678-C6F62DE6895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F02AF15-9F4A-4B69-8592-66CF7499C1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4012502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8F182DD-ED1B-4EB1-B7C2-60890E815BF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790CD1-687A-44B2-8651-A0180071994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99913980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6976EF1-5381-466F-BB85-71EE58FB2A33}"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BAB5BA8-1D16-4710-AD9D-CC0BE0E3AC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1594224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85F92D5-C51F-443A-B5C6-A22893F9FBBA}"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F8B224E-2A9B-4BA4-8D98-079D0CFE83A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611413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3A080E9-BB7D-4890-A0AB-54AA0A8D8C1F}"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9FFBCEF-F5BA-40E8-A3E7-BD9DCF25FC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16898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27625-5959-4C4F-BBB7-18F7A72CB6A9}"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093C7A-F364-43AC-832C-CB3854A50AD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3577008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B515C9-830B-4EEB-B1A1-EE43B12EC661}"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F5DABF-01B3-4BBF-ACB5-0D2A78C2B9A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042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318873856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27ED9B-36B4-48B4-BCD3-BBCF9DAE617B}"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261125E-6657-4C75-A419-06CBF94AE7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2702125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CE79AD3-9707-425C-A85E-3254D2568D7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46EE4B-DE34-461D-877D-7409F9024B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669537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C988537-C684-4DD6-A2E6-00745E65168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B2E9BA8-50D9-4A46-83E0-A5EDDB18E99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0096889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C0038D-2A4F-47BB-8D71-BBAD2985F22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73E6BA9-2F53-4AF3-9DA9-9C4846608E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0121978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52FF6BC-958F-445F-839E-26365D165F1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2EA313-E203-47D7-BE6B-F04E5FD24E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1297830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AA4B1B2-47B9-4EFF-8678-C6F62DE6895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F02AF15-9F4A-4B69-8592-66CF7499C1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1983000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8F182DD-ED1B-4EB1-B7C2-60890E815BF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790CD1-687A-44B2-8651-A0180071994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904808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6976EF1-5381-466F-BB85-71EE58FB2A33}"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BAB5BA8-1D16-4710-AD9D-CC0BE0E3AC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5678999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85F92D5-C51F-443A-B5C6-A22893F9FBBA}"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F8B224E-2A9B-4BA4-8D98-079D0CFE83A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8143354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3A080E9-BB7D-4890-A0AB-54AA0A8D8C1F}"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9FFBCEF-F5BA-40E8-A3E7-BD9DCF25FC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54181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53862128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27625-5959-4C4F-BBB7-18F7A72CB6A9}"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093C7A-F364-43AC-832C-CB3854A50AD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49975449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B515C9-830B-4EEB-B1A1-EE43B12EC661}"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F5DABF-01B3-4BBF-ACB5-0D2A78C2B9A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92214854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27ED9B-36B4-48B4-BCD3-BBCF9DAE617B}"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261125E-6657-4C75-A419-06CBF94AE7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8682883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CE79AD3-9707-425C-A85E-3254D2568D7C}"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46EE4B-DE34-461D-877D-7409F9024B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2506684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C988537-C684-4DD6-A2E6-00745E65168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B2E9BA8-50D9-4A46-83E0-A5EDDB18E99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2695540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C0038D-2A4F-47BB-8D71-BBAD2985F22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73E6BA9-2F53-4AF3-9DA9-9C4846608E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4319733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4E63E20-999D-4795-8C10-DD024856407B}"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A46B628-8E4F-4E7B-B627-7A17224E500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4242897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23A8CC2-76DB-477B-AF6F-4B5A2669291F}"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DDC3566-B9D2-4C19-AA14-F19FE0D9D6F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4170615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061E0F-DF14-4A33-AF67-7DDB03C070F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3FC0FF6-421A-4654-AF33-05B6DA34432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893179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63F62BB-58C5-4FBC-8A1D-25A62F1DB548}"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AACFEC3-E2A3-4DF8-9873-148B478024C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296852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403467517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3848481-8C02-4356-842B-9EEF93C2B604}"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3626D9E-BC70-4852-B8F4-5AE0F6241A1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2215955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AA37C573-7EDB-4859-81CC-261D59C394BE}"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ADCE8D4-AC64-4D3B-82B3-810ABC8B46F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9004854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96A9124-1AA4-4B27-BA91-C7E49ECA1D48}"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19C1E87-490A-4FA2-BCD6-3D948D84245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0325070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2A75B7-E20D-4984-888E-0F27AA6B16D2}"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B25E4C7-D51D-4BA8-9738-3994BD2D2BF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3123406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671E02-C61C-4D92-A122-552689BAA759}"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1256B90-931D-424D-8BBE-8C3D998043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9693356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A574F9C5-D643-4AA1-8438-D92BFA0BF713}"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BB482F4-4FBC-4695-83EB-4D5063D4F34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9378504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275B4F1F-AA41-4025-8D26-6E5E4F113E3D}"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D52BA4A-16A6-4EF3-B88A-D499F86DB6C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4412005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960C7DD5-99BD-4AAC-A764-92EF4BD4B350}"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65DAF4D-DD5F-4455-92C9-2911CACCC8D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31110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412112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3649305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1010365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2017/12/10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979273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2017/12/10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264647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2017/12/10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2977722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8400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2447032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1728053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1642683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26072918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622184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2782670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11771726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2017/12/10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125041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2017/12/10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3108920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2017/12/10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18793940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20731128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38576373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23719092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7819054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9142300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8611878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5263271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427394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2017/12/10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8578801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2017/12/10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1945071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2017/12/10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9847069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40173012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42547646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3275017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12332030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7394624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38357959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65236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237575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2017/12/10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3000882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2017/12/10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37948670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2017/12/10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40161726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9526874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24153941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25719995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24693313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8783348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15223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41686940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21134349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2017/12/10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11132515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2017/12/10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32419140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2017/12/10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6790986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23018797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2017/12/10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29971227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17802082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25036638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B97ACF-9C28-4E1E-852A-857DE1E218C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A285D9-F478-4CB9-B62A-A2EC918848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188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B81987-0F9C-4D02-AF3F-1B8E100D839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5B083C1-3FC6-4F5D-B5CD-480F123632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688142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CC5C64-DBB1-4D35-B38A-A2612BC48613}"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25D750-F0E9-4E33-80C2-ABB3BB772F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569505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5C84D9E-30F0-4CE1-A806-5D5F1ECB1BD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609424-FECA-44D1-89A1-17D4ED2B697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363793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E25A05F-F740-46CB-8D83-00024035EB09}"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7D0B1B3-C6EE-427C-82EA-5216330BCDD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906096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C2CD1F39-8071-4B37-9270-63474A93FC0B}"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DA2775-DCAB-4432-BB39-665710B532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428511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6807D1-2A5C-4475-A3B3-3BE27D0FF736}"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7A92776-DD9F-431D-A855-8F15FFED8D2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546136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FB7C71-CE1D-4954-92C2-9BE630B7389F}"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6BA785-75FC-43B3-8B70-2246B0DCCF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256863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E731E7-5B2A-4264-9B35-7E9E36543C82}"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286A4E-2F51-474F-8BC5-C5F19241EF7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057142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E86268-0CD2-475F-A57D-9FBD73206205}"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5F4B52-FA39-4914-89D8-D3A0BED5E7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424931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70AC999-882A-41C4-A5EA-7D0494ACAB08}"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B0A482-0DD8-4D3A-A9EB-6CC3E880ED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1961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B97ACF-9C28-4E1E-852A-857DE1E218C2}"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A285D9-F478-4CB9-B62A-A2EC918848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4308689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B81987-0F9C-4D02-AF3F-1B8E100D8399}"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5B083C1-3FC6-4F5D-B5CD-480F123632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685965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CC5C64-DBB1-4D35-B38A-A2612BC48613}"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25D750-F0E9-4E33-80C2-ABB3BB772F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718095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5C84D9E-30F0-4CE1-A806-5D5F1ECB1BD4}"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609424-FECA-44D1-89A1-17D4ED2B697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815920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E25A05F-F740-46CB-8D83-00024035EB09}" type="datetimeFigureOut">
              <a:rPr lang="zh-CN" altLang="en-US"/>
              <a:pPr>
                <a:defRPr/>
              </a:pPr>
              <a:t>2017/12/10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7D0B1B3-C6EE-427C-82EA-5216330BCDD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375200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C2CD1F39-8071-4B37-9270-63474A93FC0B}" type="datetimeFigureOut">
              <a:rPr lang="zh-CN" altLang="en-US"/>
              <a:pPr>
                <a:defRPr/>
              </a:pPr>
              <a:t>2017/12/10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DA2775-DCAB-4432-BB39-665710B532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2280795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6807D1-2A5C-4475-A3B3-3BE27D0FF736}" type="datetimeFigureOut">
              <a:rPr lang="zh-CN" altLang="en-US"/>
              <a:pPr>
                <a:defRPr/>
              </a:pPr>
              <a:t>2017/12/10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7A92776-DD9F-431D-A855-8F15FFED8D2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108242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FB7C71-CE1D-4954-92C2-9BE630B7389F}"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6BA785-75FC-43B3-8B70-2246B0DCCF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1589155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E731E7-5B2A-4264-9B35-7E9E36543C82}" type="datetimeFigureOut">
              <a:rPr lang="zh-CN" altLang="en-US"/>
              <a:pPr>
                <a:defRPr/>
              </a:pPr>
              <a:t>2017/12/10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286A4E-2F51-474F-8BC5-C5F19241EF7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2667645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E86268-0CD2-475F-A57D-9FBD73206205}" type="datetimeFigureOut">
              <a:rPr lang="zh-CN" altLang="en-US"/>
              <a:pPr>
                <a:defRPr/>
              </a:pPr>
              <a:t>2017/12/10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5F4B52-FA39-4914-89D8-D3A0BED5E7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8477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jpe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jpe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jpe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image" Target="../media/image1.jpeg"/><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4.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image" Target="../media/image1.jpeg"/><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theme" Target="../theme/theme15.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image" Target="../media/image1.jpeg"/><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theme" Target="../theme/theme16.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image" Target="../media/image1.jpeg"/><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theme" Target="../theme/theme17.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image" Target="../media/image1.jpeg"/><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theme" Target="../theme/theme18.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theme" Target="../theme/theme19.xml"/><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2" Type="http://schemas.openxmlformats.org/officeDocument/2006/relationships/slideLayout" Target="../slideLayouts/slideLayout201.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0" Type="http://schemas.openxmlformats.org/officeDocument/2006/relationships/slideLayout" Target="../slideLayouts/slideLayout209.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9.xml"/><Relationship Id="rId13" Type="http://schemas.openxmlformats.org/officeDocument/2006/relationships/theme" Target="../theme/theme20.xml"/><Relationship Id="rId3" Type="http://schemas.openxmlformats.org/officeDocument/2006/relationships/slideLayout" Target="../slideLayouts/slideLayout214.xml"/><Relationship Id="rId7" Type="http://schemas.openxmlformats.org/officeDocument/2006/relationships/slideLayout" Target="../slideLayouts/slideLayout218.xml"/><Relationship Id="rId12" Type="http://schemas.openxmlformats.org/officeDocument/2006/relationships/slideLayout" Target="../slideLayouts/slideLayout223.xml"/><Relationship Id="rId2" Type="http://schemas.openxmlformats.org/officeDocument/2006/relationships/slideLayout" Target="../slideLayouts/slideLayout213.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5" Type="http://schemas.openxmlformats.org/officeDocument/2006/relationships/slideLayout" Target="../slideLayouts/slideLayout216.xml"/><Relationship Id="rId10" Type="http://schemas.openxmlformats.org/officeDocument/2006/relationships/slideLayout" Target="../slideLayouts/slideLayout221.xml"/><Relationship Id="rId4" Type="http://schemas.openxmlformats.org/officeDocument/2006/relationships/slideLayout" Target="../slideLayouts/slideLayout215.xml"/><Relationship Id="rId9" Type="http://schemas.openxmlformats.org/officeDocument/2006/relationships/slideLayout" Target="../slideLayouts/slideLayout220.xml"/><Relationship Id="rId14" Type="http://schemas.openxmlformats.org/officeDocument/2006/relationships/image" Target="../media/image1.jpe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theme" Target="../theme/theme21.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image" Target="../media/image1.jpe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3.xml"/><Relationship Id="rId13" Type="http://schemas.openxmlformats.org/officeDocument/2006/relationships/theme" Target="../theme/theme22.xml"/><Relationship Id="rId3" Type="http://schemas.openxmlformats.org/officeDocument/2006/relationships/slideLayout" Target="../slideLayouts/slideLayout238.xml"/><Relationship Id="rId7" Type="http://schemas.openxmlformats.org/officeDocument/2006/relationships/slideLayout" Target="../slideLayouts/slideLayout242.xml"/><Relationship Id="rId12" Type="http://schemas.openxmlformats.org/officeDocument/2006/relationships/slideLayout" Target="../slideLayouts/slideLayout247.xml"/><Relationship Id="rId2" Type="http://schemas.openxmlformats.org/officeDocument/2006/relationships/slideLayout" Target="../slideLayouts/slideLayout237.xml"/><Relationship Id="rId1" Type="http://schemas.openxmlformats.org/officeDocument/2006/relationships/slideLayout" Target="../slideLayouts/slideLayout236.xml"/><Relationship Id="rId6" Type="http://schemas.openxmlformats.org/officeDocument/2006/relationships/slideLayout" Target="../slideLayouts/slideLayout241.xml"/><Relationship Id="rId11" Type="http://schemas.openxmlformats.org/officeDocument/2006/relationships/slideLayout" Target="../slideLayouts/slideLayout246.xml"/><Relationship Id="rId5" Type="http://schemas.openxmlformats.org/officeDocument/2006/relationships/slideLayout" Target="../slideLayouts/slideLayout240.xml"/><Relationship Id="rId10" Type="http://schemas.openxmlformats.org/officeDocument/2006/relationships/slideLayout" Target="../slideLayouts/slideLayout245.xml"/><Relationship Id="rId4" Type="http://schemas.openxmlformats.org/officeDocument/2006/relationships/slideLayout" Target="../slideLayouts/slideLayout239.xml"/><Relationship Id="rId9" Type="http://schemas.openxmlformats.org/officeDocument/2006/relationships/slideLayout" Target="../slideLayouts/slideLayout244.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6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17AC06FA-B63E-4F9D-8DE7-6689A140253D}"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31B1AE88-3072-47C4-A9FB-423B303554CB}"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45322686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7DD226B7-5DE4-4D25-80D1-EEAA0D71AD6C}"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E705D77A-24D5-4907-A89B-3CD49FFD33CD}"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5278388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dirty="0">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0CBC1DBA-E3A5-4E4D-91D1-6475854A61C2}"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20CDED8A-9CC7-49BD-B829-AA65E4193673}"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244484546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04D62E67-BD7E-44B2-88F2-CA42038D81CA}"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82FD35D9-CE4C-4981-8BF5-A672850AE070}"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27908040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04D62E67-BD7E-44B2-88F2-CA42038D81CA}"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82FD35D9-CE4C-4981-8BF5-A672850AE070}"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95530004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04D62E67-BD7E-44B2-88F2-CA42038D81CA}"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82FD35D9-CE4C-4981-8BF5-A672850AE070}"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58376081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ea typeface="宋体" charset="-122"/>
                <a:cs typeface="+mn-ea"/>
              </a:defRPr>
            </a:lvl1pPr>
          </a:lstStyle>
          <a:p>
            <a:pPr fontAlgn="base">
              <a:spcBef>
                <a:spcPct val="0"/>
              </a:spcBef>
              <a:spcAft>
                <a:spcPct val="0"/>
              </a:spcAft>
              <a:buFont typeface="Arial" panose="020B0604020202020204" pitchFamily="34" charset="0"/>
              <a:buNone/>
              <a:defRPr/>
            </a:pPr>
            <a:fld id="{37B6E21D-30AC-4C05-94D5-52FB72B3AC9E}"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93B963AE-EF21-4A92-B0DD-D5E23B4C001A}"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295268080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ea typeface="宋体" charset="-122"/>
                <a:cs typeface="+mn-ea"/>
              </a:defRPr>
            </a:lvl1pPr>
          </a:lstStyle>
          <a:p>
            <a:pPr fontAlgn="base">
              <a:spcBef>
                <a:spcPct val="0"/>
              </a:spcBef>
              <a:spcAft>
                <a:spcPct val="0"/>
              </a:spcAft>
              <a:buFont typeface="Arial" panose="020B0604020202020204" pitchFamily="34" charset="0"/>
              <a:buNone/>
              <a:defRPr/>
            </a:pPr>
            <a:fld id="{37B6E21D-30AC-4C05-94D5-52FB72B3AC9E}"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93B963AE-EF21-4A92-B0DD-D5E23B4C001A}"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408950197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ea typeface="宋体" charset="-122"/>
                <a:cs typeface="+mn-ea"/>
              </a:defRPr>
            </a:lvl1pPr>
          </a:lstStyle>
          <a:p>
            <a:pPr fontAlgn="base">
              <a:spcBef>
                <a:spcPct val="0"/>
              </a:spcBef>
              <a:spcAft>
                <a:spcPct val="0"/>
              </a:spcAft>
              <a:buFont typeface="Arial" panose="020B0604020202020204" pitchFamily="34" charset="0"/>
              <a:buNone/>
              <a:defRPr/>
            </a:pPr>
            <a:fld id="{37B6E21D-30AC-4C05-94D5-52FB72B3AC9E}"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93B963AE-EF21-4A92-B0DD-D5E23B4C001A}"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14893590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967817E4-7A74-41D5-BD5A-156A704C4546}" type="datetimeFigureOut">
              <a:rPr lang="zh-CN" altLang="en-US"/>
              <a:pPr fontAlgn="base">
                <a:spcBef>
                  <a:spcPct val="0"/>
                </a:spcBef>
                <a:spcAft>
                  <a:spcPct val="0"/>
                </a:spcAft>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0FE0E79D-0425-4215-9454-DE86AF24D2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88168041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2017/12/10</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1523410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967817E4-7A74-41D5-BD5A-156A704C4546}" type="datetimeFigureOut">
              <a:rPr lang="zh-CN" altLang="en-US"/>
              <a:pPr fontAlgn="base">
                <a:spcBef>
                  <a:spcPct val="0"/>
                </a:spcBef>
                <a:spcAft>
                  <a:spcPct val="0"/>
                </a:spcAft>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0FE0E79D-0425-4215-9454-DE86AF24D2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31052903"/>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967817E4-7A74-41D5-BD5A-156A704C4546}" type="datetimeFigureOut">
              <a:rPr lang="zh-CN" altLang="en-US"/>
              <a:pPr fontAlgn="base">
                <a:spcBef>
                  <a:spcPct val="0"/>
                </a:spcBef>
                <a:spcAft>
                  <a:spcPct val="0"/>
                </a:spcAft>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0FE0E79D-0425-4215-9454-DE86AF24D2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899776483"/>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2D89BC1E-4B5E-4AC2-ACF5-824F878B452A}" type="datetimeFigureOut">
              <a:rPr lang="zh-CN" altLang="en-US"/>
              <a:pPr fontAlgn="base">
                <a:spcBef>
                  <a:spcPct val="0"/>
                </a:spcBef>
                <a:spcAft>
                  <a:spcPct val="0"/>
                </a:spcAft>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701BC3D2-B06E-4141-8292-3985F35B23E0}" type="slidenum">
              <a:rPr lang="zh-CN" altLang="en-US"/>
              <a:pPr fontAlgn="base">
                <a:spcBef>
                  <a:spcPct val="0"/>
                </a:spcBef>
                <a:spcAft>
                  <a:spcPct val="0"/>
                </a:spcAft>
                <a:buFont typeface="Arial" panose="020B0604020202020204" pitchFamily="34" charset="0"/>
                <a:buNone/>
              </a:pPr>
              <a:t>‹#›</a:t>
            </a:fld>
            <a:endParaRPr lang="zh-CN" altLang="en-US"/>
          </a:p>
        </p:txBody>
      </p:sp>
    </p:spTree>
    <p:extLst>
      <p:ext uri="{BB962C8B-B14F-4D97-AF65-F5344CB8AC3E}">
        <p14:creationId xmlns:p14="http://schemas.microsoft.com/office/powerpoint/2010/main" val="3108629625"/>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2017/12/10</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1182002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2017/12/10</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30333258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2017/12/10</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4053581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2017/12/10</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32047242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2017/12/10</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28452318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17AC06FA-B63E-4F9D-8DE7-6689A140253D}"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31B1AE88-3072-47C4-A9FB-423B303554CB}"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4381212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17AC06FA-B63E-4F9D-8DE7-6689A140253D}" type="datetimeFigureOut">
              <a:rPr lang="zh-CN" altLang="en-US"/>
              <a:pPr fontAlgn="base">
                <a:spcBef>
                  <a:spcPct val="0"/>
                </a:spcBef>
                <a:spcAft>
                  <a:spcPct val="0"/>
                </a:spcAft>
                <a:buFont typeface="Arial" panose="020B0604020202020204" pitchFamily="34" charset="0"/>
                <a:buNone/>
                <a:defRPr/>
              </a:pPr>
              <a:t>2017/12/10</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31B1AE88-3072-47C4-A9FB-423B303554CB}"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642416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1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0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第四章  语法分析</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推导（</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推导的正式定义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是一个产生式，那么</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=&gt; </a:t>
            </a:r>
            <a:r>
              <a:rPr lang="el-GR" altLang="zh-CN" dirty="0" smtClean="0">
                <a:latin typeface="Times New Roman" pitchFamily="18" charset="0"/>
                <a:ea typeface="隶书" pitchFamily="49" charset="-122"/>
                <a:cs typeface="Times New Roman" pitchFamily="18" charset="0"/>
                <a:sym typeface="Wingdings" pitchFamily="2" charset="2"/>
              </a:rPr>
              <a:t>αγβ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endParaRPr lang="en-US" altLang="zh-CN" dirty="0" smtClean="0">
              <a:latin typeface="Times New Roman" pitchFamily="18" charset="0"/>
              <a:ea typeface="隶书" pitchFamily="49" charset="-122"/>
              <a:cs typeface="Times New Roman" pitchFamily="18" charset="0"/>
              <a:sym typeface="Wingdings" pitchFamily="2" charset="2"/>
            </a:endParaRPr>
          </a:p>
          <a:p>
            <a:pPr lvl="2"/>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经过零步或者多步推导出：</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对于任何串</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α</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=&gt;</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γ</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经过一步或者多步推导出：</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等价于</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β</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不等于</a:t>
            </a:r>
            <a:r>
              <a:rPr lang="el-GR" altLang="zh-CN" dirty="0" smtClean="0">
                <a:latin typeface="Times New Roman" pitchFamily="18" charset="0"/>
                <a:ea typeface="隶书" pitchFamily="49" charset="-122"/>
                <a:cs typeface="Times New Roman" pitchFamily="18" charset="0"/>
                <a:sym typeface="Wingdings" pitchFamily="2" charset="2"/>
              </a:rPr>
              <a:t>β</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1027" name="Picture 3"/>
          <p:cNvPicPr>
            <a:picLocks noChangeAspect="1" noChangeArrowheads="1"/>
          </p:cNvPicPr>
          <p:nvPr/>
        </p:nvPicPr>
        <p:blipFill>
          <a:blip r:embed="rId2" cstate="print"/>
          <a:srcRect/>
          <a:stretch>
            <a:fillRect/>
          </a:stretch>
        </p:blipFill>
        <p:spPr bwMode="auto">
          <a:xfrm>
            <a:off x="5643570" y="3571876"/>
            <a:ext cx="409575" cy="295275"/>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3286116" y="4062419"/>
            <a:ext cx="409575" cy="295275"/>
          </a:xfrm>
          <a:prstGeom prst="rect">
            <a:avLst/>
          </a:prstGeom>
          <a:noFill/>
          <a:ln w="9525">
            <a:noFill/>
            <a:miter lim="800000"/>
            <a:headEnd/>
            <a:tailEnd/>
          </a:ln>
        </p:spPr>
      </p:pic>
      <p:pic>
        <p:nvPicPr>
          <p:cNvPr id="1029" name="Picture 5"/>
          <p:cNvPicPr>
            <a:picLocks noChangeAspect="1" noChangeArrowheads="1"/>
          </p:cNvPicPr>
          <p:nvPr/>
        </p:nvPicPr>
        <p:blipFill>
          <a:blip r:embed="rId2" cstate="print"/>
          <a:srcRect/>
          <a:stretch>
            <a:fillRect/>
          </a:stretch>
        </p:blipFill>
        <p:spPr bwMode="auto">
          <a:xfrm>
            <a:off x="2214546" y="4562485"/>
            <a:ext cx="409575" cy="295275"/>
          </a:xfrm>
          <a:prstGeom prst="rect">
            <a:avLst/>
          </a:prstGeom>
          <a:noFill/>
          <a:ln w="9525">
            <a:noFill/>
            <a:miter lim="800000"/>
            <a:headEnd/>
            <a:tailEnd/>
          </a:ln>
        </p:spPr>
      </p:pic>
      <p:pic>
        <p:nvPicPr>
          <p:cNvPr id="1031" name="Picture 7"/>
          <p:cNvPicPr>
            <a:picLocks noChangeAspect="1" noChangeArrowheads="1"/>
          </p:cNvPicPr>
          <p:nvPr/>
        </p:nvPicPr>
        <p:blipFill>
          <a:blip r:embed="rId2" cstate="print"/>
          <a:srcRect/>
          <a:stretch>
            <a:fillRect/>
          </a:stretch>
        </p:blipFill>
        <p:spPr bwMode="auto">
          <a:xfrm>
            <a:off x="5214942" y="4562485"/>
            <a:ext cx="409575" cy="295275"/>
          </a:xfrm>
          <a:prstGeom prst="rect">
            <a:avLst/>
          </a:prstGeom>
          <a:noFill/>
          <a:ln w="9525">
            <a:noFill/>
            <a:miter lim="800000"/>
            <a:headEnd/>
            <a:tailEnd/>
          </a:ln>
        </p:spPr>
      </p:pic>
      <p:pic>
        <p:nvPicPr>
          <p:cNvPr id="1032" name="Picture 8"/>
          <p:cNvPicPr>
            <a:picLocks noChangeAspect="1" noChangeArrowheads="1"/>
          </p:cNvPicPr>
          <p:nvPr/>
        </p:nvPicPr>
        <p:blipFill>
          <a:blip r:embed="rId3" cstate="print"/>
          <a:srcRect/>
          <a:stretch>
            <a:fillRect/>
          </a:stretch>
        </p:blipFill>
        <p:spPr bwMode="auto">
          <a:xfrm>
            <a:off x="5643570" y="5095889"/>
            <a:ext cx="428625" cy="333375"/>
          </a:xfrm>
          <a:prstGeom prst="rect">
            <a:avLst/>
          </a:prstGeom>
          <a:noFill/>
          <a:ln w="9525">
            <a:noFill/>
            <a:miter lim="800000"/>
            <a:headEnd/>
            <a:tailEnd/>
          </a:ln>
        </p:spPr>
      </p:pic>
      <p:pic>
        <p:nvPicPr>
          <p:cNvPr id="1033" name="Picture 9"/>
          <p:cNvPicPr>
            <a:picLocks noChangeAspect="1" noChangeArrowheads="1"/>
          </p:cNvPicPr>
          <p:nvPr/>
        </p:nvPicPr>
        <p:blipFill>
          <a:blip r:embed="rId3" cstate="print"/>
          <a:srcRect/>
          <a:stretch>
            <a:fillRect/>
          </a:stretch>
        </p:blipFill>
        <p:spPr bwMode="auto">
          <a:xfrm>
            <a:off x="1500166" y="5524517"/>
            <a:ext cx="428625" cy="333375"/>
          </a:xfrm>
          <a:prstGeom prst="rect">
            <a:avLst/>
          </a:prstGeom>
          <a:noFill/>
          <a:ln w="9525">
            <a:noFill/>
            <a:miter lim="800000"/>
            <a:headEnd/>
            <a:tailEnd/>
          </a:ln>
        </p:spPr>
      </p:pic>
      <p:pic>
        <p:nvPicPr>
          <p:cNvPr id="12" name="Picture 7"/>
          <p:cNvPicPr>
            <a:picLocks noChangeAspect="1" noChangeArrowheads="1"/>
          </p:cNvPicPr>
          <p:nvPr/>
        </p:nvPicPr>
        <p:blipFill>
          <a:blip r:embed="rId2" cstate="print"/>
          <a:srcRect/>
          <a:stretch>
            <a:fillRect/>
          </a:stretch>
        </p:blipFill>
        <p:spPr bwMode="auto">
          <a:xfrm>
            <a:off x="3357554" y="5562617"/>
            <a:ext cx="409575"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为什么句柄总是在栈顶？（</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20483" name="Rectangle 3"/>
          <p:cNvSpPr>
            <a:spLocks noGrp="1" noChangeArrowheads="1"/>
          </p:cNvSpPr>
          <p:nvPr>
            <p:ph type="body" idx="1"/>
          </p:nvPr>
        </p:nvSpPr>
        <p:spPr>
          <a:xfrm>
            <a:off x="457200" y="1600200"/>
            <a:ext cx="8305800" cy="2328866"/>
          </a:xfrm>
        </p:spPr>
        <p:txBody>
          <a:bodyPr/>
          <a:lstStyle/>
          <a:p>
            <a:pPr>
              <a:lnSpc>
                <a:spcPct val="80000"/>
              </a:lnSpc>
            </a:pPr>
            <a:r>
              <a:rPr lang="zh-CN" altLang="en-US" sz="2800" dirty="0">
                <a:latin typeface="Times New Roman" pitchFamily="18" charset="0"/>
                <a:ea typeface="隶书" pitchFamily="49" charset="-122"/>
                <a:cs typeface="Times New Roman" pitchFamily="18" charset="0"/>
              </a:rPr>
              <a:t>为什</a:t>
            </a:r>
            <a:r>
              <a:rPr lang="zh-CN" altLang="en-US" sz="2800" dirty="0" smtClean="0">
                <a:latin typeface="Times New Roman" pitchFamily="18" charset="0"/>
                <a:ea typeface="隶书" pitchFamily="49" charset="-122"/>
                <a:cs typeface="Times New Roman" pitchFamily="18" charset="0"/>
              </a:rPr>
              <a:t>么每次归约得到的新</a:t>
            </a:r>
            <a:r>
              <a:rPr lang="zh-CN" altLang="en-US" sz="2800" dirty="0">
                <a:latin typeface="Times New Roman" pitchFamily="18" charset="0"/>
                <a:ea typeface="隶书" pitchFamily="49" charset="-122"/>
                <a:cs typeface="Times New Roman" pitchFamily="18" charset="0"/>
              </a:rPr>
              <a:t>句型的句</a:t>
            </a:r>
            <a:r>
              <a:rPr lang="zh-CN" altLang="en-US" sz="2800" dirty="0" smtClean="0">
                <a:latin typeface="Times New Roman" pitchFamily="18" charset="0"/>
                <a:ea typeface="隶书" pitchFamily="49" charset="-122"/>
                <a:cs typeface="Times New Roman" pitchFamily="18" charset="0"/>
              </a:rPr>
              <a:t>柄仍不</a:t>
            </a:r>
            <a:r>
              <a:rPr lang="zh-CN" altLang="en-US" sz="2800" dirty="0">
                <a:latin typeface="Times New Roman" pitchFamily="18" charset="0"/>
                <a:ea typeface="隶书" pitchFamily="49" charset="-122"/>
                <a:cs typeface="Times New Roman" pitchFamily="18" charset="0"/>
              </a:rPr>
              <a:t>在栈顶？</a:t>
            </a:r>
          </a:p>
          <a:p>
            <a:pPr>
              <a:lnSpc>
                <a:spcPct val="80000"/>
              </a:lnSpc>
            </a:pPr>
            <a:r>
              <a:rPr lang="zh-CN" altLang="en-US" sz="2800" dirty="0">
                <a:latin typeface="Times New Roman" pitchFamily="18" charset="0"/>
                <a:ea typeface="隶书" pitchFamily="49" charset="-122"/>
                <a:cs typeface="Times New Roman" pitchFamily="18" charset="0"/>
              </a:rPr>
              <a:t>考虑最右推导的两个连续步骤的两种情况</a:t>
            </a:r>
          </a:p>
          <a:p>
            <a:pPr lvl="1">
              <a:lnSpc>
                <a:spcPct val="80000"/>
              </a:lnSpc>
            </a:pP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被替换为</a:t>
            </a:r>
            <a:r>
              <a:rPr lang="el-GR" altLang="zh-CN" sz="2400" dirty="0">
                <a:latin typeface="Times New Roman" pitchFamily="18" charset="0"/>
                <a:ea typeface="隶书" pitchFamily="49" charset="-122"/>
                <a:cs typeface="Times New Roman" pitchFamily="18" charset="0"/>
              </a:rPr>
              <a:t>βB</a:t>
            </a:r>
            <a:r>
              <a:rPr lang="el-GR" altLang="zh-CN" sz="2400" dirty="0">
                <a:solidFill>
                  <a:srgbClr val="FF0000"/>
                </a:solidFill>
                <a:latin typeface="Times New Roman" pitchFamily="18" charset="0"/>
                <a:ea typeface="隶书" pitchFamily="49" charset="-122"/>
                <a:cs typeface="Times New Roman" pitchFamily="18" charset="0"/>
              </a:rPr>
              <a:t>y</a:t>
            </a:r>
            <a:r>
              <a:rPr lang="zh-CN" altLang="en-US" sz="2400" dirty="0">
                <a:latin typeface="Times New Roman" pitchFamily="18" charset="0"/>
                <a:ea typeface="隶书" pitchFamily="49" charset="-122"/>
                <a:cs typeface="Times New Roman" pitchFamily="18" charset="0"/>
              </a:rPr>
              <a:t>，然后产生式体中的最右非终结符号</a:t>
            </a:r>
            <a:r>
              <a:rPr lang="en-US" altLang="zh-CN" sz="2400" dirty="0">
                <a:latin typeface="Times New Roman" pitchFamily="18" charset="0"/>
                <a:ea typeface="隶书" pitchFamily="49" charset="-122"/>
                <a:cs typeface="Times New Roman" pitchFamily="18" charset="0"/>
              </a:rPr>
              <a:t>B</a:t>
            </a:r>
            <a:r>
              <a:rPr lang="zh-CN" altLang="en-US" sz="2400" dirty="0">
                <a:latin typeface="Times New Roman" pitchFamily="18" charset="0"/>
                <a:ea typeface="隶书" pitchFamily="49" charset="-122"/>
                <a:cs typeface="Times New Roman" pitchFamily="18" charset="0"/>
              </a:rPr>
              <a:t>被替换为</a:t>
            </a:r>
            <a:r>
              <a:rPr lang="el-GR" altLang="zh-CN" sz="2400" dirty="0">
                <a:latin typeface="Times New Roman" pitchFamily="18" charset="0"/>
                <a:ea typeface="隶书" pitchFamily="49" charset="-122"/>
                <a:cs typeface="Times New Roman" pitchFamily="18" charset="0"/>
              </a:rPr>
              <a:t>γ</a:t>
            </a:r>
            <a:r>
              <a:rPr lang="zh-CN" altLang="el-GR"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（归约之后句柄为</a:t>
            </a:r>
            <a:r>
              <a:rPr lang="el-GR" altLang="zh-CN" sz="2400" dirty="0" smtClean="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By</a:t>
            </a:r>
            <a:r>
              <a:rPr lang="zh-CN" altLang="en-US" sz="2400" dirty="0" smtClean="0">
                <a:latin typeface="Times New Roman" pitchFamily="18" charset="0"/>
                <a:ea typeface="隶书" pitchFamily="49" charset="-122"/>
                <a:cs typeface="Times New Roman" pitchFamily="18" charset="0"/>
              </a:rPr>
              <a:t>）</a:t>
            </a:r>
            <a:endParaRPr lang="zh-CN" altLang="en-US" sz="2400" dirty="0">
              <a:latin typeface="Times New Roman" pitchFamily="18" charset="0"/>
              <a:ea typeface="隶书" pitchFamily="49" charset="-122"/>
              <a:cs typeface="Times New Roman" pitchFamily="18" charset="0"/>
            </a:endParaRPr>
          </a:p>
          <a:p>
            <a:pPr lvl="1">
              <a:lnSpc>
                <a:spcPct val="80000"/>
              </a:lnSpc>
            </a:pP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首先被展开，产生式体中只包含终结符号；下一个最右非终结符号</a:t>
            </a:r>
            <a:r>
              <a:rPr lang="en-US" altLang="zh-CN" sz="2400" dirty="0">
                <a:latin typeface="Times New Roman" pitchFamily="18" charset="0"/>
                <a:ea typeface="隶书" pitchFamily="49" charset="-122"/>
                <a:cs typeface="Times New Roman" pitchFamily="18" charset="0"/>
              </a:rPr>
              <a:t>B</a:t>
            </a:r>
            <a:r>
              <a:rPr lang="zh-CN" altLang="en-US" sz="2400" dirty="0">
                <a:latin typeface="Times New Roman" pitchFamily="18" charset="0"/>
                <a:ea typeface="隶书" pitchFamily="49" charset="-122"/>
                <a:cs typeface="Times New Roman" pitchFamily="18" charset="0"/>
              </a:rPr>
              <a:t>位于</a:t>
            </a:r>
            <a:r>
              <a:rPr lang="en-US" altLang="zh-CN" sz="2400" dirty="0">
                <a:latin typeface="Times New Roman" pitchFamily="18" charset="0"/>
                <a:ea typeface="隶书" pitchFamily="49" charset="-122"/>
                <a:cs typeface="Times New Roman" pitchFamily="18" charset="0"/>
              </a:rPr>
              <a:t>y</a:t>
            </a:r>
            <a:r>
              <a:rPr lang="zh-CN" altLang="en-US" sz="2400" dirty="0">
                <a:latin typeface="Times New Roman" pitchFamily="18" charset="0"/>
                <a:ea typeface="隶书" pitchFamily="49" charset="-122"/>
                <a:cs typeface="Times New Roman" pitchFamily="18" charset="0"/>
              </a:rPr>
              <a:t>左侧。</a:t>
            </a:r>
            <a:endParaRPr lang="zh-CN" altLang="el-GR" sz="2400" dirty="0">
              <a:latin typeface="Times New Roman" pitchFamily="18" charset="0"/>
              <a:ea typeface="隶书" pitchFamily="49" charset="-122"/>
              <a:cs typeface="Times New Roman" pitchFamily="18" charset="0"/>
            </a:endParaRPr>
          </a:p>
        </p:txBody>
      </p:sp>
      <p:pic>
        <p:nvPicPr>
          <p:cNvPr id="20484" name="Picture 4"/>
          <p:cNvPicPr>
            <a:picLocks noChangeAspect="1" noChangeArrowheads="1"/>
          </p:cNvPicPr>
          <p:nvPr/>
        </p:nvPicPr>
        <p:blipFill>
          <a:blip r:embed="rId3" cstate="print"/>
          <a:srcRect/>
          <a:stretch>
            <a:fillRect/>
          </a:stretch>
        </p:blipFill>
        <p:spPr bwMode="auto">
          <a:xfrm>
            <a:off x="3200400" y="4721225"/>
            <a:ext cx="5943600" cy="2136775"/>
          </a:xfrm>
          <a:prstGeom prst="rect">
            <a:avLst/>
          </a:prstGeom>
          <a:noFill/>
        </p:spPr>
      </p:pic>
      <p:pic>
        <p:nvPicPr>
          <p:cNvPr id="20485" name="Picture 5"/>
          <p:cNvPicPr>
            <a:picLocks noChangeAspect="1" noChangeArrowheads="1"/>
          </p:cNvPicPr>
          <p:nvPr/>
        </p:nvPicPr>
        <p:blipFill>
          <a:blip r:embed="rId4" cstate="print"/>
          <a:srcRect/>
          <a:stretch>
            <a:fillRect/>
          </a:stretch>
        </p:blipFill>
        <p:spPr bwMode="auto">
          <a:xfrm>
            <a:off x="304800" y="4114800"/>
            <a:ext cx="4267200" cy="1095375"/>
          </a:xfrm>
          <a:prstGeom prst="rect">
            <a:avLst/>
          </a:prstGeom>
          <a:noFill/>
        </p:spPr>
      </p:pic>
      <p:grpSp>
        <p:nvGrpSpPr>
          <p:cNvPr id="8" name="组合 7"/>
          <p:cNvGrpSpPr/>
          <p:nvPr/>
        </p:nvGrpSpPr>
        <p:grpSpPr>
          <a:xfrm>
            <a:off x="5500694" y="3786190"/>
            <a:ext cx="2214578" cy="369332"/>
            <a:chOff x="4500562" y="2786058"/>
            <a:chExt cx="2214578" cy="369332"/>
          </a:xfrm>
        </p:grpSpPr>
        <p:sp>
          <p:nvSpPr>
            <p:cNvPr id="6" name="TextBox 5"/>
            <p:cNvSpPr txBox="1"/>
            <p:nvPr/>
          </p:nvSpPr>
          <p:spPr>
            <a:xfrm>
              <a:off x="4643438" y="2786058"/>
              <a:ext cx="2071702" cy="369332"/>
            </a:xfrm>
            <a:prstGeom prst="rect">
              <a:avLst/>
            </a:prstGeom>
            <a:noFill/>
          </p:spPr>
          <p:txBody>
            <a:bodyPr wrap="square" rtlCol="0">
              <a:spAutoFit/>
            </a:bodyPr>
            <a:lstStyle/>
            <a:p>
              <a:r>
                <a:rPr lang="en-US" altLang="zh-CN" dirty="0" smtClean="0">
                  <a:latin typeface="隶书" pitchFamily="49" charset="-122"/>
                  <a:ea typeface="隶书" pitchFamily="49" charset="-122"/>
                </a:rPr>
                <a:t>y</a:t>
              </a:r>
              <a:r>
                <a:rPr lang="zh-CN" altLang="en-US" dirty="0" smtClean="0">
                  <a:latin typeface="隶书" pitchFamily="49" charset="-122"/>
                  <a:ea typeface="隶书" pitchFamily="49" charset="-122"/>
                </a:rPr>
                <a:t>是终结符号串</a:t>
              </a:r>
              <a:endParaRPr lang="zh-CN" altLang="en-US" dirty="0">
                <a:latin typeface="隶书" pitchFamily="49" charset="-122"/>
                <a:ea typeface="隶书" pitchFamily="49" charset="-122"/>
              </a:endParaRPr>
            </a:p>
          </p:txBody>
        </p:sp>
        <p:sp>
          <p:nvSpPr>
            <p:cNvPr id="7" name="圆角矩形标注 6"/>
            <p:cNvSpPr/>
            <p:nvPr/>
          </p:nvSpPr>
          <p:spPr>
            <a:xfrm>
              <a:off x="4500562" y="2786058"/>
              <a:ext cx="2214578" cy="357190"/>
            </a:xfrm>
            <a:prstGeom prst="wedgeRoundRectCallout">
              <a:avLst>
                <a:gd name="adj1" fmla="val -149686"/>
                <a:gd name="adj2" fmla="val -3656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移入</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归约分析中的冲突</a:t>
            </a:r>
          </a:p>
        </p:txBody>
      </p:sp>
      <p:sp>
        <p:nvSpPr>
          <p:cNvPr id="22531" name="Rectangle 3"/>
          <p:cNvSpPr>
            <a:spLocks noGrp="1" noChangeArrowheads="1"/>
          </p:cNvSpPr>
          <p:nvPr>
            <p:ph type="body"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对于有些不能使用移入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归约分析的文法，不管用什么样的移入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归约分析器都</a:t>
            </a:r>
            <a:r>
              <a:rPr lang="zh-CN" altLang="en-US" dirty="0">
                <a:latin typeface="Times New Roman" pitchFamily="18" charset="0"/>
                <a:ea typeface="隶书" pitchFamily="49" charset="-122"/>
                <a:cs typeface="Times New Roman" pitchFamily="18" charset="0"/>
              </a:rPr>
              <a:t>会到达这样的格</a:t>
            </a:r>
            <a:r>
              <a:rPr lang="zh-CN" altLang="en-US" dirty="0" smtClean="0">
                <a:latin typeface="Times New Roman" pitchFamily="18" charset="0"/>
                <a:ea typeface="隶书" pitchFamily="49" charset="-122"/>
                <a:cs typeface="Times New Roman" pitchFamily="18" charset="0"/>
              </a:rPr>
              <a:t>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即</a:t>
            </a:r>
            <a:r>
              <a:rPr lang="zh-CN" altLang="en-US" dirty="0">
                <a:latin typeface="Times New Roman" pitchFamily="18" charset="0"/>
                <a:ea typeface="隶书" pitchFamily="49" charset="-122"/>
                <a:cs typeface="Times New Roman" pitchFamily="18" charset="0"/>
              </a:rPr>
              <a:t>使知道</a:t>
            </a:r>
            <a:r>
              <a:rPr lang="zh-CN" altLang="en-US" dirty="0" smtClean="0">
                <a:latin typeface="Times New Roman" pitchFamily="18" charset="0"/>
                <a:ea typeface="隶书" pitchFamily="49" charset="-122"/>
                <a:cs typeface="Times New Roman" pitchFamily="18" charset="0"/>
              </a:rPr>
              <a:t>了栈中所</a:t>
            </a:r>
            <a:r>
              <a:rPr lang="zh-CN" altLang="en-US" dirty="0">
                <a:latin typeface="Times New Roman" pitchFamily="18" charset="0"/>
                <a:ea typeface="隶书" pitchFamily="49" charset="-122"/>
                <a:cs typeface="Times New Roman" pitchFamily="18" charset="0"/>
              </a:rPr>
              <a:t>有内</a:t>
            </a:r>
            <a:r>
              <a:rPr lang="zh-CN" altLang="en-US" dirty="0" smtClean="0">
                <a:latin typeface="Times New Roman" pitchFamily="18" charset="0"/>
                <a:ea typeface="隶书" pitchFamily="49" charset="-122"/>
                <a:cs typeface="Times New Roman" pitchFamily="18" charset="0"/>
              </a:rPr>
              <a:t>容、以及下面</a:t>
            </a:r>
            <a:r>
              <a:rPr lang="en-US" altLang="zh-CN" dirty="0" smtClean="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个输入符号，人们仍然无法知</a:t>
            </a:r>
            <a:r>
              <a:rPr lang="zh-CN" altLang="en-US" dirty="0" smtClean="0">
                <a:latin typeface="Times New Roman" pitchFamily="18" charset="0"/>
                <a:ea typeface="隶书" pitchFamily="49" charset="-122"/>
                <a:cs typeface="Times New Roman" pitchFamily="18" charset="0"/>
              </a:rPr>
              <a:t>道是否该</a:t>
            </a:r>
            <a:r>
              <a:rPr lang="zh-CN" altLang="en-US" dirty="0">
                <a:latin typeface="Times New Roman" pitchFamily="18" charset="0"/>
                <a:ea typeface="隶书" pitchFamily="49" charset="-122"/>
                <a:cs typeface="Times New Roman" pitchFamily="18" charset="0"/>
              </a:rPr>
              <a:t>进行归约，或者不知道按照什么产生式进行归约；</a:t>
            </a:r>
          </a:p>
          <a:p>
            <a:pPr lvl="1"/>
            <a:r>
              <a:rPr lang="zh-CN" altLang="en-US" dirty="0" smtClean="0">
                <a:latin typeface="Times New Roman" pitchFamily="18" charset="0"/>
                <a:ea typeface="隶书" pitchFamily="49" charset="-122"/>
                <a:cs typeface="Times New Roman" pitchFamily="18" charset="0"/>
              </a:rPr>
              <a:t>形式化地表达：设</a:t>
            </a:r>
            <a:r>
              <a:rPr lang="zh-CN" altLang="en-US" dirty="0">
                <a:latin typeface="Times New Roman" pitchFamily="18" charset="0"/>
                <a:ea typeface="隶书" pitchFamily="49" charset="-122"/>
                <a:cs typeface="Times New Roman" pitchFamily="18" charset="0"/>
              </a:rPr>
              <a:t>栈中符号串是</a:t>
            </a:r>
            <a:r>
              <a:rPr lang="el-GR" altLang="zh-CN" dirty="0">
                <a:latin typeface="Times New Roman" pitchFamily="18" charset="0"/>
                <a:ea typeface="隶书" pitchFamily="49" charset="-122"/>
                <a:cs typeface="Times New Roman" pitchFamily="18" charset="0"/>
              </a:rPr>
              <a:t>αβ</a:t>
            </a:r>
            <a:r>
              <a:rPr lang="zh-CN" altLang="el-GR" dirty="0">
                <a:latin typeface="Times New Roman" pitchFamily="18" charset="0"/>
                <a:ea typeface="隶书" pitchFamily="49" charset="-122"/>
                <a:cs typeface="Times New Roman" pitchFamily="18" charset="0"/>
              </a:rPr>
              <a:t>，接下来的</a:t>
            </a:r>
            <a:r>
              <a:rPr lang="el-GR" altLang="zh-CN" dirty="0">
                <a:latin typeface="Times New Roman" pitchFamily="18" charset="0"/>
                <a:ea typeface="隶书" pitchFamily="49" charset="-122"/>
                <a:cs typeface="Times New Roman" pitchFamily="18" charset="0"/>
              </a:rPr>
              <a:t>k</a:t>
            </a:r>
            <a:r>
              <a:rPr lang="zh-CN" altLang="el-GR" dirty="0">
                <a:latin typeface="Times New Roman" pitchFamily="18" charset="0"/>
                <a:ea typeface="隶书" pitchFamily="49" charset="-122"/>
                <a:cs typeface="Times New Roman" pitchFamily="18" charset="0"/>
              </a:rPr>
              <a:t>个符号是</a:t>
            </a:r>
            <a:r>
              <a:rPr lang="el-GR"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zh-CN" altLang="el-GR" dirty="0" smtClean="0">
                <a:latin typeface="Times New Roman" pitchFamily="18" charset="0"/>
                <a:ea typeface="隶书" pitchFamily="49" charset="-122"/>
                <a:cs typeface="Times New Roman" pitchFamily="18" charset="0"/>
              </a:rPr>
              <a:t>产</a:t>
            </a:r>
            <a:r>
              <a:rPr lang="zh-CN" altLang="el-GR" dirty="0">
                <a:latin typeface="Times New Roman" pitchFamily="18" charset="0"/>
                <a:ea typeface="隶书" pitchFamily="49" charset="-122"/>
                <a:cs typeface="Times New Roman" pitchFamily="18" charset="0"/>
              </a:rPr>
              <a:t>生移动</a:t>
            </a:r>
            <a:r>
              <a:rPr lang="en-US" altLang="zh-CN" dirty="0">
                <a:latin typeface="Times New Roman" pitchFamily="18" charset="0"/>
                <a:ea typeface="隶书" pitchFamily="49" charset="-122"/>
                <a:cs typeface="Times New Roman" pitchFamily="18" charset="0"/>
              </a:rPr>
              <a:t>/</a:t>
            </a:r>
            <a:r>
              <a:rPr lang="zh-CN" altLang="el-GR" dirty="0">
                <a:latin typeface="Times New Roman" pitchFamily="18" charset="0"/>
                <a:ea typeface="隶书" pitchFamily="49" charset="-122"/>
                <a:cs typeface="Times New Roman" pitchFamily="18" charset="0"/>
              </a:rPr>
              <a:t>归约</a:t>
            </a:r>
            <a:r>
              <a:rPr lang="zh-CN" altLang="en-US" dirty="0">
                <a:latin typeface="Times New Roman" pitchFamily="18" charset="0"/>
                <a:ea typeface="隶书" pitchFamily="49" charset="-122"/>
                <a:cs typeface="Times New Roman" pitchFamily="18" charset="0"/>
              </a:rPr>
              <a:t>冲突的原因是存在</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y</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使得</a:t>
            </a:r>
            <a:r>
              <a:rPr lang="en-US" altLang="zh-CN" dirty="0">
                <a:latin typeface="Times New Roman" pitchFamily="18" charset="0"/>
                <a:ea typeface="隶书" pitchFamily="49" charset="-122"/>
                <a:cs typeface="Times New Roman" pitchFamily="18" charset="0"/>
              </a:rPr>
              <a:t>a</a:t>
            </a:r>
            <a:r>
              <a:rPr lang="el-GR" altLang="zh-CN" dirty="0">
                <a:latin typeface="Times New Roman" pitchFamily="18" charset="0"/>
                <a:ea typeface="隶书" pitchFamily="49" charset="-122"/>
                <a:cs typeface="Times New Roman" pitchFamily="18" charset="0"/>
              </a:rPr>
              <a:t>βxy</a:t>
            </a:r>
            <a:r>
              <a:rPr lang="zh-CN" altLang="el-GR" dirty="0">
                <a:latin typeface="Times New Roman" pitchFamily="18" charset="0"/>
                <a:ea typeface="隶书" pitchFamily="49" charset="-122"/>
                <a:cs typeface="Times New Roman" pitchFamily="18" charset="0"/>
              </a:rPr>
              <a:t>是最右句型且</a:t>
            </a:r>
            <a:r>
              <a:rPr lang="el-GR" altLang="zh-CN" dirty="0">
                <a:latin typeface="Times New Roman" pitchFamily="18" charset="0"/>
                <a:ea typeface="隶书" pitchFamily="49" charset="-122"/>
                <a:cs typeface="Times New Roman" pitchFamily="18" charset="0"/>
              </a:rPr>
              <a:t>β</a:t>
            </a:r>
            <a:r>
              <a:rPr lang="zh-CN" altLang="el-GR" dirty="0">
                <a:latin typeface="Times New Roman" pitchFamily="18" charset="0"/>
                <a:ea typeface="隶书" pitchFamily="49" charset="-122"/>
                <a:cs typeface="Times New Roman" pitchFamily="18" charset="0"/>
              </a:rPr>
              <a:t>是句柄，而</a:t>
            </a:r>
            <a:r>
              <a:rPr lang="en-US" altLang="zh-CN" dirty="0">
                <a:latin typeface="Times New Roman" pitchFamily="18" charset="0"/>
                <a:ea typeface="隶书" pitchFamily="49" charset="-122"/>
                <a:cs typeface="Times New Roman" pitchFamily="18" charset="0"/>
              </a:rPr>
              <a:t>a</a:t>
            </a:r>
            <a:r>
              <a:rPr lang="el-GR" altLang="zh-CN" dirty="0">
                <a:latin typeface="Times New Roman" pitchFamily="18" charset="0"/>
                <a:ea typeface="隶书" pitchFamily="49" charset="-122"/>
                <a:cs typeface="Times New Roman" pitchFamily="18" charset="0"/>
              </a:rPr>
              <a:t>βxy’</a:t>
            </a:r>
            <a:r>
              <a:rPr lang="zh-CN" altLang="el-GR" dirty="0">
                <a:latin typeface="Times New Roman" pitchFamily="18" charset="0"/>
                <a:ea typeface="隶书" pitchFamily="49" charset="-122"/>
                <a:cs typeface="Times New Roman" pitchFamily="18" charset="0"/>
              </a:rPr>
              <a:t>也是最右句型，但是句柄还在右边。</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latin typeface="华文新魏" pitchFamily="2" charset="-122"/>
                <a:ea typeface="华文新魏" pitchFamily="2" charset="-122"/>
              </a:rPr>
              <a:t>归约</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归约冲</a:t>
            </a:r>
            <a:r>
              <a:rPr lang="zh-CN" altLang="en-US" dirty="0">
                <a:latin typeface="华文新魏" pitchFamily="2" charset="-122"/>
                <a:ea typeface="华文新魏" pitchFamily="2" charset="-122"/>
              </a:rPr>
              <a:t>突的例子</a:t>
            </a:r>
          </a:p>
        </p:txBody>
      </p:sp>
      <p:sp>
        <p:nvSpPr>
          <p:cNvPr id="43011" name="Rectangle 3"/>
          <p:cNvSpPr>
            <a:spLocks noGrp="1" noChangeArrowheads="1"/>
          </p:cNvSpPr>
          <p:nvPr>
            <p:ph type="body" idx="1"/>
          </p:nvPr>
        </p:nvSpPr>
        <p:spPr>
          <a:xfrm>
            <a:off x="457200" y="1600201"/>
            <a:ext cx="8229600" cy="2257428"/>
          </a:xfrm>
        </p:spPr>
        <p:txBody>
          <a:bodyPr/>
          <a:lstStyle/>
          <a:p>
            <a:r>
              <a:rPr lang="zh-CN" altLang="en-US" dirty="0">
                <a:latin typeface="Times New Roman" pitchFamily="18" charset="0"/>
                <a:ea typeface="隶书" pitchFamily="49" charset="-122"/>
                <a:cs typeface="Times New Roman" pitchFamily="18" charset="0"/>
              </a:rPr>
              <a:t>输入为</a:t>
            </a:r>
            <a:r>
              <a:rPr lang="en-US" altLang="zh-CN" dirty="0">
                <a:latin typeface="Times New Roman" pitchFamily="18" charset="0"/>
                <a:ea typeface="隶书" pitchFamily="49" charset="-122"/>
                <a:cs typeface="Times New Roman" pitchFamily="18" charset="0"/>
              </a:rPr>
              <a:t>id ( id , id )</a:t>
            </a:r>
          </a:p>
          <a:p>
            <a:r>
              <a:rPr lang="zh-CN" altLang="en-US" dirty="0">
                <a:latin typeface="Times New Roman" pitchFamily="18" charset="0"/>
                <a:ea typeface="隶书" pitchFamily="49" charset="-122"/>
                <a:cs typeface="Times New Roman" pitchFamily="18" charset="0"/>
              </a:rPr>
              <a:t>冲突时的格局：</a:t>
            </a:r>
          </a:p>
          <a:p>
            <a:pPr lvl="1"/>
            <a:r>
              <a:rPr lang="zh-CN" altLang="en-US" dirty="0">
                <a:latin typeface="Times New Roman" pitchFamily="18" charset="0"/>
                <a:ea typeface="隶书" pitchFamily="49" charset="-122"/>
                <a:cs typeface="Times New Roman" pitchFamily="18" charset="0"/>
              </a:rPr>
              <a:t>栈：</a:t>
            </a:r>
            <a:r>
              <a:rPr lang="en-US" altLang="zh-CN" dirty="0">
                <a:latin typeface="Times New Roman" pitchFamily="18" charset="0"/>
                <a:ea typeface="隶书" pitchFamily="49" charset="-122"/>
                <a:cs typeface="Times New Roman" pitchFamily="18" charset="0"/>
              </a:rPr>
              <a:t>…id ( id</a:t>
            </a:r>
          </a:p>
          <a:p>
            <a:pPr lvl="1"/>
            <a:r>
              <a:rPr lang="zh-CN" altLang="en-US" dirty="0">
                <a:latin typeface="Times New Roman" pitchFamily="18" charset="0"/>
                <a:ea typeface="隶书" pitchFamily="49" charset="-122"/>
                <a:cs typeface="Times New Roman" pitchFamily="18" charset="0"/>
              </a:rPr>
              <a:t>输入：</a:t>
            </a:r>
            <a:r>
              <a:rPr lang="en-US" altLang="zh-CN" dirty="0">
                <a:latin typeface="Times New Roman" pitchFamily="18" charset="0"/>
                <a:ea typeface="隶书" pitchFamily="49" charset="-122"/>
                <a:cs typeface="Times New Roman" pitchFamily="18" charset="0"/>
              </a:rPr>
              <a:t>, id ) …</a:t>
            </a:r>
          </a:p>
        </p:txBody>
      </p:sp>
      <p:pic>
        <p:nvPicPr>
          <p:cNvPr id="43013" name="Picture 5"/>
          <p:cNvPicPr>
            <a:picLocks noChangeAspect="1" noChangeArrowheads="1"/>
          </p:cNvPicPr>
          <p:nvPr/>
        </p:nvPicPr>
        <p:blipFill>
          <a:blip r:embed="rId2" cstate="print"/>
          <a:srcRect/>
          <a:stretch>
            <a:fillRect/>
          </a:stretch>
        </p:blipFill>
        <p:spPr bwMode="auto">
          <a:xfrm>
            <a:off x="642910" y="3786190"/>
            <a:ext cx="4438650" cy="2628900"/>
          </a:xfrm>
          <a:prstGeom prst="rect">
            <a:avLst/>
          </a:prstGeom>
          <a:noFill/>
        </p:spPr>
      </p:pic>
      <p:sp>
        <p:nvSpPr>
          <p:cNvPr id="5" name="线形标注 1 4"/>
          <p:cNvSpPr/>
          <p:nvPr/>
        </p:nvSpPr>
        <p:spPr>
          <a:xfrm>
            <a:off x="5214942" y="4357694"/>
            <a:ext cx="2928958" cy="785818"/>
          </a:xfrm>
          <a:prstGeom prst="borderCallout1">
            <a:avLst>
              <a:gd name="adj1" fmla="val 18750"/>
              <a:gd name="adj2" fmla="val -8333"/>
              <a:gd name="adj3" fmla="val 91434"/>
              <a:gd name="adj4" fmla="val -44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86380" y="4429132"/>
            <a:ext cx="2786082" cy="646331"/>
          </a:xfrm>
          <a:prstGeom prst="rect">
            <a:avLst/>
          </a:prstGeom>
          <a:noFill/>
        </p:spPr>
        <p:txBody>
          <a:bodyPr wrap="square" rtlCol="0">
            <a:spAutoFit/>
          </a:bodyPr>
          <a:lstStyle/>
          <a:p>
            <a:r>
              <a:rPr lang="zh-CN" altLang="en-US" dirty="0" smtClean="0">
                <a:solidFill>
                  <a:srgbClr val="FFC000"/>
                </a:solidFill>
                <a:latin typeface="隶书" pitchFamily="49" charset="-122"/>
                <a:ea typeface="隶书" pitchFamily="49" charset="-122"/>
              </a:rPr>
              <a:t>某个语言中，多维数组的表示方法。</a:t>
            </a:r>
            <a:endParaRPr lang="zh-CN" altLang="en-US" dirty="0">
              <a:solidFill>
                <a:srgbClr val="FFC000"/>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语法分析技</a:t>
            </a:r>
            <a:r>
              <a:rPr lang="zh-CN" altLang="en-US" dirty="0">
                <a:latin typeface="华文新魏" pitchFamily="2" charset="-122"/>
                <a:ea typeface="华文新魏" pitchFamily="2" charset="-122"/>
              </a:rPr>
              <a:t>术</a:t>
            </a:r>
          </a:p>
        </p:txBody>
      </p:sp>
      <p:sp>
        <p:nvSpPr>
          <p:cNvPr id="44035" name="Rectangle 3"/>
          <p:cNvSpPr>
            <a:spLocks noGrp="1" noChangeArrowheads="1"/>
          </p:cNvSpPr>
          <p:nvPr>
            <p:ph type="body" idx="1"/>
          </p:nvPr>
        </p:nvSpPr>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LR(k</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的语法分析概念</a:t>
            </a:r>
          </a:p>
          <a:p>
            <a:pPr lvl="1"/>
            <a:r>
              <a:rPr lang="en-US" altLang="zh-CN" dirty="0">
                <a:latin typeface="Times New Roman" pitchFamily="18" charset="0"/>
                <a:ea typeface="隶书" pitchFamily="49" charset="-122"/>
                <a:cs typeface="Times New Roman" pitchFamily="18" charset="0"/>
              </a:rPr>
              <a:t>L</a:t>
            </a:r>
            <a:r>
              <a:rPr lang="zh-CN" altLang="en-US" dirty="0">
                <a:latin typeface="Times New Roman" pitchFamily="18" charset="0"/>
                <a:ea typeface="隶书" pitchFamily="49" charset="-122"/>
                <a:cs typeface="Times New Roman" pitchFamily="18" charset="0"/>
              </a:rPr>
              <a:t>表示最左扫描，</a:t>
            </a:r>
            <a:r>
              <a:rPr lang="en-US" altLang="zh-CN" dirty="0">
                <a:latin typeface="Times New Roman" pitchFamily="18" charset="0"/>
                <a:ea typeface="隶书" pitchFamily="49" charset="-122"/>
                <a:cs typeface="Times New Roman" pitchFamily="18" charset="0"/>
              </a:rPr>
              <a:t>R</a:t>
            </a:r>
            <a:r>
              <a:rPr lang="zh-CN" altLang="en-US" dirty="0">
                <a:latin typeface="Times New Roman" pitchFamily="18" charset="0"/>
                <a:ea typeface="隶书" pitchFamily="49" charset="-122"/>
                <a:cs typeface="Times New Roman" pitchFamily="18" charset="0"/>
              </a:rPr>
              <a:t>表示反向构造出最右推导；</a:t>
            </a:r>
          </a:p>
          <a:p>
            <a:pPr lvl="1"/>
            <a:r>
              <a:rPr lang="en-US" altLang="zh-CN" dirty="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表示最多向前看</a:t>
            </a:r>
            <a:r>
              <a:rPr lang="en-US" altLang="zh-CN" dirty="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个符号</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的数量增大时，相应的语法分析器的规模急剧增大；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K=2</a:t>
            </a:r>
            <a:r>
              <a:rPr lang="zh-CN" altLang="en-US" dirty="0" smtClean="0">
                <a:latin typeface="Times New Roman" pitchFamily="18" charset="0"/>
                <a:ea typeface="隶书" pitchFamily="49" charset="-122"/>
                <a:cs typeface="Times New Roman" pitchFamily="18" charset="0"/>
              </a:rPr>
              <a:t>时，程序设计语言的语法分析器的规模通常非常庞大；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k=0</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时已经可以解决很多语法分析问题，因此具有实践意义。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因此，我们只考虑</a:t>
            </a:r>
            <a:r>
              <a:rPr lang="en-US" altLang="zh-CN" dirty="0" smtClean="0">
                <a:latin typeface="Times New Roman" pitchFamily="18" charset="0"/>
                <a:ea typeface="隶书" pitchFamily="49" charset="-122"/>
                <a:cs typeface="Times New Roman" pitchFamily="18" charset="0"/>
              </a:rPr>
              <a:t>k&lt;=1</a:t>
            </a:r>
            <a:r>
              <a:rPr lang="zh-CN" altLang="en-US" dirty="0" smtClean="0">
                <a:latin typeface="Times New Roman" pitchFamily="18" charset="0"/>
                <a:ea typeface="隶书" pitchFamily="49" charset="-122"/>
                <a:cs typeface="Times New Roman" pitchFamily="18" charset="0"/>
              </a:rPr>
              <a:t>的情况。</a:t>
            </a:r>
            <a:endParaRPr lang="en-US" altLang="zh-CN" dirty="0" smtClean="0">
              <a:latin typeface="Times New Roman" pitchFamily="18" charset="0"/>
              <a:ea typeface="隶书" pitchFamily="49" charset="-122"/>
              <a:cs typeface="Times New Roman" pitchFamily="18" charset="0"/>
            </a:endParaRPr>
          </a:p>
          <a:p>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语法分析器的优点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由表格驱动；虽然手工构造表格工作量大，但表格可以自动生成；</a:t>
            </a:r>
          </a:p>
          <a:p>
            <a:r>
              <a:rPr lang="zh-CN" altLang="en-US" dirty="0" smtClean="0">
                <a:latin typeface="Times New Roman" pitchFamily="18" charset="0"/>
                <a:ea typeface="隶书" pitchFamily="49" charset="-122"/>
                <a:cs typeface="Times New Roman" pitchFamily="18" charset="0"/>
              </a:rPr>
              <a:t>对于几乎所有的程序设计语言，只要写出上下文无关文法，就能够构造出识别该构造的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最通用的无回溯移入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归约分析技术，且和其它技术一样高效；</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可以尽早检测到错误。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能分析的文法集合是</a:t>
            </a:r>
            <a:r>
              <a:rPr lang="en-US" altLang="zh-CN" dirty="0" smtClean="0">
                <a:latin typeface="Times New Roman" pitchFamily="18" charset="0"/>
                <a:ea typeface="隶书" pitchFamily="49" charset="-122"/>
                <a:cs typeface="Times New Roman" pitchFamily="18" charset="0"/>
              </a:rPr>
              <a:t>LL(k)</a:t>
            </a:r>
            <a:r>
              <a:rPr lang="zh-CN" altLang="en-US" dirty="0" smtClean="0">
                <a:latin typeface="Times New Roman" pitchFamily="18" charset="0"/>
                <a:ea typeface="隶书" pitchFamily="49" charset="-122"/>
                <a:cs typeface="Times New Roman" pitchFamily="18" charset="0"/>
              </a:rPr>
              <a:t>文法的超集</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LR</a:t>
            </a:r>
            <a:r>
              <a:rPr lang="zh-CN" altLang="en-US" dirty="0" smtClean="0">
                <a:latin typeface="华文新魏" panose="02010800040101010101" pitchFamily="2" charset="-122"/>
                <a:ea typeface="华文新魏" panose="02010800040101010101" pitchFamily="2" charset="-122"/>
              </a:rPr>
              <a:t>技术的原理（</a:t>
            </a:r>
            <a:r>
              <a:rPr lang="en-US" altLang="zh-CN" dirty="0" smtClean="0">
                <a:latin typeface="华文新魏" panose="02010800040101010101" pitchFamily="2" charset="-122"/>
                <a:ea typeface="华文新魏" panose="02010800040101010101" pitchFamily="2" charset="-122"/>
              </a:rPr>
              <a:t>1</a:t>
            </a:r>
            <a:r>
              <a:rPr lang="zh-CN" altLang="en-US" dirty="0" smtClean="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457200" y="1340768"/>
            <a:ext cx="8229600" cy="4785395"/>
          </a:xfrm>
        </p:spPr>
        <p:txBody>
          <a:bodyPr>
            <a:normAutofit/>
          </a:bodyPr>
          <a:lstStyle/>
          <a:p>
            <a:pPr>
              <a:lnSpc>
                <a:spcPct val="90000"/>
              </a:lnSpc>
            </a:pPr>
            <a:r>
              <a:rPr lang="zh-CN" altLang="en-US" sz="2800" dirty="0" smtClean="0">
                <a:latin typeface="Times New Roman" pitchFamily="18" charset="0"/>
                <a:ea typeface="隶书" pitchFamily="49" charset="-122"/>
                <a:cs typeface="Times New Roman" pitchFamily="18" charset="0"/>
              </a:rPr>
              <a:t>考虑识别文法符号</a:t>
            </a:r>
            <a:r>
              <a:rPr lang="en-US" altLang="zh-CN" sz="2800" dirty="0" smtClean="0">
                <a:latin typeface="Times New Roman" pitchFamily="18" charset="0"/>
                <a:ea typeface="隶书" pitchFamily="49" charset="-122"/>
                <a:cs typeface="Times New Roman" pitchFamily="18" charset="0"/>
              </a:rPr>
              <a:t>A</a:t>
            </a:r>
            <a:r>
              <a:rPr lang="zh-CN" altLang="en-US" sz="2800" dirty="0" smtClean="0">
                <a:latin typeface="Times New Roman" pitchFamily="18" charset="0"/>
                <a:ea typeface="隶书" pitchFamily="49" charset="-122"/>
                <a:cs typeface="Times New Roman" pitchFamily="18" charset="0"/>
              </a:rPr>
              <a:t>的右部（包含终结符号和非终结符号，且不考虑规约）的自动机：</a:t>
            </a:r>
            <a:endParaRPr lang="en-US" altLang="zh-CN" sz="2800" dirty="0" smtClean="0">
              <a:latin typeface="Times New Roman" pitchFamily="18" charset="0"/>
              <a:ea typeface="隶书" pitchFamily="49" charset="-122"/>
              <a:cs typeface="Times New Roman" pitchFamily="18" charset="0"/>
            </a:endParaRPr>
          </a:p>
          <a:p>
            <a:pPr lvl="1">
              <a:lnSpc>
                <a:spcPct val="90000"/>
              </a:lnSpc>
            </a:pPr>
            <a:r>
              <a:rPr lang="zh-CN" altLang="en-US" sz="2400" dirty="0" smtClean="0">
                <a:latin typeface="Times New Roman" pitchFamily="18" charset="0"/>
                <a:ea typeface="隶书" pitchFamily="49" charset="-122"/>
                <a:cs typeface="Times New Roman" pitchFamily="18" charset="0"/>
              </a:rPr>
              <a:t>产生式</a:t>
            </a:r>
            <a:r>
              <a:rPr lang="en-US" altLang="zh-CN" sz="2400" dirty="0">
                <a:latin typeface="Times New Roman" pitchFamily="18" charset="0"/>
                <a:ea typeface="隶书" pitchFamily="49" charset="-122"/>
                <a:cs typeface="Times New Roman" pitchFamily="18" charset="0"/>
              </a:rPr>
              <a:t>A</a:t>
            </a:r>
            <a:r>
              <a:rPr lang="en-US" altLang="zh-CN" sz="2400" dirty="0" smtClean="0">
                <a:latin typeface="Arial Unicode MS"/>
                <a:ea typeface="Arial Unicode MS"/>
                <a:cs typeface="Arial Unicode MS"/>
              </a:rPr>
              <a:t>→X</a:t>
            </a:r>
            <a:r>
              <a:rPr lang="en-US" altLang="zh-CN" sz="2400" baseline="-25000" dirty="0" smtClean="0">
                <a:latin typeface="Arial Unicode MS"/>
                <a:ea typeface="Arial Unicode MS"/>
                <a:cs typeface="Arial Unicode MS"/>
              </a:rPr>
              <a:t>1</a:t>
            </a:r>
            <a:r>
              <a:rPr lang="en-US" altLang="zh-CN" sz="2400" dirty="0" smtClean="0">
                <a:latin typeface="Arial Unicode MS"/>
                <a:ea typeface="Arial Unicode MS"/>
                <a:cs typeface="Arial Unicode MS"/>
              </a:rPr>
              <a:t>X</a:t>
            </a:r>
            <a:r>
              <a:rPr lang="en-US" altLang="zh-CN" sz="2400" baseline="-25000" dirty="0" smtClean="0">
                <a:latin typeface="Arial Unicode MS"/>
                <a:ea typeface="Arial Unicode MS"/>
                <a:cs typeface="Arial Unicode MS"/>
              </a:rPr>
              <a:t>2</a:t>
            </a:r>
            <a:r>
              <a:rPr lang="en-US" altLang="zh-CN" sz="2400" dirty="0" smtClean="0">
                <a:latin typeface="Arial Unicode MS"/>
                <a:ea typeface="Arial Unicode MS"/>
                <a:cs typeface="Arial Unicode MS"/>
              </a:rPr>
              <a:t>…</a:t>
            </a:r>
            <a:r>
              <a:rPr lang="en-US" altLang="zh-CN" sz="2400" dirty="0" err="1" smtClean="0">
                <a:latin typeface="Arial Unicode MS"/>
                <a:ea typeface="Arial Unicode MS"/>
                <a:cs typeface="Arial Unicode MS"/>
              </a:rPr>
              <a:t>X</a:t>
            </a:r>
            <a:r>
              <a:rPr lang="en-US" altLang="zh-CN" sz="2400" baseline="-25000" dirty="0" err="1" smtClean="0">
                <a:latin typeface="Arial Unicode MS"/>
                <a:ea typeface="Arial Unicode MS"/>
                <a:cs typeface="Arial Unicode MS"/>
              </a:rPr>
              <a:t>k</a:t>
            </a:r>
            <a:r>
              <a:rPr lang="en-US" altLang="zh-CN" sz="2400" dirty="0" smtClean="0">
                <a:latin typeface="Arial Unicode MS"/>
                <a:ea typeface="Arial Unicode MS"/>
                <a:cs typeface="Arial Unicode MS"/>
              </a:rPr>
              <a:t>| Y</a:t>
            </a:r>
            <a:r>
              <a:rPr lang="en-US" altLang="zh-CN" sz="2400" baseline="-25000" dirty="0" smtClean="0">
                <a:latin typeface="Arial Unicode MS"/>
                <a:ea typeface="Arial Unicode MS"/>
                <a:cs typeface="Arial Unicode MS"/>
              </a:rPr>
              <a:t>1</a:t>
            </a:r>
            <a:r>
              <a:rPr lang="en-US" altLang="zh-CN" sz="2400" dirty="0" smtClean="0">
                <a:latin typeface="Arial Unicode MS"/>
                <a:ea typeface="Arial Unicode MS"/>
                <a:cs typeface="Arial Unicode MS"/>
              </a:rPr>
              <a:t>Y</a:t>
            </a:r>
            <a:r>
              <a:rPr lang="en-US" altLang="zh-CN" sz="2400" baseline="-25000" dirty="0" smtClean="0">
                <a:latin typeface="Arial Unicode MS"/>
                <a:ea typeface="Arial Unicode MS"/>
                <a:cs typeface="Arial Unicode MS"/>
              </a:rPr>
              <a:t>2</a:t>
            </a:r>
            <a:r>
              <a:rPr lang="en-US" altLang="zh-CN" sz="2400" dirty="0" smtClean="0">
                <a:latin typeface="Arial Unicode MS"/>
                <a:ea typeface="Arial Unicode MS"/>
                <a:cs typeface="Arial Unicode MS"/>
              </a:rPr>
              <a:t>…</a:t>
            </a:r>
            <a:r>
              <a:rPr lang="en-US" altLang="zh-CN" sz="2400" dirty="0" err="1" smtClean="0">
                <a:latin typeface="Arial Unicode MS"/>
                <a:ea typeface="Arial Unicode MS"/>
                <a:cs typeface="Arial Unicode MS"/>
              </a:rPr>
              <a:t>Y</a:t>
            </a:r>
            <a:r>
              <a:rPr lang="en-US" altLang="zh-CN" sz="2400" i="1" baseline="-25000" dirty="0" err="1" smtClean="0">
                <a:latin typeface="Arial Unicode MS"/>
                <a:ea typeface="Arial Unicode MS"/>
                <a:cs typeface="Arial Unicode MS"/>
              </a:rPr>
              <a:t>l</a:t>
            </a:r>
            <a:endParaRPr lang="en-US" altLang="zh-CN" sz="2400" dirty="0" smtClean="0">
              <a:latin typeface="Times New Roman" pitchFamily="18" charset="0"/>
              <a:ea typeface="隶书" pitchFamily="49" charset="-122"/>
              <a:cs typeface="Times New Roman" pitchFamily="18" charset="0"/>
            </a:endParaRPr>
          </a:p>
          <a:p>
            <a:pPr lvl="1">
              <a:lnSpc>
                <a:spcPct val="90000"/>
              </a:lnSpc>
            </a:pPr>
            <a:endParaRPr lang="en-US" altLang="zh-CN" sz="2400" dirty="0">
              <a:latin typeface="Times New Roman" pitchFamily="18" charset="0"/>
              <a:ea typeface="隶书" pitchFamily="49" charset="-122"/>
              <a:cs typeface="Times New Roman" pitchFamily="18" charset="0"/>
            </a:endParaRPr>
          </a:p>
          <a:p>
            <a:pPr lvl="1">
              <a:lnSpc>
                <a:spcPct val="90000"/>
              </a:lnSpc>
            </a:pPr>
            <a:endParaRPr lang="en-US" altLang="zh-CN" sz="2400" dirty="0" smtClean="0">
              <a:latin typeface="Times New Roman" pitchFamily="18" charset="0"/>
              <a:ea typeface="隶书" pitchFamily="49" charset="-122"/>
              <a:cs typeface="Times New Roman" pitchFamily="18" charset="0"/>
            </a:endParaRPr>
          </a:p>
          <a:p>
            <a:pPr lvl="1">
              <a:lnSpc>
                <a:spcPct val="90000"/>
              </a:lnSpc>
            </a:pPr>
            <a:endParaRPr lang="en-US" altLang="zh-CN" sz="2400" dirty="0">
              <a:latin typeface="Times New Roman" pitchFamily="18" charset="0"/>
              <a:ea typeface="隶书" pitchFamily="49" charset="-122"/>
              <a:cs typeface="Times New Roman" pitchFamily="18" charset="0"/>
            </a:endParaRPr>
          </a:p>
          <a:p>
            <a:endParaRPr lang="en-US" altLang="zh-CN" dirty="0" smtClean="0"/>
          </a:p>
          <a:p>
            <a:endParaRPr lang="en-US" altLang="zh-CN" dirty="0"/>
          </a:p>
          <a:p>
            <a:pPr>
              <a:lnSpc>
                <a:spcPct val="90000"/>
              </a:lnSpc>
            </a:pPr>
            <a:r>
              <a:rPr lang="zh-CN" altLang="en-US" sz="2800" dirty="0">
                <a:latin typeface="Times New Roman" pitchFamily="18" charset="0"/>
                <a:ea typeface="隶书" pitchFamily="49" charset="-122"/>
                <a:cs typeface="Times New Roman" pitchFamily="18" charset="0"/>
              </a:rPr>
              <a:t>上面的状态也可以在规则右部加点来表示</a:t>
            </a:r>
            <a:endParaRPr lang="en-US" altLang="zh-CN" sz="2800" dirty="0">
              <a:latin typeface="Times New Roman" pitchFamily="18" charset="0"/>
              <a:ea typeface="隶书" pitchFamily="49" charset="-122"/>
              <a:cs typeface="Times New Roman" pitchFamily="18" charset="0"/>
            </a:endParaRPr>
          </a:p>
          <a:p>
            <a:pPr lvl="1">
              <a:lnSpc>
                <a:spcPct val="90000"/>
              </a:lnSpc>
            </a:pPr>
            <a:r>
              <a:rPr lang="zh-CN" altLang="en-US" dirty="0">
                <a:latin typeface="Times New Roman" pitchFamily="18" charset="0"/>
                <a:ea typeface="隶书" pitchFamily="49" charset="-122"/>
                <a:cs typeface="Times New Roman" pitchFamily="18" charset="0"/>
              </a:rPr>
              <a:t>例如</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11</a:t>
            </a:r>
            <a:r>
              <a:rPr lang="zh-CN" altLang="en-US" dirty="0">
                <a:latin typeface="Times New Roman" pitchFamily="18" charset="0"/>
                <a:ea typeface="隶书" pitchFamily="49" charset="-122"/>
                <a:cs typeface="Times New Roman" pitchFamily="18" charset="0"/>
              </a:rPr>
              <a:t>表示为</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k</a:t>
            </a:r>
            <a:endParaRPr lang="zh-CN" altLang="en-US" dirty="0">
              <a:latin typeface="Times New Roman" pitchFamily="18" charset="0"/>
              <a:ea typeface="隶书" pitchFamily="49" charset="-122"/>
              <a:cs typeface="Times New Roman" pitchFamily="18" charset="0"/>
            </a:endParaRPr>
          </a:p>
        </p:txBody>
      </p:sp>
      <p:sp>
        <p:nvSpPr>
          <p:cNvPr id="4" name="椭圆 3"/>
          <p:cNvSpPr/>
          <p:nvPr/>
        </p:nvSpPr>
        <p:spPr>
          <a:xfrm>
            <a:off x="1547664" y="357301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619672" y="3635732"/>
            <a:ext cx="504056" cy="369332"/>
          </a:xfrm>
          <a:prstGeom prst="rect">
            <a:avLst/>
          </a:prstGeom>
          <a:noFill/>
        </p:spPr>
        <p:txBody>
          <a:bodyPr wrap="square" rtlCol="0">
            <a:spAutoFit/>
          </a:bodyPr>
          <a:lstStyle/>
          <a:p>
            <a:r>
              <a:rPr lang="en-US" altLang="zh-CN" dirty="0" smtClean="0"/>
              <a:t>S</a:t>
            </a:r>
            <a:r>
              <a:rPr lang="en-US" altLang="zh-CN" baseline="-25000" dirty="0" smtClean="0"/>
              <a:t>0</a:t>
            </a:r>
            <a:endParaRPr lang="zh-CN" altLang="en-US" baseline="-25000" dirty="0"/>
          </a:p>
        </p:txBody>
      </p:sp>
      <p:sp>
        <p:nvSpPr>
          <p:cNvPr id="6" name="椭圆 5"/>
          <p:cNvSpPr/>
          <p:nvPr/>
        </p:nvSpPr>
        <p:spPr>
          <a:xfrm>
            <a:off x="2555776" y="292494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555776" y="2924944"/>
            <a:ext cx="648072" cy="369332"/>
          </a:xfrm>
          <a:prstGeom prst="rect">
            <a:avLst/>
          </a:prstGeom>
          <a:noFill/>
        </p:spPr>
        <p:txBody>
          <a:bodyPr wrap="square" rtlCol="0">
            <a:spAutoFit/>
          </a:bodyPr>
          <a:lstStyle/>
          <a:p>
            <a:r>
              <a:rPr lang="en-US" altLang="zh-CN" dirty="0" smtClean="0"/>
              <a:t>S</a:t>
            </a:r>
            <a:r>
              <a:rPr lang="en-US" altLang="zh-CN" baseline="-25000" dirty="0" smtClean="0"/>
              <a:t>10</a:t>
            </a:r>
            <a:endParaRPr lang="zh-CN" altLang="en-US" baseline="-25000" dirty="0"/>
          </a:p>
        </p:txBody>
      </p:sp>
      <p:sp>
        <p:nvSpPr>
          <p:cNvPr id="8" name="椭圆 7"/>
          <p:cNvSpPr/>
          <p:nvPr/>
        </p:nvSpPr>
        <p:spPr>
          <a:xfrm>
            <a:off x="3707904" y="292494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07904" y="2924944"/>
            <a:ext cx="648072" cy="369332"/>
          </a:xfrm>
          <a:prstGeom prst="rect">
            <a:avLst/>
          </a:prstGeom>
          <a:noFill/>
        </p:spPr>
        <p:txBody>
          <a:bodyPr wrap="square" rtlCol="0">
            <a:spAutoFit/>
          </a:bodyPr>
          <a:lstStyle/>
          <a:p>
            <a:r>
              <a:rPr lang="en-US" altLang="zh-CN" dirty="0" smtClean="0"/>
              <a:t>S</a:t>
            </a:r>
            <a:r>
              <a:rPr lang="en-US" altLang="zh-CN" baseline="-25000" dirty="0" smtClean="0"/>
              <a:t>11</a:t>
            </a:r>
            <a:endParaRPr lang="zh-CN" altLang="en-US" dirty="0"/>
          </a:p>
        </p:txBody>
      </p:sp>
      <p:sp>
        <p:nvSpPr>
          <p:cNvPr id="10" name="椭圆 9"/>
          <p:cNvSpPr/>
          <p:nvPr/>
        </p:nvSpPr>
        <p:spPr>
          <a:xfrm>
            <a:off x="6444208" y="292494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444208" y="2924944"/>
            <a:ext cx="792088" cy="369332"/>
          </a:xfrm>
          <a:prstGeom prst="rect">
            <a:avLst/>
          </a:prstGeom>
          <a:noFill/>
        </p:spPr>
        <p:txBody>
          <a:bodyPr wrap="square" rtlCol="0">
            <a:spAutoFit/>
          </a:bodyPr>
          <a:lstStyle/>
          <a:p>
            <a:r>
              <a:rPr lang="en-US" altLang="zh-CN" dirty="0" smtClean="0"/>
              <a:t>S</a:t>
            </a:r>
            <a:r>
              <a:rPr lang="en-US" altLang="zh-CN" baseline="-25000" dirty="0" smtClean="0"/>
              <a:t>1k</a:t>
            </a:r>
            <a:endParaRPr lang="zh-CN" altLang="en-US" dirty="0"/>
          </a:p>
        </p:txBody>
      </p:sp>
      <p:sp>
        <p:nvSpPr>
          <p:cNvPr id="13" name="椭圆 12"/>
          <p:cNvSpPr/>
          <p:nvPr/>
        </p:nvSpPr>
        <p:spPr>
          <a:xfrm>
            <a:off x="2627784" y="415837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627784" y="4149080"/>
            <a:ext cx="720080" cy="369332"/>
          </a:xfrm>
          <a:prstGeom prst="rect">
            <a:avLst/>
          </a:prstGeom>
          <a:noFill/>
        </p:spPr>
        <p:txBody>
          <a:bodyPr wrap="square" rtlCol="0">
            <a:spAutoFit/>
          </a:bodyPr>
          <a:lstStyle/>
          <a:p>
            <a:r>
              <a:rPr lang="en-US" altLang="zh-CN" dirty="0" smtClean="0"/>
              <a:t>S</a:t>
            </a:r>
            <a:r>
              <a:rPr lang="en-US" altLang="zh-CN" baseline="-25000" dirty="0" smtClean="0"/>
              <a:t>20</a:t>
            </a:r>
            <a:endParaRPr lang="zh-CN" altLang="en-US" baseline="-25000" dirty="0"/>
          </a:p>
        </p:txBody>
      </p:sp>
      <p:sp>
        <p:nvSpPr>
          <p:cNvPr id="15" name="椭圆 14"/>
          <p:cNvSpPr/>
          <p:nvPr/>
        </p:nvSpPr>
        <p:spPr>
          <a:xfrm>
            <a:off x="3779912" y="415837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779912" y="4149080"/>
            <a:ext cx="792088" cy="369332"/>
          </a:xfrm>
          <a:prstGeom prst="rect">
            <a:avLst/>
          </a:prstGeom>
          <a:noFill/>
        </p:spPr>
        <p:txBody>
          <a:bodyPr wrap="square" rtlCol="0">
            <a:spAutoFit/>
          </a:bodyPr>
          <a:lstStyle/>
          <a:p>
            <a:r>
              <a:rPr lang="en-US" altLang="zh-CN" dirty="0" smtClean="0"/>
              <a:t>S</a:t>
            </a:r>
            <a:r>
              <a:rPr lang="en-US" altLang="zh-CN" baseline="-25000" dirty="0" smtClean="0"/>
              <a:t>21</a:t>
            </a:r>
            <a:endParaRPr lang="zh-CN" altLang="en-US" baseline="-25000" dirty="0"/>
          </a:p>
        </p:txBody>
      </p:sp>
      <p:sp>
        <p:nvSpPr>
          <p:cNvPr id="17" name="椭圆 16"/>
          <p:cNvSpPr/>
          <p:nvPr/>
        </p:nvSpPr>
        <p:spPr>
          <a:xfrm>
            <a:off x="6516216" y="415837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516216" y="4149080"/>
            <a:ext cx="720080" cy="369332"/>
          </a:xfrm>
          <a:prstGeom prst="rect">
            <a:avLst/>
          </a:prstGeom>
          <a:noFill/>
        </p:spPr>
        <p:txBody>
          <a:bodyPr wrap="square" rtlCol="0">
            <a:spAutoFit/>
          </a:bodyPr>
          <a:lstStyle/>
          <a:p>
            <a:r>
              <a:rPr lang="en-US" altLang="zh-CN" dirty="0" smtClean="0"/>
              <a:t>S</a:t>
            </a:r>
            <a:r>
              <a:rPr lang="en-US" altLang="zh-CN" baseline="-25000" dirty="0" smtClean="0"/>
              <a:t>2</a:t>
            </a:r>
            <a:r>
              <a:rPr lang="en-US" altLang="zh-CN" i="1" baseline="-25000" dirty="0" smtClean="0"/>
              <a:t>l</a:t>
            </a:r>
            <a:endParaRPr lang="zh-CN" altLang="en-US" i="1" dirty="0"/>
          </a:p>
        </p:txBody>
      </p:sp>
      <p:cxnSp>
        <p:nvCxnSpPr>
          <p:cNvPr id="19" name="直接箭头连接符 18"/>
          <p:cNvCxnSpPr>
            <a:stCxn id="4" idx="7"/>
            <a:endCxn id="6" idx="2"/>
          </p:cNvCxnSpPr>
          <p:nvPr/>
        </p:nvCxnSpPr>
        <p:spPr>
          <a:xfrm flipV="1">
            <a:off x="1916440" y="3140968"/>
            <a:ext cx="639336" cy="49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8" idx="2"/>
          </p:cNvCxnSpPr>
          <p:nvPr/>
        </p:nvCxnSpPr>
        <p:spPr>
          <a:xfrm>
            <a:off x="2987824" y="314096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6"/>
          </p:cNvCxnSpPr>
          <p:nvPr/>
        </p:nvCxnSpPr>
        <p:spPr>
          <a:xfrm>
            <a:off x="4139952" y="31409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2"/>
          </p:cNvCxnSpPr>
          <p:nvPr/>
        </p:nvCxnSpPr>
        <p:spPr>
          <a:xfrm>
            <a:off x="5868144" y="31409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 idx="5"/>
            <a:endCxn id="13" idx="2"/>
          </p:cNvCxnSpPr>
          <p:nvPr/>
        </p:nvCxnSpPr>
        <p:spPr>
          <a:xfrm>
            <a:off x="1916440" y="3941792"/>
            <a:ext cx="711344" cy="432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059832" y="4382103"/>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11960" y="437439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940152" y="4382103"/>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8024" y="2924944"/>
            <a:ext cx="1080120" cy="369332"/>
          </a:xfrm>
          <a:prstGeom prst="rect">
            <a:avLst/>
          </a:prstGeom>
          <a:noFill/>
        </p:spPr>
        <p:txBody>
          <a:bodyPr wrap="square" rtlCol="0">
            <a:spAutoFit/>
          </a:bodyPr>
          <a:lstStyle/>
          <a:p>
            <a:r>
              <a:rPr lang="en-US" altLang="zh-CN" dirty="0" smtClean="0"/>
              <a:t>… … … …</a:t>
            </a:r>
            <a:endParaRPr lang="zh-CN" altLang="en-US" dirty="0"/>
          </a:p>
        </p:txBody>
      </p:sp>
      <p:sp>
        <p:nvSpPr>
          <p:cNvPr id="33" name="TextBox 32"/>
          <p:cNvSpPr txBox="1"/>
          <p:nvPr/>
        </p:nvSpPr>
        <p:spPr>
          <a:xfrm>
            <a:off x="4716016" y="4149285"/>
            <a:ext cx="1080120" cy="369332"/>
          </a:xfrm>
          <a:prstGeom prst="rect">
            <a:avLst/>
          </a:prstGeom>
          <a:noFill/>
        </p:spPr>
        <p:txBody>
          <a:bodyPr wrap="square" rtlCol="0">
            <a:spAutoFit/>
          </a:bodyPr>
          <a:lstStyle/>
          <a:p>
            <a:r>
              <a:rPr lang="en-US" altLang="zh-CN" dirty="0" smtClean="0"/>
              <a:t>… … … …</a:t>
            </a:r>
            <a:endParaRPr lang="zh-CN" altLang="en-US" dirty="0"/>
          </a:p>
        </p:txBody>
      </p:sp>
      <p:sp>
        <p:nvSpPr>
          <p:cNvPr id="32" name="TextBox 31"/>
          <p:cNvSpPr txBox="1"/>
          <p:nvPr/>
        </p:nvSpPr>
        <p:spPr>
          <a:xfrm>
            <a:off x="4211960" y="4021439"/>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Y</a:t>
            </a:r>
            <a:r>
              <a:rPr lang="en-US" altLang="zh-CN" baseline="-25000" dirty="0" smtClean="0">
                <a:latin typeface="Arial Unicode MS"/>
                <a:ea typeface="Arial Unicode MS"/>
                <a:cs typeface="Arial Unicode MS"/>
              </a:rPr>
              <a:t>2</a:t>
            </a:r>
            <a:endParaRPr lang="zh-CN" altLang="en-US" dirty="0"/>
          </a:p>
        </p:txBody>
      </p:sp>
      <p:sp>
        <p:nvSpPr>
          <p:cNvPr id="41" name="TextBox 40"/>
          <p:cNvSpPr txBox="1"/>
          <p:nvPr/>
        </p:nvSpPr>
        <p:spPr>
          <a:xfrm>
            <a:off x="3059832" y="2827736"/>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X</a:t>
            </a:r>
            <a:r>
              <a:rPr lang="en-US" altLang="zh-CN" baseline="-25000" dirty="0" smtClean="0">
                <a:latin typeface="Arial Unicode MS"/>
                <a:ea typeface="Arial Unicode MS"/>
                <a:cs typeface="Arial Unicode MS"/>
              </a:rPr>
              <a:t>1</a:t>
            </a:r>
            <a:endParaRPr lang="zh-CN" altLang="en-US" dirty="0"/>
          </a:p>
        </p:txBody>
      </p:sp>
      <p:sp>
        <p:nvSpPr>
          <p:cNvPr id="42" name="TextBox 41"/>
          <p:cNvSpPr txBox="1"/>
          <p:nvPr/>
        </p:nvSpPr>
        <p:spPr>
          <a:xfrm>
            <a:off x="4203086" y="2756827"/>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X</a:t>
            </a:r>
            <a:r>
              <a:rPr lang="en-US" altLang="zh-CN" baseline="-25000" dirty="0">
                <a:latin typeface="Arial Unicode MS"/>
                <a:ea typeface="Arial Unicode MS"/>
                <a:cs typeface="Arial Unicode MS"/>
              </a:rPr>
              <a:t>2</a:t>
            </a:r>
            <a:endParaRPr lang="zh-CN" altLang="en-US" dirty="0"/>
          </a:p>
        </p:txBody>
      </p:sp>
      <p:sp>
        <p:nvSpPr>
          <p:cNvPr id="43" name="TextBox 42"/>
          <p:cNvSpPr txBox="1"/>
          <p:nvPr/>
        </p:nvSpPr>
        <p:spPr>
          <a:xfrm>
            <a:off x="5868144" y="2781154"/>
            <a:ext cx="737828" cy="369332"/>
          </a:xfrm>
          <a:prstGeom prst="rect">
            <a:avLst/>
          </a:prstGeom>
          <a:noFill/>
        </p:spPr>
        <p:txBody>
          <a:bodyPr wrap="square" rtlCol="0">
            <a:spAutoFit/>
          </a:bodyPr>
          <a:lstStyle/>
          <a:p>
            <a:r>
              <a:rPr lang="en-US" altLang="zh-CN" dirty="0" err="1" smtClean="0">
                <a:latin typeface="Arial Unicode MS"/>
                <a:ea typeface="Arial Unicode MS"/>
                <a:cs typeface="Arial Unicode MS"/>
              </a:rPr>
              <a:t>X</a:t>
            </a:r>
            <a:r>
              <a:rPr lang="en-US" altLang="zh-CN" baseline="-25000" dirty="0" err="1" smtClean="0">
                <a:latin typeface="Arial Unicode MS"/>
                <a:ea typeface="Arial Unicode MS"/>
                <a:cs typeface="Arial Unicode MS"/>
              </a:rPr>
              <a:t>k</a:t>
            </a:r>
            <a:endParaRPr lang="zh-CN" altLang="en-US" dirty="0"/>
          </a:p>
        </p:txBody>
      </p:sp>
      <p:sp>
        <p:nvSpPr>
          <p:cNvPr id="44" name="TextBox 43"/>
          <p:cNvSpPr txBox="1"/>
          <p:nvPr/>
        </p:nvSpPr>
        <p:spPr>
          <a:xfrm>
            <a:off x="3067985" y="4021439"/>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Y</a:t>
            </a:r>
            <a:r>
              <a:rPr lang="en-US" altLang="zh-CN" baseline="-25000" dirty="0" smtClean="0">
                <a:latin typeface="Arial Unicode MS"/>
                <a:ea typeface="Arial Unicode MS"/>
                <a:cs typeface="Arial Unicode MS"/>
              </a:rPr>
              <a:t>1</a:t>
            </a:r>
            <a:endParaRPr lang="zh-CN" altLang="en-US" dirty="0"/>
          </a:p>
        </p:txBody>
      </p:sp>
      <p:sp>
        <p:nvSpPr>
          <p:cNvPr id="45" name="TextBox 44"/>
          <p:cNvSpPr txBox="1"/>
          <p:nvPr/>
        </p:nvSpPr>
        <p:spPr>
          <a:xfrm>
            <a:off x="5859270" y="4005064"/>
            <a:ext cx="737828" cy="369332"/>
          </a:xfrm>
          <a:prstGeom prst="rect">
            <a:avLst/>
          </a:prstGeom>
          <a:noFill/>
        </p:spPr>
        <p:txBody>
          <a:bodyPr wrap="square" rtlCol="0">
            <a:spAutoFit/>
          </a:bodyPr>
          <a:lstStyle/>
          <a:p>
            <a:r>
              <a:rPr lang="en-US" altLang="zh-CN" dirty="0" err="1" smtClean="0">
                <a:latin typeface="Arial Unicode MS"/>
                <a:ea typeface="Arial Unicode MS"/>
                <a:cs typeface="Arial Unicode MS"/>
              </a:rPr>
              <a:t>Y</a:t>
            </a:r>
            <a:r>
              <a:rPr lang="en-US" altLang="zh-CN" i="1" baseline="-25000" dirty="0" err="1" smtClean="0">
                <a:latin typeface="Arial Unicode MS"/>
                <a:ea typeface="Arial Unicode MS"/>
                <a:cs typeface="Arial Unicode MS"/>
              </a:rPr>
              <a:t>l</a:t>
            </a:r>
            <a:endParaRPr lang="zh-CN" altLang="en-US" dirty="0"/>
          </a:p>
        </p:txBody>
      </p:sp>
      <p:sp>
        <p:nvSpPr>
          <p:cNvPr id="40" name="TextBox 39"/>
          <p:cNvSpPr txBox="1"/>
          <p:nvPr/>
        </p:nvSpPr>
        <p:spPr>
          <a:xfrm>
            <a:off x="1979712" y="3150486"/>
            <a:ext cx="432048" cy="369332"/>
          </a:xfrm>
          <a:prstGeom prst="rect">
            <a:avLst/>
          </a:prstGeom>
          <a:noFill/>
        </p:spPr>
        <p:txBody>
          <a:bodyPr wrap="square" rtlCol="0">
            <a:spAutoFit/>
          </a:bodyPr>
          <a:lstStyle/>
          <a:p>
            <a:r>
              <a:rPr lang="el-GR" altLang="zh-CN" dirty="0" smtClean="0">
                <a:latin typeface="Arial Unicode MS"/>
                <a:ea typeface="Arial Unicode MS"/>
                <a:cs typeface="Arial Unicode MS"/>
              </a:rPr>
              <a:t>ε</a:t>
            </a:r>
            <a:endParaRPr lang="zh-CN" altLang="en-US" dirty="0"/>
          </a:p>
        </p:txBody>
      </p:sp>
      <p:sp>
        <p:nvSpPr>
          <p:cNvPr id="48" name="TextBox 47"/>
          <p:cNvSpPr txBox="1"/>
          <p:nvPr/>
        </p:nvSpPr>
        <p:spPr>
          <a:xfrm>
            <a:off x="2116953" y="3941792"/>
            <a:ext cx="432048" cy="369332"/>
          </a:xfrm>
          <a:prstGeom prst="rect">
            <a:avLst/>
          </a:prstGeom>
          <a:noFill/>
        </p:spPr>
        <p:txBody>
          <a:bodyPr wrap="square" rtlCol="0">
            <a:spAutoFit/>
          </a:bodyPr>
          <a:lstStyle/>
          <a:p>
            <a:r>
              <a:rPr lang="el-GR" altLang="zh-CN" dirty="0" smtClean="0">
                <a:latin typeface="Arial Unicode MS"/>
                <a:ea typeface="Arial Unicode MS"/>
                <a:cs typeface="Arial Unicode MS"/>
              </a:rPr>
              <a:t>ε</a:t>
            </a:r>
            <a:endParaRPr lang="zh-CN" altLang="en-US" dirty="0"/>
          </a:p>
        </p:txBody>
      </p:sp>
    </p:spTree>
    <p:extLst>
      <p:ext uri="{BB962C8B-B14F-4D97-AF65-F5344CB8AC3E}">
        <p14:creationId xmlns:p14="http://schemas.microsoft.com/office/powerpoint/2010/main" val="15208197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新魏" pitchFamily="2" charset="-122"/>
                <a:ea typeface="华文新魏" pitchFamily="2" charset="-122"/>
              </a:rPr>
              <a:t>最右句型的可行前缀</a:t>
            </a:r>
          </a:p>
        </p:txBody>
      </p:sp>
      <p:sp>
        <p:nvSpPr>
          <p:cNvPr id="3" name="内容占位符 2"/>
          <p:cNvSpPr>
            <a:spLocks noGrp="1"/>
          </p:cNvSpPr>
          <p:nvPr>
            <p:ph idx="1"/>
          </p:nvPr>
        </p:nvSpPr>
        <p:spPr/>
        <p:txBody>
          <a:bodyPr>
            <a:normAutofit fontScale="92500" lnSpcReduction="20000"/>
          </a:bodyPr>
          <a:lstStyle/>
          <a:p>
            <a:pPr marL="342900" lvl="1" indent="-342900">
              <a:buFont typeface="Arial" pitchFamily="34" charset="0"/>
              <a:buChar char="•"/>
            </a:pPr>
            <a:r>
              <a:rPr lang="zh-CN" altLang="en-US" sz="2400" dirty="0" smtClean="0">
                <a:latin typeface="Times New Roman" pitchFamily="18" charset="0"/>
                <a:ea typeface="隶书" pitchFamily="49" charset="-122"/>
                <a:cs typeface="Times New Roman" pitchFamily="18" charset="0"/>
              </a:rPr>
              <a:t>可行前缀：某个</a:t>
            </a:r>
            <a:r>
              <a:rPr lang="zh-CN" altLang="en-US" sz="2400" dirty="0">
                <a:latin typeface="Times New Roman" pitchFamily="18" charset="0"/>
                <a:ea typeface="隶书" pitchFamily="49" charset="-122"/>
                <a:cs typeface="Times New Roman" pitchFamily="18" charset="0"/>
              </a:rPr>
              <a:t>右句型的前缀，且没有越过该句型的句柄的右端。</a:t>
            </a:r>
          </a:p>
          <a:p>
            <a:r>
              <a:rPr lang="zh-CN" altLang="en-US" sz="2400" dirty="0">
                <a:latin typeface="Times New Roman" pitchFamily="18" charset="0"/>
                <a:ea typeface="隶书" pitchFamily="49" charset="-122"/>
                <a:cs typeface="Times New Roman" pitchFamily="18" charset="0"/>
              </a:rPr>
              <a:t>给定一个文法</a:t>
            </a:r>
            <a:r>
              <a:rPr lang="en-US" altLang="zh-CN" sz="2400" dirty="0">
                <a:latin typeface="Times New Roman" pitchFamily="18" charset="0"/>
                <a:ea typeface="隶书" pitchFamily="49" charset="-122"/>
                <a:cs typeface="Times New Roman" pitchFamily="18" charset="0"/>
              </a:rPr>
              <a:t>G</a:t>
            </a:r>
            <a:r>
              <a:rPr lang="zh-CN" altLang="en-US" sz="2400" dirty="0">
                <a:latin typeface="Times New Roman" pitchFamily="18" charset="0"/>
                <a:ea typeface="隶书" pitchFamily="49" charset="-122"/>
                <a:cs typeface="Times New Roman" pitchFamily="18" charset="0"/>
              </a:rPr>
              <a:t>，可行前缀</a:t>
            </a:r>
            <a:r>
              <a:rPr lang="zh-CN" altLang="en-US" sz="2400" dirty="0" smtClean="0">
                <a:latin typeface="Times New Roman" pitchFamily="18" charset="0"/>
                <a:ea typeface="隶书" pitchFamily="49" charset="-122"/>
                <a:cs typeface="Times New Roman" pitchFamily="18" charset="0"/>
              </a:rPr>
              <a:t>可以</a:t>
            </a:r>
            <a:r>
              <a:rPr lang="zh-CN" altLang="en-US" sz="2400" dirty="0">
                <a:latin typeface="Times New Roman" pitchFamily="18" charset="0"/>
                <a:ea typeface="隶书" pitchFamily="49" charset="-122"/>
                <a:cs typeface="Times New Roman" pitchFamily="18" charset="0"/>
              </a:rPr>
              <a:t>按照</a:t>
            </a:r>
            <a:r>
              <a:rPr lang="zh-CN" altLang="en-US" sz="2400" dirty="0" smtClean="0">
                <a:latin typeface="Times New Roman" pitchFamily="18" charset="0"/>
                <a:ea typeface="隶书" pitchFamily="49" charset="-122"/>
                <a:cs typeface="Times New Roman" pitchFamily="18" charset="0"/>
              </a:rPr>
              <a:t>如下规则计算：</a:t>
            </a:r>
            <a:endParaRPr lang="en-US" altLang="zh-CN" sz="2400" dirty="0">
              <a:latin typeface="Times New Roman" pitchFamily="18" charset="0"/>
              <a:ea typeface="隶书" pitchFamily="49" charset="-122"/>
              <a:cs typeface="Times New Roman" pitchFamily="18" charset="0"/>
            </a:endParaRPr>
          </a:p>
          <a:p>
            <a:pPr lvl="1"/>
            <a:r>
              <a:rPr lang="zh-CN" altLang="en-US" sz="2400" dirty="0">
                <a:latin typeface="Times New Roman" pitchFamily="18" charset="0"/>
                <a:ea typeface="隶书" pitchFamily="49" charset="-122"/>
                <a:cs typeface="Times New Roman" pitchFamily="18" charset="0"/>
              </a:rPr>
              <a:t>设</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是开始符号</a:t>
            </a:r>
            <a:r>
              <a:rPr lang="zh-CN" altLang="en-US" sz="2400" dirty="0" smtClean="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那么</a:t>
            </a:r>
            <a:r>
              <a:rPr lang="el-GR" altLang="zh-CN" sz="2400" dirty="0">
                <a:latin typeface="Times New Roman" pitchFamily="18" charset="0"/>
                <a:ea typeface="隶书" pitchFamily="49" charset="-122"/>
                <a:cs typeface="Times New Roman" pitchFamily="18" charset="0"/>
              </a:rPr>
              <a:t>ε</a:t>
            </a:r>
            <a:r>
              <a:rPr lang="zh-CN" altLang="en-US" sz="2400" dirty="0">
                <a:latin typeface="Times New Roman" pitchFamily="18" charset="0"/>
                <a:ea typeface="隶书" pitchFamily="49" charset="-122"/>
                <a:cs typeface="Times New Roman" pitchFamily="18" charset="0"/>
              </a:rPr>
              <a:t>，</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都是可行</a:t>
            </a:r>
            <a:r>
              <a:rPr lang="zh-CN" altLang="en-US" sz="2400" dirty="0" smtClean="0">
                <a:latin typeface="Times New Roman" pitchFamily="18" charset="0"/>
                <a:ea typeface="隶书" pitchFamily="49" charset="-122"/>
                <a:cs typeface="Times New Roman" pitchFamily="18" charset="0"/>
              </a:rPr>
              <a:t>前缀</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a:latin typeface="Times New Roman" pitchFamily="18" charset="0"/>
                <a:ea typeface="隶书" pitchFamily="49" charset="-122"/>
                <a:cs typeface="Times New Roman" pitchFamily="18" charset="0"/>
              </a:rPr>
              <a:t>如果</a:t>
            </a:r>
            <a:r>
              <a:rPr lang="el-GR" altLang="zh-CN" sz="2400" dirty="0">
                <a:latin typeface="Times New Roman" pitchFamily="18" charset="0"/>
                <a:ea typeface="隶书" pitchFamily="49" charset="-122"/>
                <a:cs typeface="Times New Roman" pitchFamily="18" charset="0"/>
              </a:rPr>
              <a:t>β</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是一个可行前缀，且</a:t>
            </a:r>
            <a:r>
              <a:rPr lang="en-US" altLang="zh-CN" sz="2400" dirty="0">
                <a:latin typeface="Times New Roman" pitchFamily="18" charset="0"/>
                <a:ea typeface="隶书" pitchFamily="49" charset="-122"/>
                <a:cs typeface="Times New Roman" pitchFamily="18" charset="0"/>
              </a:rPr>
              <a:t>A-&gt;</a:t>
            </a:r>
            <a:r>
              <a:rPr lang="el-GR" altLang="zh-CN" sz="2400" dirty="0">
                <a:latin typeface="Times New Roman" pitchFamily="18" charset="0"/>
                <a:ea typeface="隶书" pitchFamily="49" charset="-122"/>
                <a:cs typeface="Times New Roman" pitchFamily="18" charset="0"/>
              </a:rPr>
              <a:t>γ</a:t>
            </a:r>
            <a:r>
              <a:rPr lang="zh-CN" altLang="en-US" sz="2400" dirty="0">
                <a:latin typeface="Times New Roman" pitchFamily="18" charset="0"/>
                <a:ea typeface="隶书" pitchFamily="49" charset="-122"/>
                <a:cs typeface="Times New Roman" pitchFamily="18" charset="0"/>
              </a:rPr>
              <a:t>是一个产生式，且</a:t>
            </a:r>
            <a:r>
              <a:rPr lang="el-GR" altLang="zh-CN" sz="2400" dirty="0">
                <a:latin typeface="Times New Roman" pitchFamily="18" charset="0"/>
                <a:ea typeface="隶书" pitchFamily="49" charset="-122"/>
                <a:cs typeface="Times New Roman" pitchFamily="18" charset="0"/>
              </a:rPr>
              <a:t>γ</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是</a:t>
            </a:r>
            <a:r>
              <a:rPr lang="el-GR" altLang="zh-CN" sz="2400" dirty="0">
                <a:latin typeface="Times New Roman" pitchFamily="18" charset="0"/>
                <a:ea typeface="隶书" pitchFamily="49" charset="-122"/>
                <a:cs typeface="Times New Roman" pitchFamily="18" charset="0"/>
              </a:rPr>
              <a:t>γ</a:t>
            </a:r>
            <a:r>
              <a:rPr lang="zh-CN" altLang="en-US" sz="2400" dirty="0">
                <a:latin typeface="Times New Roman" pitchFamily="18" charset="0"/>
                <a:ea typeface="隶书" pitchFamily="49" charset="-122"/>
                <a:cs typeface="Times New Roman" pitchFamily="18" charset="0"/>
              </a:rPr>
              <a:t>的一个前缀，那么</a:t>
            </a:r>
            <a:r>
              <a:rPr lang="el-GR" altLang="zh-CN" sz="2400" dirty="0">
                <a:latin typeface="Times New Roman" pitchFamily="18" charset="0"/>
                <a:ea typeface="隶书" pitchFamily="49" charset="-122"/>
                <a:cs typeface="Times New Roman" pitchFamily="18" charset="0"/>
              </a:rPr>
              <a:t>βγ</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也是一个可行</a:t>
            </a:r>
            <a:r>
              <a:rPr lang="zh-CN" altLang="en-US" sz="2400" dirty="0" smtClean="0">
                <a:latin typeface="Times New Roman" pitchFamily="18" charset="0"/>
                <a:ea typeface="隶书" pitchFamily="49" charset="-122"/>
                <a:cs typeface="Times New Roman" pitchFamily="18" charset="0"/>
              </a:rPr>
              <a:t>前缀</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只有按照上面的两个规则确定的才是可行前缀！</a:t>
            </a:r>
            <a:endParaRPr lang="en-US" altLang="zh-CN" sz="2400" dirty="0">
              <a:latin typeface="Times New Roman" pitchFamily="18" charset="0"/>
              <a:ea typeface="隶书" pitchFamily="49" charset="-122"/>
              <a:cs typeface="Times New Roman" pitchFamily="18" charset="0"/>
            </a:endParaRPr>
          </a:p>
          <a:p>
            <a:r>
              <a:rPr lang="zh-CN" altLang="en-US" sz="2400" dirty="0" smtClean="0">
                <a:latin typeface="Times New Roman" pitchFamily="18" charset="0"/>
                <a:ea typeface="隶书" pitchFamily="49" charset="-122"/>
                <a:cs typeface="Times New Roman" pitchFamily="18" charset="0"/>
              </a:rPr>
              <a:t>性质一：如果</a:t>
            </a:r>
            <a:r>
              <a:rPr lang="el-GR" altLang="zh-CN" sz="2400" dirty="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A</a:t>
            </a:r>
            <a:r>
              <a:rPr lang="zh-CN" altLang="en-US" sz="2400" dirty="0" smtClean="0">
                <a:latin typeface="Times New Roman" pitchFamily="18" charset="0"/>
                <a:ea typeface="隶书" pitchFamily="49" charset="-122"/>
                <a:cs typeface="Times New Roman" pitchFamily="18" charset="0"/>
              </a:rPr>
              <a:t>是一</a:t>
            </a:r>
            <a:r>
              <a:rPr lang="zh-CN" altLang="en-US" sz="2400" dirty="0">
                <a:latin typeface="Times New Roman" pitchFamily="18" charset="0"/>
                <a:ea typeface="隶书" pitchFamily="49" charset="-122"/>
                <a:cs typeface="Times New Roman" pitchFamily="18" charset="0"/>
              </a:rPr>
              <a:t>个可行前缀，且</a:t>
            </a:r>
            <a:r>
              <a:rPr lang="en-US" altLang="zh-CN" sz="2400" dirty="0">
                <a:latin typeface="Times New Roman" pitchFamily="18" charset="0"/>
                <a:ea typeface="隶书" pitchFamily="49" charset="-122"/>
                <a:cs typeface="Times New Roman" pitchFamily="18" charset="0"/>
              </a:rPr>
              <a:t>A-&gt;</a:t>
            </a:r>
            <a:r>
              <a:rPr lang="el-GR" altLang="zh-CN" sz="2400" dirty="0">
                <a:latin typeface="Times New Roman" pitchFamily="18" charset="0"/>
                <a:ea typeface="隶书" pitchFamily="49" charset="-122"/>
                <a:cs typeface="Times New Roman" pitchFamily="18" charset="0"/>
              </a:rPr>
              <a:t>γ</a:t>
            </a:r>
            <a:r>
              <a:rPr lang="zh-CN" altLang="en-US" sz="2400" dirty="0">
                <a:latin typeface="Times New Roman" pitchFamily="18" charset="0"/>
                <a:ea typeface="隶书" pitchFamily="49" charset="-122"/>
                <a:cs typeface="Times New Roman" pitchFamily="18" charset="0"/>
              </a:rPr>
              <a:t>是一</a:t>
            </a:r>
            <a:r>
              <a:rPr lang="zh-CN" altLang="en-US" sz="2400" dirty="0" smtClean="0">
                <a:latin typeface="Times New Roman" pitchFamily="18" charset="0"/>
                <a:ea typeface="隶书" pitchFamily="49" charset="-122"/>
                <a:cs typeface="Times New Roman" pitchFamily="18" charset="0"/>
              </a:rPr>
              <a:t>个</a:t>
            </a:r>
            <a:r>
              <a:rPr lang="zh-CN" altLang="en-US" sz="2400" dirty="0">
                <a:latin typeface="Times New Roman" pitchFamily="18" charset="0"/>
                <a:ea typeface="隶书" pitchFamily="49" charset="-122"/>
                <a:cs typeface="Times New Roman" pitchFamily="18" charset="0"/>
              </a:rPr>
              <a:t>产生</a:t>
            </a:r>
            <a:r>
              <a:rPr lang="zh-CN" altLang="en-US" sz="2400" dirty="0" smtClean="0">
                <a:latin typeface="Times New Roman" pitchFamily="18" charset="0"/>
                <a:ea typeface="隶书" pitchFamily="49" charset="-122"/>
                <a:cs typeface="Times New Roman" pitchFamily="18" charset="0"/>
              </a:rPr>
              <a:t>式，且</a:t>
            </a:r>
            <a:r>
              <a:rPr lang="el-GR" altLang="zh-CN" sz="2400" dirty="0">
                <a:latin typeface="Times New Roman" pitchFamily="18" charset="0"/>
                <a:ea typeface="隶书" pitchFamily="49" charset="-122"/>
                <a:cs typeface="Times New Roman" pitchFamily="18" charset="0"/>
              </a:rPr>
              <a:t>γ</a:t>
            </a:r>
            <a:r>
              <a:rPr lang="en-US" altLang="zh-CN"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是</a:t>
            </a:r>
            <a:r>
              <a:rPr lang="el-GR" altLang="zh-CN" sz="2400" dirty="0">
                <a:latin typeface="Times New Roman" pitchFamily="18" charset="0"/>
                <a:ea typeface="隶书" pitchFamily="49" charset="-122"/>
                <a:cs typeface="Times New Roman" pitchFamily="18" charset="0"/>
              </a:rPr>
              <a:t>γ</a:t>
            </a:r>
            <a:r>
              <a:rPr lang="zh-CN" altLang="en-US" sz="2400" dirty="0" smtClean="0">
                <a:latin typeface="Times New Roman" pitchFamily="18" charset="0"/>
                <a:ea typeface="隶书" pitchFamily="49" charset="-122"/>
                <a:cs typeface="Times New Roman" pitchFamily="18" charset="0"/>
              </a:rPr>
              <a:t>的一个前缀，那么</a:t>
            </a:r>
            <a:r>
              <a:rPr lang="el-GR" altLang="zh-CN" sz="2400" dirty="0" smtClean="0">
                <a:latin typeface="Times New Roman" pitchFamily="18" charset="0"/>
                <a:ea typeface="隶书" pitchFamily="49" charset="-122"/>
                <a:cs typeface="Times New Roman" pitchFamily="18" charset="0"/>
              </a:rPr>
              <a:t>βγ</a:t>
            </a:r>
            <a:r>
              <a:rPr lang="en-US" altLang="zh-CN"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也是一个可行前缀。</a:t>
            </a:r>
            <a:endParaRPr lang="en-US" altLang="zh-CN" sz="2400" dirty="0" smtClean="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因为：假设</a:t>
            </a:r>
            <a:r>
              <a:rPr lang="el-GR" altLang="zh-CN" sz="2000" dirty="0">
                <a:latin typeface="Times New Roman" pitchFamily="18" charset="0"/>
                <a:ea typeface="隶书" pitchFamily="49" charset="-122"/>
                <a:cs typeface="Times New Roman" pitchFamily="18" charset="0"/>
              </a:rPr>
              <a:t>β</a:t>
            </a:r>
            <a:r>
              <a:rPr lang="en-US" altLang="zh-CN" sz="2000" dirty="0" smtClean="0">
                <a:latin typeface="Times New Roman" pitchFamily="18" charset="0"/>
                <a:ea typeface="隶书" pitchFamily="49" charset="-122"/>
                <a:cs typeface="Times New Roman" pitchFamily="18" charset="0"/>
              </a:rPr>
              <a:t>A</a:t>
            </a:r>
            <a:r>
              <a:rPr lang="el-GR" altLang="zh-CN" sz="2000" dirty="0" smtClean="0">
                <a:latin typeface="Times New Roman" pitchFamily="18" charset="0"/>
                <a:ea typeface="隶书" pitchFamily="49" charset="-122"/>
                <a:cs typeface="Times New Roman" pitchFamily="18" charset="0"/>
              </a:rPr>
              <a:t>α</a:t>
            </a:r>
            <a:r>
              <a:rPr lang="zh-CN" altLang="en-US" sz="2000" dirty="0" smtClean="0">
                <a:latin typeface="Times New Roman" pitchFamily="18" charset="0"/>
                <a:ea typeface="隶书" pitchFamily="49" charset="-122"/>
                <a:cs typeface="Times New Roman" pitchFamily="18" charset="0"/>
              </a:rPr>
              <a:t>是一个最右句型，那么继续进行最右推导，直到</a:t>
            </a:r>
            <a:r>
              <a:rPr lang="el-GR" altLang="zh-CN" sz="2000" dirty="0" smtClean="0">
                <a:latin typeface="Times New Roman" pitchFamily="18" charset="0"/>
                <a:ea typeface="隶书" pitchFamily="49" charset="-122"/>
                <a:cs typeface="Times New Roman" pitchFamily="18" charset="0"/>
              </a:rPr>
              <a:t>β</a:t>
            </a:r>
            <a:r>
              <a:rPr lang="en-US" altLang="zh-CN" sz="2000" dirty="0" smtClean="0">
                <a:latin typeface="Times New Roman" pitchFamily="18" charset="0"/>
                <a:ea typeface="隶书" pitchFamily="49" charset="-122"/>
                <a:cs typeface="Times New Roman" pitchFamily="18" charset="0"/>
              </a:rPr>
              <a:t>Ax=</a:t>
            </a:r>
            <a:r>
              <a:rPr lang="en-US" altLang="zh-CN" sz="2000" dirty="0" err="1" smtClean="0">
                <a:latin typeface="Times New Roman" pitchFamily="18" charset="0"/>
                <a:ea typeface="隶书" pitchFamily="49" charset="-122"/>
                <a:cs typeface="Times New Roman" pitchFamily="18" charset="0"/>
              </a:rPr>
              <a:t>rm</a:t>
            </a:r>
            <a:r>
              <a:rPr lang="en-US" altLang="zh-CN" sz="2000" dirty="0" smtClean="0">
                <a:latin typeface="Times New Roman" pitchFamily="18" charset="0"/>
                <a:ea typeface="隶书" pitchFamily="49" charset="-122"/>
                <a:cs typeface="Times New Roman" pitchFamily="18" charset="0"/>
              </a:rPr>
              <a:t>&gt;</a:t>
            </a:r>
            <a:r>
              <a:rPr lang="el-GR" altLang="zh-CN" sz="2000" dirty="0" smtClean="0">
                <a:latin typeface="Times New Roman" pitchFamily="18" charset="0"/>
                <a:ea typeface="隶书" pitchFamily="49" charset="-122"/>
                <a:cs typeface="Times New Roman" pitchFamily="18" charset="0"/>
              </a:rPr>
              <a:t>βγ</a:t>
            </a:r>
            <a:r>
              <a:rPr lang="en-US" altLang="zh-CN" sz="2000" dirty="0" smtClean="0">
                <a:latin typeface="Times New Roman" pitchFamily="18" charset="0"/>
                <a:ea typeface="隶书" pitchFamily="49" charset="-122"/>
                <a:cs typeface="Times New Roman" pitchFamily="18" charset="0"/>
              </a:rPr>
              <a:t>x</a:t>
            </a:r>
            <a:r>
              <a:rPr lang="zh-CN" altLang="en-US" sz="2000" dirty="0" smtClean="0">
                <a:latin typeface="Times New Roman" pitchFamily="18" charset="0"/>
                <a:ea typeface="隶书" pitchFamily="49" charset="-122"/>
                <a:cs typeface="Times New Roman" pitchFamily="18" charset="0"/>
              </a:rPr>
              <a:t>。这个最右句型中</a:t>
            </a:r>
            <a:r>
              <a:rPr lang="el-GR" altLang="zh-CN" sz="2000" dirty="0" smtClean="0">
                <a:latin typeface="Times New Roman" pitchFamily="18" charset="0"/>
                <a:ea typeface="隶书" pitchFamily="49" charset="-122"/>
                <a:cs typeface="Times New Roman" pitchFamily="18" charset="0"/>
              </a:rPr>
              <a:t>γ</a:t>
            </a:r>
            <a:r>
              <a:rPr lang="zh-CN" altLang="en-US" sz="2000" dirty="0" smtClean="0">
                <a:latin typeface="Times New Roman" pitchFamily="18" charset="0"/>
                <a:ea typeface="隶书" pitchFamily="49" charset="-122"/>
                <a:cs typeface="Times New Roman" pitchFamily="18" charset="0"/>
              </a:rPr>
              <a:t>就是句柄，因此</a:t>
            </a:r>
            <a:r>
              <a:rPr lang="el-GR" altLang="zh-CN" sz="2000" dirty="0">
                <a:latin typeface="Times New Roman" pitchFamily="18" charset="0"/>
                <a:ea typeface="隶书" pitchFamily="49" charset="-122"/>
                <a:cs typeface="Times New Roman" pitchFamily="18" charset="0"/>
              </a:rPr>
              <a:t>βγ</a:t>
            </a:r>
            <a:r>
              <a:rPr lang="en-US" altLang="zh-CN" sz="2000" dirty="0" smtClean="0">
                <a:latin typeface="Times New Roman" pitchFamily="18" charset="0"/>
                <a:ea typeface="隶书" pitchFamily="49" charset="-122"/>
                <a:cs typeface="Times New Roman" pitchFamily="18" charset="0"/>
              </a:rPr>
              <a:t>’</a:t>
            </a:r>
            <a:r>
              <a:rPr lang="zh-CN" altLang="en-US" sz="2000" dirty="0" smtClean="0">
                <a:latin typeface="Times New Roman" pitchFamily="18" charset="0"/>
                <a:ea typeface="隶书" pitchFamily="49" charset="-122"/>
                <a:cs typeface="Times New Roman" pitchFamily="18" charset="0"/>
              </a:rPr>
              <a:t>是</a:t>
            </a:r>
            <a:r>
              <a:rPr lang="zh-CN" altLang="en-US" sz="2000" dirty="0">
                <a:latin typeface="Times New Roman" pitchFamily="18" charset="0"/>
                <a:ea typeface="隶书" pitchFamily="49" charset="-122"/>
                <a:cs typeface="Times New Roman" pitchFamily="18" charset="0"/>
              </a:rPr>
              <a:t>一个可行前缀。</a:t>
            </a:r>
            <a:endParaRPr lang="en-US" altLang="zh-CN" sz="2000" dirty="0">
              <a:latin typeface="Times New Roman" pitchFamily="18" charset="0"/>
              <a:ea typeface="隶书" pitchFamily="49" charset="-122"/>
              <a:cs typeface="Times New Roman" pitchFamily="18" charset="0"/>
            </a:endParaRPr>
          </a:p>
          <a:p>
            <a:r>
              <a:rPr lang="zh-CN" altLang="en-US" sz="2400" dirty="0" smtClean="0">
                <a:latin typeface="Times New Roman" pitchFamily="18" charset="0"/>
                <a:ea typeface="隶书" pitchFamily="49" charset="-122"/>
                <a:cs typeface="Times New Roman" pitchFamily="18" charset="0"/>
              </a:rPr>
              <a:t>性质二：如果</a:t>
            </a:r>
            <a:r>
              <a:rPr lang="el-GR" altLang="zh-CN" sz="2400" dirty="0" smtClean="0">
                <a:latin typeface="Times New Roman" pitchFamily="18" charset="0"/>
                <a:ea typeface="隶书" pitchFamily="49" charset="-122"/>
                <a:cs typeface="Times New Roman" pitchFamily="18" charset="0"/>
              </a:rPr>
              <a:t>βγ</a:t>
            </a:r>
            <a:r>
              <a:rPr lang="zh-CN" altLang="en-US" sz="2400" dirty="0" smtClean="0">
                <a:latin typeface="Times New Roman" pitchFamily="18" charset="0"/>
                <a:ea typeface="隶书" pitchFamily="49" charset="-122"/>
                <a:cs typeface="Times New Roman" pitchFamily="18" charset="0"/>
              </a:rPr>
              <a:t>是</a:t>
            </a:r>
            <a:r>
              <a:rPr lang="zh-CN" altLang="en-US" sz="2400" dirty="0">
                <a:latin typeface="Times New Roman" pitchFamily="18" charset="0"/>
                <a:ea typeface="隶书" pitchFamily="49" charset="-122"/>
                <a:cs typeface="Times New Roman" pitchFamily="18" charset="0"/>
              </a:rPr>
              <a:t>一个可行</a:t>
            </a:r>
            <a:r>
              <a:rPr lang="zh-CN" altLang="en-US" sz="2400" dirty="0" smtClean="0">
                <a:latin typeface="Times New Roman" pitchFamily="18" charset="0"/>
                <a:ea typeface="隶书" pitchFamily="49" charset="-122"/>
                <a:cs typeface="Times New Roman" pitchFamily="18" charset="0"/>
              </a:rPr>
              <a:t>前缀，且</a:t>
            </a:r>
            <a:r>
              <a:rPr lang="el-GR" altLang="zh-CN" sz="2400" dirty="0">
                <a:latin typeface="Times New Roman" pitchFamily="18" charset="0"/>
                <a:ea typeface="隶书" pitchFamily="49" charset="-122"/>
                <a:cs typeface="Times New Roman" pitchFamily="18" charset="0"/>
              </a:rPr>
              <a:t>γ</a:t>
            </a:r>
            <a:r>
              <a:rPr lang="zh-CN" altLang="en-US" sz="2400" dirty="0" smtClean="0">
                <a:latin typeface="Times New Roman" pitchFamily="18" charset="0"/>
                <a:ea typeface="隶书" pitchFamily="49" charset="-122"/>
                <a:cs typeface="Times New Roman" pitchFamily="18" charset="0"/>
              </a:rPr>
              <a:t>是相应的</a:t>
            </a:r>
            <a:r>
              <a:rPr lang="en-US" altLang="zh-CN" sz="2400" dirty="0" smtClean="0">
                <a:latin typeface="Times New Roman" pitchFamily="18" charset="0"/>
                <a:ea typeface="隶书" pitchFamily="49" charset="-122"/>
                <a:cs typeface="Times New Roman" pitchFamily="18" charset="0"/>
              </a:rPr>
              <a:t>A-&gt;</a:t>
            </a:r>
            <a:r>
              <a:rPr lang="el-GR" altLang="zh-CN" sz="2400" dirty="0">
                <a:latin typeface="Times New Roman" pitchFamily="18" charset="0"/>
                <a:ea typeface="隶书" pitchFamily="49" charset="-122"/>
                <a:cs typeface="Times New Roman" pitchFamily="18" charset="0"/>
              </a:rPr>
              <a:t>γ</a:t>
            </a:r>
            <a:r>
              <a:rPr lang="zh-CN" altLang="en-US" sz="2400" dirty="0" smtClean="0">
                <a:latin typeface="Times New Roman" pitchFamily="18" charset="0"/>
                <a:ea typeface="隶书" pitchFamily="49" charset="-122"/>
                <a:cs typeface="Times New Roman" pitchFamily="18" charset="0"/>
              </a:rPr>
              <a:t>句柄，那么</a:t>
            </a:r>
            <a:r>
              <a:rPr lang="el-GR" altLang="zh-CN" sz="2400" dirty="0" smtClean="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A</a:t>
            </a:r>
            <a:r>
              <a:rPr lang="zh-CN" altLang="en-US" sz="2400" dirty="0" smtClean="0">
                <a:latin typeface="Times New Roman" pitchFamily="18" charset="0"/>
                <a:ea typeface="隶书" pitchFamily="49" charset="-122"/>
                <a:cs typeface="Times New Roman" pitchFamily="18" charset="0"/>
              </a:rPr>
              <a:t>也是</a:t>
            </a:r>
            <a:r>
              <a:rPr lang="zh-CN" altLang="en-US" sz="2400" dirty="0">
                <a:latin typeface="Times New Roman" pitchFamily="18" charset="0"/>
                <a:ea typeface="隶书" pitchFamily="49" charset="-122"/>
                <a:cs typeface="Times New Roman" pitchFamily="18" charset="0"/>
              </a:rPr>
              <a:t>一个可行</a:t>
            </a:r>
            <a:r>
              <a:rPr lang="zh-CN" altLang="en-US" sz="2400" dirty="0" smtClean="0">
                <a:latin typeface="Times New Roman" pitchFamily="18" charset="0"/>
                <a:ea typeface="隶书" pitchFamily="49" charset="-122"/>
                <a:cs typeface="Times New Roman" pitchFamily="18" charset="0"/>
              </a:rPr>
              <a:t>前缀。</a:t>
            </a:r>
            <a:endParaRPr lang="en-US" altLang="zh-CN" sz="2400" dirty="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这个证明可以参看前面说明“句柄总是在栈顶”的证明。</a:t>
            </a:r>
            <a:endParaRPr lang="en-US" altLang="zh-CN" dirty="0" smtClean="0">
              <a:latin typeface="Times New Roman" pitchFamily="18" charset="0"/>
              <a:ea typeface="隶书" pitchFamily="49" charset="-122"/>
              <a:cs typeface="Times New Roman" pitchFamily="18" charset="0"/>
            </a:endParaRPr>
          </a:p>
        </p:txBody>
      </p:sp>
    </p:spTree>
    <p:extLst>
      <p:ext uri="{BB962C8B-B14F-4D97-AF65-F5344CB8AC3E}">
        <p14:creationId xmlns:p14="http://schemas.microsoft.com/office/powerpoint/2010/main" val="5211347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anose="02010800040101010101" pitchFamily="2" charset="-122"/>
                <a:ea typeface="华文新魏" panose="02010800040101010101" pitchFamily="2" charset="-122"/>
              </a:rPr>
              <a:t>识别可行前缀的</a:t>
            </a:r>
            <a:r>
              <a:rPr lang="en-US" altLang="zh-CN" dirty="0" smtClean="0">
                <a:latin typeface="华文新魏" panose="02010800040101010101" pitchFamily="2" charset="-122"/>
                <a:ea typeface="华文新魏" panose="02010800040101010101" pitchFamily="2" charset="-122"/>
              </a:rPr>
              <a:t>NFA</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r>
              <a:rPr lang="zh-CN" altLang="en-US" sz="2400" dirty="0">
                <a:latin typeface="Times New Roman" pitchFamily="18" charset="0"/>
                <a:ea typeface="隶书" pitchFamily="49" charset="-122"/>
                <a:cs typeface="Times New Roman" pitchFamily="18" charset="0"/>
              </a:rPr>
              <a:t>构造方法如下：</a:t>
            </a:r>
            <a:endParaRPr lang="en-US" altLang="zh-CN" sz="2400"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这个</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的状态集合</a:t>
            </a:r>
            <a:r>
              <a:rPr lang="en-US" altLang="zh-CN" dirty="0">
                <a:latin typeface="Times New Roman" pitchFamily="18" charset="0"/>
                <a:ea typeface="隶书" pitchFamily="49" charset="-122"/>
                <a:cs typeface="Times New Roman" pitchFamily="18" charset="0"/>
              </a:rPr>
              <a:t>States</a:t>
            </a:r>
            <a:r>
              <a:rPr lang="zh-CN" altLang="en-US" dirty="0">
                <a:latin typeface="Times New Roman" pitchFamily="18" charset="0"/>
                <a:ea typeface="隶书" pitchFamily="49" charset="-122"/>
                <a:cs typeface="Times New Roman" pitchFamily="18" charset="0"/>
              </a:rPr>
              <a:t>包含了每个非终结符号的</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的状态。</a:t>
            </a:r>
            <a:endParaRPr lang="en-US" altLang="zh-CN"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初始状态为开始符号</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对应的</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的开始状态。</a:t>
            </a:r>
            <a:endParaRPr lang="en-US" altLang="zh-CN"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对于</a:t>
            </a:r>
            <a:r>
              <a:rPr lang="en-US" altLang="zh-CN" dirty="0">
                <a:latin typeface="Times New Roman" pitchFamily="18" charset="0"/>
                <a:ea typeface="隶书" pitchFamily="49" charset="-122"/>
                <a:cs typeface="Times New Roman" pitchFamily="18" charset="0"/>
              </a:rPr>
              <a:t>States</a:t>
            </a:r>
            <a:r>
              <a:rPr lang="zh-CN" altLang="en-US" dirty="0">
                <a:latin typeface="Times New Roman" pitchFamily="18" charset="0"/>
                <a:ea typeface="隶书" pitchFamily="49" charset="-122"/>
                <a:cs typeface="Times New Roman" pitchFamily="18" charset="0"/>
              </a:rPr>
              <a:t>中的每个状态</a:t>
            </a:r>
            <a:r>
              <a:rPr lang="en-US" altLang="zh-CN" dirty="0" err="1">
                <a:latin typeface="Times New Roman" pitchFamily="18" charset="0"/>
                <a:ea typeface="隶书" pitchFamily="49" charset="-122"/>
                <a:cs typeface="Times New Roman" pitchFamily="18" charset="0"/>
              </a:rPr>
              <a:t>st</a:t>
            </a:r>
            <a:r>
              <a:rPr lang="zh-CN" altLang="en-US" dirty="0">
                <a:latin typeface="Times New Roman" pitchFamily="18" charset="0"/>
                <a:ea typeface="隶书" pitchFamily="49" charset="-122"/>
                <a:cs typeface="Times New Roman" pitchFamily="18" charset="0"/>
              </a:rPr>
              <a:t>，如果有一条标记为非终结符号</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的转换离开该状态，那么添加一条从</a:t>
            </a:r>
            <a:r>
              <a:rPr lang="en-US" altLang="zh-CN" dirty="0" err="1">
                <a:latin typeface="Times New Roman" pitchFamily="18" charset="0"/>
                <a:ea typeface="隶书" pitchFamily="49" charset="-122"/>
                <a:cs typeface="Times New Roman" pitchFamily="18" charset="0"/>
              </a:rPr>
              <a:t>st</a:t>
            </a:r>
            <a:r>
              <a:rPr lang="zh-CN" altLang="en-US" dirty="0">
                <a:latin typeface="Times New Roman" pitchFamily="18" charset="0"/>
                <a:ea typeface="隶书" pitchFamily="49" charset="-122"/>
                <a:cs typeface="Times New Roman" pitchFamily="18" charset="0"/>
              </a:rPr>
              <a:t>离开、标号为</a:t>
            </a:r>
            <a:r>
              <a:rPr lang="el-GR" altLang="zh-CN" dirty="0">
                <a:latin typeface="Times New Roman" pitchFamily="18" charset="0"/>
                <a:ea typeface="隶书" pitchFamily="49" charset="-122"/>
                <a:cs typeface="Times New Roman" pitchFamily="18" charset="0"/>
              </a:rPr>
              <a:t>ε</a:t>
            </a:r>
            <a:r>
              <a:rPr lang="zh-CN" altLang="en-US" dirty="0">
                <a:latin typeface="Times New Roman" pitchFamily="18" charset="0"/>
                <a:ea typeface="隶书" pitchFamily="49" charset="-122"/>
                <a:cs typeface="Times New Roman" pitchFamily="18" charset="0"/>
              </a:rPr>
              <a:t>、到达</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对应</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的开始状态</a:t>
            </a:r>
            <a:r>
              <a:rPr lang="zh-CN" altLang="en-US" dirty="0" smtClean="0">
                <a:latin typeface="Times New Roman" pitchFamily="18" charset="0"/>
                <a:ea typeface="隶书" pitchFamily="49" charset="-122"/>
                <a:cs typeface="Times New Roman" pitchFamily="18" charset="0"/>
              </a:rPr>
              <a:t>。（也可以直接添加从</a:t>
            </a:r>
            <a:r>
              <a:rPr lang="en-US" altLang="zh-CN" dirty="0" err="1" smtClean="0">
                <a:latin typeface="Times New Roman" pitchFamily="18" charset="0"/>
                <a:ea typeface="隶书" pitchFamily="49" charset="-122"/>
                <a:cs typeface="Times New Roman" pitchFamily="18" charset="0"/>
              </a:rPr>
              <a:t>st</a:t>
            </a:r>
            <a:r>
              <a:rPr lang="zh-CN" altLang="en-US" dirty="0" smtClean="0">
                <a:latin typeface="Times New Roman" pitchFamily="18" charset="0"/>
                <a:ea typeface="隶书" pitchFamily="49" charset="-122"/>
                <a:cs typeface="Times New Roman" pitchFamily="18" charset="0"/>
              </a:rPr>
              <a:t>离开，到达</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对应的</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中开始的控转换的目标状态）</a:t>
            </a:r>
            <a:endParaRPr lang="en-US" altLang="zh-CN"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这个</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的接受状态集合为所有</a:t>
            </a:r>
            <a:r>
              <a:rPr lang="en-US" altLang="zh-CN" dirty="0">
                <a:latin typeface="Times New Roman" pitchFamily="18" charset="0"/>
                <a:ea typeface="隶书" pitchFamily="49" charset="-122"/>
                <a:cs typeface="Times New Roman" pitchFamily="18" charset="0"/>
              </a:rPr>
              <a:t>States</a:t>
            </a:r>
            <a:r>
              <a:rPr lang="zh-CN" altLang="en-US" dirty="0">
                <a:latin typeface="Times New Roman" pitchFamily="18" charset="0"/>
                <a:ea typeface="隶书" pitchFamily="49" charset="-122"/>
                <a:cs typeface="Times New Roman" pitchFamily="18" charset="0"/>
              </a:rPr>
              <a:t>中的状态</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marL="258763" lvl="2" indent="-358775"/>
            <a:r>
              <a:rPr lang="zh-CN" altLang="en-US" dirty="0" smtClean="0">
                <a:latin typeface="Times New Roman" pitchFamily="18" charset="0"/>
                <a:ea typeface="隶书" pitchFamily="49" charset="-122"/>
                <a:cs typeface="Times New Roman" pitchFamily="18" charset="0"/>
              </a:rPr>
              <a:t>这个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接受所有可行前缀</a:t>
            </a:r>
            <a:endParaRPr lang="en-US" altLang="zh-CN" dirty="0" smtClean="0">
              <a:latin typeface="Times New Roman" pitchFamily="18" charset="0"/>
              <a:ea typeface="隶书" pitchFamily="49" charset="-122"/>
              <a:cs typeface="Times New Roman" pitchFamily="18" charset="0"/>
            </a:endParaRPr>
          </a:p>
          <a:p>
            <a:pPr marL="715963" lvl="3" indent="-358775"/>
            <a:r>
              <a:rPr lang="zh-CN" altLang="en-US" dirty="0" smtClean="0">
                <a:latin typeface="Times New Roman" pitchFamily="18" charset="0"/>
                <a:ea typeface="隶书" pitchFamily="49" charset="-122"/>
                <a:cs typeface="Times New Roman" pitchFamily="18" charset="0"/>
              </a:rPr>
              <a:t>根据性质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，这个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接受的都是</a:t>
            </a:r>
            <a:r>
              <a:rPr lang="zh-CN" altLang="en-US" dirty="0">
                <a:latin typeface="Times New Roman" pitchFamily="18" charset="0"/>
                <a:ea typeface="隶书" pitchFamily="49" charset="-122"/>
                <a:cs typeface="Times New Roman" pitchFamily="18" charset="0"/>
              </a:rPr>
              <a:t>可行</a:t>
            </a:r>
            <a:r>
              <a:rPr lang="zh-CN" altLang="en-US" dirty="0" smtClean="0">
                <a:latin typeface="Times New Roman" pitchFamily="18" charset="0"/>
                <a:ea typeface="隶书" pitchFamily="49" charset="-122"/>
                <a:cs typeface="Times New Roman" pitchFamily="18" charset="0"/>
              </a:rPr>
              <a:t>前缀；</a:t>
            </a:r>
            <a:endParaRPr lang="en-US" altLang="zh-CN" dirty="0" smtClean="0">
              <a:latin typeface="Times New Roman" pitchFamily="18" charset="0"/>
              <a:ea typeface="隶书" pitchFamily="49" charset="-122"/>
              <a:cs typeface="Times New Roman" pitchFamily="18" charset="0"/>
            </a:endParaRPr>
          </a:p>
          <a:p>
            <a:pPr marL="715963" lvl="3" indent="-358775"/>
            <a:r>
              <a:rPr lang="zh-CN" altLang="en-US" dirty="0" smtClean="0">
                <a:latin typeface="Times New Roman" pitchFamily="18" charset="0"/>
                <a:ea typeface="隶书" pitchFamily="49" charset="-122"/>
                <a:cs typeface="Times New Roman" pitchFamily="18" charset="0"/>
              </a:rPr>
              <a:t>利用数学归纳法，可根据性质</a:t>
            </a:r>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来证明所有的可行前缀都能够被这个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接受</a:t>
            </a:r>
            <a:endParaRPr lang="en-US" altLang="zh-CN" dirty="0" smtClean="0">
              <a:latin typeface="Times New Roman" pitchFamily="18" charset="0"/>
              <a:ea typeface="隶书" pitchFamily="49" charset="-122"/>
              <a:cs typeface="Times New Roman" pitchFamily="18" charset="0"/>
            </a:endParaRPr>
          </a:p>
        </p:txBody>
      </p:sp>
    </p:spTree>
    <p:extLst>
      <p:ext uri="{BB962C8B-B14F-4D97-AF65-F5344CB8AC3E}">
        <p14:creationId xmlns:p14="http://schemas.microsoft.com/office/powerpoint/2010/main" val="22129611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pitchFamily="2" charset="-122"/>
                <a:ea typeface="华文新魏" panose="02010800040101010101" pitchFamily="2" charset="-122"/>
              </a:rPr>
              <a:t>例子</a:t>
            </a:r>
          </a:p>
        </p:txBody>
      </p:sp>
      <p:sp>
        <p:nvSpPr>
          <p:cNvPr id="3" name="内容占位符 2"/>
          <p:cNvSpPr>
            <a:spLocks noGrp="1"/>
          </p:cNvSpPr>
          <p:nvPr>
            <p:ph idx="1"/>
          </p:nvPr>
        </p:nvSpPr>
        <p:spPr>
          <a:xfrm>
            <a:off x="408689" y="1412776"/>
            <a:ext cx="8229600" cy="936104"/>
          </a:xfrm>
        </p:spPr>
        <p:txBody>
          <a:bodyPr>
            <a:normAutofit fontScale="62500" lnSpcReduction="20000"/>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文法</a:t>
            </a:r>
            <a:endParaRPr lang="en-US" altLang="zh-CN" dirty="0">
              <a:latin typeface="Times New Roman" panose="02020603050405020304" pitchFamily="18" charset="0"/>
              <a:ea typeface="隶书" panose="02010509060101010101" pitchFamily="49" charset="-122"/>
              <a:cs typeface="Times New Roman" panose="02020603050405020304" pitchFamily="18" charset="0"/>
            </a:endParaRPr>
          </a:p>
          <a:p>
            <a:pPr lvl="1"/>
            <a:r>
              <a:rPr lang="en-US" altLang="zh-CN" dirty="0">
                <a:latin typeface="Times New Roman" panose="02020603050405020304" pitchFamily="18" charset="0"/>
                <a:ea typeface="隶书" panose="02010509060101010101" pitchFamily="49" charset="-122"/>
                <a:cs typeface="Times New Roman" panose="02020603050405020304" pitchFamily="18" charset="0"/>
              </a:rPr>
              <a:t>E’</a:t>
            </a:r>
            <a:r>
              <a:rPr lang="en-US" altLang="zh-CN" dirty="0">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E	    EE+T | T  </a:t>
            </a:r>
            <a:r>
              <a:rPr lang="en-US" altLang="zh-CN" dirty="0" smtClean="0">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    T</a:t>
            </a:r>
            <a:r>
              <a:rPr lang="en-US" altLang="zh-CN" dirty="0">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T*F | F	</a:t>
            </a:r>
            <a:r>
              <a:rPr lang="en-US" altLang="zh-CN" dirty="0" err="1">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Fid</a:t>
            </a:r>
            <a:endParaRPr lang="en-US" altLang="zh-CN" dirty="0">
              <a:latin typeface="Times New Roman" panose="02020603050405020304" pitchFamily="18" charset="0"/>
              <a:ea typeface="隶书" panose="02010509060101010101" pitchFamily="49" charset="-122"/>
              <a:cs typeface="Times New Roman" panose="02020603050405020304" pitchFamily="18" charset="0"/>
              <a:sym typeface="Wingdings" pitchFamily="2" charset="2"/>
            </a:endParaRPr>
          </a:p>
          <a:p>
            <a:r>
              <a:rPr lang="zh-CN" altLang="en-US" dirty="0" smtClean="0">
                <a:latin typeface="Times New Roman" panose="02020603050405020304" pitchFamily="18" charset="0"/>
                <a:ea typeface="隶书" panose="02010509060101010101" pitchFamily="49" charset="-122"/>
                <a:cs typeface="Times New Roman" panose="02020603050405020304" pitchFamily="18" charset="0"/>
              </a:rPr>
              <a:t>对应的</a:t>
            </a:r>
            <a:r>
              <a:rPr lang="en-US" altLang="zh-CN" dirty="0" smtClean="0">
                <a:latin typeface="Times New Roman" panose="02020603050405020304" pitchFamily="18" charset="0"/>
                <a:ea typeface="隶书" panose="02010509060101010101" pitchFamily="49" charset="-122"/>
                <a:cs typeface="Times New Roman" panose="02020603050405020304" pitchFamily="18" charset="0"/>
              </a:rPr>
              <a:t>NFA</a:t>
            </a:r>
            <a:r>
              <a:rPr lang="zh-CN" altLang="en-US" dirty="0" smtClean="0">
                <a:latin typeface="Times New Roman" panose="02020603050405020304" pitchFamily="18" charset="0"/>
                <a:ea typeface="隶书" panose="02010509060101010101" pitchFamily="49" charset="-122"/>
                <a:cs typeface="Times New Roman" panose="02020603050405020304" pitchFamily="18" charset="0"/>
              </a:rPr>
              <a:t>如下：</a:t>
            </a:r>
            <a:endParaRPr lang="en-US" altLang="zh-CN" dirty="0" smtClean="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椭圆 3"/>
          <p:cNvSpPr/>
          <p:nvPr/>
        </p:nvSpPr>
        <p:spPr>
          <a:xfrm>
            <a:off x="2330878" y="2455877"/>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330878" y="2455877"/>
            <a:ext cx="648072" cy="369332"/>
          </a:xfrm>
          <a:prstGeom prst="rect">
            <a:avLst/>
          </a:prstGeom>
          <a:noFill/>
        </p:spPr>
        <p:txBody>
          <a:bodyPr wrap="square" rtlCol="0">
            <a:spAutoFit/>
          </a:bodyPr>
          <a:lstStyle/>
          <a:p>
            <a:r>
              <a:rPr lang="en-US" altLang="zh-CN" dirty="0" smtClean="0"/>
              <a:t>S</a:t>
            </a:r>
            <a:r>
              <a:rPr lang="en-US" altLang="zh-CN" baseline="-25000" dirty="0" smtClean="0"/>
              <a:t>E’10</a:t>
            </a:r>
            <a:endParaRPr lang="zh-CN" altLang="en-US" baseline="-25000" dirty="0"/>
          </a:p>
        </p:txBody>
      </p:sp>
      <p:sp>
        <p:nvSpPr>
          <p:cNvPr id="6" name="椭圆 5"/>
          <p:cNvSpPr/>
          <p:nvPr/>
        </p:nvSpPr>
        <p:spPr>
          <a:xfrm>
            <a:off x="3483006" y="2455877"/>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83006" y="2455877"/>
            <a:ext cx="648072" cy="369332"/>
          </a:xfrm>
          <a:prstGeom prst="rect">
            <a:avLst/>
          </a:prstGeom>
          <a:noFill/>
        </p:spPr>
        <p:txBody>
          <a:bodyPr wrap="square" rtlCol="0">
            <a:spAutoFit/>
          </a:bodyPr>
          <a:lstStyle/>
          <a:p>
            <a:r>
              <a:rPr lang="en-US" altLang="zh-CN" dirty="0" smtClean="0"/>
              <a:t>S</a:t>
            </a:r>
            <a:r>
              <a:rPr lang="en-US" altLang="zh-CN" baseline="-25000" dirty="0" smtClean="0"/>
              <a:t>E’11</a:t>
            </a:r>
            <a:endParaRPr lang="zh-CN" altLang="en-US" dirty="0"/>
          </a:p>
        </p:txBody>
      </p:sp>
      <p:cxnSp>
        <p:nvCxnSpPr>
          <p:cNvPr id="10" name="直接箭头连接符 9"/>
          <p:cNvCxnSpPr>
            <a:endCxn id="4" idx="2"/>
          </p:cNvCxnSpPr>
          <p:nvPr/>
        </p:nvCxnSpPr>
        <p:spPr>
          <a:xfrm flipV="1">
            <a:off x="1619672" y="2671901"/>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6" idx="2"/>
          </p:cNvCxnSpPr>
          <p:nvPr/>
        </p:nvCxnSpPr>
        <p:spPr>
          <a:xfrm>
            <a:off x="2762926" y="2671901"/>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34934" y="2358669"/>
            <a:ext cx="737828" cy="369332"/>
          </a:xfrm>
          <a:prstGeom prst="rect">
            <a:avLst/>
          </a:prstGeom>
          <a:noFill/>
        </p:spPr>
        <p:txBody>
          <a:bodyPr wrap="square" rtlCol="0">
            <a:spAutoFit/>
          </a:bodyPr>
          <a:lstStyle/>
          <a:p>
            <a:r>
              <a:rPr lang="en-US" altLang="zh-CN" dirty="0" smtClean="0"/>
              <a:t>E</a:t>
            </a:r>
            <a:endParaRPr lang="zh-CN" altLang="en-US" dirty="0"/>
          </a:p>
        </p:txBody>
      </p:sp>
      <p:sp>
        <p:nvSpPr>
          <p:cNvPr id="19" name="椭圆 18"/>
          <p:cNvSpPr/>
          <p:nvPr/>
        </p:nvSpPr>
        <p:spPr>
          <a:xfrm>
            <a:off x="1187624" y="2454969"/>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187624" y="2454969"/>
            <a:ext cx="648072" cy="369332"/>
          </a:xfrm>
          <a:prstGeom prst="rect">
            <a:avLst/>
          </a:prstGeom>
          <a:noFill/>
        </p:spPr>
        <p:txBody>
          <a:bodyPr wrap="square" rtlCol="0">
            <a:spAutoFit/>
          </a:bodyPr>
          <a:lstStyle/>
          <a:p>
            <a:r>
              <a:rPr lang="en-US" altLang="zh-CN" dirty="0" smtClean="0"/>
              <a:t>E’</a:t>
            </a:r>
            <a:endParaRPr lang="zh-CN" altLang="en-US" dirty="0"/>
          </a:p>
        </p:txBody>
      </p:sp>
      <p:sp>
        <p:nvSpPr>
          <p:cNvPr id="21" name="TextBox 20"/>
          <p:cNvSpPr txBox="1"/>
          <p:nvPr/>
        </p:nvSpPr>
        <p:spPr>
          <a:xfrm>
            <a:off x="1691542" y="2276872"/>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23" name="椭圆 22"/>
          <p:cNvSpPr/>
          <p:nvPr/>
        </p:nvSpPr>
        <p:spPr>
          <a:xfrm>
            <a:off x="2384786" y="322834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384786" y="3228340"/>
            <a:ext cx="648072" cy="369332"/>
          </a:xfrm>
          <a:prstGeom prst="rect">
            <a:avLst/>
          </a:prstGeom>
          <a:noFill/>
        </p:spPr>
        <p:txBody>
          <a:bodyPr wrap="square" rtlCol="0">
            <a:spAutoFit/>
          </a:bodyPr>
          <a:lstStyle/>
          <a:p>
            <a:r>
              <a:rPr lang="en-US" altLang="zh-CN" dirty="0" smtClean="0"/>
              <a:t>S</a:t>
            </a:r>
            <a:r>
              <a:rPr lang="en-US" altLang="zh-CN" baseline="-25000" dirty="0" smtClean="0"/>
              <a:t>E10</a:t>
            </a:r>
            <a:endParaRPr lang="zh-CN" altLang="en-US" baseline="-25000" dirty="0"/>
          </a:p>
        </p:txBody>
      </p:sp>
      <p:sp>
        <p:nvSpPr>
          <p:cNvPr id="25" name="椭圆 24"/>
          <p:cNvSpPr/>
          <p:nvPr/>
        </p:nvSpPr>
        <p:spPr>
          <a:xfrm>
            <a:off x="3536914" y="322834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536914" y="3228340"/>
            <a:ext cx="648072" cy="369332"/>
          </a:xfrm>
          <a:prstGeom prst="rect">
            <a:avLst/>
          </a:prstGeom>
          <a:noFill/>
        </p:spPr>
        <p:txBody>
          <a:bodyPr wrap="square" rtlCol="0">
            <a:spAutoFit/>
          </a:bodyPr>
          <a:lstStyle/>
          <a:p>
            <a:r>
              <a:rPr lang="en-US" altLang="zh-CN" dirty="0" smtClean="0"/>
              <a:t>S</a:t>
            </a:r>
            <a:r>
              <a:rPr lang="en-US" altLang="zh-CN" baseline="-25000" dirty="0" smtClean="0"/>
              <a:t>E11</a:t>
            </a:r>
            <a:endParaRPr lang="zh-CN" altLang="en-US" dirty="0"/>
          </a:p>
        </p:txBody>
      </p:sp>
      <p:sp>
        <p:nvSpPr>
          <p:cNvPr id="27" name="椭圆 26"/>
          <p:cNvSpPr/>
          <p:nvPr/>
        </p:nvSpPr>
        <p:spPr>
          <a:xfrm>
            <a:off x="5508104" y="322834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508104" y="3228340"/>
            <a:ext cx="792088" cy="369332"/>
          </a:xfrm>
          <a:prstGeom prst="rect">
            <a:avLst/>
          </a:prstGeom>
          <a:noFill/>
        </p:spPr>
        <p:txBody>
          <a:bodyPr wrap="square" rtlCol="0">
            <a:spAutoFit/>
          </a:bodyPr>
          <a:lstStyle/>
          <a:p>
            <a:r>
              <a:rPr lang="en-US" altLang="zh-CN" dirty="0" smtClean="0"/>
              <a:t>S</a:t>
            </a:r>
            <a:r>
              <a:rPr lang="en-US" altLang="zh-CN" baseline="-25000" dirty="0" smtClean="0"/>
              <a:t>E13</a:t>
            </a:r>
            <a:endParaRPr lang="zh-CN" altLang="en-US" dirty="0"/>
          </a:p>
        </p:txBody>
      </p:sp>
      <p:cxnSp>
        <p:nvCxnSpPr>
          <p:cNvPr id="29" name="直接箭头连接符 28"/>
          <p:cNvCxnSpPr>
            <a:endCxn id="23" idx="2"/>
          </p:cNvCxnSpPr>
          <p:nvPr/>
        </p:nvCxnSpPr>
        <p:spPr>
          <a:xfrm flipV="1">
            <a:off x="1673580" y="3444364"/>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6"/>
            <a:endCxn id="25" idx="2"/>
          </p:cNvCxnSpPr>
          <p:nvPr/>
        </p:nvCxnSpPr>
        <p:spPr>
          <a:xfrm>
            <a:off x="2816834" y="344436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6"/>
          </p:cNvCxnSpPr>
          <p:nvPr/>
        </p:nvCxnSpPr>
        <p:spPr>
          <a:xfrm>
            <a:off x="3968962" y="344436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7" idx="2"/>
          </p:cNvCxnSpPr>
          <p:nvPr/>
        </p:nvCxnSpPr>
        <p:spPr>
          <a:xfrm>
            <a:off x="4932040" y="344436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8842" y="3131132"/>
            <a:ext cx="737828" cy="369332"/>
          </a:xfrm>
          <a:prstGeom prst="rect">
            <a:avLst/>
          </a:prstGeom>
          <a:noFill/>
        </p:spPr>
        <p:txBody>
          <a:bodyPr wrap="square" rtlCol="0">
            <a:spAutoFit/>
          </a:bodyPr>
          <a:lstStyle/>
          <a:p>
            <a:r>
              <a:rPr lang="en-US" altLang="zh-CN" dirty="0" smtClean="0"/>
              <a:t>E</a:t>
            </a:r>
            <a:endParaRPr lang="zh-CN" altLang="en-US" dirty="0"/>
          </a:p>
        </p:txBody>
      </p:sp>
      <p:sp>
        <p:nvSpPr>
          <p:cNvPr id="35" name="TextBox 34"/>
          <p:cNvSpPr txBox="1"/>
          <p:nvPr/>
        </p:nvSpPr>
        <p:spPr>
          <a:xfrm>
            <a:off x="4032096" y="3060223"/>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a:t>
            </a:r>
            <a:endParaRPr lang="zh-CN" altLang="en-US" dirty="0"/>
          </a:p>
        </p:txBody>
      </p:sp>
      <p:sp>
        <p:nvSpPr>
          <p:cNvPr id="36" name="TextBox 35"/>
          <p:cNvSpPr txBox="1"/>
          <p:nvPr/>
        </p:nvSpPr>
        <p:spPr>
          <a:xfrm>
            <a:off x="4932040" y="3084550"/>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T</a:t>
            </a:r>
            <a:endParaRPr lang="zh-CN" altLang="en-US" dirty="0"/>
          </a:p>
        </p:txBody>
      </p:sp>
      <p:sp>
        <p:nvSpPr>
          <p:cNvPr id="37" name="椭圆 36"/>
          <p:cNvSpPr/>
          <p:nvPr/>
        </p:nvSpPr>
        <p:spPr>
          <a:xfrm>
            <a:off x="1241532" y="322743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241532" y="3227432"/>
            <a:ext cx="648072" cy="369332"/>
          </a:xfrm>
          <a:prstGeom prst="rect">
            <a:avLst/>
          </a:prstGeom>
          <a:noFill/>
        </p:spPr>
        <p:txBody>
          <a:bodyPr wrap="square" rtlCol="0">
            <a:spAutoFit/>
          </a:bodyPr>
          <a:lstStyle/>
          <a:p>
            <a:r>
              <a:rPr lang="en-US" altLang="zh-CN" dirty="0" smtClean="0"/>
              <a:t>E</a:t>
            </a:r>
            <a:endParaRPr lang="zh-CN" altLang="en-US" dirty="0"/>
          </a:p>
        </p:txBody>
      </p:sp>
      <p:sp>
        <p:nvSpPr>
          <p:cNvPr id="39" name="TextBox 38"/>
          <p:cNvSpPr txBox="1"/>
          <p:nvPr/>
        </p:nvSpPr>
        <p:spPr>
          <a:xfrm>
            <a:off x="1745450" y="3049335"/>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40" name="椭圆 39"/>
          <p:cNvSpPr/>
          <p:nvPr/>
        </p:nvSpPr>
        <p:spPr>
          <a:xfrm>
            <a:off x="2384786" y="393892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2384786" y="3938926"/>
            <a:ext cx="648072" cy="369332"/>
          </a:xfrm>
          <a:prstGeom prst="rect">
            <a:avLst/>
          </a:prstGeom>
          <a:noFill/>
        </p:spPr>
        <p:txBody>
          <a:bodyPr wrap="square" rtlCol="0">
            <a:spAutoFit/>
          </a:bodyPr>
          <a:lstStyle/>
          <a:p>
            <a:r>
              <a:rPr lang="en-US" altLang="zh-CN" dirty="0" smtClean="0"/>
              <a:t>S</a:t>
            </a:r>
            <a:r>
              <a:rPr lang="en-US" altLang="zh-CN" baseline="-25000" dirty="0" smtClean="0"/>
              <a:t>E20</a:t>
            </a:r>
            <a:endParaRPr lang="zh-CN" altLang="en-US" baseline="-25000" dirty="0"/>
          </a:p>
        </p:txBody>
      </p:sp>
      <p:sp>
        <p:nvSpPr>
          <p:cNvPr id="42" name="椭圆 41"/>
          <p:cNvSpPr/>
          <p:nvPr/>
        </p:nvSpPr>
        <p:spPr>
          <a:xfrm>
            <a:off x="3536914" y="393892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3536914" y="3938926"/>
            <a:ext cx="648072" cy="369332"/>
          </a:xfrm>
          <a:prstGeom prst="rect">
            <a:avLst/>
          </a:prstGeom>
          <a:noFill/>
        </p:spPr>
        <p:txBody>
          <a:bodyPr wrap="square" rtlCol="0">
            <a:spAutoFit/>
          </a:bodyPr>
          <a:lstStyle/>
          <a:p>
            <a:r>
              <a:rPr lang="en-US" altLang="zh-CN" dirty="0" smtClean="0"/>
              <a:t>S</a:t>
            </a:r>
            <a:r>
              <a:rPr lang="en-US" altLang="zh-CN" baseline="-25000" dirty="0" smtClean="0"/>
              <a:t>E21</a:t>
            </a:r>
            <a:endParaRPr lang="zh-CN" altLang="en-US" dirty="0"/>
          </a:p>
        </p:txBody>
      </p:sp>
      <p:cxnSp>
        <p:nvCxnSpPr>
          <p:cNvPr id="46" name="直接箭头连接符 45"/>
          <p:cNvCxnSpPr>
            <a:stCxn id="37" idx="5"/>
            <a:endCxn id="40" idx="2"/>
          </p:cNvCxnSpPr>
          <p:nvPr/>
        </p:nvCxnSpPr>
        <p:spPr>
          <a:xfrm>
            <a:off x="1610308" y="3596208"/>
            <a:ext cx="774478" cy="55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6"/>
            <a:endCxn id="42" idx="2"/>
          </p:cNvCxnSpPr>
          <p:nvPr/>
        </p:nvCxnSpPr>
        <p:spPr>
          <a:xfrm>
            <a:off x="2816834" y="415495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88842" y="3841718"/>
            <a:ext cx="737828" cy="369332"/>
          </a:xfrm>
          <a:prstGeom prst="rect">
            <a:avLst/>
          </a:prstGeom>
          <a:noFill/>
        </p:spPr>
        <p:txBody>
          <a:bodyPr wrap="square" rtlCol="0">
            <a:spAutoFit/>
          </a:bodyPr>
          <a:lstStyle/>
          <a:p>
            <a:r>
              <a:rPr lang="en-US" altLang="zh-CN" dirty="0" smtClean="0"/>
              <a:t>T</a:t>
            </a:r>
            <a:endParaRPr lang="zh-CN" altLang="en-US" dirty="0"/>
          </a:p>
        </p:txBody>
      </p:sp>
      <p:sp>
        <p:nvSpPr>
          <p:cNvPr id="56" name="TextBox 55"/>
          <p:cNvSpPr txBox="1"/>
          <p:nvPr/>
        </p:nvSpPr>
        <p:spPr>
          <a:xfrm>
            <a:off x="1745450" y="3759921"/>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57" name="椭圆 56"/>
          <p:cNvSpPr/>
          <p:nvPr/>
        </p:nvSpPr>
        <p:spPr>
          <a:xfrm>
            <a:off x="4523489" y="323765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523489" y="3237658"/>
            <a:ext cx="792088" cy="369332"/>
          </a:xfrm>
          <a:prstGeom prst="rect">
            <a:avLst/>
          </a:prstGeom>
          <a:noFill/>
        </p:spPr>
        <p:txBody>
          <a:bodyPr wrap="square" rtlCol="0">
            <a:spAutoFit/>
          </a:bodyPr>
          <a:lstStyle/>
          <a:p>
            <a:r>
              <a:rPr lang="en-US" altLang="zh-CN" dirty="0" smtClean="0"/>
              <a:t>S</a:t>
            </a:r>
            <a:r>
              <a:rPr lang="en-US" altLang="zh-CN" baseline="-25000" dirty="0" smtClean="0"/>
              <a:t>E12</a:t>
            </a:r>
            <a:endParaRPr lang="zh-CN" altLang="en-US" dirty="0"/>
          </a:p>
        </p:txBody>
      </p:sp>
      <p:sp>
        <p:nvSpPr>
          <p:cNvPr id="60" name="椭圆 59"/>
          <p:cNvSpPr/>
          <p:nvPr/>
        </p:nvSpPr>
        <p:spPr>
          <a:xfrm>
            <a:off x="2384786" y="470462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384786" y="4704624"/>
            <a:ext cx="648072" cy="369332"/>
          </a:xfrm>
          <a:prstGeom prst="rect">
            <a:avLst/>
          </a:prstGeom>
          <a:noFill/>
        </p:spPr>
        <p:txBody>
          <a:bodyPr wrap="square" rtlCol="0">
            <a:spAutoFit/>
          </a:bodyPr>
          <a:lstStyle/>
          <a:p>
            <a:r>
              <a:rPr lang="en-US" altLang="zh-CN" dirty="0" smtClean="0"/>
              <a:t>S</a:t>
            </a:r>
            <a:r>
              <a:rPr lang="en-US" altLang="zh-CN" baseline="-25000" dirty="0" smtClean="0"/>
              <a:t>T10</a:t>
            </a:r>
            <a:endParaRPr lang="zh-CN" altLang="en-US" baseline="-25000" dirty="0"/>
          </a:p>
        </p:txBody>
      </p:sp>
      <p:sp>
        <p:nvSpPr>
          <p:cNvPr id="62" name="椭圆 61"/>
          <p:cNvSpPr/>
          <p:nvPr/>
        </p:nvSpPr>
        <p:spPr>
          <a:xfrm>
            <a:off x="3536914" y="470462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3536914" y="4704624"/>
            <a:ext cx="648072" cy="369332"/>
          </a:xfrm>
          <a:prstGeom prst="rect">
            <a:avLst/>
          </a:prstGeom>
          <a:noFill/>
        </p:spPr>
        <p:txBody>
          <a:bodyPr wrap="square" rtlCol="0">
            <a:spAutoFit/>
          </a:bodyPr>
          <a:lstStyle/>
          <a:p>
            <a:r>
              <a:rPr lang="en-US" altLang="zh-CN" dirty="0" smtClean="0"/>
              <a:t>S</a:t>
            </a:r>
            <a:r>
              <a:rPr lang="en-US" altLang="zh-CN" baseline="-25000" dirty="0" smtClean="0"/>
              <a:t>T11</a:t>
            </a:r>
            <a:endParaRPr lang="zh-CN" altLang="en-US" dirty="0"/>
          </a:p>
        </p:txBody>
      </p:sp>
      <p:sp>
        <p:nvSpPr>
          <p:cNvPr id="64" name="椭圆 63"/>
          <p:cNvSpPr/>
          <p:nvPr/>
        </p:nvSpPr>
        <p:spPr>
          <a:xfrm>
            <a:off x="5508104" y="470462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5508104" y="4704624"/>
            <a:ext cx="792088" cy="369332"/>
          </a:xfrm>
          <a:prstGeom prst="rect">
            <a:avLst/>
          </a:prstGeom>
          <a:noFill/>
        </p:spPr>
        <p:txBody>
          <a:bodyPr wrap="square" rtlCol="0">
            <a:spAutoFit/>
          </a:bodyPr>
          <a:lstStyle/>
          <a:p>
            <a:r>
              <a:rPr lang="en-US" altLang="zh-CN" dirty="0" smtClean="0"/>
              <a:t>S</a:t>
            </a:r>
            <a:r>
              <a:rPr lang="en-US" altLang="zh-CN" baseline="-25000" dirty="0" smtClean="0"/>
              <a:t>T13</a:t>
            </a:r>
            <a:endParaRPr lang="zh-CN" altLang="en-US" dirty="0"/>
          </a:p>
        </p:txBody>
      </p:sp>
      <p:cxnSp>
        <p:nvCxnSpPr>
          <p:cNvPr id="66" name="直接箭头连接符 65"/>
          <p:cNvCxnSpPr>
            <a:endCxn id="60" idx="2"/>
          </p:cNvCxnSpPr>
          <p:nvPr/>
        </p:nvCxnSpPr>
        <p:spPr>
          <a:xfrm flipV="1">
            <a:off x="1673580" y="4920648"/>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0" idx="6"/>
            <a:endCxn id="62" idx="2"/>
          </p:cNvCxnSpPr>
          <p:nvPr/>
        </p:nvCxnSpPr>
        <p:spPr>
          <a:xfrm>
            <a:off x="2816834" y="492064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2" idx="6"/>
          </p:cNvCxnSpPr>
          <p:nvPr/>
        </p:nvCxnSpPr>
        <p:spPr>
          <a:xfrm>
            <a:off x="3968962" y="492064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64" idx="2"/>
          </p:cNvCxnSpPr>
          <p:nvPr/>
        </p:nvCxnSpPr>
        <p:spPr>
          <a:xfrm>
            <a:off x="4932040" y="492064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888842" y="4607416"/>
            <a:ext cx="737828" cy="369332"/>
          </a:xfrm>
          <a:prstGeom prst="rect">
            <a:avLst/>
          </a:prstGeom>
          <a:noFill/>
        </p:spPr>
        <p:txBody>
          <a:bodyPr wrap="square" rtlCol="0">
            <a:spAutoFit/>
          </a:bodyPr>
          <a:lstStyle/>
          <a:p>
            <a:r>
              <a:rPr lang="en-US" altLang="zh-CN" dirty="0" smtClean="0"/>
              <a:t>T</a:t>
            </a:r>
            <a:endParaRPr lang="zh-CN" altLang="en-US" dirty="0"/>
          </a:p>
        </p:txBody>
      </p:sp>
      <p:sp>
        <p:nvSpPr>
          <p:cNvPr id="71" name="TextBox 70"/>
          <p:cNvSpPr txBox="1"/>
          <p:nvPr/>
        </p:nvSpPr>
        <p:spPr>
          <a:xfrm>
            <a:off x="4032096" y="4536507"/>
            <a:ext cx="737828" cy="369332"/>
          </a:xfrm>
          <a:prstGeom prst="rect">
            <a:avLst/>
          </a:prstGeom>
          <a:noFill/>
        </p:spPr>
        <p:txBody>
          <a:bodyPr wrap="square" rtlCol="0">
            <a:spAutoFit/>
          </a:bodyPr>
          <a:lstStyle/>
          <a:p>
            <a:r>
              <a:rPr lang="en-US" altLang="zh-CN" dirty="0" smtClean="0"/>
              <a:t>*</a:t>
            </a:r>
            <a:endParaRPr lang="zh-CN" altLang="en-US" dirty="0"/>
          </a:p>
        </p:txBody>
      </p:sp>
      <p:sp>
        <p:nvSpPr>
          <p:cNvPr id="72" name="TextBox 71"/>
          <p:cNvSpPr txBox="1"/>
          <p:nvPr/>
        </p:nvSpPr>
        <p:spPr>
          <a:xfrm>
            <a:off x="4932040" y="4560834"/>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F</a:t>
            </a:r>
            <a:endParaRPr lang="zh-CN" altLang="en-US" dirty="0"/>
          </a:p>
        </p:txBody>
      </p:sp>
      <p:sp>
        <p:nvSpPr>
          <p:cNvPr id="73" name="椭圆 72"/>
          <p:cNvSpPr/>
          <p:nvPr/>
        </p:nvSpPr>
        <p:spPr>
          <a:xfrm>
            <a:off x="1241532" y="470371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1241532" y="4703716"/>
            <a:ext cx="648072" cy="369332"/>
          </a:xfrm>
          <a:prstGeom prst="rect">
            <a:avLst/>
          </a:prstGeom>
          <a:noFill/>
        </p:spPr>
        <p:txBody>
          <a:bodyPr wrap="square" rtlCol="0">
            <a:spAutoFit/>
          </a:bodyPr>
          <a:lstStyle/>
          <a:p>
            <a:r>
              <a:rPr lang="en-US" altLang="zh-CN" dirty="0" smtClean="0"/>
              <a:t>T</a:t>
            </a:r>
            <a:endParaRPr lang="zh-CN" altLang="en-US" dirty="0"/>
          </a:p>
        </p:txBody>
      </p:sp>
      <p:sp>
        <p:nvSpPr>
          <p:cNvPr id="75" name="TextBox 74"/>
          <p:cNvSpPr txBox="1"/>
          <p:nvPr/>
        </p:nvSpPr>
        <p:spPr>
          <a:xfrm>
            <a:off x="1745450" y="4525619"/>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76" name="椭圆 75"/>
          <p:cNvSpPr/>
          <p:nvPr/>
        </p:nvSpPr>
        <p:spPr>
          <a:xfrm>
            <a:off x="2384786" y="541521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2384786" y="5415210"/>
            <a:ext cx="648072" cy="369332"/>
          </a:xfrm>
          <a:prstGeom prst="rect">
            <a:avLst/>
          </a:prstGeom>
          <a:noFill/>
        </p:spPr>
        <p:txBody>
          <a:bodyPr wrap="square" rtlCol="0">
            <a:spAutoFit/>
          </a:bodyPr>
          <a:lstStyle/>
          <a:p>
            <a:r>
              <a:rPr lang="en-US" altLang="zh-CN" dirty="0" smtClean="0"/>
              <a:t>S</a:t>
            </a:r>
            <a:r>
              <a:rPr lang="en-US" altLang="zh-CN" baseline="-25000" dirty="0" smtClean="0"/>
              <a:t>T20</a:t>
            </a:r>
            <a:endParaRPr lang="zh-CN" altLang="en-US" baseline="-25000" dirty="0"/>
          </a:p>
        </p:txBody>
      </p:sp>
      <p:sp>
        <p:nvSpPr>
          <p:cNvPr id="78" name="椭圆 77"/>
          <p:cNvSpPr/>
          <p:nvPr/>
        </p:nvSpPr>
        <p:spPr>
          <a:xfrm>
            <a:off x="3536914" y="541521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3536914" y="5415210"/>
            <a:ext cx="648072" cy="369332"/>
          </a:xfrm>
          <a:prstGeom prst="rect">
            <a:avLst/>
          </a:prstGeom>
          <a:noFill/>
        </p:spPr>
        <p:txBody>
          <a:bodyPr wrap="square" rtlCol="0">
            <a:spAutoFit/>
          </a:bodyPr>
          <a:lstStyle/>
          <a:p>
            <a:r>
              <a:rPr lang="en-US" altLang="zh-CN" dirty="0" smtClean="0"/>
              <a:t>S</a:t>
            </a:r>
            <a:r>
              <a:rPr lang="en-US" altLang="zh-CN" baseline="-25000" dirty="0" smtClean="0"/>
              <a:t>T21</a:t>
            </a:r>
            <a:endParaRPr lang="zh-CN" altLang="en-US" dirty="0"/>
          </a:p>
        </p:txBody>
      </p:sp>
      <p:cxnSp>
        <p:nvCxnSpPr>
          <p:cNvPr id="80" name="直接箭头连接符 79"/>
          <p:cNvCxnSpPr>
            <a:stCxn id="73" idx="5"/>
            <a:endCxn id="76" idx="2"/>
          </p:cNvCxnSpPr>
          <p:nvPr/>
        </p:nvCxnSpPr>
        <p:spPr>
          <a:xfrm>
            <a:off x="1610308" y="5072492"/>
            <a:ext cx="774478" cy="55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6" idx="6"/>
            <a:endCxn id="78" idx="2"/>
          </p:cNvCxnSpPr>
          <p:nvPr/>
        </p:nvCxnSpPr>
        <p:spPr>
          <a:xfrm>
            <a:off x="2816834" y="563123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888842" y="5318002"/>
            <a:ext cx="737828" cy="369332"/>
          </a:xfrm>
          <a:prstGeom prst="rect">
            <a:avLst/>
          </a:prstGeom>
          <a:noFill/>
        </p:spPr>
        <p:txBody>
          <a:bodyPr wrap="square" rtlCol="0">
            <a:spAutoFit/>
          </a:bodyPr>
          <a:lstStyle/>
          <a:p>
            <a:r>
              <a:rPr lang="en-US" altLang="zh-CN" dirty="0"/>
              <a:t>F</a:t>
            </a:r>
            <a:endParaRPr lang="zh-CN" altLang="en-US" dirty="0"/>
          </a:p>
        </p:txBody>
      </p:sp>
      <p:sp>
        <p:nvSpPr>
          <p:cNvPr id="83" name="TextBox 82"/>
          <p:cNvSpPr txBox="1"/>
          <p:nvPr/>
        </p:nvSpPr>
        <p:spPr>
          <a:xfrm>
            <a:off x="1745450" y="5236205"/>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84" name="椭圆 83"/>
          <p:cNvSpPr/>
          <p:nvPr/>
        </p:nvSpPr>
        <p:spPr>
          <a:xfrm>
            <a:off x="4523489" y="471394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4523489" y="4713942"/>
            <a:ext cx="792088" cy="369332"/>
          </a:xfrm>
          <a:prstGeom prst="rect">
            <a:avLst/>
          </a:prstGeom>
          <a:noFill/>
        </p:spPr>
        <p:txBody>
          <a:bodyPr wrap="square" rtlCol="0">
            <a:spAutoFit/>
          </a:bodyPr>
          <a:lstStyle/>
          <a:p>
            <a:r>
              <a:rPr lang="en-US" altLang="zh-CN" dirty="0" smtClean="0"/>
              <a:t>S</a:t>
            </a:r>
            <a:r>
              <a:rPr lang="en-US" altLang="zh-CN" baseline="-25000" dirty="0" smtClean="0"/>
              <a:t>T12</a:t>
            </a:r>
            <a:endParaRPr lang="zh-CN" altLang="en-US" dirty="0"/>
          </a:p>
        </p:txBody>
      </p:sp>
      <p:sp>
        <p:nvSpPr>
          <p:cNvPr id="86" name="椭圆 85"/>
          <p:cNvSpPr/>
          <p:nvPr/>
        </p:nvSpPr>
        <p:spPr>
          <a:xfrm>
            <a:off x="2384786" y="6200293"/>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Box 86"/>
          <p:cNvSpPr txBox="1"/>
          <p:nvPr/>
        </p:nvSpPr>
        <p:spPr>
          <a:xfrm>
            <a:off x="2384786" y="6200293"/>
            <a:ext cx="648072" cy="369332"/>
          </a:xfrm>
          <a:prstGeom prst="rect">
            <a:avLst/>
          </a:prstGeom>
          <a:noFill/>
        </p:spPr>
        <p:txBody>
          <a:bodyPr wrap="square" rtlCol="0">
            <a:spAutoFit/>
          </a:bodyPr>
          <a:lstStyle/>
          <a:p>
            <a:r>
              <a:rPr lang="en-US" altLang="zh-CN" dirty="0" smtClean="0"/>
              <a:t>S</a:t>
            </a:r>
            <a:r>
              <a:rPr lang="en-US" altLang="zh-CN" baseline="-25000" dirty="0" smtClean="0"/>
              <a:t>F10</a:t>
            </a:r>
            <a:endParaRPr lang="zh-CN" altLang="en-US" baseline="-25000" dirty="0"/>
          </a:p>
        </p:txBody>
      </p:sp>
      <p:sp>
        <p:nvSpPr>
          <p:cNvPr id="88" name="椭圆 87"/>
          <p:cNvSpPr/>
          <p:nvPr/>
        </p:nvSpPr>
        <p:spPr>
          <a:xfrm>
            <a:off x="3536914" y="6200293"/>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3536914" y="6200293"/>
            <a:ext cx="648072" cy="369332"/>
          </a:xfrm>
          <a:prstGeom prst="rect">
            <a:avLst/>
          </a:prstGeom>
          <a:noFill/>
        </p:spPr>
        <p:txBody>
          <a:bodyPr wrap="square" rtlCol="0">
            <a:spAutoFit/>
          </a:bodyPr>
          <a:lstStyle/>
          <a:p>
            <a:r>
              <a:rPr lang="en-US" altLang="zh-CN" dirty="0" smtClean="0"/>
              <a:t>S</a:t>
            </a:r>
            <a:r>
              <a:rPr lang="en-US" altLang="zh-CN" baseline="-25000" dirty="0" smtClean="0"/>
              <a:t>F11</a:t>
            </a:r>
            <a:endParaRPr lang="zh-CN" altLang="en-US" dirty="0"/>
          </a:p>
        </p:txBody>
      </p:sp>
      <p:cxnSp>
        <p:nvCxnSpPr>
          <p:cNvPr id="92" name="直接箭头连接符 91"/>
          <p:cNvCxnSpPr>
            <a:endCxn id="86" idx="2"/>
          </p:cNvCxnSpPr>
          <p:nvPr/>
        </p:nvCxnSpPr>
        <p:spPr>
          <a:xfrm flipV="1">
            <a:off x="1673580" y="6416317"/>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6" idx="6"/>
            <a:endCxn id="88" idx="2"/>
          </p:cNvCxnSpPr>
          <p:nvPr/>
        </p:nvCxnSpPr>
        <p:spPr>
          <a:xfrm>
            <a:off x="2816834" y="6416317"/>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888842" y="6103085"/>
            <a:ext cx="737828" cy="369332"/>
          </a:xfrm>
          <a:prstGeom prst="rect">
            <a:avLst/>
          </a:prstGeom>
          <a:noFill/>
        </p:spPr>
        <p:txBody>
          <a:bodyPr wrap="square" rtlCol="0">
            <a:spAutoFit/>
          </a:bodyPr>
          <a:lstStyle/>
          <a:p>
            <a:r>
              <a:rPr lang="en-US" altLang="zh-CN" dirty="0" smtClean="0"/>
              <a:t>id</a:t>
            </a:r>
            <a:endParaRPr lang="zh-CN" altLang="en-US" dirty="0"/>
          </a:p>
        </p:txBody>
      </p:sp>
      <p:sp>
        <p:nvSpPr>
          <p:cNvPr id="99" name="椭圆 98"/>
          <p:cNvSpPr/>
          <p:nvPr/>
        </p:nvSpPr>
        <p:spPr>
          <a:xfrm>
            <a:off x="1241532" y="6199385"/>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99"/>
          <p:cNvSpPr txBox="1"/>
          <p:nvPr/>
        </p:nvSpPr>
        <p:spPr>
          <a:xfrm>
            <a:off x="1241532" y="6199385"/>
            <a:ext cx="648072" cy="369332"/>
          </a:xfrm>
          <a:prstGeom prst="rect">
            <a:avLst/>
          </a:prstGeom>
          <a:noFill/>
        </p:spPr>
        <p:txBody>
          <a:bodyPr wrap="square" rtlCol="0">
            <a:spAutoFit/>
          </a:bodyPr>
          <a:lstStyle/>
          <a:p>
            <a:r>
              <a:rPr lang="en-US" altLang="zh-CN" dirty="0" smtClean="0"/>
              <a:t>F</a:t>
            </a:r>
            <a:endParaRPr lang="zh-CN" altLang="en-US" dirty="0"/>
          </a:p>
        </p:txBody>
      </p:sp>
      <p:sp>
        <p:nvSpPr>
          <p:cNvPr id="101" name="TextBox 100"/>
          <p:cNvSpPr txBox="1"/>
          <p:nvPr/>
        </p:nvSpPr>
        <p:spPr>
          <a:xfrm>
            <a:off x="1745450" y="6021288"/>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cxnSp>
        <p:nvCxnSpPr>
          <p:cNvPr id="105" name="直接箭头连接符 104"/>
          <p:cNvCxnSpPr>
            <a:stCxn id="4" idx="4"/>
            <a:endCxn id="38" idx="0"/>
          </p:cNvCxnSpPr>
          <p:nvPr/>
        </p:nvCxnSpPr>
        <p:spPr>
          <a:xfrm flipH="1">
            <a:off x="1565568" y="2887925"/>
            <a:ext cx="981334" cy="3395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73" idx="0"/>
          </p:cNvCxnSpPr>
          <p:nvPr/>
        </p:nvCxnSpPr>
        <p:spPr>
          <a:xfrm flipH="1">
            <a:off x="1457556" y="3596208"/>
            <a:ext cx="3087470" cy="11075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39" idx="3"/>
            <a:endCxn id="38" idx="0"/>
          </p:cNvCxnSpPr>
          <p:nvPr/>
        </p:nvCxnSpPr>
        <p:spPr>
          <a:xfrm flipH="1" flipV="1">
            <a:off x="1565568" y="3227432"/>
            <a:ext cx="917710" cy="65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40" idx="2"/>
            <a:endCxn id="73" idx="0"/>
          </p:cNvCxnSpPr>
          <p:nvPr/>
        </p:nvCxnSpPr>
        <p:spPr>
          <a:xfrm flipH="1">
            <a:off x="1457556" y="4154950"/>
            <a:ext cx="927230" cy="5487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H="1" flipV="1">
            <a:off x="1538692" y="4745500"/>
            <a:ext cx="917710" cy="65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85" idx="1"/>
            <a:endCxn id="100" idx="0"/>
          </p:cNvCxnSpPr>
          <p:nvPr/>
        </p:nvCxnSpPr>
        <p:spPr>
          <a:xfrm flipH="1">
            <a:off x="1565568" y="4898608"/>
            <a:ext cx="2957921" cy="13007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77" idx="1"/>
          </p:cNvCxnSpPr>
          <p:nvPr/>
        </p:nvCxnSpPr>
        <p:spPr>
          <a:xfrm flipH="1">
            <a:off x="1538692" y="5599876"/>
            <a:ext cx="846094" cy="599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444208" y="2543335"/>
            <a:ext cx="2520280" cy="2031325"/>
          </a:xfrm>
          <a:prstGeom prst="rect">
            <a:avLst/>
          </a:prstGeom>
          <a:noFill/>
        </p:spPr>
        <p:txBody>
          <a:bodyPr wrap="square" rtlCol="0">
            <a:spAutoFit/>
          </a:bodyPr>
          <a:lstStyle/>
          <a:p>
            <a:r>
              <a:rPr lang="zh-CN" altLang="en-US" dirty="0" smtClean="0">
                <a:latin typeface="隶书" panose="02010509060101010101" pitchFamily="49" charset="-122"/>
                <a:ea typeface="隶书" panose="02010509060101010101" pitchFamily="49" charset="-122"/>
              </a:rPr>
              <a:t>注意：如果到达某个子</a:t>
            </a:r>
            <a:r>
              <a:rPr lang="en-US" altLang="zh-CN" dirty="0" smtClean="0">
                <a:latin typeface="隶书" panose="02010509060101010101" pitchFamily="49" charset="-122"/>
                <a:ea typeface="隶书" panose="02010509060101010101" pitchFamily="49" charset="-122"/>
              </a:rPr>
              <a:t>NFA</a:t>
            </a:r>
            <a:r>
              <a:rPr lang="zh-CN" altLang="en-US" dirty="0" smtClean="0">
                <a:latin typeface="隶书" panose="02010509060101010101" pitchFamily="49" charset="-122"/>
                <a:ea typeface="隶书" panose="02010509060101010101" pitchFamily="49" charset="-122"/>
              </a:rPr>
              <a:t>的最后一个状态，</a:t>
            </a:r>
            <a:endParaRPr lang="en-US" altLang="zh-CN" dirty="0" smtClean="0">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dirty="0" smtClean="0">
                <a:latin typeface="隶书" panose="02010509060101010101" pitchFamily="49" charset="-122"/>
                <a:ea typeface="隶书" panose="02010509060101010101" pitchFamily="49" charset="-122"/>
              </a:rPr>
              <a:t>这个可行前缀的后缀就是句柄！</a:t>
            </a:r>
            <a:endParaRPr lang="en-US" altLang="zh-CN" dirty="0" smtClean="0">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dirty="0" smtClean="0">
                <a:latin typeface="隶书" panose="02010509060101010101" pitchFamily="49" charset="-122"/>
                <a:ea typeface="隶书" panose="02010509060101010101" pitchFamily="49" charset="-122"/>
              </a:rPr>
              <a:t>这个句柄对应的产生式就是这个状态对应的产生式</a:t>
            </a:r>
            <a:endParaRPr lang="zh-CN" altLang="en-US"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215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14"/>
                                        </p:tgtEl>
                                        <p:attrNameLst>
                                          <p:attrName>style.visibility</p:attrName>
                                        </p:attrNameLst>
                                      </p:cBhvr>
                                      <p:to>
                                        <p:strVal val="visible"/>
                                      </p:to>
                                    </p:set>
                                    <p:animEffect transition="in" filter="fade">
                                      <p:cBhvr>
                                        <p:cTn id="16" dur="500"/>
                                        <p:tgtEl>
                                          <p:spTgt spid="114"/>
                                        </p:tgtEl>
                                      </p:cBhvr>
                                    </p:animEffect>
                                  </p:childTnLst>
                                </p:cTn>
                              </p:par>
                              <p:par>
                                <p:cTn id="17" presetID="10"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500"/>
                                        <p:tgtEl>
                                          <p:spTgt spid="115"/>
                                        </p:tgtEl>
                                      </p:cBhvr>
                                    </p:animEffect>
                                  </p:childTnLst>
                                </p:cTn>
                              </p:par>
                              <p:par>
                                <p:cTn id="20" presetID="10" presetClass="entr" presetSubtype="0" fill="hold"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par>
                                <p:cTn id="23" presetID="1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29196"/>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文法的一个产生式加上在其产生式体中某处的一个点。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solidFill>
                  <a:srgbClr val="FF0000"/>
                </a:solidFill>
                <a:latin typeface="Times New Roman" pitchFamily="18" charset="0"/>
                <a:ea typeface="隶书" pitchFamily="49" charset="-122"/>
                <a:cs typeface="Times New Roman" pitchFamily="18" charset="0"/>
              </a:rPr>
              <a:t>注意：</a:t>
            </a:r>
            <a:r>
              <a:rPr lang="en-US" altLang="zh-CN" dirty="0" smtClean="0">
                <a:solidFill>
                  <a:srgbClr val="FF0000"/>
                </a:solidFill>
                <a:latin typeface="Times New Roman" pitchFamily="18" charset="0"/>
                <a:ea typeface="隶书" pitchFamily="49" charset="-122"/>
                <a:cs typeface="Times New Roman" pitchFamily="18" charset="0"/>
              </a:rPr>
              <a:t>A</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t>
            </a:r>
            <a:r>
              <a:rPr lang="el-GR" altLang="zh-CN" dirty="0" smtClean="0">
                <a:solidFill>
                  <a:srgbClr val="FF0000"/>
                </a:solidFill>
                <a:latin typeface="Times New Roman" pitchFamily="18" charset="0"/>
                <a:ea typeface="隶书" pitchFamily="49" charset="-122"/>
                <a:cs typeface="Times New Roman" pitchFamily="18" charset="0"/>
                <a:sym typeface="Wingdings" pitchFamily="2" charset="2"/>
              </a:rPr>
              <a:t>ε</a:t>
            </a:r>
            <a:r>
              <a:rPr lang="zh-CN" altLang="en-US" dirty="0" smtClean="0">
                <a:solidFill>
                  <a:srgbClr val="FF0000"/>
                </a:solidFill>
                <a:latin typeface="Times New Roman" pitchFamily="18" charset="0"/>
                <a:ea typeface="隶书" pitchFamily="49" charset="-122"/>
                <a:cs typeface="Times New Roman" pitchFamily="18" charset="0"/>
                <a:sym typeface="Wingdings" pitchFamily="2" charset="2"/>
              </a:rPr>
              <a:t>只对应一个项</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a:t>
            </a:r>
          </a:p>
          <a:p>
            <a:r>
              <a:rPr lang="zh-CN" altLang="en-US" dirty="0" smtClean="0">
                <a:latin typeface="Times New Roman" pitchFamily="18" charset="0"/>
                <a:ea typeface="隶书" pitchFamily="49" charset="-122"/>
                <a:cs typeface="Times New Roman" pitchFamily="18" charset="0"/>
                <a:sym typeface="Wingdings" pitchFamily="2" charset="2"/>
              </a:rPr>
              <a:t>直观含义：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项</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rPr>
              <a:t> α</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表示已经扫描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归约到了</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，并期望接下来的输入中经过扫描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归约得到</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。然后把</a:t>
            </a:r>
            <a:r>
              <a:rPr lang="el-GR" altLang="zh-CN" dirty="0" smtClean="0">
                <a:latin typeface="Times New Roman" pitchFamily="18" charset="0"/>
                <a:ea typeface="隶书" pitchFamily="49" charset="-122"/>
                <a:cs typeface="Times New Roman" pitchFamily="18" charset="0"/>
              </a:rPr>
              <a:t>αβ</a:t>
            </a:r>
            <a:r>
              <a:rPr lang="zh-CN" altLang="en-US" dirty="0" smtClean="0">
                <a:latin typeface="Times New Roman" pitchFamily="18" charset="0"/>
                <a:ea typeface="隶书" pitchFamily="49" charset="-122"/>
                <a:cs typeface="Times New Roman" pitchFamily="18" charset="0"/>
              </a:rPr>
              <a:t>归约到</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为空，表示我们可以把</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归约为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p>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sym typeface="Wingdings" pitchFamily="2" charset="2"/>
              </a:rPr>
              <a:t>项也可以用一对整数表示。</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i,j</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表示第</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条规则，点位于右部第</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个位置</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句型</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句子</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语言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句型（</a:t>
            </a:r>
            <a:r>
              <a:rPr lang="en-US" altLang="zh-CN" dirty="0" smtClean="0">
                <a:latin typeface="Times New Roman" pitchFamily="18" charset="0"/>
                <a:ea typeface="隶书" pitchFamily="49" charset="-122"/>
                <a:cs typeface="Times New Roman" pitchFamily="18" charset="0"/>
              </a:rPr>
              <a:t>sentential form</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S    </a:t>
            </a:r>
            <a:r>
              <a:rPr lang="el-GR" altLang="zh-CN" dirty="0" smtClean="0">
                <a:latin typeface="Times New Roman" pitchFamily="18" charset="0"/>
                <a:ea typeface="隶书" pitchFamily="49" charset="-122"/>
                <a:cs typeface="Times New Roman" pitchFamily="18" charset="0"/>
                <a:sym typeface="Wingdings" pitchFamily="2" charset="2"/>
              </a:rPr>
              <a:t> α</a:t>
            </a:r>
            <a:r>
              <a:rPr lang="zh-CN" altLang="en-US" dirty="0" smtClean="0">
                <a:latin typeface="Times New Roman" pitchFamily="18" charset="0"/>
                <a:ea typeface="隶书" pitchFamily="49" charset="-122"/>
                <a:cs typeface="Times New Roman" pitchFamily="18" charset="0"/>
                <a:sym typeface="Wingdings" pitchFamily="2" charset="2"/>
              </a:rPr>
              <a:t>，那么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就是文法的句型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可能既包含非终结符号，又包含终结符号；可以是空串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句子（</a:t>
            </a:r>
            <a:r>
              <a:rPr lang="en-US" altLang="zh-CN" dirty="0" smtClean="0">
                <a:latin typeface="Times New Roman" pitchFamily="18" charset="0"/>
                <a:ea typeface="隶书" pitchFamily="49" charset="-122"/>
                <a:cs typeface="Times New Roman" pitchFamily="18" charset="0"/>
                <a:sym typeface="Wingdings" pitchFamily="2" charset="2"/>
              </a:rPr>
              <a:t>sentence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文法的句子就是不包含非终结符号的句型</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的语言就是</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的句子的集合，记为</a:t>
            </a:r>
            <a:r>
              <a:rPr lang="en-US" altLang="zh-CN" dirty="0" smtClean="0">
                <a:latin typeface="Times New Roman" pitchFamily="18" charset="0"/>
                <a:ea typeface="隶书" pitchFamily="49" charset="-122"/>
                <a:cs typeface="Times New Roman" pitchFamily="18" charset="0"/>
              </a:rPr>
              <a:t>L(G)</a:t>
            </a:r>
          </a:p>
          <a:p>
            <a:pPr lvl="1"/>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rPr>
              <a:t>中当且仅当</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的句子，即</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=&gt;w</a:t>
            </a:r>
            <a:endParaRPr lang="zh-CN" altLang="en-US" dirty="0">
              <a:latin typeface="Times New Roman" pitchFamily="18" charset="0"/>
              <a:ea typeface="隶书" pitchFamily="49" charset="-122"/>
              <a:cs typeface="Times New Roman"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2195736" y="2204864"/>
            <a:ext cx="409575"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7169"/>
          <p:cNvSpPr>
            <a:spLocks noGrp="1" noChangeArrowheads="1"/>
          </p:cNvSpPr>
          <p:nvPr>
            <p:ph type="title"/>
          </p:nvPr>
        </p:nvSpPr>
        <p:spPr>
          <a:xfrm>
            <a:off x="468313" y="549275"/>
            <a:ext cx="8229600" cy="774700"/>
          </a:xfrm>
        </p:spPr>
        <p:txBody>
          <a:bodyPr/>
          <a:lstStyle/>
          <a:p>
            <a:pPr eaLnBrk="1" hangingPunct="1"/>
            <a:r>
              <a:rPr lang="en-US" altLang="zh-CN" sz="4400" b="1" smtClean="0">
                <a:latin typeface="Times New Roman" panose="02020603050405020304" pitchFamily="18" charset="0"/>
              </a:rPr>
              <a:t>LR(0)</a:t>
            </a:r>
            <a:r>
              <a:rPr lang="zh-CN" altLang="en-US" sz="4400" b="1" smtClean="0">
                <a:latin typeface="宋体" panose="02010600030101010101" pitchFamily="2" charset="-122"/>
              </a:rPr>
              <a:t>项目</a:t>
            </a:r>
          </a:p>
        </p:txBody>
      </p:sp>
      <p:sp>
        <p:nvSpPr>
          <p:cNvPr id="7171" name="文本占位符 7170"/>
          <p:cNvSpPr>
            <a:spLocks noGrp="1"/>
          </p:cNvSpPr>
          <p:nvPr>
            <p:ph idx="1"/>
          </p:nvPr>
        </p:nvSpPr>
        <p:spPr>
          <a:xfrm>
            <a:off x="214313" y="1428750"/>
            <a:ext cx="8929687" cy="4857750"/>
          </a:xfrm>
        </p:spPr>
        <p:txBody>
          <a:bodyPr/>
          <a:lstStyle/>
          <a:p>
            <a:pPr eaLnBrk="1" hangingPunct="1">
              <a:spcBef>
                <a:spcPct val="50000"/>
              </a:spcBef>
              <a:buClr>
                <a:schemeClr val="tx1"/>
              </a:buClr>
              <a:buFont typeface="Wingdings" charset="2"/>
              <a:buChar char="v"/>
              <a:defRPr/>
            </a:pPr>
            <a:r>
              <a:rPr lang="zh-CN" altLang="en-US" sz="3200" b="1" noProof="1">
                <a:effectLst>
                  <a:outerShdw blurRad="38100" dist="38100" dir="2700000">
                    <a:srgbClr val="C0C0C0"/>
                  </a:outerShdw>
                </a:effectLst>
                <a:latin typeface="Times New Roman" pitchFamily="18" charset="0"/>
              </a:rPr>
              <a:t>简称</a:t>
            </a:r>
            <a:r>
              <a:rPr lang="zh-CN" altLang="en-US" sz="3200" b="1" noProof="1">
                <a:solidFill>
                  <a:srgbClr val="FF3300"/>
                </a:solidFill>
                <a:effectLst>
                  <a:outerShdw blurRad="38100" dist="38100" dir="2700000">
                    <a:srgbClr val="C0C0C0"/>
                  </a:outerShdw>
                </a:effectLst>
                <a:latin typeface="Times New Roman" pitchFamily="18" charset="0"/>
              </a:rPr>
              <a:t>项</a:t>
            </a:r>
            <a:r>
              <a:rPr lang="zh-CN" altLang="en-US" sz="3200" b="1" noProof="1">
                <a:effectLst>
                  <a:outerShdw blurRad="38100" dist="38100" dir="2700000">
                    <a:srgbClr val="C0C0C0"/>
                  </a:outerShdw>
                </a:effectLst>
                <a:latin typeface="Times New Roman" pitchFamily="18" charset="0"/>
              </a:rPr>
              <a:t>，由文法</a:t>
            </a:r>
            <a:r>
              <a:rPr lang="en-US" altLang="x-none" sz="3200" b="1" noProof="1">
                <a:effectLst>
                  <a:outerShdw blurRad="38100" dist="38100" dir="2700000">
                    <a:srgbClr val="C0C0C0"/>
                  </a:outerShdw>
                </a:effectLst>
                <a:latin typeface="Times New Roman" pitchFamily="18" charset="0"/>
              </a:rPr>
              <a:t>G</a:t>
            </a:r>
            <a:r>
              <a:rPr lang="zh-CN" altLang="en-US" sz="3200" b="1" noProof="1">
                <a:effectLst>
                  <a:outerShdw blurRad="38100" dist="38100" dir="2700000">
                    <a:srgbClr val="C0C0C0"/>
                  </a:outerShdw>
                </a:effectLst>
                <a:latin typeface="Times New Roman" pitchFamily="18" charset="0"/>
              </a:rPr>
              <a:t>的产生式加一个点构成。</a:t>
            </a:r>
          </a:p>
          <a:p>
            <a:pPr lvl="1" eaLnBrk="1" hangingPunct="1">
              <a:spcBef>
                <a:spcPct val="50000"/>
              </a:spcBef>
              <a:buClr>
                <a:schemeClr val="tx1"/>
              </a:buClr>
              <a:buFont typeface="Wingdings" charset="2"/>
              <a:buChar char="Ø"/>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有四个项目：</a:t>
            </a: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XYZ，S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YZ， </a:t>
            </a:r>
          </a:p>
          <a:p>
            <a:pPr lvl="1" eaLnBrk="1" hangingPunct="1">
              <a:spcBef>
                <a:spcPct val="50000"/>
              </a:spcBef>
              <a:buClr>
                <a:schemeClr val="tx1"/>
              </a:buClr>
              <a:buFont typeface="Wingdings" charset="2"/>
              <a:buNone/>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Z</a:t>
            </a:r>
            <a:r>
              <a:rPr lang="zh-CN" altLang="en-US" b="1" noProof="1">
                <a:effectLst>
                  <a:outerShdw blurRad="38100" dist="38100" dir="2700000">
                    <a:srgbClr val="C0C0C0"/>
                  </a:outerShdw>
                </a:effectLst>
                <a:latin typeface="Times New Roman" pitchFamily="18" charset="0"/>
              </a:rPr>
              <a:t>和</a:t>
            </a: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XYZ</a:t>
            </a:r>
            <a:r>
              <a:rPr lang="en-US" altLang="x-none" b="1" noProof="1">
                <a:effectLst>
                  <a:outerShdw blurRad="38100" dist="38100" dir="2700000">
                    <a:srgbClr val="C0C0C0"/>
                  </a:outerShdw>
                </a:effectLst>
                <a:latin typeface="Times New Roman" pitchFamily="18" charset="0"/>
                <a:ea typeface="Batang" pitchFamily="18" charset="-127"/>
              </a:rPr>
              <a:t>•</a:t>
            </a:r>
          </a:p>
          <a:p>
            <a:pPr lvl="2" eaLnBrk="1" hangingPunct="1">
              <a:spcBef>
                <a:spcPct val="50000"/>
              </a:spcBef>
              <a:buClr>
                <a:schemeClr val="tx1"/>
              </a:buClr>
              <a:buFont typeface="Wingdings" charset="2"/>
              <a:buChar char="ü"/>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表示希望接下来在输入中看到一个能从</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推导得到的串。</a:t>
            </a:r>
          </a:p>
          <a:p>
            <a:pPr lvl="2" eaLnBrk="1" hangingPunct="1">
              <a:spcBef>
                <a:spcPct val="50000"/>
              </a:spcBef>
              <a:buClr>
                <a:schemeClr val="tx1"/>
              </a:buClr>
              <a:buFont typeface="Wingdings" charset="2"/>
              <a:buChar char="ü"/>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YZ</a:t>
            </a:r>
            <a:r>
              <a:rPr lang="zh-CN" altLang="en-US" b="1" noProof="1">
                <a:effectLst>
                  <a:outerShdw blurRad="38100" dist="38100" dir="2700000">
                    <a:srgbClr val="C0C0C0"/>
                  </a:outerShdw>
                </a:effectLst>
                <a:latin typeface="Times New Roman" pitchFamily="18" charset="0"/>
              </a:rPr>
              <a:t>表示在输入</a:t>
            </a:r>
            <a:r>
              <a:rPr lang="zh-CN" altLang="en-US" b="1" noProof="1" smtClean="0">
                <a:effectLst>
                  <a:outerShdw blurRad="38100" dist="38100" dir="2700000">
                    <a:srgbClr val="C0C0C0"/>
                  </a:outerShdw>
                </a:effectLst>
                <a:latin typeface="Times New Roman" pitchFamily="18" charset="0"/>
              </a:rPr>
              <a:t>中已经看</a:t>
            </a:r>
            <a:r>
              <a:rPr lang="zh-CN" altLang="en-US" b="1" noProof="1">
                <a:effectLst>
                  <a:outerShdw blurRad="38100" dist="38100" dir="2700000">
                    <a:srgbClr val="C0C0C0"/>
                  </a:outerShdw>
                </a:effectLst>
                <a:latin typeface="Times New Roman" pitchFamily="18" charset="0"/>
              </a:rPr>
              <a:t>到了一个可以由</a:t>
            </a:r>
            <a:r>
              <a:rPr lang="en-US" altLang="x-none" b="1" noProof="1">
                <a:effectLst>
                  <a:outerShdw blurRad="38100" dist="38100" dir="2700000">
                    <a:srgbClr val="C0C0C0"/>
                  </a:outerShdw>
                </a:effectLst>
                <a:latin typeface="Times New Roman" pitchFamily="18" charset="0"/>
              </a:rPr>
              <a:t>X</a:t>
            </a:r>
            <a:r>
              <a:rPr lang="zh-CN" altLang="en-US" b="1" noProof="1">
                <a:effectLst>
                  <a:outerShdw blurRad="38100" dist="38100" dir="2700000">
                    <a:srgbClr val="C0C0C0"/>
                  </a:outerShdw>
                </a:effectLst>
                <a:latin typeface="Times New Roman" pitchFamily="18" charset="0"/>
              </a:rPr>
              <a:t>推导得到的串，希望接下来看到一个能从</a:t>
            </a:r>
            <a:r>
              <a:rPr lang="en-US" altLang="x-none" b="1" noProof="1">
                <a:effectLst>
                  <a:outerShdw blurRad="38100" dist="38100" dir="2700000">
                    <a:srgbClr val="C0C0C0"/>
                  </a:outerShdw>
                </a:effectLst>
                <a:latin typeface="Times New Roman" pitchFamily="18" charset="0"/>
              </a:rPr>
              <a:t>YZ</a:t>
            </a:r>
            <a:r>
              <a:rPr lang="zh-CN" altLang="en-US" b="1" noProof="1">
                <a:effectLst>
                  <a:outerShdw blurRad="38100" dist="38100" dir="2700000">
                    <a:srgbClr val="C0C0C0"/>
                  </a:outerShdw>
                </a:effectLst>
                <a:latin typeface="Times New Roman" pitchFamily="18" charset="0"/>
              </a:rPr>
              <a:t>推导得到的串</a:t>
            </a:r>
          </a:p>
          <a:p>
            <a:pPr lvl="2" eaLnBrk="1" hangingPunct="1">
              <a:spcBef>
                <a:spcPct val="50000"/>
              </a:spcBef>
              <a:buClr>
                <a:schemeClr val="tx1"/>
              </a:buClr>
              <a:buFont typeface="Wingdings" charset="2"/>
              <a:buChar char="ü"/>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XYZ</a:t>
            </a:r>
            <a:r>
              <a:rPr lang="en-US" altLang="x-none" b="1" noProof="1">
                <a:effectLst>
                  <a:outerShdw blurRad="38100" dist="38100" dir="2700000">
                    <a:srgbClr val="C0C0C0"/>
                  </a:outerShdw>
                </a:effectLst>
                <a:latin typeface="Times New Roman" pitchFamily="18" charset="0"/>
                <a:ea typeface="Batang" pitchFamily="18" charset="-127"/>
              </a:rPr>
              <a:t>•</a:t>
            </a:r>
            <a:r>
              <a:rPr lang="zh-CN" altLang="en-US" b="1" noProof="1">
                <a:effectLst>
                  <a:outerShdw blurRad="38100" dist="38100" dir="2700000">
                    <a:srgbClr val="C0C0C0"/>
                  </a:outerShdw>
                </a:effectLst>
                <a:latin typeface="Times New Roman" pitchFamily="18" charset="0"/>
              </a:rPr>
              <a:t>表示栈顶看到了</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可以把它归约为</a:t>
            </a:r>
            <a:r>
              <a:rPr lang="en-US" altLang="x-none" b="1" noProof="1">
                <a:effectLst>
                  <a:outerShdw blurRad="38100" dist="38100" dir="2700000">
                    <a:srgbClr val="C0C0C0"/>
                  </a:outerShdw>
                </a:effectLst>
                <a:latin typeface="Times New Roman" pitchFamily="18" charset="0"/>
              </a:rPr>
              <a:t>S</a:t>
            </a:r>
            <a:r>
              <a:rPr lang="zh-CN" altLang="en-US" b="1" noProof="1">
                <a:effectLst>
                  <a:outerShdw blurRad="38100" dist="38100" dir="2700000">
                    <a:srgbClr val="C0C0C0"/>
                  </a:outerShdw>
                </a:effectLst>
                <a:latin typeface="Times New Roman" pitchFamily="18" charset="0"/>
              </a:rPr>
              <a:t>了</a:t>
            </a:r>
          </a:p>
        </p:txBody>
      </p:sp>
    </p:spTree>
    <p:extLst>
      <p:ext uri="{BB962C8B-B14F-4D97-AF65-F5344CB8AC3E}">
        <p14:creationId xmlns:p14="http://schemas.microsoft.com/office/powerpoint/2010/main" val="849029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规范</a:t>
            </a:r>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项集族的构造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571612"/>
            <a:ext cx="8229600" cy="452596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的增广文法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是在</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中增加新开始符号</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，并加入产生式</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而得到的。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显然</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接受相同的语言，且按照</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进行归约实际上就表示已经将输入符号串归约成为开始符号。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a:latin typeface="Times New Roman" pitchFamily="18" charset="0"/>
                <a:ea typeface="隶书" pitchFamily="49" charset="-122"/>
                <a:cs typeface="Times New Roman" pitchFamily="18" charset="0"/>
                <a:sym typeface="Wingdings" pitchFamily="2" charset="2"/>
              </a:rPr>
              <a:t>LR(0)</a:t>
            </a:r>
            <a:r>
              <a:rPr lang="zh-CN" altLang="en-US" dirty="0">
                <a:latin typeface="Times New Roman" pitchFamily="18" charset="0"/>
                <a:ea typeface="隶书" pitchFamily="49" charset="-122"/>
                <a:cs typeface="Times New Roman" pitchFamily="18" charset="0"/>
                <a:sym typeface="Wingdings" pitchFamily="2" charset="2"/>
              </a:rPr>
              <a:t>自动机实际上是前面的</a:t>
            </a:r>
            <a:r>
              <a:rPr lang="en-US" altLang="zh-CN" dirty="0">
                <a:latin typeface="Times New Roman" pitchFamily="18" charset="0"/>
                <a:ea typeface="隶书" pitchFamily="49" charset="-122"/>
                <a:cs typeface="Times New Roman" pitchFamily="18" charset="0"/>
                <a:sym typeface="Wingdings" pitchFamily="2" charset="2"/>
              </a:rPr>
              <a:t>NFA</a:t>
            </a:r>
            <a:r>
              <a:rPr lang="zh-CN" altLang="en-US" dirty="0">
                <a:latin typeface="Times New Roman" pitchFamily="18" charset="0"/>
                <a:ea typeface="隶书" pitchFamily="49" charset="-122"/>
                <a:cs typeface="Times New Roman" pitchFamily="18" charset="0"/>
                <a:sym typeface="Wingdings" pitchFamily="2" charset="2"/>
              </a:rPr>
              <a:t>对应的</a:t>
            </a:r>
            <a:r>
              <a:rPr lang="en-US" altLang="zh-CN" dirty="0">
                <a:latin typeface="Times New Roman" pitchFamily="18" charset="0"/>
                <a:ea typeface="隶书" pitchFamily="49" charset="-122"/>
                <a:cs typeface="Times New Roman" pitchFamily="18" charset="0"/>
                <a:sym typeface="Wingdings" pitchFamily="2" charset="2"/>
              </a:rPr>
              <a:t>DFA</a:t>
            </a:r>
            <a:r>
              <a:rPr lang="zh-CN" altLang="en-US" dirty="0">
                <a:latin typeface="Times New Roman" pitchFamily="18" charset="0"/>
                <a:ea typeface="隶书" pitchFamily="49" charset="-122"/>
                <a:cs typeface="Times New Roman" pitchFamily="18" charset="0"/>
                <a:sym typeface="Wingdings" pitchFamily="2" charset="2"/>
              </a:rPr>
              <a:t>。</a:t>
            </a:r>
            <a:endParaRPr lang="en-US" altLang="zh-CN" dirty="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项集族即</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a:t>
            </a:r>
            <a:r>
              <a:rPr lang="en-US" altLang="zh-CN" dirty="0" smtClean="0">
                <a:latin typeface="Times New Roman" pitchFamily="18" charset="0"/>
                <a:ea typeface="隶书" pitchFamily="49" charset="-122"/>
                <a:cs typeface="Times New Roman" pitchFamily="18" charset="0"/>
              </a:rPr>
              <a:t>DFA</a:t>
            </a:r>
            <a:r>
              <a:rPr lang="zh-CN" altLang="en-US" dirty="0" smtClean="0">
                <a:latin typeface="Times New Roman" pitchFamily="18" charset="0"/>
                <a:ea typeface="隶书" pitchFamily="49" charset="-122"/>
                <a:cs typeface="Times New Roman" pitchFamily="18" charset="0"/>
              </a:rPr>
              <a:t>）的状态集合；</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构造过程中用到的子函数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的项集闭包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对应于</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化算法的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-CLOSURE</a:t>
            </a:r>
          </a:p>
          <a:p>
            <a:pPr lvl="1"/>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的</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后继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对应于</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化算法的</a:t>
            </a:r>
            <a:r>
              <a:rPr lang="en-US" altLang="zh-CN" dirty="0" smtClean="0">
                <a:latin typeface="Times New Roman" pitchFamily="18" charset="0"/>
                <a:ea typeface="隶书" pitchFamily="49" charset="-122"/>
                <a:cs typeface="Times New Roman" pitchFamily="18" charset="0"/>
                <a:sym typeface="Wingdings" pitchFamily="2" charset="2"/>
              </a:rPr>
              <a:t>MOVE(I,X)</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CLOSURE(I)</a:t>
            </a:r>
            <a:r>
              <a:rPr lang="zh-CN" altLang="en-US" dirty="0" smtClean="0">
                <a:latin typeface="华文新魏" pitchFamily="2" charset="-122"/>
                <a:ea typeface="华文新魏" pitchFamily="2" charset="-122"/>
              </a:rPr>
              <a:t>的构造算法（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643050"/>
            <a:ext cx="8358246" cy="452596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中的各个项加入到</a:t>
            </a:r>
            <a:r>
              <a:rPr lang="en-US" altLang="zh-CN" dirty="0" smtClean="0">
                <a:latin typeface="Times New Roman" pitchFamily="18" charset="0"/>
                <a:ea typeface="隶书" pitchFamily="49" charset="-122"/>
                <a:cs typeface="Times New Roman" pitchFamily="18" charset="0"/>
              </a:rPr>
              <a:t>CLOSURE(I)</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中，那么对</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的任意产生式</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加到</a:t>
            </a:r>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不断重复第二步，直到收敛。</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第二步的分析含义：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表示期望在接下来的输入中归约到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显然，要归约到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，首先要扫描归约到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的某个产生式的右部；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因此对每个产生式</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，加入</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表示它期望能够扫描归约到</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注意和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的对应关系</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构造算法的伪代码描述</a:t>
            </a:r>
            <a:endParaRPr lang="zh-CN" altLang="en-US" dirty="0">
              <a:latin typeface="华文新魏" pitchFamily="2" charset="-122"/>
              <a:ea typeface="华文新魏"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928662" y="1928802"/>
            <a:ext cx="7153275"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闭包构造的例子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		EE+T | T		ET*F | F </a:t>
            </a:r>
          </a:p>
          <a:p>
            <a:pPr lvl="1"/>
            <a:r>
              <a:rPr lang="en-US" altLang="zh-CN" dirty="0" smtClean="0">
                <a:latin typeface="Times New Roman" pitchFamily="18" charset="0"/>
                <a:ea typeface="隶书" pitchFamily="49" charset="-122"/>
                <a:cs typeface="Times New Roman" pitchFamily="18" charset="0"/>
                <a:sym typeface="Wingdings" pitchFamily="2" charset="2"/>
              </a:rPr>
              <a:t>F(E) | id</a:t>
            </a:r>
          </a:p>
          <a:p>
            <a:r>
              <a:rPr lang="zh-CN" altLang="en-US" dirty="0" smtClean="0">
                <a:latin typeface="Times New Roman" pitchFamily="18" charset="0"/>
                <a:ea typeface="隶书" pitchFamily="49" charset="-122"/>
                <a:cs typeface="Times New Roman" pitchFamily="18" charset="0"/>
                <a:sym typeface="Wingdings" pitchFamily="2" charset="2"/>
              </a:rPr>
              <a:t>项集</a:t>
            </a:r>
            <a:r>
              <a:rPr lang="en-US" altLang="zh-CN" dirty="0" smtClean="0">
                <a:latin typeface="Times New Roman" pitchFamily="18" charset="0"/>
                <a:ea typeface="隶书" pitchFamily="49" charset="-122"/>
                <a:cs typeface="Times New Roman" pitchFamily="18" charset="0"/>
                <a:sym typeface="Wingdings" pitchFamily="2" charset="2"/>
              </a:rPr>
              <a:t>{[E’.E]}</a:t>
            </a:r>
            <a:r>
              <a:rPr lang="zh-CN" altLang="en-US" dirty="0" smtClean="0">
                <a:latin typeface="Times New Roman" pitchFamily="18" charset="0"/>
                <a:ea typeface="隶书" pitchFamily="49" charset="-122"/>
                <a:cs typeface="Times New Roman" pitchFamily="18" charset="0"/>
                <a:sym typeface="Wingdings" pitchFamily="2" charset="2"/>
              </a:rPr>
              <a:t>的闭包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[T.T*F]</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[T.F]</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[F.(E)]</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F.id</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项集中的内核项和非内核项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在算法中，</a:t>
            </a:r>
            <a:r>
              <a:rPr lang="zh-CN" altLang="en-US" dirty="0" smtClean="0">
                <a:latin typeface="Times New Roman" pitchFamily="18" charset="0"/>
                <a:ea typeface="隶书" pitchFamily="49" charset="-122"/>
                <a:cs typeface="Times New Roman" pitchFamily="18" charset="0"/>
              </a:rPr>
              <a:t>在加入某个项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时，所有以</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为左部的产生式所</a:t>
            </a:r>
            <a:r>
              <a:rPr lang="zh-CN" altLang="en-US" dirty="0" smtClean="0">
                <a:latin typeface="Times New Roman" pitchFamily="18" charset="0"/>
                <a:ea typeface="隶书" pitchFamily="49" charset="-122"/>
                <a:cs typeface="Times New Roman" pitchFamily="18" charset="0"/>
              </a:rPr>
              <a:t>对应的（点在最左边的）项都会被加入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内核项：初始项</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、以及所有点不在最左边的项</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非内核项：除了</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之外、点在最左边的项；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实现算法时可以考虑只保存相应的非终结符号；甚至可以只保存内核项，而在要使用非内核项时调用</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函数重新计算。</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函数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GOTO(I,</a:t>
            </a:r>
            <a:r>
              <a:rPr lang="en-US" altLang="zh-CN" dirty="0" smtClean="0">
                <a:solidFill>
                  <a:srgbClr val="C00000"/>
                </a:solidFill>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sym typeface="Wingdings" pitchFamily="2" charset="2"/>
              </a:rPr>
              <a:t>的闭包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根据项的历史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期望的含义，</a:t>
            </a:r>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表示读取输入中的</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或者归约到一个</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之后的情况。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定义了</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自动机中状态</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之上的转换。</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例如：</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I={[E’</a:t>
            </a:r>
            <a:r>
              <a:rPr lang="en-US" altLang="zh-CN" dirty="0" smtClean="0">
                <a:latin typeface="Times New Roman" pitchFamily="18" charset="0"/>
                <a:ea typeface="隶书" pitchFamily="49" charset="-122"/>
                <a:cs typeface="Times New Roman" pitchFamily="18" charset="0"/>
                <a:sym typeface="Wingdings" pitchFamily="2" charset="2"/>
              </a:rPr>
              <a:t>E.],[EE.+T]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GOTO(I,+)</a:t>
            </a:r>
            <a:r>
              <a:rPr lang="zh-CN" altLang="en-US" dirty="0" smtClean="0">
                <a:latin typeface="Times New Roman" pitchFamily="18" charset="0"/>
                <a:ea typeface="隶书" pitchFamily="49" charset="-122"/>
                <a:cs typeface="Times New Roman" pitchFamily="18" charset="0"/>
              </a:rPr>
              <a:t>计算如下：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中只有一个项的点后面跟着</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，对应的项为</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CLOSURE({</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[T.T*F], [T.F]</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[F.(E)]</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err="1" smtClean="0">
                <a:solidFill>
                  <a:srgbClr val="00B0F0"/>
                </a:solidFill>
                <a:latin typeface="Times New Roman" pitchFamily="18" charset="0"/>
                <a:ea typeface="隶书" pitchFamily="49" charset="-122"/>
                <a:cs typeface="Times New Roman" pitchFamily="18" charset="0"/>
                <a:sym typeface="Wingdings" pitchFamily="2" charset="2"/>
              </a:rPr>
              <a:t>F.</a:t>
            </a:r>
            <a:r>
              <a:rPr lang="en-US" altLang="zh-CN" b="1" dirty="0" err="1" smtClean="0">
                <a:solidFill>
                  <a:srgbClr val="00B0F0"/>
                </a:solidFill>
                <a:latin typeface="Times New Roman" pitchFamily="18" charset="0"/>
                <a:ea typeface="隶书" pitchFamily="49" charset="-122"/>
                <a:cs typeface="Times New Roman" pitchFamily="18" charset="0"/>
                <a:sym typeface="Wingdings" pitchFamily="2" charset="2"/>
              </a:rPr>
              <a:t>id</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求</a:t>
            </a:r>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项集规范族的算法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072074"/>
            <a:ext cx="8229600" cy="1428760"/>
          </a:xfrm>
        </p:spPr>
        <p:txBody>
          <a:bodyPr>
            <a:normAutofit fontScale="92500" lnSpcReduction="10000"/>
          </a:bodyPr>
          <a:lstStyle/>
          <a:p>
            <a:r>
              <a:rPr lang="zh-CN" altLang="en-US" dirty="0" smtClean="0">
                <a:latin typeface="隶书" pitchFamily="49" charset="-122"/>
                <a:ea typeface="隶书" pitchFamily="49" charset="-122"/>
              </a:rPr>
              <a:t>从初始项集开始，不断计算各种可能的后继，直到生成所有的项集。</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建议</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的子集构造算法类比</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785786" y="1571612"/>
            <a:ext cx="78486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14282" y="142852"/>
            <a:ext cx="6046800" cy="6000792"/>
          </a:xfrm>
          <a:prstGeom prst="rect">
            <a:avLst/>
          </a:prstGeom>
          <a:noFill/>
          <a:ln w="9525">
            <a:noFill/>
            <a:miter lim="800000"/>
            <a:headEnd/>
            <a:tailEnd/>
          </a:ln>
          <a:effectLst/>
        </p:spPr>
      </p:pic>
      <p:sp>
        <p:nvSpPr>
          <p:cNvPr id="2" name="标题 1"/>
          <p:cNvSpPr>
            <a:spLocks noGrp="1"/>
          </p:cNvSpPr>
          <p:nvPr>
            <p:ph type="title"/>
          </p:nvPr>
        </p:nvSpPr>
        <p:spPr>
          <a:xfrm>
            <a:off x="5286380" y="5857892"/>
            <a:ext cx="3471858" cy="631844"/>
          </a:xfrm>
        </p:spPr>
        <p:txBody>
          <a:bodyPr>
            <a:noAutofit/>
          </a:bodyPr>
          <a:lstStyle/>
          <a:p>
            <a:r>
              <a:rPr lang="zh-CN" altLang="en-US" sz="2400" dirty="0" smtClean="0">
                <a:latin typeface="隶书" pitchFamily="49" charset="-122"/>
                <a:ea typeface="隶书" pitchFamily="49" charset="-122"/>
              </a:rPr>
              <a:t>项集规范族和</a:t>
            </a:r>
            <a:r>
              <a:rPr lang="en-US" altLang="zh-CN" sz="2400" dirty="0" smtClean="0">
                <a:latin typeface="隶书" pitchFamily="49" charset="-122"/>
                <a:ea typeface="隶书" pitchFamily="49" charset="-122"/>
              </a:rPr>
              <a:t>GOTO</a:t>
            </a:r>
            <a:r>
              <a:rPr lang="zh-CN" altLang="en-US" sz="2400" dirty="0" smtClean="0">
                <a:latin typeface="隶书" pitchFamily="49" charset="-122"/>
                <a:ea typeface="隶书" pitchFamily="49" charset="-122"/>
              </a:rPr>
              <a:t>函数的例子</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cs typeface="Times New Roman" pitchFamily="18" charset="0"/>
              </a:rPr>
              <a:t>LR(0)</a:t>
            </a:r>
            <a:r>
              <a:rPr lang="zh-CN" altLang="en-US" dirty="0" smtClean="0">
                <a:latin typeface="华文新魏" pitchFamily="2" charset="-122"/>
                <a:ea typeface="华文新魏" pitchFamily="2" charset="-122"/>
                <a:cs typeface="Times New Roman" pitchFamily="18" charset="0"/>
              </a:rPr>
              <a:t>自动机的构造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构造方法：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项集族中的项集可以作为</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自动机的状态，</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GOTO(I,X)=J</a:t>
            </a:r>
            <a:r>
              <a:rPr lang="zh-CN" altLang="en-US" dirty="0" smtClean="0">
                <a:latin typeface="Times New Roman" pitchFamily="18" charset="0"/>
                <a:ea typeface="隶书" pitchFamily="49" charset="-122"/>
                <a:cs typeface="Times New Roman" pitchFamily="18" charset="0"/>
              </a:rPr>
              <a:t>，则从</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有一个标号为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的转换；</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初始状态为</a:t>
            </a:r>
            <a:r>
              <a:rPr lang="en-US" altLang="zh-CN" dirty="0" smtClean="0">
                <a:latin typeface="Times New Roman" pitchFamily="18" charset="0"/>
                <a:ea typeface="隶书" pitchFamily="49" charset="-122"/>
                <a:cs typeface="Times New Roman" pitchFamily="18" charset="0"/>
              </a:rPr>
              <a:t>CLOSURE({S’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对应的项集；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接受状态：包含形如</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的项集对应的状态。</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457200" y="1844824"/>
            <a:ext cx="8229600" cy="1296144"/>
          </a:xfrm>
          <a:prstGeom prst="rect">
            <a:avLst/>
          </a:prstGeom>
        </p:spPr>
      </p:pic>
      <p:pic>
        <p:nvPicPr>
          <p:cNvPr id="7" name="图片 6"/>
          <p:cNvPicPr>
            <a:picLocks noChangeAspect="1"/>
          </p:cNvPicPr>
          <p:nvPr/>
        </p:nvPicPr>
        <p:blipFill>
          <a:blip r:embed="rId3"/>
          <a:stretch>
            <a:fillRect/>
          </a:stretch>
        </p:blipFill>
        <p:spPr>
          <a:xfrm>
            <a:off x="395536" y="3645024"/>
            <a:ext cx="8682751" cy="2037700"/>
          </a:xfrm>
          <a:prstGeom prst="rect">
            <a:avLst/>
          </a:prstGeom>
        </p:spPr>
      </p:pic>
    </p:spTree>
    <p:extLst>
      <p:ext uri="{BB962C8B-B14F-4D97-AF65-F5344CB8AC3E}">
        <p14:creationId xmlns:p14="http://schemas.microsoft.com/office/powerpoint/2010/main" val="31078469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自动机的作用（</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假设文法符号串</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使</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自动机从开始状态运行到状态（项集）</a:t>
            </a:r>
            <a:r>
              <a:rPr lang="en-US" altLang="zh-CN" dirty="0" smtClean="0">
                <a:latin typeface="Times New Roman" pitchFamily="18" charset="0"/>
                <a:ea typeface="隶书" pitchFamily="49" charset="-122"/>
                <a:cs typeface="Times New Roman" pitchFamily="18" charset="0"/>
              </a:rPr>
              <a:t>j</a:t>
            </a:r>
          </a:p>
          <a:p>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中有一个形如</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的项。那么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之后添加一些终结符号可以得到一个最右句型，</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是</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sym typeface="Wingdings" pitchFamily="2" charset="2"/>
              </a:rPr>
              <a:t>后缀，且</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是这个句型的句柄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表示</a:t>
            </a:r>
            <a:r>
              <a:rPr lang="zh-CN" altLang="en-US" dirty="0" smtClean="0">
                <a:solidFill>
                  <a:srgbClr val="FF0000"/>
                </a:solidFill>
                <a:latin typeface="Times New Roman" pitchFamily="18" charset="0"/>
                <a:ea typeface="隶书" pitchFamily="49" charset="-122"/>
                <a:cs typeface="Times New Roman" pitchFamily="18" charset="0"/>
                <a:sym typeface="Wingdings" pitchFamily="2" charset="2"/>
              </a:rPr>
              <a:t>可能</a:t>
            </a:r>
            <a:r>
              <a:rPr lang="zh-CN" altLang="en-US" dirty="0" smtClean="0">
                <a:latin typeface="Times New Roman" pitchFamily="18" charset="0"/>
                <a:ea typeface="隶书" pitchFamily="49" charset="-122"/>
                <a:cs typeface="Times New Roman" pitchFamily="18" charset="0"/>
                <a:sym typeface="Wingdings" pitchFamily="2" charset="2"/>
              </a:rPr>
              <a:t>找到了当前最右句型的句柄</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中存在一个项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之后添加</a:t>
            </a:r>
            <a:r>
              <a:rPr lang="en-US" altLang="zh-CN" dirty="0" smtClean="0">
                <a:latin typeface="Times New Roman" pitchFamily="18" charset="0"/>
                <a:ea typeface="隶书" pitchFamily="49" charset="-122"/>
                <a:cs typeface="Times New Roman" pitchFamily="18" charset="0"/>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，然后再添加一个终结符号串可得到一个最右句型，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在这个句型中</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是句柄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此时表示还没有找到句柄，需要移入</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自动机的作用（</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自动机的使用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归约时，</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自动机被用于识别句型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已经归约</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移入得到的文法符号序列对应于</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自动机的一条路径；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如果路径到达接受状态，表明栈上端的某个符号串可能是句柄。</a:t>
            </a:r>
            <a:endParaRPr lang="en-US" altLang="zh-CN" dirty="0" smtClean="0">
              <a:latin typeface="Times New Roman" pitchFamily="18" charset="0"/>
              <a:ea typeface="隶书" pitchFamily="49" charset="-122"/>
              <a:cs typeface="Times New Roman" pitchFamily="18" charset="0"/>
            </a:endParaRPr>
          </a:p>
          <a:p>
            <a:r>
              <a:rPr lang="zh-CN" altLang="en-US" sz="2800" dirty="0" smtClean="0">
                <a:latin typeface="Times New Roman" pitchFamily="18" charset="0"/>
                <a:ea typeface="隶书" pitchFamily="49" charset="-122"/>
                <a:cs typeface="Times New Roman" pitchFamily="18" charset="0"/>
              </a:rPr>
              <a:t>不需要每次用归约</a:t>
            </a:r>
            <a:r>
              <a:rPr lang="en-US" altLang="zh-CN" sz="2800" dirty="0" smtClean="0">
                <a:latin typeface="Times New Roman" pitchFamily="18" charset="0"/>
                <a:ea typeface="隶书" pitchFamily="49" charset="-122"/>
                <a:cs typeface="Times New Roman" pitchFamily="18" charset="0"/>
              </a:rPr>
              <a:t>/</a:t>
            </a:r>
            <a:r>
              <a:rPr lang="zh-CN" altLang="en-US" sz="2800" dirty="0" smtClean="0">
                <a:latin typeface="Times New Roman" pitchFamily="18" charset="0"/>
                <a:ea typeface="隶书" pitchFamily="49" charset="-122"/>
                <a:cs typeface="Times New Roman" pitchFamily="18" charset="0"/>
              </a:rPr>
              <a:t>移入得到的串来运行</a:t>
            </a:r>
            <a:r>
              <a:rPr lang="en-US" altLang="zh-CN" sz="2800" dirty="0" smtClean="0">
                <a:latin typeface="Times New Roman" pitchFamily="18" charset="0"/>
                <a:ea typeface="隶书" pitchFamily="49" charset="-122"/>
                <a:cs typeface="Times New Roman" pitchFamily="18" charset="0"/>
              </a:rPr>
              <a:t>LR(0)</a:t>
            </a:r>
            <a:r>
              <a:rPr lang="zh-CN" altLang="en-US" sz="2800" dirty="0" smtClean="0">
                <a:latin typeface="Times New Roman" pitchFamily="18" charset="0"/>
                <a:ea typeface="隶书" pitchFamily="49" charset="-122"/>
                <a:cs typeface="Times New Roman" pitchFamily="18" charset="0"/>
              </a:rPr>
              <a:t>自动机</a:t>
            </a:r>
            <a:endParaRPr lang="en-US" altLang="zh-CN" sz="28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路径被放到栈中；且文法符号可以省略，因为由</a:t>
            </a:r>
            <a:r>
              <a:rPr lang="en-US" altLang="zh-CN" sz="2400" dirty="0" smtClean="0">
                <a:latin typeface="Times New Roman" pitchFamily="18" charset="0"/>
                <a:ea typeface="隶书" pitchFamily="49" charset="-122"/>
                <a:cs typeface="Times New Roman" pitchFamily="18" charset="0"/>
              </a:rPr>
              <a:t>LR(0)</a:t>
            </a:r>
            <a:r>
              <a:rPr lang="zh-CN" altLang="en-US" sz="2400" dirty="0" smtClean="0">
                <a:latin typeface="Times New Roman" pitchFamily="18" charset="0"/>
                <a:ea typeface="隶书" pitchFamily="49" charset="-122"/>
                <a:cs typeface="Times New Roman" pitchFamily="18" charset="0"/>
              </a:rPr>
              <a:t>状态可以确定相应文法符号</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在移入后，根据原来的栈顶状态即可知道新的状态；</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在归约时，根据归约产生式的右部长度弹出相应状态，仍然可以根据此时的栈顶状态计算得到新状态。</a:t>
            </a:r>
            <a:endParaRPr lang="zh-CN" altLang="en-US"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的作用演示：分析</a:t>
            </a:r>
            <a:r>
              <a:rPr lang="en-US" altLang="zh-CN" dirty="0" smtClean="0">
                <a:latin typeface="华文新魏" pitchFamily="2" charset="-122"/>
                <a:ea typeface="华文新魏" pitchFamily="2" charset="-122"/>
              </a:rPr>
              <a:t>id</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id</a:t>
            </a:r>
            <a:endParaRPr lang="zh-CN" altLang="en-US" dirty="0">
              <a:latin typeface="华文新魏" pitchFamily="2" charset="-122"/>
              <a:ea typeface="华文新魏" pitchFamily="2" charset="-122"/>
            </a:endParaRPr>
          </a:p>
        </p:txBody>
      </p:sp>
      <p:pic>
        <p:nvPicPr>
          <p:cNvPr id="3074" name="Picture 2"/>
          <p:cNvPicPr>
            <a:picLocks noChangeAspect="1" noChangeArrowheads="1"/>
          </p:cNvPicPr>
          <p:nvPr/>
        </p:nvPicPr>
        <p:blipFill>
          <a:blip r:embed="rId2" cstate="print"/>
          <a:srcRect/>
          <a:stretch>
            <a:fillRect/>
          </a:stretch>
        </p:blipFill>
        <p:spPr bwMode="auto">
          <a:xfrm>
            <a:off x="357158" y="1357298"/>
            <a:ext cx="8458200" cy="4057650"/>
          </a:xfrm>
          <a:prstGeom prst="rect">
            <a:avLst/>
          </a:prstGeom>
          <a:noFill/>
          <a:ln w="9525">
            <a:noFill/>
            <a:miter lim="800000"/>
            <a:headEnd/>
            <a:tailEnd/>
          </a:ln>
          <a:effectLst/>
        </p:spPr>
      </p:pic>
      <p:sp>
        <p:nvSpPr>
          <p:cNvPr id="5" name="内容占位符 4"/>
          <p:cNvSpPr>
            <a:spLocks noGrp="1"/>
          </p:cNvSpPr>
          <p:nvPr>
            <p:ph idx="1"/>
          </p:nvPr>
        </p:nvSpPr>
        <p:spPr>
          <a:xfrm>
            <a:off x="457200" y="5357826"/>
            <a:ext cx="8229600" cy="768337"/>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根据</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自动机状态和符号的对应关系，可以得到符号栏中的符号串。</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500694" y="1600200"/>
            <a:ext cx="3186106" cy="4525963"/>
          </a:xfrm>
        </p:spPr>
        <p:txBody>
          <a:bodyPr>
            <a:normAutofit fontScale="77500" lnSpcReduction="20000"/>
          </a:bodyPr>
          <a:lstStyle/>
          <a:p>
            <a:r>
              <a:rPr lang="zh-CN" altLang="en-US" dirty="0" smtClean="0">
                <a:latin typeface="隶书" pitchFamily="49" charset="-122"/>
                <a:ea typeface="隶书" pitchFamily="49" charset="-122"/>
              </a:rPr>
              <a:t>所有的分析器都使</a:t>
            </a:r>
            <a:r>
              <a:rPr lang="zh-CN" altLang="en-US" dirty="0" smtClean="0">
                <a:latin typeface="Times New Roman" pitchFamily="18" charset="0"/>
                <a:ea typeface="隶书" pitchFamily="49" charset="-122"/>
                <a:cs typeface="Times New Roman" pitchFamily="18" charset="0"/>
              </a:rPr>
              <a:t>用相同的驱动程序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分析表随文法以及</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分析技术的不同而不同。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栈中存放的是状态序列；可以由状态序列求出符号序列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分析程序根据</a:t>
            </a:r>
            <a:r>
              <a:rPr lang="zh-CN" altLang="en-US" dirty="0" smtClean="0">
                <a:latin typeface="隶书" pitchFamily="49" charset="-122"/>
                <a:ea typeface="隶书" pitchFamily="49" charset="-122"/>
              </a:rPr>
              <a:t>栈顶状态、当前输入，通过分析表确定语法分析动作。</a:t>
            </a:r>
            <a:endParaRPr lang="zh-CN" altLang="en-US" dirty="0">
              <a:latin typeface="隶书" pitchFamily="49" charset="-122"/>
              <a:ea typeface="隶书" pitchFamily="49" charset="-122"/>
            </a:endParaRPr>
          </a:p>
        </p:txBody>
      </p:sp>
      <p:pic>
        <p:nvPicPr>
          <p:cNvPr id="4098" name="Picture 2"/>
          <p:cNvPicPr>
            <a:picLocks noChangeAspect="1" noChangeArrowheads="1"/>
          </p:cNvPicPr>
          <p:nvPr/>
        </p:nvPicPr>
        <p:blipFill>
          <a:blip r:embed="rId3" cstate="print"/>
          <a:srcRect/>
          <a:stretch>
            <a:fillRect/>
          </a:stretch>
        </p:blipFill>
        <p:spPr bwMode="auto">
          <a:xfrm>
            <a:off x="357158" y="2071678"/>
            <a:ext cx="5235688"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语法分析表的结构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两个部分：动作</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，转换</a:t>
            </a:r>
            <a:r>
              <a:rPr lang="en-US" altLang="zh-CN" dirty="0" smtClean="0">
                <a:latin typeface="Times New Roman" pitchFamily="18" charset="0"/>
                <a:ea typeface="隶书" pitchFamily="49" charset="-122"/>
                <a:cs typeface="Times New Roman" pitchFamily="18" charset="0"/>
              </a:rPr>
              <a:t>GOTO</a:t>
            </a:r>
          </a:p>
          <a:p>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有两个参数：状态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a</a:t>
            </a:r>
          </a:p>
          <a:p>
            <a:pPr lvl="1"/>
            <a:r>
              <a:rPr lang="zh-CN" altLang="en-US" dirty="0" smtClean="0">
                <a:latin typeface="Times New Roman" pitchFamily="18" charset="0"/>
                <a:ea typeface="隶书" pitchFamily="49" charset="-122"/>
                <a:cs typeface="Times New Roman" pitchFamily="18" charset="0"/>
              </a:rPr>
              <a:t>移入</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是一个状态。把</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压入栈；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归约</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：把栈顶的</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接受：接受输入、完成分析。</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报错：在输入中发现语法错误。</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状态集上的</a:t>
            </a:r>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函数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baseline="-25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 = 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语法分析器的格局</a:t>
            </a:r>
          </a:p>
        </p:txBody>
      </p:sp>
      <p:sp>
        <p:nvSpPr>
          <p:cNvPr id="48131" name="Rectangle 3"/>
          <p:cNvSpPr>
            <a:spLocks noGrp="1" noChangeArrowheads="1"/>
          </p:cNvSpPr>
          <p:nvPr>
            <p:ph type="body" idx="1"/>
          </p:nvPr>
        </p:nvSpPr>
        <p:spPr>
          <a:xfrm>
            <a:off x="457200" y="1600200"/>
            <a:ext cx="8229600" cy="4972072"/>
          </a:xfrm>
        </p:spPr>
        <p:txBody>
          <a:bodyPr>
            <a:normAutofit lnSpcReduction="10000"/>
          </a:bodyPr>
          <a:lstStyle/>
          <a:p>
            <a:r>
              <a:rPr lang="en-US" altLang="zh-CN" sz="2800" dirty="0">
                <a:latin typeface="Times New Roman" pitchFamily="18" charset="0"/>
                <a:ea typeface="隶书" pitchFamily="49" charset="-122"/>
                <a:cs typeface="Times New Roman" pitchFamily="18" charset="0"/>
              </a:rPr>
              <a:t>LR</a:t>
            </a:r>
            <a:r>
              <a:rPr lang="zh-CN" altLang="en-US" sz="2800" dirty="0">
                <a:latin typeface="Times New Roman" pitchFamily="18" charset="0"/>
                <a:ea typeface="隶书" pitchFamily="49" charset="-122"/>
                <a:cs typeface="Times New Roman" pitchFamily="18" charset="0"/>
              </a:rPr>
              <a:t>与法分析器的格局包</a:t>
            </a:r>
            <a:r>
              <a:rPr lang="zh-CN" altLang="en-US" sz="2800" dirty="0" smtClean="0">
                <a:latin typeface="Times New Roman" pitchFamily="18" charset="0"/>
                <a:ea typeface="隶书" pitchFamily="49" charset="-122"/>
                <a:cs typeface="Times New Roman" pitchFamily="18" charset="0"/>
              </a:rPr>
              <a:t>含了栈</a:t>
            </a:r>
            <a:r>
              <a:rPr lang="zh-CN" altLang="en-US" sz="2800" dirty="0">
                <a:latin typeface="Times New Roman" pitchFamily="18" charset="0"/>
                <a:ea typeface="隶书" pitchFamily="49" charset="-122"/>
                <a:cs typeface="Times New Roman" pitchFamily="18" charset="0"/>
              </a:rPr>
              <a:t>中内容和余</a:t>
            </a:r>
            <a:r>
              <a:rPr lang="zh-CN" altLang="en-US" sz="2800" dirty="0" smtClean="0">
                <a:latin typeface="Times New Roman" pitchFamily="18" charset="0"/>
                <a:ea typeface="隶书" pitchFamily="49" charset="-122"/>
                <a:cs typeface="Times New Roman" pitchFamily="18" charset="0"/>
              </a:rPr>
              <a:t>下输</a:t>
            </a:r>
            <a:r>
              <a:rPr lang="zh-CN" altLang="en-US" sz="2800" dirty="0">
                <a:latin typeface="Times New Roman" pitchFamily="18" charset="0"/>
                <a:ea typeface="隶书" pitchFamily="49" charset="-122"/>
                <a:cs typeface="Times New Roman" pitchFamily="18" charset="0"/>
              </a:rPr>
              <a:t>入</a:t>
            </a:r>
          </a:p>
          <a:p>
            <a:pPr>
              <a:buFontTx/>
              <a:buNone/>
            </a:pPr>
            <a:r>
              <a:rPr lang="zh-CN" altLang="en-US" sz="2800" dirty="0">
                <a:latin typeface="Times New Roman" pitchFamily="18" charset="0"/>
                <a:ea typeface="隶书" pitchFamily="49" charset="-122"/>
                <a:cs typeface="Times New Roman" pitchFamily="18" charset="0"/>
              </a:rPr>
              <a:t>		</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0</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1</a:t>
            </a:r>
            <a:r>
              <a:rPr lang="en-US" altLang="zh-CN" sz="2800" dirty="0">
                <a:latin typeface="Times New Roman" pitchFamily="18" charset="0"/>
                <a:ea typeface="隶书" pitchFamily="49" charset="-122"/>
                <a:cs typeface="Times New Roman" pitchFamily="18" charset="0"/>
              </a:rPr>
              <a:t>…</a:t>
            </a:r>
            <a:r>
              <a:rPr lang="en-US" altLang="zh-CN" sz="2800" dirty="0" err="1">
                <a:latin typeface="Times New Roman" pitchFamily="18" charset="0"/>
                <a:ea typeface="隶书" pitchFamily="49" charset="-122"/>
                <a:cs typeface="Times New Roman" pitchFamily="18" charset="0"/>
              </a:rPr>
              <a:t>s</a:t>
            </a:r>
            <a:r>
              <a:rPr lang="en-US" altLang="zh-CN" sz="2800" baseline="-25000" dirty="0" err="1">
                <a:latin typeface="Times New Roman" pitchFamily="18" charset="0"/>
                <a:ea typeface="隶书" pitchFamily="49" charset="-122"/>
                <a:cs typeface="Times New Roman" pitchFamily="18" charset="0"/>
              </a:rPr>
              <a:t>m</a:t>
            </a:r>
            <a:r>
              <a:rPr lang="en-US" altLang="zh-CN" sz="2800" dirty="0" smtClean="0">
                <a:latin typeface="Times New Roman" pitchFamily="18" charset="0"/>
                <a:ea typeface="隶书" pitchFamily="49" charset="-122"/>
                <a:cs typeface="Times New Roman" pitchFamily="18" charset="0"/>
              </a:rPr>
              <a:t>,</a:t>
            </a: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i</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i+1</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n</a:t>
            </a:r>
            <a:r>
              <a:rPr lang="en-US" altLang="zh-CN" sz="2800" dirty="0">
                <a:latin typeface="Times New Roman" pitchFamily="18" charset="0"/>
                <a:ea typeface="隶书" pitchFamily="49" charset="-122"/>
                <a:cs typeface="Times New Roman" pitchFamily="18" charset="0"/>
              </a:rPr>
              <a:t>$)</a:t>
            </a:r>
          </a:p>
          <a:p>
            <a:pPr lvl="1"/>
            <a:r>
              <a:rPr lang="zh-CN" altLang="en-US" sz="2400" dirty="0">
                <a:latin typeface="Times New Roman" pitchFamily="18" charset="0"/>
                <a:ea typeface="隶书" pitchFamily="49" charset="-122"/>
                <a:cs typeface="Times New Roman" pitchFamily="18" charset="0"/>
              </a:rPr>
              <a:t>第一个分量是栈中的内容（右侧是栈顶）</a:t>
            </a:r>
          </a:p>
          <a:p>
            <a:pPr lvl="1"/>
            <a:r>
              <a:rPr lang="zh-CN" altLang="en-US" sz="2400" dirty="0">
                <a:latin typeface="Times New Roman" pitchFamily="18" charset="0"/>
                <a:ea typeface="隶书" pitchFamily="49" charset="-122"/>
                <a:cs typeface="Times New Roman" pitchFamily="18" charset="0"/>
              </a:rPr>
              <a:t>第二个分量是余</a:t>
            </a:r>
            <a:r>
              <a:rPr lang="zh-CN" altLang="en-US" sz="2400" dirty="0" smtClean="0">
                <a:latin typeface="Times New Roman" pitchFamily="18" charset="0"/>
                <a:ea typeface="隶书" pitchFamily="49" charset="-122"/>
                <a:cs typeface="Times New Roman" pitchFamily="18" charset="0"/>
              </a:rPr>
              <a:t>下输</a:t>
            </a:r>
            <a:r>
              <a:rPr lang="zh-CN" altLang="en-US" sz="2400" dirty="0">
                <a:latin typeface="Times New Roman" pitchFamily="18" charset="0"/>
                <a:ea typeface="隶书" pitchFamily="49" charset="-122"/>
                <a:cs typeface="Times New Roman" pitchFamily="18" charset="0"/>
              </a:rPr>
              <a:t>入</a:t>
            </a:r>
          </a:p>
          <a:p>
            <a:r>
              <a:rPr lang="en-US" altLang="zh-CN" sz="2800" dirty="0">
                <a:latin typeface="Times New Roman" pitchFamily="18" charset="0"/>
                <a:ea typeface="隶书" pitchFamily="49" charset="-122"/>
                <a:cs typeface="Times New Roman" pitchFamily="18" charset="0"/>
              </a:rPr>
              <a:t>LR</a:t>
            </a:r>
            <a:r>
              <a:rPr lang="zh-CN" altLang="en-US" sz="2800" dirty="0">
                <a:latin typeface="Times New Roman" pitchFamily="18" charset="0"/>
                <a:ea typeface="隶书" pitchFamily="49" charset="-122"/>
                <a:cs typeface="Times New Roman" pitchFamily="18" charset="0"/>
              </a:rPr>
              <a:t>语法分析器的每一个状态都对应一个文法符号（</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0</a:t>
            </a:r>
            <a:r>
              <a:rPr lang="zh-CN" altLang="en-US" sz="2800" dirty="0">
                <a:latin typeface="Times New Roman" pitchFamily="18" charset="0"/>
                <a:ea typeface="隶书" pitchFamily="49" charset="-122"/>
                <a:cs typeface="Times New Roman" pitchFamily="18" charset="0"/>
              </a:rPr>
              <a:t>除外）。</a:t>
            </a:r>
          </a:p>
          <a:p>
            <a:pPr lvl="1"/>
            <a:r>
              <a:rPr lang="zh-CN" altLang="en-US" sz="2400" dirty="0">
                <a:latin typeface="Times New Roman" pitchFamily="18" charset="0"/>
                <a:ea typeface="隶书" pitchFamily="49" charset="-122"/>
                <a:cs typeface="Times New Roman" pitchFamily="18" charset="0"/>
              </a:rPr>
              <a:t>如果进入状态</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的边的标号为</a:t>
            </a:r>
            <a:r>
              <a:rPr lang="en-US" altLang="zh-CN" sz="2400" dirty="0">
                <a:latin typeface="Times New Roman" pitchFamily="18" charset="0"/>
                <a:ea typeface="隶书" pitchFamily="49" charset="-122"/>
                <a:cs typeface="Times New Roman" pitchFamily="18" charset="0"/>
              </a:rPr>
              <a:t>X</a:t>
            </a:r>
            <a:r>
              <a:rPr lang="zh-CN" altLang="en-US" sz="2400" dirty="0">
                <a:latin typeface="Times New Roman" pitchFamily="18" charset="0"/>
                <a:ea typeface="隶书" pitchFamily="49" charset="-122"/>
                <a:cs typeface="Times New Roman" pitchFamily="18" charset="0"/>
              </a:rPr>
              <a:t>，那么</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就对应于</a:t>
            </a:r>
            <a:r>
              <a:rPr lang="en-US" altLang="zh-CN" sz="2400" dirty="0">
                <a:latin typeface="Times New Roman" pitchFamily="18" charset="0"/>
                <a:ea typeface="隶书" pitchFamily="49" charset="-122"/>
                <a:cs typeface="Times New Roman" pitchFamily="18" charset="0"/>
              </a:rPr>
              <a:t>X</a:t>
            </a:r>
            <a:r>
              <a:rPr lang="zh-CN" altLang="en-US" sz="2400" dirty="0" smtClean="0">
                <a:latin typeface="Times New Roman" pitchFamily="18" charset="0"/>
                <a:ea typeface="隶书" pitchFamily="49" charset="-122"/>
                <a:cs typeface="Times New Roman" pitchFamily="18" charset="0"/>
              </a:rPr>
              <a:t>。</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solidFill>
                  <a:srgbClr val="0070C0"/>
                </a:solidFill>
                <a:latin typeface="Times New Roman" pitchFamily="18" charset="0"/>
                <a:ea typeface="隶书" pitchFamily="49" charset="-122"/>
                <a:cs typeface="Times New Roman" pitchFamily="18" charset="0"/>
              </a:rPr>
              <a:t>回忆</a:t>
            </a:r>
            <a:r>
              <a:rPr lang="en-US" altLang="zh-CN" sz="2400" dirty="0" smtClean="0">
                <a:solidFill>
                  <a:srgbClr val="0070C0"/>
                </a:solidFill>
                <a:latin typeface="Times New Roman" pitchFamily="18" charset="0"/>
                <a:ea typeface="隶书" pitchFamily="49" charset="-122"/>
                <a:cs typeface="Times New Roman" pitchFamily="18" charset="0"/>
              </a:rPr>
              <a:t>LR(0)</a:t>
            </a:r>
            <a:r>
              <a:rPr lang="zh-CN" altLang="en-US" sz="2400" dirty="0" smtClean="0">
                <a:solidFill>
                  <a:srgbClr val="0070C0"/>
                </a:solidFill>
                <a:latin typeface="Times New Roman" pitchFamily="18" charset="0"/>
                <a:ea typeface="隶书" pitchFamily="49" charset="-122"/>
                <a:cs typeface="Times New Roman" pitchFamily="18" charset="0"/>
              </a:rPr>
              <a:t>的构造方法可知，进入一个状态的边的标号相同</a:t>
            </a:r>
            <a:endParaRPr lang="zh-CN" altLang="en-US" sz="2400" dirty="0">
              <a:solidFill>
                <a:srgbClr val="0070C0"/>
              </a:solidFill>
              <a:latin typeface="Times New Roman" pitchFamily="18" charset="0"/>
              <a:ea typeface="隶书" pitchFamily="49" charset="-122"/>
              <a:cs typeface="Times New Roman" pitchFamily="18" charset="0"/>
            </a:endParaRPr>
          </a:p>
          <a:p>
            <a:r>
              <a:rPr lang="zh-CN" altLang="en-US" sz="2800" dirty="0">
                <a:latin typeface="Times New Roman" pitchFamily="18" charset="0"/>
                <a:ea typeface="隶书" pitchFamily="49" charset="-122"/>
                <a:cs typeface="Times New Roman" pitchFamily="18" charset="0"/>
              </a:rPr>
              <a:t>令</a:t>
            </a:r>
            <a:r>
              <a:rPr lang="en-US" altLang="zh-CN" sz="2800" dirty="0">
                <a:latin typeface="Times New Roman" pitchFamily="18" charset="0"/>
                <a:ea typeface="隶书" pitchFamily="49" charset="-122"/>
                <a:cs typeface="Times New Roman" pitchFamily="18" charset="0"/>
              </a:rPr>
              <a:t>X</a:t>
            </a:r>
            <a:r>
              <a:rPr lang="en-US" altLang="zh-CN" sz="2800" baseline="-25000" dirty="0">
                <a:latin typeface="Times New Roman" pitchFamily="18" charset="0"/>
                <a:ea typeface="隶书" pitchFamily="49" charset="-122"/>
                <a:cs typeface="Times New Roman" pitchFamily="18" charset="0"/>
              </a:rPr>
              <a:t>i</a:t>
            </a:r>
            <a:r>
              <a:rPr lang="zh-CN" altLang="en-US" sz="2800" dirty="0">
                <a:latin typeface="Times New Roman" pitchFamily="18" charset="0"/>
                <a:ea typeface="隶书" pitchFamily="49" charset="-122"/>
                <a:cs typeface="Times New Roman" pitchFamily="18" charset="0"/>
              </a:rPr>
              <a:t>为</a:t>
            </a:r>
            <a:r>
              <a:rPr lang="en-US" altLang="zh-CN" sz="2800" dirty="0" err="1">
                <a:latin typeface="Times New Roman" pitchFamily="18" charset="0"/>
                <a:ea typeface="隶书" pitchFamily="49" charset="-122"/>
                <a:cs typeface="Times New Roman" pitchFamily="18" charset="0"/>
              </a:rPr>
              <a:t>s</a:t>
            </a:r>
            <a:r>
              <a:rPr lang="en-US" altLang="zh-CN" sz="2800" baseline="-25000" dirty="0" err="1">
                <a:latin typeface="Times New Roman" pitchFamily="18" charset="0"/>
                <a:ea typeface="隶书" pitchFamily="49" charset="-122"/>
                <a:cs typeface="Times New Roman" pitchFamily="18" charset="0"/>
              </a:rPr>
              <a:t>i</a:t>
            </a:r>
            <a:r>
              <a:rPr lang="zh-CN" altLang="en-US" sz="2800" dirty="0">
                <a:latin typeface="Times New Roman" pitchFamily="18" charset="0"/>
                <a:ea typeface="隶书" pitchFamily="49" charset="-122"/>
                <a:cs typeface="Times New Roman" pitchFamily="18" charset="0"/>
              </a:rPr>
              <a:t>对应的符号，那么</a:t>
            </a:r>
          </a:p>
          <a:p>
            <a:pPr lvl="1"/>
            <a:r>
              <a:rPr lang="en-US" altLang="zh-CN" sz="2400" dirty="0">
                <a:latin typeface="Times New Roman" pitchFamily="18" charset="0"/>
                <a:ea typeface="隶书" pitchFamily="49" charset="-122"/>
                <a:cs typeface="Times New Roman" pitchFamily="18" charset="0"/>
              </a:rPr>
              <a:t>X</a:t>
            </a:r>
            <a:r>
              <a:rPr lang="en-US" altLang="zh-CN" sz="2400" baseline="-25000" dirty="0">
                <a:latin typeface="Times New Roman" pitchFamily="18" charset="0"/>
                <a:ea typeface="隶书" pitchFamily="49" charset="-122"/>
                <a:cs typeface="Times New Roman" pitchFamily="18" charset="0"/>
              </a:rPr>
              <a:t>1</a:t>
            </a:r>
            <a:r>
              <a:rPr lang="en-US" altLang="zh-CN" sz="2400" dirty="0">
                <a:latin typeface="Times New Roman" pitchFamily="18" charset="0"/>
                <a:ea typeface="隶书" pitchFamily="49" charset="-122"/>
                <a:cs typeface="Times New Roman" pitchFamily="18" charset="0"/>
              </a:rPr>
              <a:t>X</a:t>
            </a:r>
            <a:r>
              <a:rPr lang="en-US" altLang="zh-CN" sz="2400" baseline="-25000" dirty="0">
                <a:latin typeface="Times New Roman" pitchFamily="18" charset="0"/>
                <a:ea typeface="隶书" pitchFamily="49" charset="-122"/>
                <a:cs typeface="Times New Roman" pitchFamily="18" charset="0"/>
              </a:rPr>
              <a:t>2</a:t>
            </a:r>
            <a:r>
              <a:rPr lang="en-US" altLang="zh-CN" sz="2400" dirty="0">
                <a:latin typeface="Times New Roman" pitchFamily="18" charset="0"/>
                <a:ea typeface="隶书" pitchFamily="49" charset="-122"/>
                <a:cs typeface="Times New Roman" pitchFamily="18" charset="0"/>
              </a:rPr>
              <a:t>…</a:t>
            </a:r>
            <a:r>
              <a:rPr lang="en-US" altLang="zh-CN" sz="2400" dirty="0" err="1">
                <a:latin typeface="Times New Roman" pitchFamily="18" charset="0"/>
                <a:ea typeface="隶书" pitchFamily="49" charset="-122"/>
                <a:cs typeface="Times New Roman" pitchFamily="18" charset="0"/>
              </a:rPr>
              <a:t>X</a:t>
            </a:r>
            <a:r>
              <a:rPr lang="en-US" altLang="zh-CN" sz="2400" baseline="-25000" dirty="0" err="1">
                <a:latin typeface="Times New Roman" pitchFamily="18" charset="0"/>
                <a:ea typeface="隶书" pitchFamily="49" charset="-122"/>
                <a:cs typeface="Times New Roman" pitchFamily="18" charset="0"/>
              </a:rPr>
              <a:t>m</a:t>
            </a:r>
            <a:r>
              <a:rPr lang="en-US" altLang="zh-CN" sz="2400" dirty="0">
                <a:latin typeface="Times New Roman" pitchFamily="18" charset="0"/>
                <a:ea typeface="隶书" pitchFamily="49" charset="-122"/>
                <a:cs typeface="Times New Roman" pitchFamily="18" charset="0"/>
              </a:rPr>
              <a:t> a</a:t>
            </a:r>
            <a:r>
              <a:rPr lang="en-US" altLang="zh-CN" sz="2400" baseline="-25000" dirty="0">
                <a:latin typeface="Times New Roman" pitchFamily="18" charset="0"/>
                <a:ea typeface="隶书" pitchFamily="49" charset="-122"/>
                <a:cs typeface="Times New Roman" pitchFamily="18" charset="0"/>
              </a:rPr>
              <a:t>i</a:t>
            </a:r>
            <a:r>
              <a:rPr lang="en-US" altLang="zh-CN" sz="2400" dirty="0">
                <a:latin typeface="Times New Roman" pitchFamily="18" charset="0"/>
                <a:ea typeface="隶书" pitchFamily="49" charset="-122"/>
                <a:cs typeface="Times New Roman" pitchFamily="18" charset="0"/>
              </a:rPr>
              <a:t>a</a:t>
            </a:r>
            <a:r>
              <a:rPr lang="en-US" altLang="zh-CN" sz="2400" baseline="-25000" dirty="0">
                <a:latin typeface="Times New Roman" pitchFamily="18" charset="0"/>
                <a:ea typeface="隶书" pitchFamily="49" charset="-122"/>
                <a:cs typeface="Times New Roman" pitchFamily="18" charset="0"/>
              </a:rPr>
              <a:t>i+1</a:t>
            </a:r>
            <a:r>
              <a:rPr lang="en-US" altLang="zh-CN" sz="2400" dirty="0">
                <a:latin typeface="Times New Roman" pitchFamily="18" charset="0"/>
                <a:ea typeface="隶书" pitchFamily="49" charset="-122"/>
                <a:cs typeface="Times New Roman" pitchFamily="18" charset="0"/>
              </a:rPr>
              <a:t>…a</a:t>
            </a:r>
            <a:r>
              <a:rPr lang="en-US" altLang="zh-CN" sz="2400" baseline="-25000" dirty="0">
                <a:latin typeface="Times New Roman" pitchFamily="18" charset="0"/>
                <a:ea typeface="隶书" pitchFamily="49" charset="-122"/>
                <a:cs typeface="Times New Roman" pitchFamily="18" charset="0"/>
              </a:rPr>
              <a:t>n</a:t>
            </a:r>
            <a:r>
              <a:rPr lang="zh-CN" altLang="en-US" sz="2400" dirty="0">
                <a:latin typeface="Times New Roman" pitchFamily="18" charset="0"/>
                <a:ea typeface="隶书" pitchFamily="49" charset="-122"/>
                <a:cs typeface="Times New Roman" pitchFamily="18" charset="0"/>
              </a:rPr>
              <a:t>对应于一个最右句型</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语法分析器的行为</a:t>
            </a:r>
          </a:p>
        </p:txBody>
      </p:sp>
      <p:sp>
        <p:nvSpPr>
          <p:cNvPr id="49155" name="Rectangle 3"/>
          <p:cNvSpPr>
            <a:spLocks noGrp="1" noChangeArrowheads="1"/>
          </p:cNvSpPr>
          <p:nvPr>
            <p:ph type="body" idx="1"/>
          </p:nvPr>
        </p:nvSpPr>
        <p:spPr>
          <a:xfrm>
            <a:off x="457200" y="1600200"/>
            <a:ext cx="8229600" cy="4953000"/>
          </a:xfrm>
        </p:spPr>
        <p:txBody>
          <a:bodyPr/>
          <a:lstStyle/>
          <a:p>
            <a:pPr>
              <a:lnSpc>
                <a:spcPct val="90000"/>
              </a:lnSpc>
            </a:pPr>
            <a:r>
              <a:rPr lang="zh-CN" altLang="en-US" dirty="0">
                <a:latin typeface="Times New Roman" pitchFamily="18" charset="0"/>
                <a:ea typeface="隶书" pitchFamily="49" charset="-122"/>
                <a:cs typeface="Times New Roman" pitchFamily="18" charset="0"/>
              </a:rPr>
              <a:t>对于格局</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a:latin typeface="Times New Roman" pitchFamily="18" charset="0"/>
                <a:ea typeface="隶书" pitchFamily="49" charset="-122"/>
                <a:cs typeface="Times New Roman" pitchFamily="18" charset="0"/>
              </a:rPr>
              <a:t>, a</a:t>
            </a:r>
            <a:r>
              <a:rPr lang="en-US" altLang="zh-CN" baseline="-25000" dirty="0">
                <a:latin typeface="Times New Roman" pitchFamily="18" charset="0"/>
                <a:ea typeface="隶书" pitchFamily="49" charset="-122"/>
                <a:cs typeface="Times New Roman" pitchFamily="18" charset="0"/>
              </a:rPr>
              <a:t>i</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语法分析器查询条目</a:t>
            </a:r>
            <a:r>
              <a:rPr lang="en-US" altLang="zh-CN" dirty="0">
                <a:latin typeface="Times New Roman" pitchFamily="18" charset="0"/>
                <a:ea typeface="隶书" pitchFamily="49" charset="-122"/>
                <a:cs typeface="Times New Roman" pitchFamily="18" charset="0"/>
              </a:rPr>
              <a:t>ACTION[</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err="1">
                <a:latin typeface="Times New Roman" pitchFamily="18" charset="0"/>
                <a:ea typeface="隶书" pitchFamily="49" charset="-122"/>
                <a:cs typeface="Times New Roman" pitchFamily="18" charset="0"/>
              </a:rPr>
              <a:t>,a</a:t>
            </a:r>
            <a:r>
              <a:rPr lang="en-US" altLang="zh-CN" baseline="-25000" dirty="0" err="1">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确</a:t>
            </a:r>
            <a:r>
              <a:rPr lang="zh-CN" altLang="en-US" dirty="0">
                <a:latin typeface="Times New Roman" pitchFamily="18" charset="0"/>
                <a:ea typeface="隶书" pitchFamily="49" charset="-122"/>
                <a:cs typeface="Times New Roman" pitchFamily="18" charset="0"/>
              </a:rPr>
              <a:t>定相应动作：</a:t>
            </a:r>
          </a:p>
          <a:p>
            <a:pPr lvl="1">
              <a:lnSpc>
                <a:spcPct val="90000"/>
              </a:lnSpc>
            </a:pPr>
            <a:r>
              <a:rPr lang="zh-CN" altLang="en-US" dirty="0">
                <a:latin typeface="Times New Roman" pitchFamily="18" charset="0"/>
                <a:ea typeface="隶书" pitchFamily="49" charset="-122"/>
                <a:cs typeface="Times New Roman" pitchFamily="18" charset="0"/>
              </a:rPr>
              <a:t>移入</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：执行移入动作，将</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（对应</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）移入栈中，新格局</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err="1">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p>
          <a:p>
            <a:pPr lvl="1">
              <a:lnSpc>
                <a:spcPct val="90000"/>
              </a:lnSpc>
            </a:pPr>
            <a:r>
              <a:rPr lang="zh-CN" altLang="en-US" dirty="0">
                <a:latin typeface="Times New Roman" pitchFamily="18" charset="0"/>
                <a:ea typeface="隶书" pitchFamily="49" charset="-122"/>
                <a:cs typeface="Times New Roman" pitchFamily="18" charset="0"/>
              </a:rPr>
              <a:t>归约</a:t>
            </a:r>
            <a:r>
              <a:rPr lang="en-US" altLang="zh-CN" dirty="0">
                <a:latin typeface="Times New Roman" pitchFamily="18" charset="0"/>
                <a:ea typeface="隶书" pitchFamily="49" charset="-122"/>
                <a:cs typeface="Times New Roman" pitchFamily="18" charset="0"/>
              </a:rPr>
              <a:t>A</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β</a:t>
            </a:r>
            <a:r>
              <a:rPr lang="zh-CN" altLang="el-GR"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将栈顶的</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，压入状态</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l-GR"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sym typeface="Wingdings" pitchFamily="2" charset="2"/>
            </a:endParaRPr>
          </a:p>
          <a:p>
            <a:pPr lvl="1">
              <a:lnSpc>
                <a:spcPct val="90000"/>
              </a:lnSpc>
              <a:buFontTx/>
              <a:buNone/>
            </a:pPr>
            <a:r>
              <a:rPr lang="zh-CN" altLang="en-US" dirty="0">
                <a:latin typeface="Times New Roman" pitchFamily="18" charset="0"/>
                <a:ea typeface="隶书" pitchFamily="49" charset="-122"/>
                <a:cs typeface="Times New Roman" pitchFamily="18" charset="0"/>
                <a:sym typeface="Wingdings" pitchFamily="2" charset="2"/>
              </a:rPr>
              <a:t>		 </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m-r</a:t>
            </a:r>
            <a:r>
              <a:rPr lang="en-US" altLang="zh-CN" dirty="0" err="1">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p>
          <a:p>
            <a:pPr lvl="1">
              <a:lnSpc>
                <a:spcPct val="90000"/>
              </a:lnSpc>
              <a:buFontTx/>
              <a:buNone/>
            </a:pPr>
            <a:r>
              <a:rPr lang="zh-CN" altLang="en-US" dirty="0">
                <a:latin typeface="Times New Roman" pitchFamily="18" charset="0"/>
                <a:ea typeface="隶书" pitchFamily="49" charset="-122"/>
                <a:cs typeface="Times New Roman" pitchFamily="18" charset="0"/>
              </a:rPr>
              <a:t>	其中</a:t>
            </a:r>
            <a:r>
              <a:rPr lang="en-US" altLang="zh-CN" dirty="0">
                <a:latin typeface="Times New Roman" pitchFamily="18" charset="0"/>
                <a:ea typeface="隶书" pitchFamily="49" charset="-122"/>
                <a:cs typeface="Times New Roman" pitchFamily="18" charset="0"/>
              </a:rPr>
              <a:t>r</a:t>
            </a:r>
            <a:r>
              <a:rPr lang="zh-CN" altLang="en-US" dirty="0">
                <a:latin typeface="Times New Roman" pitchFamily="18" charset="0"/>
                <a:ea typeface="隶书" pitchFamily="49" charset="-122"/>
                <a:cs typeface="Times New Roman" pitchFamily="18" charset="0"/>
              </a:rPr>
              <a:t>是</a:t>
            </a:r>
            <a:r>
              <a:rPr lang="el-GR" altLang="zh-CN" dirty="0">
                <a:latin typeface="Times New Roman" pitchFamily="18" charset="0"/>
                <a:ea typeface="隶书" pitchFamily="49" charset="-122"/>
                <a:cs typeface="Times New Roman" pitchFamily="18" charset="0"/>
                <a:sym typeface="Wingdings" pitchFamily="2" charset="2"/>
              </a:rPr>
              <a:t>β</a:t>
            </a:r>
            <a:r>
              <a:rPr lang="zh-CN" altLang="el-GR" dirty="0">
                <a:latin typeface="Times New Roman" pitchFamily="18" charset="0"/>
                <a:ea typeface="隶书" pitchFamily="49" charset="-122"/>
                <a:cs typeface="Times New Roman" pitchFamily="18" charset="0"/>
                <a:sym typeface="Wingdings" pitchFamily="2" charset="2"/>
              </a:rPr>
              <a:t>的长度，</a:t>
            </a:r>
            <a:r>
              <a:rPr lang="el-GR" altLang="zh-CN" dirty="0">
                <a:latin typeface="Times New Roman" pitchFamily="18" charset="0"/>
                <a:ea typeface="隶书" pitchFamily="49" charset="-122"/>
                <a:cs typeface="Times New Roman" pitchFamily="18" charset="0"/>
                <a:sym typeface="Wingdings" pitchFamily="2" charset="2"/>
              </a:rPr>
              <a:t>s</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s</a:t>
            </a:r>
            <a:r>
              <a:rPr lang="en-US" altLang="zh-CN" baseline="-25000" dirty="0" err="1">
                <a:latin typeface="Times New Roman" pitchFamily="18" charset="0"/>
                <a:ea typeface="隶书" pitchFamily="49" charset="-122"/>
                <a:cs typeface="Times New Roman" pitchFamily="18" charset="0"/>
              </a:rPr>
              <a:t>m-r</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a:t>
            </a:r>
          </a:p>
          <a:p>
            <a:pPr lvl="1">
              <a:lnSpc>
                <a:spcPct val="90000"/>
              </a:lnSpc>
            </a:pPr>
            <a:r>
              <a:rPr lang="zh-CN" altLang="en-US" dirty="0">
                <a:latin typeface="Times New Roman" pitchFamily="18" charset="0"/>
                <a:ea typeface="隶书" pitchFamily="49" charset="-122"/>
                <a:cs typeface="Times New Roman" pitchFamily="18" charset="0"/>
                <a:sym typeface="Wingdings" pitchFamily="2" charset="2"/>
              </a:rPr>
              <a:t>接受：语法分析过程完成</a:t>
            </a:r>
          </a:p>
          <a:p>
            <a:pPr lvl="1">
              <a:lnSpc>
                <a:spcPct val="90000"/>
              </a:lnSpc>
            </a:pPr>
            <a:r>
              <a:rPr lang="zh-CN" altLang="el-GR" dirty="0">
                <a:latin typeface="Times New Roman" pitchFamily="18" charset="0"/>
                <a:ea typeface="隶书" pitchFamily="49" charset="-122"/>
                <a:cs typeface="Times New Roman" pitchFamily="18" charset="0"/>
              </a:rPr>
              <a:t>报错：发现语法错误，调用错误恢复例程。</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语法分析算法</a:t>
            </a:r>
          </a:p>
        </p:txBody>
      </p:sp>
      <p:sp>
        <p:nvSpPr>
          <p:cNvPr id="50179"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输入：文法</a:t>
            </a:r>
            <a:r>
              <a:rPr lang="en-US" altLang="zh-CN" dirty="0">
                <a:latin typeface="Times New Roman" pitchFamily="18" charset="0"/>
                <a:ea typeface="隶书" pitchFamily="49" charset="-122"/>
                <a:cs typeface="Times New Roman" pitchFamily="18" charset="0"/>
              </a:rPr>
              <a:t>G</a:t>
            </a:r>
            <a:r>
              <a:rPr lang="zh-CN" altLang="en-US" dirty="0">
                <a:latin typeface="Times New Roman" pitchFamily="18" charset="0"/>
                <a:ea typeface="隶书" pitchFamily="49" charset="-122"/>
                <a:cs typeface="Times New Roman" pitchFamily="18" charset="0"/>
              </a:rPr>
              <a:t>的</a:t>
            </a: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语法分析表，输入串</a:t>
            </a:r>
            <a:r>
              <a:rPr lang="en-US" altLang="zh-CN" dirty="0">
                <a:latin typeface="Times New Roman" pitchFamily="18" charset="0"/>
                <a:ea typeface="隶书" pitchFamily="49" charset="-122"/>
                <a:cs typeface="Times New Roman" pitchFamily="18" charset="0"/>
              </a:rPr>
              <a:t>w</a:t>
            </a:r>
          </a:p>
          <a:p>
            <a:r>
              <a:rPr lang="zh-CN" altLang="en-US" dirty="0">
                <a:latin typeface="Times New Roman" pitchFamily="18" charset="0"/>
                <a:ea typeface="隶书" pitchFamily="49" charset="-122"/>
                <a:cs typeface="Times New Roman" pitchFamily="18" charset="0"/>
              </a:rPr>
              <a:t>输出：如果</a:t>
            </a:r>
            <a:r>
              <a:rPr lang="en-US" altLang="zh-CN" dirty="0">
                <a:latin typeface="Times New Roman" pitchFamily="18" charset="0"/>
                <a:ea typeface="隶书" pitchFamily="49" charset="-122"/>
                <a:cs typeface="Times New Roman" pitchFamily="18" charset="0"/>
              </a:rPr>
              <a:t>w</a:t>
            </a:r>
            <a:r>
              <a:rPr lang="zh-CN" altLang="en-US" dirty="0">
                <a:latin typeface="Times New Roman" pitchFamily="18" charset="0"/>
                <a:ea typeface="隶书" pitchFamily="49" charset="-122"/>
                <a:cs typeface="Times New Roman" pitchFamily="18" charset="0"/>
              </a:rPr>
              <a:t>在</a:t>
            </a:r>
            <a:r>
              <a:rPr lang="en-US" altLang="zh-CN" dirty="0">
                <a:latin typeface="Times New Roman" pitchFamily="18" charset="0"/>
                <a:ea typeface="隶书" pitchFamily="49" charset="-122"/>
                <a:cs typeface="Times New Roman" pitchFamily="18" charset="0"/>
              </a:rPr>
              <a:t>L(G)</a:t>
            </a:r>
            <a:r>
              <a:rPr lang="zh-CN" altLang="en-US" dirty="0">
                <a:latin typeface="Times New Roman" pitchFamily="18" charset="0"/>
                <a:ea typeface="隶书" pitchFamily="49" charset="-122"/>
                <a:cs typeface="Times New Roman" pitchFamily="18" charset="0"/>
              </a:rPr>
              <a:t>中，输出最左归约步</a:t>
            </a:r>
            <a:r>
              <a:rPr lang="zh-CN" altLang="en-US" dirty="0" smtClean="0">
                <a:latin typeface="Times New Roman" pitchFamily="18" charset="0"/>
                <a:ea typeface="隶书" pitchFamily="49" charset="-122"/>
                <a:cs typeface="Times New Roman" pitchFamily="18" charset="0"/>
              </a:rPr>
              <a:t>骤（反过来就是最右推导），</a:t>
            </a:r>
            <a:r>
              <a:rPr lang="zh-CN" altLang="en-US" dirty="0">
                <a:latin typeface="Times New Roman" pitchFamily="18" charset="0"/>
                <a:ea typeface="隶书" pitchFamily="49" charset="-122"/>
                <a:cs typeface="Times New Roman" pitchFamily="18" charset="0"/>
              </a:rPr>
              <a:t>否则输出错误指示。</a:t>
            </a:r>
          </a:p>
          <a:p>
            <a:r>
              <a:rPr lang="zh-CN" altLang="en-US" dirty="0">
                <a:latin typeface="Times New Roman" pitchFamily="18" charset="0"/>
                <a:ea typeface="隶书" pitchFamily="49" charset="-122"/>
                <a:cs typeface="Times New Roman" pitchFamily="18" charset="0"/>
              </a:rPr>
              <a:t>算法如下：</a:t>
            </a:r>
          </a:p>
          <a:p>
            <a:endParaRPr lang="en-US" altLang="zh-CN" dirty="0"/>
          </a:p>
        </p:txBody>
      </p:sp>
      <p:pic>
        <p:nvPicPr>
          <p:cNvPr id="50180" name="Picture 4"/>
          <p:cNvPicPr>
            <a:picLocks noChangeAspect="1" noChangeArrowheads="1"/>
          </p:cNvPicPr>
          <p:nvPr/>
        </p:nvPicPr>
        <p:blipFill>
          <a:blip r:embed="rId2" cstate="print"/>
          <a:srcRect/>
          <a:stretch>
            <a:fillRect/>
          </a:stretch>
        </p:blipFill>
        <p:spPr bwMode="auto">
          <a:xfrm>
            <a:off x="3200400" y="3376613"/>
            <a:ext cx="5638800" cy="3481387"/>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分析表的例子</a:t>
            </a:r>
          </a:p>
        </p:txBody>
      </p:sp>
      <p:sp>
        <p:nvSpPr>
          <p:cNvPr id="51203" name="Rectangle 3"/>
          <p:cNvSpPr>
            <a:spLocks noGrp="1" noChangeArrowheads="1"/>
          </p:cNvSpPr>
          <p:nvPr>
            <p:ph type="body" idx="1"/>
          </p:nvPr>
        </p:nvSpPr>
        <p:spPr>
          <a:xfrm>
            <a:off x="457200" y="1600201"/>
            <a:ext cx="8229600" cy="1614486"/>
          </a:xfrm>
        </p:spPr>
        <p:txBody>
          <a:bodyPr/>
          <a:lstStyle/>
          <a:p>
            <a:r>
              <a:rPr lang="zh-CN" altLang="en-US" sz="2400" dirty="0">
                <a:latin typeface="Times New Roman" pitchFamily="18" charset="0"/>
                <a:ea typeface="隶书" pitchFamily="49" charset="-122"/>
                <a:cs typeface="Times New Roman" pitchFamily="18" charset="0"/>
              </a:rPr>
              <a:t>文法</a:t>
            </a:r>
            <a:r>
              <a:rPr lang="zh-CN" altLang="en-US" sz="2400" dirty="0">
                <a:latin typeface="Times New Roman" pitchFamily="18" charset="0"/>
                <a:ea typeface="隶书" pitchFamily="49" charset="-122"/>
                <a:cs typeface="Times New Roman" pitchFamily="18" charset="0"/>
                <a:sym typeface="Wingdings" pitchFamily="2" charset="2"/>
              </a:rPr>
              <a:t>：	</a:t>
            </a:r>
            <a:r>
              <a:rPr lang="en-US" altLang="zh-CN" sz="2400" dirty="0">
                <a:latin typeface="Times New Roman" pitchFamily="18" charset="0"/>
                <a:ea typeface="隶书" pitchFamily="49" charset="-122"/>
                <a:cs typeface="Times New Roman" pitchFamily="18" charset="0"/>
                <a:sym typeface="Wingdings" pitchFamily="2" charset="2"/>
              </a:rPr>
              <a:t>(1)</a:t>
            </a:r>
            <a:r>
              <a:rPr lang="en-US" altLang="zh-CN" sz="2400" dirty="0">
                <a:latin typeface="Times New Roman" pitchFamily="18" charset="0"/>
                <a:ea typeface="隶书" pitchFamily="49" charset="-122"/>
                <a:cs typeface="Times New Roman" pitchFamily="18" charset="0"/>
              </a:rPr>
              <a:t>E</a:t>
            </a:r>
            <a:r>
              <a:rPr lang="en-US" altLang="zh-CN" sz="2400" dirty="0">
                <a:latin typeface="Times New Roman" pitchFamily="18" charset="0"/>
                <a:ea typeface="隶书" pitchFamily="49" charset="-122"/>
                <a:cs typeface="Times New Roman" pitchFamily="18" charset="0"/>
                <a:sym typeface="Wingdings" pitchFamily="2" charset="2"/>
              </a:rPr>
              <a:t>E+T	</a:t>
            </a:r>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a:latin typeface="Times New Roman" pitchFamily="18" charset="0"/>
                <a:ea typeface="隶书" pitchFamily="49" charset="-122"/>
                <a:cs typeface="Times New Roman" pitchFamily="18" charset="0"/>
                <a:sym typeface="Wingdings" pitchFamily="2" charset="2"/>
              </a:rPr>
              <a:t>2)ET</a:t>
            </a:r>
          </a:p>
          <a:p>
            <a:pPr>
              <a:buFontTx/>
              <a:buNone/>
            </a:pPr>
            <a:r>
              <a:rPr lang="en-US" altLang="zh-CN" sz="2400" dirty="0">
                <a:latin typeface="Times New Roman" pitchFamily="18" charset="0"/>
                <a:ea typeface="隶书" pitchFamily="49" charset="-122"/>
                <a:cs typeface="Times New Roman" pitchFamily="18" charset="0"/>
              </a:rPr>
              <a:t>			(3)T</a:t>
            </a:r>
            <a:r>
              <a:rPr lang="en-US" altLang="zh-CN" sz="2400" dirty="0">
                <a:latin typeface="Times New Roman" pitchFamily="18" charset="0"/>
                <a:ea typeface="隶书" pitchFamily="49" charset="-122"/>
                <a:cs typeface="Times New Roman" pitchFamily="18" charset="0"/>
                <a:sym typeface="Wingdings" pitchFamily="2" charset="2"/>
              </a:rPr>
              <a:t>T*F		(4)TF</a:t>
            </a:r>
          </a:p>
          <a:p>
            <a:pPr>
              <a:buFontTx/>
              <a:buNone/>
            </a:pPr>
            <a:r>
              <a:rPr lang="en-US" altLang="zh-CN" sz="2400" dirty="0">
                <a:latin typeface="Times New Roman" pitchFamily="18" charset="0"/>
                <a:ea typeface="隶书" pitchFamily="49" charset="-122"/>
                <a:cs typeface="Times New Roman" pitchFamily="18" charset="0"/>
                <a:sym typeface="Wingdings" pitchFamily="2" charset="2"/>
              </a:rPr>
              <a:t>			(5)F(E)		(6)</a:t>
            </a:r>
            <a:r>
              <a:rPr lang="en-US" altLang="zh-CN" sz="2400" dirty="0" err="1">
                <a:latin typeface="Times New Roman" pitchFamily="18" charset="0"/>
                <a:ea typeface="隶书" pitchFamily="49" charset="-122"/>
                <a:cs typeface="Times New Roman" pitchFamily="18" charset="0"/>
                <a:sym typeface="Wingdings" pitchFamily="2" charset="2"/>
              </a:rPr>
              <a:t>Fid</a:t>
            </a:r>
            <a:endParaRPr lang="en-US" altLang="zh-CN" sz="2400" dirty="0">
              <a:latin typeface="Times New Roman" pitchFamily="18" charset="0"/>
              <a:ea typeface="隶书" pitchFamily="49" charset="-122"/>
              <a:cs typeface="Times New Roman" pitchFamily="18" charset="0"/>
              <a:sym typeface="Wingdings" pitchFamily="2" charset="2"/>
            </a:endParaRPr>
          </a:p>
          <a:p>
            <a:pPr>
              <a:buFontTx/>
              <a:buNone/>
            </a:pPr>
            <a:endParaRPr lang="en-US" altLang="zh-CN" sz="2400" dirty="0"/>
          </a:p>
        </p:txBody>
      </p:sp>
      <p:pic>
        <p:nvPicPr>
          <p:cNvPr id="51204" name="Picture 4"/>
          <p:cNvPicPr>
            <a:picLocks noChangeAspect="1" noChangeArrowheads="1"/>
          </p:cNvPicPr>
          <p:nvPr/>
        </p:nvPicPr>
        <p:blipFill>
          <a:blip r:embed="rId2" cstate="print"/>
          <a:srcRect/>
          <a:stretch>
            <a:fillRect/>
          </a:stretch>
        </p:blipFill>
        <p:spPr bwMode="auto">
          <a:xfrm>
            <a:off x="1905000" y="3057525"/>
            <a:ext cx="5029200" cy="3800475"/>
          </a:xfrm>
          <a:prstGeom prst="rect">
            <a:avLst/>
          </a:prstGeom>
          <a:noFill/>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分析过程的例子</a:t>
            </a:r>
          </a:p>
        </p:txBody>
      </p:sp>
      <p:sp>
        <p:nvSpPr>
          <p:cNvPr id="52227" name="Rectangle 3"/>
          <p:cNvSpPr>
            <a:spLocks noGrp="1" noChangeArrowheads="1"/>
          </p:cNvSpPr>
          <p:nvPr>
            <p:ph type="body" idx="1"/>
          </p:nvPr>
        </p:nvSpPr>
        <p:spPr>
          <a:xfrm>
            <a:off x="457200" y="1600200"/>
            <a:ext cx="8229600" cy="609600"/>
          </a:xfrm>
        </p:spPr>
        <p:txBody>
          <a:bodyPr/>
          <a:lstStyle/>
          <a:p>
            <a:r>
              <a:rPr lang="zh-CN" altLang="en-US" dirty="0">
                <a:latin typeface="Times New Roman" pitchFamily="18" charset="0"/>
                <a:ea typeface="隶书" pitchFamily="49" charset="-122"/>
                <a:cs typeface="Times New Roman" pitchFamily="18" charset="0"/>
              </a:rPr>
              <a:t>输入：</a:t>
            </a:r>
            <a:r>
              <a:rPr lang="en-US" altLang="zh-CN" b="1" dirty="0">
                <a:latin typeface="Times New Roman" pitchFamily="18" charset="0"/>
                <a:ea typeface="隶书" pitchFamily="49" charset="-122"/>
                <a:cs typeface="Times New Roman" pitchFamily="18" charset="0"/>
              </a:rPr>
              <a:t>id</a:t>
            </a:r>
            <a:r>
              <a:rPr lang="en-US" altLang="zh-CN" dirty="0">
                <a:latin typeface="Times New Roman" pitchFamily="18" charset="0"/>
                <a:ea typeface="隶书" pitchFamily="49" charset="-122"/>
                <a:cs typeface="Times New Roman" pitchFamily="18" charset="0"/>
              </a:rPr>
              <a:t>*</a:t>
            </a:r>
            <a:r>
              <a:rPr lang="en-US" altLang="zh-CN" b="1" dirty="0" err="1">
                <a:latin typeface="Times New Roman" pitchFamily="18" charset="0"/>
                <a:ea typeface="隶书" pitchFamily="49" charset="-122"/>
                <a:cs typeface="Times New Roman" pitchFamily="18" charset="0"/>
              </a:rPr>
              <a:t>id</a:t>
            </a:r>
            <a:r>
              <a:rPr lang="en-US" altLang="zh-CN" dirty="0" err="1">
                <a:latin typeface="Times New Roman" pitchFamily="18" charset="0"/>
                <a:ea typeface="隶书" pitchFamily="49" charset="-122"/>
                <a:cs typeface="Times New Roman" pitchFamily="18" charset="0"/>
              </a:rPr>
              <a:t>+</a:t>
            </a:r>
            <a:r>
              <a:rPr lang="en-US" altLang="zh-CN" b="1" dirty="0" err="1">
                <a:latin typeface="Times New Roman" pitchFamily="18" charset="0"/>
                <a:ea typeface="隶书" pitchFamily="49" charset="-122"/>
                <a:cs typeface="Times New Roman" pitchFamily="18" charset="0"/>
              </a:rPr>
              <a:t>id</a:t>
            </a:r>
            <a:endParaRPr lang="en-US" altLang="zh-CN" b="1" dirty="0">
              <a:latin typeface="Times New Roman" pitchFamily="18" charset="0"/>
              <a:ea typeface="隶书" pitchFamily="49" charset="-122"/>
              <a:cs typeface="Times New Roman" pitchFamily="18" charset="0"/>
            </a:endParaRPr>
          </a:p>
        </p:txBody>
      </p:sp>
      <p:pic>
        <p:nvPicPr>
          <p:cNvPr id="52228" name="Picture 4"/>
          <p:cNvPicPr>
            <a:picLocks noChangeAspect="1" noChangeArrowheads="1"/>
          </p:cNvPicPr>
          <p:nvPr/>
        </p:nvPicPr>
        <p:blipFill>
          <a:blip r:embed="rId2" cstate="print"/>
          <a:srcRect/>
          <a:stretch>
            <a:fillRect/>
          </a:stretch>
        </p:blipFill>
        <p:spPr bwMode="auto">
          <a:xfrm>
            <a:off x="1371600" y="2362200"/>
            <a:ext cx="6629400" cy="42719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92500" lnSpcReduction="20000"/>
          </a:bodyPr>
          <a:lstStyle/>
          <a:p>
            <a:r>
              <a:rPr lang="zh-CN" altLang="en-US" dirty="0" smtClean="0">
                <a:latin typeface="隶书" pitchFamily="49" charset="-122"/>
                <a:ea typeface="隶书" pitchFamily="49" charset="-122"/>
              </a:rPr>
              <a:t>推导的图形表示形式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根结点的标号是文法的开始符号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每个叶子结点的标号是非终结符号、终结符号或</a:t>
            </a:r>
            <a:r>
              <a:rPr lang="el-GR" altLang="zh-CN" dirty="0" smtClean="0">
                <a:latin typeface="Times New Roman"/>
                <a:ea typeface="隶书" pitchFamily="49" charset="-122"/>
                <a:cs typeface="Times New Roman"/>
              </a:rPr>
              <a:t>ε</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每个内部节点的标号是非终结符号。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每个内部结点表示某个产生式的一次应用</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内部结点的标号为产生式头，结点的子结点从左到右是产生式的体</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有时允许树的根不是开始符号（对应于某个短语）。</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树的叶子组成的序列是根的文法符号的句型</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一棵分析树可对应多个推导序列，但是分析树和最左（右）推导序列之间具有一一对应关系</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语法分析表的构造</a:t>
            </a:r>
          </a:p>
        </p:txBody>
      </p:sp>
      <p:sp>
        <p:nvSpPr>
          <p:cNvPr id="53251" name="Rectangle 3"/>
          <p:cNvSpPr>
            <a:spLocks noGrp="1" noChangeArrowheads="1"/>
          </p:cNvSpPr>
          <p:nvPr>
            <p:ph type="body" idx="1"/>
          </p:nvPr>
        </p:nvSpPr>
        <p:spPr>
          <a:xfrm>
            <a:off x="228600" y="1714488"/>
            <a:ext cx="8686800" cy="4838712"/>
          </a:xfrm>
        </p:spPr>
        <p:txBody>
          <a:bodyPr>
            <a:noAutofit/>
          </a:bodyPr>
          <a:lstStyle/>
          <a:p>
            <a:pPr>
              <a:lnSpc>
                <a:spcPct val="80000"/>
              </a:lnSpc>
            </a:pPr>
            <a:r>
              <a:rPr lang="en-US" altLang="zh-CN" sz="2800" dirty="0">
                <a:latin typeface="Times New Roman" pitchFamily="18" charset="0"/>
                <a:ea typeface="隶书" pitchFamily="49" charset="-122"/>
                <a:cs typeface="Times New Roman" pitchFamily="18" charset="0"/>
              </a:rPr>
              <a:t>SLR</a:t>
            </a:r>
            <a:r>
              <a:rPr lang="zh-CN" altLang="en-US" sz="2800" dirty="0">
                <a:latin typeface="Times New Roman" pitchFamily="18" charset="0"/>
                <a:ea typeface="隶书" pitchFamily="49" charset="-122"/>
                <a:cs typeface="Times New Roman" pitchFamily="18" charset="0"/>
              </a:rPr>
              <a:t>语法分析</a:t>
            </a:r>
            <a:r>
              <a:rPr lang="zh-CN" altLang="en-US" sz="2800" dirty="0" smtClean="0">
                <a:latin typeface="Times New Roman" pitchFamily="18" charset="0"/>
                <a:ea typeface="隶书" pitchFamily="49" charset="-122"/>
                <a:cs typeface="Times New Roman" pitchFamily="18" charset="0"/>
              </a:rPr>
              <a:t>表以</a:t>
            </a:r>
            <a:r>
              <a:rPr lang="en-US" altLang="zh-CN" sz="2800" dirty="0" smtClean="0">
                <a:latin typeface="Times New Roman" pitchFamily="18" charset="0"/>
                <a:ea typeface="隶书" pitchFamily="49" charset="-122"/>
                <a:cs typeface="Times New Roman" pitchFamily="18" charset="0"/>
              </a:rPr>
              <a:t>LR(0</a:t>
            </a:r>
            <a:r>
              <a:rPr lang="en-US" altLang="zh-CN" sz="2800" dirty="0">
                <a:latin typeface="Times New Roman" pitchFamily="18" charset="0"/>
                <a:ea typeface="隶书" pitchFamily="49" charset="-122"/>
                <a:cs typeface="Times New Roman" pitchFamily="18" charset="0"/>
              </a:rPr>
              <a:t>)</a:t>
            </a:r>
            <a:r>
              <a:rPr lang="zh-CN" altLang="en-US" sz="2800" dirty="0">
                <a:latin typeface="Times New Roman" pitchFamily="18" charset="0"/>
                <a:ea typeface="隶书" pitchFamily="49" charset="-122"/>
                <a:cs typeface="Times New Roman" pitchFamily="18" charset="0"/>
              </a:rPr>
              <a:t>自动机为基础：</a:t>
            </a:r>
          </a:p>
          <a:p>
            <a:pPr>
              <a:lnSpc>
                <a:spcPct val="80000"/>
              </a:lnSpc>
            </a:pPr>
            <a:r>
              <a:rPr lang="zh-CN" altLang="en-US" sz="2800" dirty="0">
                <a:latin typeface="Times New Roman" pitchFamily="18" charset="0"/>
                <a:ea typeface="隶书" pitchFamily="49" charset="-122"/>
                <a:cs typeface="Times New Roman" pitchFamily="18" charset="0"/>
              </a:rPr>
              <a:t>增广文法</a:t>
            </a:r>
            <a:r>
              <a:rPr lang="en-US" altLang="zh-CN" sz="2800" dirty="0">
                <a:latin typeface="Times New Roman" pitchFamily="18" charset="0"/>
                <a:ea typeface="隶书" pitchFamily="49" charset="-122"/>
                <a:cs typeface="Times New Roman" pitchFamily="18" charset="0"/>
              </a:rPr>
              <a:t>G’</a:t>
            </a:r>
            <a:r>
              <a:rPr lang="zh-CN" altLang="en-US" sz="2800" dirty="0">
                <a:latin typeface="Times New Roman" pitchFamily="18" charset="0"/>
                <a:ea typeface="隶书" pitchFamily="49" charset="-122"/>
                <a:cs typeface="Times New Roman" pitchFamily="18" charset="0"/>
              </a:rPr>
              <a:t>的</a:t>
            </a:r>
            <a:r>
              <a:rPr lang="en-US" altLang="zh-CN" sz="2800" dirty="0">
                <a:latin typeface="Times New Roman" pitchFamily="18" charset="0"/>
                <a:ea typeface="隶书" pitchFamily="49" charset="-122"/>
                <a:cs typeface="Times New Roman" pitchFamily="18" charset="0"/>
              </a:rPr>
              <a:t>SLR</a:t>
            </a:r>
            <a:r>
              <a:rPr lang="zh-CN" altLang="en-US" sz="2800" dirty="0">
                <a:latin typeface="Times New Roman" pitchFamily="18" charset="0"/>
                <a:ea typeface="隶书" pitchFamily="49" charset="-122"/>
                <a:cs typeface="Times New Roman" pitchFamily="18" charset="0"/>
              </a:rPr>
              <a:t>语法分析表构造算法：</a:t>
            </a:r>
          </a:p>
          <a:p>
            <a:pPr lvl="1">
              <a:lnSpc>
                <a:spcPct val="80000"/>
              </a:lnSpc>
            </a:pPr>
            <a:r>
              <a:rPr lang="zh-CN" altLang="en-US" sz="2400" dirty="0">
                <a:latin typeface="Times New Roman" pitchFamily="18" charset="0"/>
                <a:ea typeface="隶书" pitchFamily="49" charset="-122"/>
                <a:cs typeface="Times New Roman" pitchFamily="18" charset="0"/>
              </a:rPr>
              <a:t>构造</a:t>
            </a:r>
            <a:r>
              <a:rPr lang="en-US" altLang="zh-CN" sz="2400" dirty="0">
                <a:latin typeface="Times New Roman" pitchFamily="18" charset="0"/>
                <a:ea typeface="隶书" pitchFamily="49" charset="-122"/>
                <a:cs typeface="Times New Roman" pitchFamily="18" charset="0"/>
              </a:rPr>
              <a:t>G’</a:t>
            </a:r>
            <a:r>
              <a:rPr lang="zh-CN" altLang="en-US" sz="2400" dirty="0">
                <a:latin typeface="Times New Roman" pitchFamily="18" charset="0"/>
                <a:ea typeface="隶书" pitchFamily="49" charset="-122"/>
                <a:cs typeface="Times New Roman" pitchFamily="18" charset="0"/>
              </a:rPr>
              <a:t>的</a:t>
            </a:r>
            <a:r>
              <a:rPr lang="en-US" altLang="zh-CN" sz="2400" dirty="0">
                <a:latin typeface="Times New Roman" pitchFamily="18" charset="0"/>
                <a:ea typeface="隶书" pitchFamily="49" charset="-122"/>
                <a:cs typeface="Times New Roman" pitchFamily="18" charset="0"/>
              </a:rPr>
              <a:t>LR(0)</a:t>
            </a:r>
            <a:r>
              <a:rPr lang="zh-CN" altLang="en-US" sz="2400" dirty="0">
                <a:latin typeface="Times New Roman" pitchFamily="18" charset="0"/>
                <a:ea typeface="隶书" pitchFamily="49" charset="-122"/>
                <a:cs typeface="Times New Roman" pitchFamily="18" charset="0"/>
              </a:rPr>
              <a:t>项集规范族</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0</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1</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n</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a:t>
            </a:r>
          </a:p>
          <a:p>
            <a:pPr lvl="1">
              <a:lnSpc>
                <a:spcPct val="80000"/>
              </a:lnSpc>
            </a:pPr>
            <a:r>
              <a:rPr lang="zh-CN" altLang="en-US" sz="2400" dirty="0" smtClean="0">
                <a:latin typeface="Times New Roman" pitchFamily="18" charset="0"/>
                <a:ea typeface="隶书" pitchFamily="49" charset="-122"/>
                <a:cs typeface="Times New Roman" pitchFamily="18" charset="0"/>
              </a:rPr>
              <a:t>状态</a:t>
            </a:r>
            <a:r>
              <a:rPr lang="en-US" altLang="zh-CN" sz="2400" dirty="0" err="1" smtClean="0">
                <a:latin typeface="Times New Roman" pitchFamily="18" charset="0"/>
                <a:ea typeface="隶书" pitchFamily="49" charset="-122"/>
                <a:cs typeface="Times New Roman" pitchFamily="18" charset="0"/>
              </a:rPr>
              <a:t>i</a:t>
            </a:r>
            <a:r>
              <a:rPr lang="zh-CN" altLang="en-US" sz="2400" dirty="0" smtClean="0">
                <a:latin typeface="Times New Roman" pitchFamily="18" charset="0"/>
                <a:ea typeface="隶书" pitchFamily="49" charset="-122"/>
                <a:cs typeface="Times New Roman" pitchFamily="18" charset="0"/>
              </a:rPr>
              <a:t>对应于项集</a:t>
            </a:r>
            <a:r>
              <a:rPr lang="en-US" altLang="zh-CN" sz="2400" dirty="0" smtClean="0">
                <a:latin typeface="Times New Roman" pitchFamily="18" charset="0"/>
                <a:ea typeface="隶书" pitchFamily="49" charset="-122"/>
                <a:cs typeface="Times New Roman" pitchFamily="18" charset="0"/>
              </a:rPr>
              <a:t>I</a:t>
            </a:r>
            <a:r>
              <a:rPr lang="en-US" altLang="zh-CN" sz="2400" baseline="-25000" dirty="0" smtClean="0">
                <a:latin typeface="Times New Roman" pitchFamily="18" charset="0"/>
                <a:ea typeface="隶书" pitchFamily="49" charset="-122"/>
                <a:cs typeface="Times New Roman" pitchFamily="18" charset="0"/>
              </a:rPr>
              <a:t>i</a:t>
            </a:r>
            <a:r>
              <a:rPr lang="zh-CN" altLang="en-US" sz="2400" dirty="0" smtClean="0">
                <a:latin typeface="Times New Roman" pitchFamily="18" charset="0"/>
                <a:ea typeface="隶书" pitchFamily="49" charset="-122"/>
                <a:cs typeface="Times New Roman" pitchFamily="18" charset="0"/>
              </a:rPr>
              <a:t>，相</a:t>
            </a:r>
            <a:r>
              <a:rPr lang="zh-CN" altLang="en-US" sz="2400" dirty="0">
                <a:latin typeface="Times New Roman" pitchFamily="18" charset="0"/>
                <a:ea typeface="隶书" pitchFamily="49" charset="-122"/>
                <a:cs typeface="Times New Roman" pitchFamily="18" charset="0"/>
              </a:rPr>
              <a:t>关的</a:t>
            </a:r>
            <a:r>
              <a:rPr lang="en-US" altLang="zh-CN" sz="2400" dirty="0">
                <a:latin typeface="Times New Roman" pitchFamily="18" charset="0"/>
                <a:ea typeface="隶书" pitchFamily="49" charset="-122"/>
                <a:cs typeface="Times New Roman" pitchFamily="18" charset="0"/>
              </a:rPr>
              <a:t>ACTION</a:t>
            </a:r>
            <a:r>
              <a:rPr lang="zh-CN" altLang="en-US" sz="2400" dirty="0" smtClean="0">
                <a:latin typeface="Times New Roman" pitchFamily="18" charset="0"/>
                <a:ea typeface="隶书" pitchFamily="49" charset="-122"/>
                <a:cs typeface="Times New Roman" pitchFamily="18" charset="0"/>
              </a:rPr>
              <a:t>表</a:t>
            </a:r>
            <a:r>
              <a:rPr lang="en-US" altLang="zh-CN" sz="2400" dirty="0" smtClean="0">
                <a:latin typeface="Times New Roman" pitchFamily="18" charset="0"/>
                <a:ea typeface="隶书" pitchFamily="49" charset="-122"/>
                <a:cs typeface="Times New Roman" pitchFamily="18" charset="0"/>
              </a:rPr>
              <a:t>/GOTO</a:t>
            </a:r>
            <a:r>
              <a:rPr lang="zh-CN" altLang="en-US" sz="2400" dirty="0" smtClean="0">
                <a:latin typeface="Times New Roman" pitchFamily="18" charset="0"/>
                <a:ea typeface="隶书" pitchFamily="49" charset="-122"/>
                <a:cs typeface="Times New Roman" pitchFamily="18" charset="0"/>
              </a:rPr>
              <a:t>表条</a:t>
            </a:r>
            <a:r>
              <a:rPr lang="zh-CN" altLang="en-US" sz="2400" dirty="0">
                <a:latin typeface="Times New Roman" pitchFamily="18" charset="0"/>
                <a:ea typeface="隶书" pitchFamily="49" charset="-122"/>
                <a:cs typeface="Times New Roman" pitchFamily="18" charset="0"/>
              </a:rPr>
              <a:t>目如下：</a:t>
            </a:r>
          </a:p>
          <a:p>
            <a:pPr lvl="2">
              <a:lnSpc>
                <a:spcPct val="80000"/>
              </a:lnSpc>
            </a:pPr>
            <a:r>
              <a:rPr lang="en-US" altLang="zh-CN" dirty="0">
                <a:latin typeface="Times New Roman" pitchFamily="18" charset="0"/>
                <a:ea typeface="隶书" pitchFamily="49" charset="-122"/>
                <a:cs typeface="Times New Roman" pitchFamily="18" charset="0"/>
              </a:rPr>
              <a:t>[A</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α</a:t>
            </a: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β</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a:t>
            </a:r>
            <a:r>
              <a:rPr lang="en-US" altLang="zh-CN" baseline="-25000" dirty="0">
                <a:latin typeface="Times New Roman" pitchFamily="18" charset="0"/>
                <a:ea typeface="隶书" pitchFamily="49" charset="-122"/>
                <a:cs typeface="Times New Roman" pitchFamily="18" charset="0"/>
                <a:sym typeface="Wingdings" pitchFamily="2" charset="2"/>
              </a:rPr>
              <a:t>i</a:t>
            </a:r>
            <a:r>
              <a:rPr lang="zh-CN" altLang="en-US" dirty="0">
                <a:latin typeface="Times New Roman" pitchFamily="18" charset="0"/>
                <a:ea typeface="隶书" pitchFamily="49" charset="-122"/>
                <a:cs typeface="Times New Roman" pitchFamily="18" charset="0"/>
                <a:sym typeface="Wingdings" pitchFamily="2" charset="2"/>
              </a:rPr>
              <a:t>中，且</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i</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j</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那么</a:t>
            </a:r>
            <a:r>
              <a:rPr lang="en-US" altLang="zh-CN" dirty="0">
                <a:latin typeface="Times New Roman" pitchFamily="18" charset="0"/>
                <a:ea typeface="隶书" pitchFamily="49" charset="-122"/>
                <a:cs typeface="Times New Roman" pitchFamily="18" charset="0"/>
                <a:sym typeface="Wingdings" pitchFamily="2" charset="2"/>
              </a:rPr>
              <a:t>A[</a:t>
            </a:r>
            <a:r>
              <a:rPr lang="en-US" altLang="zh-CN" dirty="0" err="1">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sj</a:t>
            </a:r>
            <a:r>
              <a:rPr lang="zh-CN" altLang="en-US" dirty="0">
                <a:latin typeface="Times New Roman" pitchFamily="18" charset="0"/>
                <a:ea typeface="隶书" pitchFamily="49" charset="-122"/>
                <a:cs typeface="Times New Roman" pitchFamily="18" charset="0"/>
                <a:sym typeface="Wingdings" pitchFamily="2" charset="2"/>
              </a:rPr>
              <a:t>。</a:t>
            </a:r>
          </a:p>
          <a:p>
            <a:pPr lvl="2">
              <a:lnSpc>
                <a:spcPct val="80000"/>
              </a:lnSpc>
            </a:pP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α</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a:t>
            </a:r>
            <a:r>
              <a:rPr lang="en-US" altLang="zh-CN" baseline="-25000" dirty="0">
                <a:latin typeface="Times New Roman" pitchFamily="18" charset="0"/>
                <a:ea typeface="隶书" pitchFamily="49" charset="-122"/>
                <a:cs typeface="Times New Roman" pitchFamily="18" charset="0"/>
                <a:sym typeface="Wingdings" pitchFamily="2" charset="2"/>
              </a:rPr>
              <a:t>i</a:t>
            </a:r>
            <a:r>
              <a:rPr lang="zh-CN" altLang="en-US" dirty="0">
                <a:latin typeface="Times New Roman" pitchFamily="18" charset="0"/>
                <a:ea typeface="隶书" pitchFamily="49" charset="-122"/>
                <a:cs typeface="Times New Roman" pitchFamily="18" charset="0"/>
                <a:sym typeface="Wingdings" pitchFamily="2" charset="2"/>
              </a:rPr>
              <a:t>中，那么对</a:t>
            </a:r>
            <a:r>
              <a:rPr lang="en-US" altLang="zh-CN" dirty="0">
                <a:latin typeface="Times New Roman" pitchFamily="18" charset="0"/>
                <a:ea typeface="隶书" pitchFamily="49" charset="-122"/>
                <a:cs typeface="Times New Roman" pitchFamily="18" charset="0"/>
                <a:sym typeface="Wingdings" pitchFamily="2" charset="2"/>
              </a:rPr>
              <a:t>FOLLOW(A)</a:t>
            </a:r>
            <a:r>
              <a:rPr lang="zh-CN" altLang="en-US" dirty="0">
                <a:latin typeface="Times New Roman" pitchFamily="18" charset="0"/>
                <a:ea typeface="隶书" pitchFamily="49" charset="-122"/>
                <a:cs typeface="Times New Roman" pitchFamily="18" charset="0"/>
                <a:sym typeface="Wingdings" pitchFamily="2" charset="2"/>
              </a:rPr>
              <a:t>中所有</a:t>
            </a:r>
            <a:r>
              <a:rPr lang="en-US" altLang="zh-CN" dirty="0">
                <a:latin typeface="Times New Roman" pitchFamily="18" charset="0"/>
                <a:ea typeface="隶书" pitchFamily="49" charset="-122"/>
                <a:cs typeface="Times New Roman" pitchFamily="18" charset="0"/>
                <a:sym typeface="Wingdings" pitchFamily="2" charset="2"/>
              </a:rPr>
              <a:t>a</a:t>
            </a:r>
            <a:r>
              <a:rPr lang="zh-CN" altLang="en-US" dirty="0">
                <a:latin typeface="Times New Roman" pitchFamily="18" charset="0"/>
                <a:ea typeface="隶书" pitchFamily="49" charset="-122"/>
                <a:cs typeface="Times New Roman" pitchFamily="18" charset="0"/>
                <a:sym typeface="Wingdings" pitchFamily="2" charset="2"/>
              </a:rPr>
              <a:t>，</a:t>
            </a:r>
            <a:r>
              <a:rPr lang="en-US" altLang="zh-CN" dirty="0">
                <a:latin typeface="Times New Roman" pitchFamily="18" charset="0"/>
                <a:ea typeface="隶书" pitchFamily="49" charset="-122"/>
                <a:cs typeface="Times New Roman" pitchFamily="18" charset="0"/>
                <a:sym typeface="Wingdings" pitchFamily="2" charset="2"/>
              </a:rPr>
              <a:t>A[</a:t>
            </a:r>
            <a:r>
              <a:rPr lang="en-US" altLang="zh-CN" dirty="0" err="1">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按</a:t>
            </a: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α</a:t>
            </a:r>
            <a:r>
              <a:rPr lang="zh-CN" altLang="el-GR" dirty="0">
                <a:latin typeface="Times New Roman" pitchFamily="18" charset="0"/>
                <a:ea typeface="隶书" pitchFamily="49" charset="-122"/>
                <a:cs typeface="Times New Roman" pitchFamily="18" charset="0"/>
                <a:sym typeface="Wingdings" pitchFamily="2" charset="2"/>
              </a:rPr>
              <a:t>归约</a:t>
            </a:r>
            <a:endParaRPr lang="zh-CN" altLang="en-US" dirty="0">
              <a:latin typeface="Times New Roman" pitchFamily="18" charset="0"/>
              <a:ea typeface="隶书" pitchFamily="49" charset="-122"/>
              <a:cs typeface="Times New Roman" pitchFamily="18" charset="0"/>
              <a:sym typeface="Wingdings" pitchFamily="2" charset="2"/>
            </a:endParaRPr>
          </a:p>
          <a:p>
            <a:pPr lvl="2">
              <a:lnSpc>
                <a:spcPct val="80000"/>
              </a:lnSpc>
            </a:pPr>
            <a:r>
              <a:rPr lang="zh-CN" altLang="el-GR" dirty="0">
                <a:latin typeface="Times New Roman" pitchFamily="18" charset="0"/>
                <a:ea typeface="隶书" pitchFamily="49" charset="-122"/>
                <a:cs typeface="Times New Roman" pitchFamily="18" charset="0"/>
                <a:sym typeface="Wingdings" pitchFamily="2" charset="2"/>
              </a:rPr>
              <a:t>如果</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S</a:t>
            </a:r>
            <a:r>
              <a:rPr lang="en-US" altLang="zh-CN" dirty="0">
                <a:latin typeface="Times New Roman" pitchFamily="18" charset="0"/>
                <a:ea typeface="隶书" pitchFamily="49" charset="-122"/>
                <a:cs typeface="Times New Roman" pitchFamily="18" charset="0"/>
                <a:sym typeface="Wingdings" pitchFamily="2" charset="2"/>
              </a:rPr>
              <a:t>’S.]</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Ii</a:t>
            </a:r>
            <a:r>
              <a:rPr lang="zh-CN" altLang="en-US" dirty="0">
                <a:latin typeface="Times New Roman" pitchFamily="18" charset="0"/>
                <a:ea typeface="隶书" pitchFamily="49" charset="-122"/>
                <a:cs typeface="Times New Roman" pitchFamily="18" charset="0"/>
                <a:sym typeface="Wingdings" pitchFamily="2" charset="2"/>
              </a:rPr>
              <a:t>中，那么将</a:t>
            </a:r>
            <a:r>
              <a:rPr lang="en-US" altLang="zh-CN" dirty="0">
                <a:latin typeface="Times New Roman" pitchFamily="18" charset="0"/>
                <a:ea typeface="隶书" pitchFamily="49" charset="-122"/>
                <a:cs typeface="Times New Roman" pitchFamily="18" charset="0"/>
                <a:sym typeface="Wingdings" pitchFamily="2" charset="2"/>
              </a:rPr>
              <a:t>ACTION[</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设置为“接受”</a:t>
            </a:r>
          </a:p>
          <a:p>
            <a:pPr lvl="2">
              <a:lnSpc>
                <a:spcPct val="80000"/>
              </a:lnSpc>
            </a:pPr>
            <a:r>
              <a:rPr lang="zh-CN" altLang="el-GR" dirty="0" smtClean="0">
                <a:latin typeface="Times New Roman" pitchFamily="18" charset="0"/>
                <a:ea typeface="隶书" pitchFamily="49" charset="-122"/>
                <a:cs typeface="Times New Roman" pitchFamily="18" charset="0"/>
                <a:sym typeface="Wingdings" pitchFamily="2" charset="2"/>
              </a:rPr>
              <a:t>如</a:t>
            </a:r>
            <a:r>
              <a:rPr lang="zh-CN" altLang="el-GR" dirty="0">
                <a:latin typeface="Times New Roman" pitchFamily="18" charset="0"/>
                <a:ea typeface="隶书" pitchFamily="49" charset="-122"/>
                <a:cs typeface="Times New Roman" pitchFamily="18" charset="0"/>
                <a:sym typeface="Wingdings" pitchFamily="2" charset="2"/>
              </a:rPr>
              <a:t>果</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i</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j</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表中，</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]=j</a:t>
            </a:r>
            <a:r>
              <a:rPr lang="zh-CN" altLang="en-US" dirty="0">
                <a:latin typeface="Times New Roman" pitchFamily="18" charset="0"/>
                <a:ea typeface="隶书" pitchFamily="49" charset="-122"/>
                <a:cs typeface="Times New Roman" pitchFamily="18" charset="0"/>
                <a:sym typeface="Wingdings" pitchFamily="2" charset="2"/>
              </a:rPr>
              <a:t>。</a:t>
            </a:r>
          </a:p>
          <a:p>
            <a:pPr lvl="1">
              <a:lnSpc>
                <a:spcPct val="80000"/>
              </a:lnSpc>
            </a:pPr>
            <a:r>
              <a:rPr lang="zh-CN" altLang="en-US" sz="2400" dirty="0">
                <a:latin typeface="Times New Roman" pitchFamily="18" charset="0"/>
                <a:ea typeface="隶书" pitchFamily="49" charset="-122"/>
                <a:cs typeface="Times New Roman" pitchFamily="18" charset="0"/>
                <a:sym typeface="Wingdings" pitchFamily="2" charset="2"/>
              </a:rPr>
              <a:t>空白的条目设置为</a:t>
            </a:r>
            <a:r>
              <a:rPr lang="en-US" altLang="zh-CN" sz="2400" dirty="0">
                <a:latin typeface="Times New Roman" pitchFamily="18" charset="0"/>
                <a:ea typeface="隶书" pitchFamily="49" charset="-122"/>
                <a:cs typeface="Times New Roman" pitchFamily="18" charset="0"/>
                <a:sym typeface="Wingdings" pitchFamily="2" charset="2"/>
              </a:rPr>
              <a:t>error</a:t>
            </a:r>
            <a:r>
              <a:rPr lang="zh-CN" altLang="en-US" sz="2400" dirty="0" smtClean="0">
                <a:latin typeface="Times New Roman" pitchFamily="18" charset="0"/>
                <a:ea typeface="隶书" pitchFamily="49" charset="-122"/>
                <a:cs typeface="Times New Roman" pitchFamily="18" charset="0"/>
                <a:sym typeface="Wingdings" pitchFamily="2" charset="2"/>
              </a:rPr>
              <a:t>。</a:t>
            </a:r>
            <a:endParaRPr lang="zh-CN" altLang="en-US" sz="2400" dirty="0">
              <a:latin typeface="Times New Roman" pitchFamily="18" charset="0"/>
              <a:ea typeface="隶书" pitchFamily="49" charset="-122"/>
              <a:cs typeface="Times New Roman" pitchFamily="18" charset="0"/>
              <a:sym typeface="Wingdings" pitchFamily="2" charset="2"/>
            </a:endParaRPr>
          </a:p>
          <a:p>
            <a:pPr>
              <a:lnSpc>
                <a:spcPct val="80000"/>
              </a:lnSpc>
            </a:pPr>
            <a:r>
              <a:rPr lang="zh-CN" altLang="el-GR" sz="2800" dirty="0">
                <a:latin typeface="Times New Roman" pitchFamily="18" charset="0"/>
                <a:ea typeface="隶书" pitchFamily="49" charset="-122"/>
                <a:cs typeface="Times New Roman" pitchFamily="18" charset="0"/>
                <a:sym typeface="Wingdings" pitchFamily="2" charset="2"/>
              </a:rPr>
              <a:t>如</a:t>
            </a:r>
            <a:r>
              <a:rPr lang="zh-CN" altLang="el-GR" sz="2800" dirty="0" smtClean="0">
                <a:latin typeface="Times New Roman" pitchFamily="18" charset="0"/>
                <a:ea typeface="隶书" pitchFamily="49" charset="-122"/>
                <a:cs typeface="Times New Roman" pitchFamily="18" charset="0"/>
                <a:sym typeface="Wingdings" pitchFamily="2" charset="2"/>
              </a:rPr>
              <a:t>果</a:t>
            </a:r>
            <a:r>
              <a:rPr lang="en-US" altLang="zh-CN" sz="2800" dirty="0" smtClean="0">
                <a:latin typeface="Times New Roman" pitchFamily="18" charset="0"/>
                <a:ea typeface="隶书" pitchFamily="49" charset="-122"/>
                <a:cs typeface="Times New Roman" pitchFamily="18" charset="0"/>
                <a:sym typeface="Wingdings" pitchFamily="2" charset="2"/>
              </a:rPr>
              <a:t>SLR</a:t>
            </a:r>
            <a:r>
              <a:rPr lang="zh-CN" altLang="en-US" sz="2800" dirty="0" smtClean="0">
                <a:latin typeface="Times New Roman" pitchFamily="18" charset="0"/>
                <a:ea typeface="隶书" pitchFamily="49" charset="-122"/>
                <a:cs typeface="Times New Roman" pitchFamily="18" charset="0"/>
                <a:sym typeface="Wingdings" pitchFamily="2" charset="2"/>
              </a:rPr>
              <a:t>分析表中没有冲突</a:t>
            </a:r>
            <a:r>
              <a:rPr lang="zh-CN" altLang="el-GR" sz="2800" dirty="0" smtClean="0">
                <a:latin typeface="Times New Roman" pitchFamily="18" charset="0"/>
                <a:ea typeface="隶书" pitchFamily="49" charset="-122"/>
                <a:cs typeface="Times New Roman" pitchFamily="18" charset="0"/>
                <a:sym typeface="Wingdings" pitchFamily="2" charset="2"/>
              </a:rPr>
              <a:t>，这个文</a:t>
            </a:r>
            <a:r>
              <a:rPr lang="zh-CN" altLang="el-GR" sz="2800" dirty="0">
                <a:latin typeface="Times New Roman" pitchFamily="18" charset="0"/>
                <a:ea typeface="隶书" pitchFamily="49" charset="-122"/>
                <a:cs typeface="Times New Roman" pitchFamily="18" charset="0"/>
                <a:sym typeface="Wingdings" pitchFamily="2" charset="2"/>
              </a:rPr>
              <a:t>法就是</a:t>
            </a:r>
            <a:r>
              <a:rPr lang="el-GR" altLang="zh-CN" sz="2800" dirty="0">
                <a:latin typeface="Times New Roman" pitchFamily="18" charset="0"/>
                <a:ea typeface="隶书" pitchFamily="49" charset="-122"/>
                <a:cs typeface="Times New Roman" pitchFamily="18" charset="0"/>
                <a:sym typeface="Wingdings" pitchFamily="2" charset="2"/>
              </a:rPr>
              <a:t>SLR</a:t>
            </a:r>
            <a:r>
              <a:rPr lang="zh-CN" altLang="el-GR" sz="2800" dirty="0">
                <a:latin typeface="Times New Roman" pitchFamily="18" charset="0"/>
                <a:ea typeface="隶书" pitchFamily="49" charset="-122"/>
                <a:cs typeface="Times New Roman" pitchFamily="18" charset="0"/>
                <a:sym typeface="Wingdings" pitchFamily="2" charset="2"/>
              </a:rPr>
              <a:t>的。</a:t>
            </a:r>
          </a:p>
        </p:txBody>
      </p:sp>
      <p:sp>
        <p:nvSpPr>
          <p:cNvPr id="4" name="TextBox 3"/>
          <p:cNvSpPr txBox="1"/>
          <p:nvPr/>
        </p:nvSpPr>
        <p:spPr>
          <a:xfrm>
            <a:off x="714348" y="5857892"/>
            <a:ext cx="7786742" cy="830997"/>
          </a:xfrm>
          <a:prstGeom prst="rect">
            <a:avLst/>
          </a:prstGeom>
          <a:solidFill>
            <a:schemeClr val="bg1"/>
          </a:solidFill>
        </p:spPr>
        <p:txBody>
          <a:bodyPr wrap="square" rtlCol="0">
            <a:spAutoFit/>
          </a:bodyPr>
          <a:lstStyle/>
          <a:p>
            <a:r>
              <a:rPr lang="en-US" altLang="zh-CN" sz="2400" dirty="0" smtClean="0">
                <a:solidFill>
                  <a:srgbClr val="C00000"/>
                </a:solidFill>
                <a:latin typeface="Times New Roman" pitchFamily="18" charset="0"/>
                <a:ea typeface="隶书" pitchFamily="49" charset="-122"/>
                <a:cs typeface="Times New Roman" pitchFamily="18" charset="0"/>
              </a:rPr>
              <a:t>SLR</a:t>
            </a:r>
            <a:r>
              <a:rPr lang="zh-CN" altLang="en-US" sz="2400" dirty="0" smtClean="0">
                <a:solidFill>
                  <a:srgbClr val="C00000"/>
                </a:solidFill>
                <a:latin typeface="Times New Roman" pitchFamily="18" charset="0"/>
                <a:ea typeface="隶书" pitchFamily="49" charset="-122"/>
                <a:cs typeface="Times New Roman" pitchFamily="18" charset="0"/>
              </a:rPr>
              <a:t>的基本思想是：要把归约成为</a:t>
            </a:r>
            <a:r>
              <a:rPr lang="en-US" altLang="zh-CN" sz="2400" dirty="0" smtClean="0">
                <a:solidFill>
                  <a:srgbClr val="C00000"/>
                </a:solidFill>
                <a:latin typeface="Times New Roman" pitchFamily="18" charset="0"/>
                <a:ea typeface="隶书" pitchFamily="49" charset="-122"/>
                <a:cs typeface="Times New Roman" pitchFamily="18" charset="0"/>
              </a:rPr>
              <a:t>A</a:t>
            </a:r>
            <a:r>
              <a:rPr lang="zh-CN" altLang="en-US" sz="2400" dirty="0" smtClean="0">
                <a:solidFill>
                  <a:srgbClr val="C00000"/>
                </a:solidFill>
                <a:latin typeface="Times New Roman" pitchFamily="18" charset="0"/>
                <a:ea typeface="隶书" pitchFamily="49" charset="-122"/>
                <a:cs typeface="Times New Roman" pitchFamily="18" charset="0"/>
              </a:rPr>
              <a:t>，后面必须是</a:t>
            </a:r>
            <a:r>
              <a:rPr lang="en-US" altLang="zh-CN" sz="2400" dirty="0" smtClean="0">
                <a:solidFill>
                  <a:srgbClr val="C00000"/>
                </a:solidFill>
                <a:latin typeface="Times New Roman" pitchFamily="18" charset="0"/>
                <a:ea typeface="隶书" pitchFamily="49" charset="-122"/>
                <a:cs typeface="Times New Roman" pitchFamily="18" charset="0"/>
              </a:rPr>
              <a:t>FOLLOW(A)</a:t>
            </a:r>
            <a:r>
              <a:rPr lang="zh-CN" altLang="en-US" sz="2400" dirty="0" smtClean="0">
                <a:solidFill>
                  <a:srgbClr val="C00000"/>
                </a:solidFill>
                <a:latin typeface="Times New Roman" pitchFamily="18" charset="0"/>
                <a:ea typeface="隶书" pitchFamily="49" charset="-122"/>
                <a:cs typeface="Times New Roman" pitchFamily="18" charset="0"/>
              </a:rPr>
              <a:t>中的终结符号；否则只能移入</a:t>
            </a:r>
            <a:endParaRPr lang="zh-CN" altLang="en-US" sz="2400" dirty="0">
              <a:solidFill>
                <a:srgbClr val="C00000"/>
              </a:solidFill>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740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LR(0)</a:t>
            </a:r>
            <a:r>
              <a:rPr lang="zh-CN" altLang="en-US" sz="4400" b="1" smtClean="0">
                <a:latin typeface="Times New Roman" panose="02020603050405020304" pitchFamily="18" charset="0"/>
                <a:cs typeface="Times New Roman" panose="02020603050405020304" pitchFamily="18" charset="0"/>
              </a:rPr>
              <a:t>分析表</a:t>
            </a:r>
          </a:p>
        </p:txBody>
      </p:sp>
      <p:sp>
        <p:nvSpPr>
          <p:cNvPr id="27651" name="文本占位符 17410"/>
          <p:cNvSpPr>
            <a:spLocks noGrp="1" noChangeArrowheads="1"/>
          </p:cNvSpPr>
          <p:nvPr>
            <p:ph idx="1"/>
          </p:nvPr>
        </p:nvSpPr>
        <p:spPr>
          <a:xfrm>
            <a:off x="142875" y="1600200"/>
            <a:ext cx="9001125" cy="3829050"/>
          </a:xfrm>
        </p:spPr>
        <p:txBody>
          <a:bodyPr/>
          <a:lstStyle/>
          <a:p>
            <a:pPr eaLnBrk="1" hangingPunct="1">
              <a:spcBef>
                <a:spcPct val="50000"/>
              </a:spcBef>
              <a:buFont typeface="Wingdings" panose="05000000000000000000" pitchFamily="2" charset="2"/>
              <a:buChar char="v"/>
            </a:pPr>
            <a:r>
              <a:rPr lang="zh-CN" altLang="en-US" sz="3200" b="1" smtClean="0">
                <a:latin typeface="Times New Roman" panose="02020603050405020304" pitchFamily="18" charset="0"/>
              </a:rPr>
              <a:t>如果基于某文法构建的所有</a:t>
            </a:r>
            <a:r>
              <a:rPr lang="en-US" altLang="zh-CN" sz="3200" b="1" smtClean="0">
                <a:latin typeface="Times New Roman" panose="02020603050405020304" pitchFamily="18" charset="0"/>
              </a:rPr>
              <a:t>LR(0)</a:t>
            </a:r>
            <a:r>
              <a:rPr lang="zh-CN" altLang="en-US" sz="3200" b="1" smtClean="0">
                <a:latin typeface="Times New Roman" panose="02020603050405020304" pitchFamily="18" charset="0"/>
              </a:rPr>
              <a:t>项集，要么只有移入项目，要么只有</a:t>
            </a:r>
            <a:r>
              <a:rPr lang="zh-CN" altLang="en-US" sz="3200" b="1" smtClean="0">
                <a:solidFill>
                  <a:srgbClr val="FF0000"/>
                </a:solidFill>
                <a:latin typeface="Times New Roman" panose="02020603050405020304" pitchFamily="18" charset="0"/>
              </a:rPr>
              <a:t>一个</a:t>
            </a:r>
            <a:r>
              <a:rPr lang="zh-CN" altLang="en-US" sz="3200" b="1" smtClean="0">
                <a:latin typeface="Times New Roman" panose="02020603050405020304" pitchFamily="18" charset="0"/>
              </a:rPr>
              <a:t>归约项目，则可以构建</a:t>
            </a:r>
            <a:r>
              <a:rPr lang="en-US" altLang="zh-CN" sz="3200" b="1" smtClean="0">
                <a:latin typeface="Times New Roman" panose="02020603050405020304" pitchFamily="18" charset="0"/>
              </a:rPr>
              <a:t>LR(</a:t>
            </a:r>
            <a:r>
              <a:rPr lang="en-US" altLang="zh-CN" sz="3200" b="1" smtClean="0">
                <a:solidFill>
                  <a:srgbClr val="FF3300"/>
                </a:solidFill>
                <a:latin typeface="Times New Roman" panose="02020603050405020304" pitchFamily="18" charset="0"/>
              </a:rPr>
              <a:t>0</a:t>
            </a:r>
            <a:r>
              <a:rPr lang="en-US" altLang="zh-CN" sz="3200" b="1" smtClean="0">
                <a:latin typeface="Times New Roman" panose="02020603050405020304" pitchFamily="18" charset="0"/>
              </a:rPr>
              <a:t>)</a:t>
            </a:r>
            <a:r>
              <a:rPr lang="zh-CN" altLang="en-US" sz="3200" b="1" smtClean="0">
                <a:latin typeface="Times New Roman" panose="02020603050405020304" pitchFamily="18" charset="0"/>
              </a:rPr>
              <a:t>分析表，并且：</a:t>
            </a:r>
          </a:p>
          <a:p>
            <a:pPr lvl="1" eaLnBrk="1" hangingPunct="1">
              <a:spcBef>
                <a:spcPct val="50000"/>
              </a:spcBef>
              <a:buFont typeface="Wingdings" panose="05000000000000000000" pitchFamily="2" charset="2"/>
              <a:buChar char="Ø"/>
            </a:pPr>
            <a:r>
              <a:rPr lang="zh-CN" altLang="en-US" b="1" smtClean="0">
                <a:latin typeface="Times New Roman" panose="02020603050405020304" pitchFamily="18" charset="0"/>
              </a:rPr>
              <a:t>该文法称为</a:t>
            </a:r>
            <a:r>
              <a:rPr lang="en-US" altLang="zh-CN" b="1" smtClean="0">
                <a:latin typeface="Times New Roman" panose="02020603050405020304" pitchFamily="18" charset="0"/>
              </a:rPr>
              <a:t>LR(0)</a:t>
            </a:r>
            <a:r>
              <a:rPr lang="zh-CN" altLang="en-US" b="1" smtClean="0">
                <a:latin typeface="Times New Roman" panose="02020603050405020304" pitchFamily="18" charset="0"/>
              </a:rPr>
              <a:t>文法</a:t>
            </a:r>
          </a:p>
          <a:p>
            <a:pPr lvl="1" eaLnBrk="1" hangingPunct="1">
              <a:spcBef>
                <a:spcPct val="50000"/>
              </a:spcBef>
              <a:buFont typeface="Wingdings" panose="05000000000000000000" pitchFamily="2" charset="2"/>
              <a:buChar char="Ø"/>
            </a:pPr>
            <a:r>
              <a:rPr lang="zh-CN" altLang="en-US" b="1" smtClean="0">
                <a:latin typeface="Times New Roman" panose="02020603050405020304" pitchFamily="18" charset="0"/>
              </a:rPr>
              <a:t>在分析时，不需要看输入即可确定动作</a:t>
            </a:r>
          </a:p>
          <a:p>
            <a:pPr lvl="1" eaLnBrk="1" hangingPunct="1">
              <a:spcBef>
                <a:spcPct val="50000"/>
              </a:spcBef>
              <a:buFont typeface="Wingdings" panose="05000000000000000000" pitchFamily="2" charset="2"/>
              <a:buChar char="Ø"/>
            </a:pPr>
            <a:r>
              <a:rPr lang="zh-CN" altLang="en-US" b="1" smtClean="0">
                <a:latin typeface="Times New Roman" panose="02020603050405020304" pitchFamily="18" charset="0"/>
              </a:rPr>
              <a:t>分析表中，归约项目无需考虑后继。</a:t>
            </a:r>
          </a:p>
        </p:txBody>
      </p:sp>
    </p:spTree>
    <p:extLst>
      <p:ext uri="{BB962C8B-B14F-4D97-AF65-F5344CB8AC3E}">
        <p14:creationId xmlns:p14="http://schemas.microsoft.com/office/powerpoint/2010/main" val="6086721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分析表构造的例子</a:t>
            </a:r>
          </a:p>
        </p:txBody>
      </p:sp>
      <p:sp>
        <p:nvSpPr>
          <p:cNvPr id="54275" name="Rectangle 3"/>
          <p:cNvSpPr>
            <a:spLocks noGrp="1" noChangeArrowheads="1"/>
          </p:cNvSpPr>
          <p:nvPr>
            <p:ph type="body" idx="1"/>
          </p:nvPr>
        </p:nvSpPr>
        <p:spPr>
          <a:xfrm>
            <a:off x="457200" y="1600200"/>
            <a:ext cx="7787208" cy="4525963"/>
          </a:xfrm>
        </p:spPr>
        <p:txBody>
          <a:bodyPr>
            <a:normAutofit/>
          </a:bodyPr>
          <a:lstStyle/>
          <a:p>
            <a:pPr marL="160338" indent="-160338">
              <a:lnSpc>
                <a:spcPct val="90000"/>
              </a:lnSpc>
            </a:pPr>
            <a:r>
              <a:rPr lang="zh-CN" altLang="en-US" sz="1800" dirty="0" smtClean="0">
                <a:latin typeface="Times New Roman" pitchFamily="18" charset="0"/>
                <a:ea typeface="隶书" pitchFamily="49" charset="-122"/>
                <a:cs typeface="Times New Roman" pitchFamily="18" charset="0"/>
              </a:rPr>
              <a:t>项集</a:t>
            </a:r>
            <a:r>
              <a:rPr lang="en-US" altLang="zh-CN" sz="1800" dirty="0" smtClean="0">
                <a:latin typeface="Times New Roman" pitchFamily="18" charset="0"/>
                <a:ea typeface="隶书" pitchFamily="49" charset="-122"/>
                <a:cs typeface="Times New Roman" pitchFamily="18" charset="0"/>
              </a:rPr>
              <a:t>I0: E’</a:t>
            </a:r>
            <a:r>
              <a:rPr lang="en-US" altLang="zh-CN" sz="1800" dirty="0" smtClean="0">
                <a:latin typeface="Times New Roman" pitchFamily="18" charset="0"/>
                <a:ea typeface="隶书" pitchFamily="49" charset="-122"/>
                <a:cs typeface="Times New Roman" pitchFamily="18" charset="0"/>
                <a:sym typeface="Wingdings" pitchFamily="2" charset="2"/>
              </a:rPr>
              <a:t>.E	E.E+T E.T  </a:t>
            </a:r>
            <a:r>
              <a:rPr lang="en-US" altLang="zh-CN" sz="1800" dirty="0" smtClean="0">
                <a:latin typeface="Times New Roman" pitchFamily="18" charset="0"/>
                <a:ea typeface="隶书" pitchFamily="49" charset="-122"/>
                <a:cs typeface="Times New Roman" pitchFamily="18" charset="0"/>
              </a:rPr>
              <a:t>T</a:t>
            </a:r>
            <a:r>
              <a:rPr lang="en-US" altLang="zh-CN" sz="1800" dirty="0" smtClean="0">
                <a:latin typeface="Times New Roman" pitchFamily="18" charset="0"/>
                <a:ea typeface="隶书" pitchFamily="49" charset="-122"/>
                <a:cs typeface="Times New Roman" pitchFamily="18" charset="0"/>
                <a:sym typeface="Wingdings" pitchFamily="2" charset="2"/>
              </a:rPr>
              <a:t>.T*F T.F F.(E) F.id</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ACTION[0,(] = s4, </a:t>
            </a:r>
            <a:r>
              <a:rPr lang="zh-CN" altLang="en-US" sz="1600" dirty="0" smtClean="0">
                <a:latin typeface="Times New Roman" pitchFamily="18" charset="0"/>
                <a:ea typeface="隶书" pitchFamily="49" charset="-122"/>
                <a:cs typeface="Times New Roman" pitchFamily="18" charset="0"/>
              </a:rPr>
              <a:t>  </a:t>
            </a:r>
            <a:r>
              <a:rPr lang="en-US" altLang="zh-CN" sz="1600" dirty="0" smtClean="0">
                <a:latin typeface="Times New Roman" pitchFamily="18" charset="0"/>
                <a:ea typeface="隶书" pitchFamily="49" charset="-122"/>
                <a:cs typeface="Times New Roman" pitchFamily="18" charset="0"/>
              </a:rPr>
              <a:t>ACTION[0,id]=S5</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GOTO[0,E]=1 GOTO[0,T]=2</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GOTO[0,F] = 3</a:t>
            </a:r>
          </a:p>
          <a:p>
            <a:pPr marL="184150" indent="-160338">
              <a:lnSpc>
                <a:spcPct val="90000"/>
              </a:lnSpc>
            </a:pPr>
            <a:r>
              <a:rPr lang="zh-CN" altLang="en-US" sz="1800" dirty="0" smtClean="0">
                <a:latin typeface="Times New Roman" pitchFamily="18" charset="0"/>
                <a:ea typeface="隶书" pitchFamily="49" charset="-122"/>
                <a:cs typeface="Times New Roman" pitchFamily="18" charset="0"/>
              </a:rPr>
              <a:t>项集</a:t>
            </a:r>
            <a:r>
              <a:rPr lang="en-US" altLang="zh-CN" sz="1800" dirty="0" smtClean="0">
                <a:latin typeface="Times New Roman" pitchFamily="18" charset="0"/>
                <a:ea typeface="隶书" pitchFamily="49" charset="-122"/>
                <a:cs typeface="Times New Roman" pitchFamily="18" charset="0"/>
              </a:rPr>
              <a:t>I1</a:t>
            </a:r>
            <a:r>
              <a:rPr lang="zh-CN" altLang="en-US" sz="1800" dirty="0" smtClean="0">
                <a:latin typeface="Times New Roman" pitchFamily="18" charset="0"/>
                <a:ea typeface="隶书" pitchFamily="49" charset="-122"/>
                <a:cs typeface="Times New Roman" pitchFamily="18" charset="0"/>
              </a:rPr>
              <a:t>：</a:t>
            </a:r>
            <a:r>
              <a:rPr lang="en-US" altLang="zh-CN" sz="1800" dirty="0" smtClean="0">
                <a:latin typeface="Times New Roman" pitchFamily="18" charset="0"/>
                <a:ea typeface="隶书" pitchFamily="49" charset="-122"/>
                <a:cs typeface="Times New Roman" pitchFamily="18" charset="0"/>
              </a:rPr>
              <a:t>E’</a:t>
            </a:r>
            <a:r>
              <a:rPr lang="en-US" altLang="zh-CN" sz="1800" dirty="0" smtClean="0">
                <a:latin typeface="Times New Roman" pitchFamily="18" charset="0"/>
                <a:ea typeface="隶书" pitchFamily="49" charset="-122"/>
                <a:cs typeface="Times New Roman" pitchFamily="18" charset="0"/>
                <a:sym typeface="Wingdings" pitchFamily="2" charset="2"/>
              </a:rPr>
              <a:t>E. EE.+T</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ACTION[1,$] = </a:t>
            </a:r>
            <a:r>
              <a:rPr lang="zh-CN" altLang="en-US" sz="1600" dirty="0" smtClean="0">
                <a:latin typeface="Times New Roman" pitchFamily="18" charset="0"/>
                <a:ea typeface="隶书" pitchFamily="49" charset="-122"/>
                <a:cs typeface="Times New Roman" pitchFamily="18" charset="0"/>
              </a:rPr>
              <a:t>接受；</a:t>
            </a:r>
            <a:r>
              <a:rPr lang="en-US" altLang="zh-CN" sz="1600" dirty="0" smtClean="0">
                <a:latin typeface="Times New Roman" pitchFamily="18" charset="0"/>
                <a:ea typeface="隶书" pitchFamily="49" charset="-122"/>
                <a:cs typeface="Times New Roman" pitchFamily="18" charset="0"/>
              </a:rPr>
              <a:t>ACTION[1,+] = s6</a:t>
            </a:r>
          </a:p>
          <a:p>
            <a:pPr marL="160338" indent="-160338">
              <a:lnSpc>
                <a:spcPct val="90000"/>
              </a:lnSpc>
            </a:pPr>
            <a:r>
              <a:rPr lang="zh-CN" altLang="en-US" sz="1800" dirty="0" smtClean="0">
                <a:latin typeface="Times New Roman" pitchFamily="18" charset="0"/>
                <a:ea typeface="隶书" pitchFamily="49" charset="-122"/>
                <a:cs typeface="Times New Roman" pitchFamily="18" charset="0"/>
              </a:rPr>
              <a:t>项集</a:t>
            </a:r>
            <a:r>
              <a:rPr lang="en-US" altLang="zh-CN" sz="1800" dirty="0" smtClean="0">
                <a:latin typeface="Times New Roman" pitchFamily="18" charset="0"/>
                <a:ea typeface="隶书" pitchFamily="49" charset="-122"/>
                <a:cs typeface="Times New Roman" pitchFamily="18" charset="0"/>
              </a:rPr>
              <a:t>I2</a:t>
            </a:r>
            <a:r>
              <a:rPr lang="zh-CN" altLang="en-US" sz="1800" dirty="0" smtClean="0">
                <a:latin typeface="Times New Roman" pitchFamily="18" charset="0"/>
                <a:ea typeface="隶书" pitchFamily="49" charset="-122"/>
                <a:cs typeface="Times New Roman" pitchFamily="18" charset="0"/>
              </a:rPr>
              <a:t>：</a:t>
            </a:r>
            <a:r>
              <a:rPr lang="en-US" altLang="zh-CN" sz="1800" dirty="0" smtClean="0">
                <a:latin typeface="Times New Roman" pitchFamily="18" charset="0"/>
                <a:ea typeface="隶书" pitchFamily="49" charset="-122"/>
                <a:cs typeface="Times New Roman" pitchFamily="18" charset="0"/>
              </a:rPr>
              <a:t>E</a:t>
            </a:r>
            <a:r>
              <a:rPr lang="en-US" altLang="zh-CN" sz="1800" dirty="0" smtClean="0">
                <a:latin typeface="Times New Roman" pitchFamily="18" charset="0"/>
                <a:ea typeface="隶书" pitchFamily="49" charset="-122"/>
                <a:cs typeface="Times New Roman" pitchFamily="18" charset="0"/>
                <a:sym typeface="Wingdings" pitchFamily="2" charset="2"/>
              </a:rPr>
              <a:t>T.	TT.*F</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ACTION[2,*]=s7 ACTION[2,$/+/)]=</a:t>
            </a:r>
            <a:r>
              <a:rPr lang="zh-CN" altLang="en-US" sz="1600" dirty="0" smtClean="0">
                <a:latin typeface="Times New Roman" pitchFamily="18" charset="0"/>
                <a:ea typeface="隶书" pitchFamily="49" charset="-122"/>
                <a:cs typeface="Times New Roman" pitchFamily="18" charset="0"/>
              </a:rPr>
              <a:t>归约</a:t>
            </a:r>
            <a:r>
              <a:rPr lang="en-US" altLang="zh-CN" sz="1600" dirty="0" smtClean="0">
                <a:latin typeface="Times New Roman" pitchFamily="18" charset="0"/>
                <a:ea typeface="隶书" pitchFamily="49" charset="-122"/>
                <a:cs typeface="Times New Roman" pitchFamily="18" charset="0"/>
              </a:rPr>
              <a:t>E</a:t>
            </a:r>
            <a:r>
              <a:rPr lang="en-US" altLang="zh-CN" sz="1600" dirty="0" smtClean="0">
                <a:latin typeface="Times New Roman" pitchFamily="18" charset="0"/>
                <a:ea typeface="隶书" pitchFamily="49" charset="-122"/>
                <a:cs typeface="Times New Roman" pitchFamily="18" charset="0"/>
                <a:sym typeface="Wingdings" pitchFamily="2" charset="2"/>
              </a:rPr>
              <a:t>T</a:t>
            </a:r>
          </a:p>
          <a:p>
            <a:pPr marL="342900" lvl="1" indent="-160338">
              <a:lnSpc>
                <a:spcPct val="90000"/>
              </a:lnSpc>
            </a:pPr>
            <a:endParaRPr lang="en-US" altLang="zh-CN" sz="1600" dirty="0">
              <a:latin typeface="Times New Roman" pitchFamily="18" charset="0"/>
              <a:ea typeface="隶书" pitchFamily="49" charset="-122"/>
              <a:cs typeface="Times New Roman" pitchFamily="18" charset="0"/>
              <a:sym typeface="Wingdings" pitchFamily="2" charset="2"/>
            </a:endParaRPr>
          </a:p>
          <a:p>
            <a:pPr marL="0" indent="-217488">
              <a:lnSpc>
                <a:spcPct val="90000"/>
              </a:lnSpc>
            </a:pPr>
            <a:r>
              <a:rPr lang="zh-CN" altLang="en-US" sz="2000" dirty="0" smtClean="0">
                <a:latin typeface="Times New Roman" pitchFamily="18" charset="0"/>
                <a:ea typeface="隶书" pitchFamily="49" charset="-122"/>
                <a:cs typeface="Times New Roman" pitchFamily="18" charset="0"/>
              </a:rPr>
              <a:t>项集</a:t>
            </a:r>
            <a:r>
              <a:rPr lang="en-US" altLang="zh-CN" sz="2000" dirty="0" smtClean="0">
                <a:latin typeface="Times New Roman" pitchFamily="18" charset="0"/>
                <a:ea typeface="隶书" pitchFamily="49" charset="-122"/>
                <a:cs typeface="Times New Roman" pitchFamily="18" charset="0"/>
              </a:rPr>
              <a:t>I9</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E</a:t>
            </a:r>
            <a:r>
              <a:rPr lang="en-US" altLang="zh-CN" sz="2000" dirty="0">
                <a:latin typeface="Times New Roman" pitchFamily="18" charset="0"/>
                <a:ea typeface="隶书" pitchFamily="49" charset="-122"/>
                <a:cs typeface="Times New Roman" pitchFamily="18" charset="0"/>
                <a:sym typeface="Wingdings" pitchFamily="2" charset="2"/>
              </a:rPr>
              <a:t>  </a:t>
            </a:r>
            <a:r>
              <a:rPr lang="en-US" altLang="zh-CN" sz="2000" dirty="0" smtClean="0">
                <a:latin typeface="Times New Roman" pitchFamily="18" charset="0"/>
                <a:ea typeface="隶书" pitchFamily="49" charset="-122"/>
                <a:cs typeface="Times New Roman" pitchFamily="18" charset="0"/>
              </a:rPr>
              <a:t>E+T.    </a:t>
            </a:r>
            <a:r>
              <a:rPr lang="en-US" altLang="zh-CN" sz="2000" smtClean="0">
                <a:latin typeface="Times New Roman" pitchFamily="18" charset="0"/>
                <a:ea typeface="隶书" pitchFamily="49" charset="-122"/>
                <a:cs typeface="Times New Roman" pitchFamily="18" charset="0"/>
              </a:rPr>
              <a:t>T</a:t>
            </a:r>
            <a:r>
              <a:rPr lang="en-US" altLang="zh-CN" sz="2000">
                <a:latin typeface="Times New Roman" pitchFamily="18" charset="0"/>
                <a:ea typeface="隶书" pitchFamily="49" charset="-122"/>
                <a:cs typeface="Times New Roman" pitchFamily="18" charset="0"/>
                <a:sym typeface="Wingdings" pitchFamily="2" charset="2"/>
              </a:rPr>
              <a:t>  </a:t>
            </a:r>
            <a:r>
              <a:rPr lang="en-US" altLang="zh-CN" sz="2000" smtClean="0">
                <a:latin typeface="Times New Roman" pitchFamily="18" charset="0"/>
                <a:ea typeface="隶书" pitchFamily="49" charset="-122"/>
                <a:cs typeface="Times New Roman" pitchFamily="18" charset="0"/>
              </a:rPr>
              <a:t>T</a:t>
            </a:r>
            <a:r>
              <a:rPr lang="en-US" altLang="zh-CN" sz="2000" dirty="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F</a:t>
            </a:r>
          </a:p>
          <a:p>
            <a:pPr marL="400050" lvl="1" indent="-217488">
              <a:lnSpc>
                <a:spcPct val="90000"/>
              </a:lnSpc>
            </a:pPr>
            <a:r>
              <a:rPr lang="en-US" altLang="zh-CN" sz="1600" dirty="0" smtClean="0">
                <a:latin typeface="Times New Roman" pitchFamily="18" charset="0"/>
                <a:ea typeface="隶书" pitchFamily="49" charset="-122"/>
                <a:cs typeface="Times New Roman" pitchFamily="18" charset="0"/>
              </a:rPr>
              <a:t>…</a:t>
            </a:r>
            <a:endParaRPr lang="en-US" altLang="zh-CN" sz="1600"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933056"/>
            <a:ext cx="49911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非</a:t>
            </a:r>
            <a:r>
              <a:rPr lang="en-US" altLang="zh-CN" dirty="0">
                <a:latin typeface="华文新魏" pitchFamily="2" charset="-122"/>
                <a:ea typeface="华文新魏" pitchFamily="2" charset="-122"/>
              </a:rPr>
              <a:t>SLR(1)</a:t>
            </a:r>
            <a:r>
              <a:rPr lang="zh-CN" altLang="en-US" dirty="0">
                <a:latin typeface="华文新魏" pitchFamily="2" charset="-122"/>
                <a:ea typeface="华文新魏" pitchFamily="2" charset="-122"/>
              </a:rPr>
              <a:t>文法的例子</a:t>
            </a:r>
          </a:p>
        </p:txBody>
      </p:sp>
      <p:sp>
        <p:nvSpPr>
          <p:cNvPr id="55299" name="Rectangle 3"/>
          <p:cNvSpPr>
            <a:spLocks noGrp="1" noChangeArrowheads="1"/>
          </p:cNvSpPr>
          <p:nvPr>
            <p:ph type="body" idx="1"/>
          </p:nvPr>
        </p:nvSpPr>
        <p:spPr>
          <a:xfrm>
            <a:off x="381000" y="1905000"/>
            <a:ext cx="4343400" cy="4525963"/>
          </a:xfrm>
        </p:spPr>
        <p:txBody>
          <a:bodyPr/>
          <a:lstStyle/>
          <a:p>
            <a:r>
              <a:rPr lang="en-US" altLang="zh-CN" sz="2800" dirty="0">
                <a:latin typeface="Times New Roman" pitchFamily="18" charset="0"/>
                <a:ea typeface="隶书" pitchFamily="49" charset="-122"/>
                <a:cs typeface="Times New Roman" pitchFamily="18" charset="0"/>
              </a:rPr>
              <a:t>S</a:t>
            </a:r>
            <a:r>
              <a:rPr lang="en-US" altLang="zh-CN" sz="2800" dirty="0">
                <a:latin typeface="Times New Roman" pitchFamily="18" charset="0"/>
                <a:ea typeface="隶书" pitchFamily="49" charset="-122"/>
                <a:cs typeface="Times New Roman" pitchFamily="18" charset="0"/>
                <a:sym typeface="Wingdings" pitchFamily="2" charset="2"/>
              </a:rPr>
              <a:t>L=R | R</a:t>
            </a:r>
          </a:p>
          <a:p>
            <a:r>
              <a:rPr lang="en-US" altLang="zh-CN" sz="2800" dirty="0">
                <a:latin typeface="Times New Roman" pitchFamily="18" charset="0"/>
                <a:ea typeface="隶书" pitchFamily="49" charset="-122"/>
                <a:cs typeface="Times New Roman" pitchFamily="18" charset="0"/>
                <a:sym typeface="Wingdings" pitchFamily="2" charset="2"/>
              </a:rPr>
              <a:t>L*R | id</a:t>
            </a:r>
          </a:p>
          <a:p>
            <a:r>
              <a:rPr lang="en-US" altLang="zh-CN" sz="2800" dirty="0">
                <a:latin typeface="Times New Roman" pitchFamily="18" charset="0"/>
                <a:ea typeface="隶书" pitchFamily="49" charset="-122"/>
                <a:cs typeface="Times New Roman" pitchFamily="18" charset="0"/>
                <a:sym typeface="Wingdings" pitchFamily="2" charset="2"/>
              </a:rPr>
              <a:t>RL</a:t>
            </a:r>
          </a:p>
          <a:p>
            <a:endParaRPr lang="en-US" altLang="zh-CN" sz="2800" dirty="0">
              <a:latin typeface="Times New Roman" pitchFamily="18" charset="0"/>
              <a:ea typeface="隶书" pitchFamily="49" charset="-122"/>
              <a:cs typeface="Times New Roman" pitchFamily="18" charset="0"/>
              <a:sym typeface="Wingdings" pitchFamily="2" charset="2"/>
            </a:endParaRPr>
          </a:p>
          <a:p>
            <a:r>
              <a:rPr lang="zh-CN" altLang="en-US" sz="2800" dirty="0">
                <a:latin typeface="Times New Roman" pitchFamily="18" charset="0"/>
                <a:ea typeface="隶书" pitchFamily="49" charset="-122"/>
                <a:cs typeface="Times New Roman" pitchFamily="18" charset="0"/>
                <a:sym typeface="Wingdings" pitchFamily="2" charset="2"/>
              </a:rPr>
              <a:t>对于</a:t>
            </a:r>
            <a:r>
              <a:rPr lang="en-US" altLang="zh-CN" sz="2800" dirty="0">
                <a:latin typeface="Times New Roman" pitchFamily="18" charset="0"/>
                <a:ea typeface="隶书" pitchFamily="49" charset="-122"/>
                <a:cs typeface="Times New Roman" pitchFamily="18" charset="0"/>
                <a:sym typeface="Wingdings" pitchFamily="2" charset="2"/>
              </a:rPr>
              <a:t>I2</a:t>
            </a:r>
            <a:r>
              <a:rPr lang="zh-CN" altLang="en-US" sz="2800" dirty="0">
                <a:latin typeface="Times New Roman" pitchFamily="18" charset="0"/>
                <a:ea typeface="隶书" pitchFamily="49" charset="-122"/>
                <a:cs typeface="Times New Roman" pitchFamily="18" charset="0"/>
                <a:sym typeface="Wingdings" pitchFamily="2" charset="2"/>
              </a:rPr>
              <a:t>，</a:t>
            </a:r>
          </a:p>
          <a:p>
            <a:pPr lvl="1"/>
            <a:r>
              <a:rPr lang="zh-CN" altLang="en-US" sz="2400" dirty="0">
                <a:latin typeface="Times New Roman" pitchFamily="18" charset="0"/>
                <a:ea typeface="隶书" pitchFamily="49" charset="-122"/>
                <a:cs typeface="Times New Roman" pitchFamily="18" charset="0"/>
                <a:sym typeface="Wingdings" pitchFamily="2" charset="2"/>
              </a:rPr>
              <a:t>第一个项使</a:t>
            </a:r>
            <a:r>
              <a:rPr lang="en-US" altLang="zh-CN" sz="2400" dirty="0">
                <a:latin typeface="Times New Roman" pitchFamily="18" charset="0"/>
                <a:ea typeface="隶书" pitchFamily="49" charset="-122"/>
                <a:cs typeface="Times New Roman" pitchFamily="18" charset="0"/>
                <a:sym typeface="Wingdings" pitchFamily="2" charset="2"/>
              </a:rPr>
              <a:t>ACTION[2,=]=s6,</a:t>
            </a:r>
          </a:p>
          <a:p>
            <a:pPr lvl="1"/>
            <a:r>
              <a:rPr lang="zh-CN" altLang="en-US" sz="2400" dirty="0">
                <a:latin typeface="Times New Roman" pitchFamily="18" charset="0"/>
                <a:ea typeface="隶书" pitchFamily="49" charset="-122"/>
                <a:cs typeface="Times New Roman" pitchFamily="18" charset="0"/>
              </a:rPr>
              <a:t>第二个项使</a:t>
            </a:r>
            <a:r>
              <a:rPr lang="en-US" altLang="zh-CN" sz="2400" dirty="0">
                <a:latin typeface="Times New Roman" pitchFamily="18" charset="0"/>
                <a:ea typeface="隶书" pitchFamily="49" charset="-122"/>
                <a:cs typeface="Times New Roman" pitchFamily="18" charset="0"/>
              </a:rPr>
              <a:t>ACTION[2,=]=</a:t>
            </a:r>
            <a:r>
              <a:rPr lang="zh-CN" altLang="en-US" sz="2400" dirty="0">
                <a:latin typeface="Times New Roman" pitchFamily="18" charset="0"/>
                <a:ea typeface="隶书" pitchFamily="49" charset="-122"/>
                <a:cs typeface="Times New Roman" pitchFamily="18" charset="0"/>
              </a:rPr>
              <a:t>归约</a:t>
            </a:r>
            <a:r>
              <a:rPr lang="en-US" altLang="zh-CN" sz="2400" dirty="0">
                <a:latin typeface="Times New Roman" pitchFamily="18" charset="0"/>
                <a:ea typeface="隶书" pitchFamily="49" charset="-122"/>
                <a:cs typeface="Times New Roman" pitchFamily="18" charset="0"/>
              </a:rPr>
              <a:t>R</a:t>
            </a:r>
            <a:r>
              <a:rPr lang="en-US" altLang="zh-CN" sz="2400" dirty="0">
                <a:latin typeface="Times New Roman" pitchFamily="18" charset="0"/>
                <a:ea typeface="隶书" pitchFamily="49" charset="-122"/>
                <a:cs typeface="Times New Roman" pitchFamily="18" charset="0"/>
                <a:sym typeface="Wingdings" pitchFamily="2" charset="2"/>
              </a:rPr>
              <a:t>L.</a:t>
            </a:r>
            <a:endParaRPr lang="en-US" altLang="zh-CN" sz="2400" dirty="0">
              <a:latin typeface="Times New Roman" pitchFamily="18" charset="0"/>
              <a:ea typeface="隶书" pitchFamily="49" charset="-122"/>
              <a:cs typeface="Times New Roman" pitchFamily="18" charset="0"/>
            </a:endParaRPr>
          </a:p>
        </p:txBody>
      </p:sp>
      <p:pic>
        <p:nvPicPr>
          <p:cNvPr id="55300" name="Picture 4"/>
          <p:cNvPicPr>
            <a:picLocks noChangeAspect="1" noChangeArrowheads="1"/>
          </p:cNvPicPr>
          <p:nvPr/>
        </p:nvPicPr>
        <p:blipFill>
          <a:blip r:embed="rId2" cstate="print"/>
          <a:srcRect/>
          <a:stretch>
            <a:fillRect/>
          </a:stretch>
        </p:blipFill>
        <p:spPr bwMode="auto">
          <a:xfrm>
            <a:off x="4267200" y="1524000"/>
            <a:ext cx="4562475" cy="3943350"/>
          </a:xfrm>
          <a:prstGeom prst="rect">
            <a:avLst/>
          </a:prstGeom>
          <a:noFill/>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8433"/>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LR(0)</a:t>
            </a:r>
            <a:r>
              <a:rPr lang="zh-CN" altLang="en-US" sz="4400" b="1" smtClean="0">
                <a:latin typeface="Times New Roman" panose="02020603050405020304" pitchFamily="18" charset="0"/>
                <a:cs typeface="Times New Roman" panose="02020603050405020304" pitchFamily="18" charset="0"/>
              </a:rPr>
              <a:t>分析</a:t>
            </a:r>
            <a:r>
              <a:rPr lang="zh-CN" altLang="en-US" sz="4000" b="1" smtClean="0">
                <a:latin typeface="Times New Roman" panose="02020603050405020304" pitchFamily="18" charset="0"/>
                <a:cs typeface="Times New Roman" panose="02020603050405020304" pitchFamily="18" charset="0"/>
              </a:rPr>
              <a:t>（例）</a:t>
            </a:r>
          </a:p>
        </p:txBody>
      </p:sp>
      <p:sp>
        <p:nvSpPr>
          <p:cNvPr id="18435" name="文本占位符 18434"/>
          <p:cNvSpPr>
            <a:spLocks noGrp="1"/>
          </p:cNvSpPr>
          <p:nvPr>
            <p:ph idx="1"/>
          </p:nvPr>
        </p:nvSpPr>
        <p:spPr>
          <a:xfrm>
            <a:off x="250825" y="1600200"/>
            <a:ext cx="8893175" cy="4724400"/>
          </a:xfrm>
        </p:spPr>
        <p:txBody>
          <a:bodyPr/>
          <a:lstStyle/>
          <a:p>
            <a:pPr eaLnBrk="1" hangingPunct="1">
              <a:defRPr/>
            </a:pPr>
            <a:r>
              <a:rPr lang="zh-CN" altLang="en-US" sz="2800" b="1" noProof="1">
                <a:effectLst>
                  <a:outerShdw blurRad="38100" dist="38100" dir="2700000">
                    <a:srgbClr val="C0C0C0"/>
                  </a:outerShdw>
                </a:effectLst>
                <a:latin typeface="Times New Roman" pitchFamily="18" charset="0"/>
                <a:sym typeface="Symbol" pitchFamily="18" charset="2"/>
              </a:rPr>
              <a:t>   对文法：</a:t>
            </a:r>
            <a:r>
              <a:rPr lang="en-US" altLang="x-none" sz="2800" b="1" noProof="1">
                <a:effectLst>
                  <a:outerShdw blurRad="38100" dist="38100" dir="2700000">
                    <a:srgbClr val="C0C0C0"/>
                  </a:outerShdw>
                </a:effectLst>
                <a:latin typeface="Times New Roman" pitchFamily="18" charset="0"/>
              </a:rPr>
              <a:t>E</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aA</a:t>
            </a:r>
            <a:r>
              <a:rPr lang="zh-CN" altLang="en-US" sz="2800" b="1" noProof="1">
                <a:effectLst>
                  <a:outerShdw blurRad="38100" dist="38100" dir="2700000">
                    <a:srgbClr val="C0C0C0"/>
                  </a:outerShdw>
                </a:effectLst>
                <a:latin typeface="Times New Roman" pitchFamily="18" charset="0"/>
              </a:rPr>
              <a:t> | </a:t>
            </a:r>
            <a:r>
              <a:rPr lang="en-US" altLang="x-none" sz="2800" b="1" noProof="1">
                <a:effectLst>
                  <a:outerShdw blurRad="38100" dist="38100" dir="2700000">
                    <a:srgbClr val="C0C0C0"/>
                  </a:outerShdw>
                </a:effectLst>
                <a:latin typeface="Times New Roman" pitchFamily="18" charset="0"/>
              </a:rPr>
              <a:t>bB       A</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cA | d      B</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cB | d</a:t>
            </a:r>
            <a:r>
              <a:rPr lang="zh-CN" altLang="en-US" sz="2800" b="1" noProof="1">
                <a:effectLst>
                  <a:outerShdw blurRad="38100" dist="38100" dir="2700000">
                    <a:srgbClr val="C0C0C0"/>
                  </a:outerShdw>
                </a:effectLst>
                <a:latin typeface="Times New Roman" pitchFamily="18" charset="0"/>
                <a:sym typeface="Symbol" pitchFamily="18" charset="2"/>
              </a:rPr>
              <a:t>，试构造</a:t>
            </a:r>
            <a:r>
              <a:rPr lang="en-US" altLang="x-none" sz="2800" b="1" noProof="1">
                <a:effectLst>
                  <a:outerShdw blurRad="38100" dist="38100" dir="2700000">
                    <a:srgbClr val="C0C0C0"/>
                  </a:outerShdw>
                </a:effectLst>
                <a:latin typeface="Times New Roman" pitchFamily="18" charset="0"/>
                <a:sym typeface="Symbol" pitchFamily="18" charset="2"/>
              </a:rPr>
              <a:t>LR(0)</a:t>
            </a:r>
            <a:r>
              <a:rPr lang="zh-CN" altLang="en-US" sz="2800" b="1" noProof="1">
                <a:effectLst>
                  <a:outerShdw blurRad="38100" dist="38100" dir="2700000">
                    <a:srgbClr val="C0C0C0"/>
                  </a:outerShdw>
                </a:effectLst>
                <a:latin typeface="Times New Roman" pitchFamily="18" charset="0"/>
                <a:sym typeface="Symbol" pitchFamily="18" charset="2"/>
              </a:rPr>
              <a:t>分析表，如果是</a:t>
            </a:r>
            <a:r>
              <a:rPr lang="en-US" altLang="x-none" sz="2800" b="1" noProof="1">
                <a:effectLst>
                  <a:outerShdw blurRad="38100" dist="38100" dir="2700000">
                    <a:srgbClr val="C0C0C0"/>
                  </a:outerShdw>
                </a:effectLst>
                <a:latin typeface="Times New Roman" pitchFamily="18" charset="0"/>
                <a:sym typeface="Symbol" pitchFamily="18" charset="2"/>
              </a:rPr>
              <a:t>LR(0)</a:t>
            </a:r>
            <a:r>
              <a:rPr lang="zh-CN" altLang="en-US" sz="2800" b="1" noProof="1">
                <a:effectLst>
                  <a:outerShdw blurRad="38100" dist="38100" dir="2700000">
                    <a:srgbClr val="C0C0C0"/>
                  </a:outerShdw>
                </a:effectLst>
                <a:latin typeface="Times New Roman" pitchFamily="18" charset="0"/>
                <a:sym typeface="Symbol" pitchFamily="18" charset="2"/>
              </a:rPr>
              <a:t>文法，试分析</a:t>
            </a:r>
            <a:r>
              <a:rPr lang="en-US" altLang="x-none" sz="2800" b="1" noProof="1">
                <a:effectLst>
                  <a:outerShdw blurRad="38100" dist="38100" dir="2700000">
                    <a:srgbClr val="C0C0C0"/>
                  </a:outerShdw>
                </a:effectLst>
                <a:latin typeface="Times New Roman" pitchFamily="18" charset="0"/>
                <a:sym typeface="Symbol" pitchFamily="18" charset="2"/>
              </a:rPr>
              <a:t>bccd</a:t>
            </a:r>
          </a:p>
          <a:p>
            <a:pPr eaLnBrk="1" hangingPunct="1">
              <a:defRPr/>
            </a:pPr>
            <a:r>
              <a:rPr lang="zh-CN" altLang="en-US" sz="2800" b="1" noProof="1">
                <a:effectLst>
                  <a:outerShdw blurRad="38100" dist="38100" dir="2700000">
                    <a:srgbClr val="C0C0C0"/>
                  </a:outerShdw>
                </a:effectLst>
                <a:latin typeface="Times New Roman" pitchFamily="18" charset="0"/>
                <a:sym typeface="Symbol" pitchFamily="18" charset="2"/>
              </a:rPr>
              <a:t>   解：引入新的开始符</a:t>
            </a:r>
            <a:r>
              <a:rPr lang="en-US" altLang="x-none" sz="2800" b="1" noProof="1">
                <a:effectLst>
                  <a:outerShdw blurRad="38100" dist="38100" dir="2700000">
                    <a:srgbClr val="C0C0C0"/>
                  </a:outerShdw>
                </a:effectLst>
                <a:latin typeface="Times New Roman" pitchFamily="18" charset="0"/>
                <a:sym typeface="Symbol" pitchFamily="18" charset="2"/>
              </a:rPr>
              <a:t>S’</a:t>
            </a:r>
            <a:r>
              <a:rPr lang="zh-CN" altLang="en-US" sz="2800" b="1" noProof="1">
                <a:effectLst>
                  <a:outerShdw blurRad="38100" dist="38100" dir="2700000">
                    <a:srgbClr val="C0C0C0"/>
                  </a:outerShdw>
                </a:effectLst>
                <a:latin typeface="Times New Roman" pitchFamily="18" charset="0"/>
                <a:sym typeface="Symbol" pitchFamily="18" charset="2"/>
              </a:rPr>
              <a:t>和规则</a:t>
            </a:r>
            <a:r>
              <a:rPr lang="en-US" altLang="x-none" sz="2800" b="1" noProof="1">
                <a:effectLst>
                  <a:outerShdw blurRad="38100" dist="38100" dir="2700000">
                    <a:srgbClr val="C0C0C0"/>
                  </a:outerShdw>
                </a:effectLst>
                <a:latin typeface="Times New Roman" pitchFamily="18" charset="0"/>
                <a:sym typeface="Symbol" pitchFamily="18" charset="2"/>
              </a:rPr>
              <a:t>S’E</a:t>
            </a:r>
            <a:r>
              <a:rPr lang="zh-CN" altLang="en-US" sz="2800" b="1" noProof="1">
                <a:effectLst>
                  <a:outerShdw blurRad="38100" dist="38100" dir="2700000">
                    <a:srgbClr val="C0C0C0"/>
                  </a:outerShdw>
                </a:effectLst>
                <a:latin typeface="Times New Roman" pitchFamily="18" charset="0"/>
                <a:sym typeface="Symbol" pitchFamily="18" charset="2"/>
              </a:rPr>
              <a:t>，得增广文法：</a:t>
            </a:r>
          </a:p>
          <a:p>
            <a:pPr eaLnBrk="1" hangingPunct="1">
              <a:spcBef>
                <a:spcPct val="50000"/>
              </a:spcBef>
              <a:defRPr/>
            </a:pPr>
            <a:r>
              <a:rPr lang="zh-CN" altLang="en-US" sz="2800" b="1" noProof="1">
                <a:effectLst>
                  <a:outerShdw blurRad="38100" dist="38100" dir="2700000">
                    <a:srgbClr val="C0C0C0"/>
                  </a:outerShdw>
                </a:effectLst>
                <a:latin typeface="Times New Roman" pitchFamily="18" charset="0"/>
                <a:sym typeface="Symbol" pitchFamily="18" charset="2"/>
              </a:rPr>
              <a:t>   (0) </a:t>
            </a:r>
            <a:r>
              <a:rPr lang="en-US" altLang="x-none" sz="2800" b="1" noProof="1">
                <a:effectLst>
                  <a:outerShdw blurRad="38100" dist="38100" dir="2700000">
                    <a:srgbClr val="C0C0C0"/>
                  </a:outerShdw>
                </a:effectLst>
                <a:latin typeface="Times New Roman" pitchFamily="18" charset="0"/>
                <a:sym typeface="Symbol" pitchFamily="18" charset="2"/>
              </a:rPr>
              <a:t>S’E      </a:t>
            </a:r>
            <a:r>
              <a:rPr lang="zh-CN" altLang="en-US" sz="2800" b="1" noProof="1">
                <a:effectLst>
                  <a:outerShdw blurRad="38100" dist="38100" dir="2700000">
                    <a:srgbClr val="C0C0C0"/>
                  </a:outerShdw>
                </a:effectLst>
                <a:latin typeface="Times New Roman" pitchFamily="18" charset="0"/>
                <a:sym typeface="Symbol" pitchFamily="18" charset="2"/>
              </a:rPr>
              <a:t>  (1)</a:t>
            </a:r>
            <a:r>
              <a:rPr lang="en-US" altLang="x-none" sz="2800" b="1" noProof="1">
                <a:effectLst>
                  <a:outerShdw blurRad="38100" dist="38100" dir="2700000">
                    <a:srgbClr val="C0C0C0"/>
                  </a:outerShdw>
                </a:effectLst>
                <a:latin typeface="Times New Roman" pitchFamily="18" charset="0"/>
              </a:rPr>
              <a:t>E</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aA      (2)E</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bB      </a:t>
            </a:r>
            <a:r>
              <a:rPr lang="zh-CN" altLang="en-US" sz="2800" b="1" noProof="1">
                <a:effectLst>
                  <a:outerShdw blurRad="38100" dist="38100" dir="2700000">
                    <a:srgbClr val="C0C0C0"/>
                  </a:outerShdw>
                </a:effectLst>
                <a:latin typeface="Times New Roman" pitchFamily="18" charset="0"/>
              </a:rPr>
              <a:t>(3)</a:t>
            </a:r>
            <a:r>
              <a:rPr lang="en-US" altLang="x-none" sz="2800" b="1" noProof="1">
                <a:effectLst>
                  <a:outerShdw blurRad="38100" dist="38100" dir="2700000">
                    <a:srgbClr val="C0C0C0"/>
                  </a:outerShdw>
                </a:effectLst>
                <a:latin typeface="Times New Roman" pitchFamily="18" charset="0"/>
              </a:rPr>
              <a:t>A</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cA</a:t>
            </a:r>
          </a:p>
          <a:p>
            <a:pPr eaLnBrk="1" hangingPunct="1">
              <a:spcBef>
                <a:spcPct val="50000"/>
              </a:spcBef>
              <a:defRPr/>
            </a:pPr>
            <a:r>
              <a:rPr lang="en-US" altLang="x-none" sz="2800" b="1" noProof="1">
                <a:effectLst>
                  <a:outerShdw blurRad="38100" dist="38100" dir="2700000">
                    <a:srgbClr val="C0C0C0"/>
                  </a:outerShdw>
                </a:effectLst>
                <a:latin typeface="Times New Roman" pitchFamily="18" charset="0"/>
              </a:rPr>
              <a:t>   (4)A</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d          (5)B</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cB       </a:t>
            </a:r>
            <a:r>
              <a:rPr lang="zh-CN" altLang="en-US" sz="2800" b="1" noProof="1">
                <a:effectLst>
                  <a:outerShdw blurRad="38100" dist="38100" dir="2700000">
                    <a:srgbClr val="C0C0C0"/>
                  </a:outerShdw>
                </a:effectLst>
                <a:latin typeface="Times New Roman" pitchFamily="18" charset="0"/>
              </a:rPr>
              <a:t>(6)</a:t>
            </a:r>
            <a:r>
              <a:rPr lang="en-US" altLang="x-none" sz="2800" b="1" noProof="1">
                <a:effectLst>
                  <a:outerShdw blurRad="38100" dist="38100" dir="2700000">
                    <a:srgbClr val="C0C0C0"/>
                  </a:outerShdw>
                </a:effectLst>
                <a:latin typeface="Times New Roman" pitchFamily="18" charset="0"/>
              </a:rPr>
              <a:t>B</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d</a:t>
            </a:r>
          </a:p>
        </p:txBody>
      </p:sp>
    </p:spTree>
    <p:extLst>
      <p:ext uri="{BB962C8B-B14F-4D97-AF65-F5344CB8AC3E}">
        <p14:creationId xmlns:p14="http://schemas.microsoft.com/office/powerpoint/2010/main" val="6119352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3553"/>
          <p:cNvSpPr/>
          <p:nvPr/>
        </p:nvSpPr>
        <p:spPr>
          <a:xfrm>
            <a:off x="609600" y="26670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•E</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•aA</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•bB</a:t>
            </a:r>
          </a:p>
        </p:txBody>
      </p:sp>
      <p:sp>
        <p:nvSpPr>
          <p:cNvPr id="23555" name="文本框 23554"/>
          <p:cNvSpPr txBox="1"/>
          <p:nvPr/>
        </p:nvSpPr>
        <p:spPr>
          <a:xfrm>
            <a:off x="838200" y="20574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0</a:t>
            </a:r>
          </a:p>
        </p:txBody>
      </p:sp>
      <p:sp>
        <p:nvSpPr>
          <p:cNvPr id="29700" name="右箭头 23555"/>
          <p:cNvSpPr>
            <a:spLocks noChangeArrowheads="1"/>
          </p:cNvSpPr>
          <p:nvPr/>
        </p:nvSpPr>
        <p:spPr bwMode="auto">
          <a:xfrm>
            <a:off x="228600" y="3124200"/>
            <a:ext cx="381000" cy="228600"/>
          </a:xfrm>
          <a:prstGeom prst="rightArrow">
            <a:avLst>
              <a:gd name="adj1" fmla="val 50000"/>
              <a:gd name="adj2" fmla="val 41605"/>
            </a:avLst>
          </a:prstGeom>
          <a:solidFill>
            <a:schemeClr val="accent1"/>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
        <p:nvSpPr>
          <p:cNvPr id="23557" name="矩形 23556"/>
          <p:cNvSpPr/>
          <p:nvPr/>
        </p:nvSpPr>
        <p:spPr>
          <a:xfrm>
            <a:off x="2895600" y="29718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9702" name="直接连接符 23557"/>
          <p:cNvSpPr>
            <a:spLocks noChangeShapeType="1"/>
          </p:cNvSpPr>
          <p:nvPr/>
        </p:nvSpPr>
        <p:spPr bwMode="auto">
          <a:xfrm>
            <a:off x="1981200" y="32004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59" name="文本框 23558"/>
          <p:cNvSpPr txBox="1"/>
          <p:nvPr/>
        </p:nvSpPr>
        <p:spPr>
          <a:xfrm>
            <a:off x="3276600" y="3352800"/>
            <a:ext cx="9144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1</a:t>
            </a:r>
          </a:p>
        </p:txBody>
      </p:sp>
      <p:sp>
        <p:nvSpPr>
          <p:cNvPr id="23560" name="文本框 23559"/>
          <p:cNvSpPr txBox="1"/>
          <p:nvPr/>
        </p:nvSpPr>
        <p:spPr>
          <a:xfrm>
            <a:off x="2209800" y="28194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E</a:t>
            </a:r>
          </a:p>
        </p:txBody>
      </p:sp>
      <p:sp>
        <p:nvSpPr>
          <p:cNvPr id="23561" name="矩形 23560"/>
          <p:cNvSpPr/>
          <p:nvPr/>
        </p:nvSpPr>
        <p:spPr>
          <a:xfrm>
            <a:off x="2895600" y="13716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a•A</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•cA</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3562" name="文本框 23561"/>
          <p:cNvSpPr txBox="1"/>
          <p:nvPr/>
        </p:nvSpPr>
        <p:spPr>
          <a:xfrm>
            <a:off x="3276600" y="762000"/>
            <a:ext cx="7620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2</a:t>
            </a:r>
          </a:p>
        </p:txBody>
      </p:sp>
      <p:sp>
        <p:nvSpPr>
          <p:cNvPr id="29707" name="直接连接符 23562"/>
          <p:cNvSpPr>
            <a:spLocks noChangeShapeType="1"/>
          </p:cNvSpPr>
          <p:nvPr/>
        </p:nvSpPr>
        <p:spPr bwMode="auto">
          <a:xfrm flipV="1">
            <a:off x="1981200" y="1981200"/>
            <a:ext cx="9144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64" name="文本框 23563"/>
          <p:cNvSpPr txBox="1"/>
          <p:nvPr/>
        </p:nvSpPr>
        <p:spPr>
          <a:xfrm>
            <a:off x="2057400" y="20574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23565" name="矩形 23564"/>
          <p:cNvSpPr/>
          <p:nvPr/>
        </p:nvSpPr>
        <p:spPr>
          <a:xfrm>
            <a:off x="2895600" y="43434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b•B</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•cB</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9710" name="直接连接符 23565"/>
          <p:cNvSpPr>
            <a:spLocks noChangeShapeType="1"/>
          </p:cNvSpPr>
          <p:nvPr/>
        </p:nvSpPr>
        <p:spPr bwMode="auto">
          <a:xfrm>
            <a:off x="1600200" y="3810000"/>
            <a:ext cx="1295400" cy="1066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67" name="文本框 23566"/>
          <p:cNvSpPr txBox="1"/>
          <p:nvPr/>
        </p:nvSpPr>
        <p:spPr>
          <a:xfrm>
            <a:off x="1905000" y="41910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b</a:t>
            </a:r>
          </a:p>
        </p:txBody>
      </p:sp>
      <p:sp>
        <p:nvSpPr>
          <p:cNvPr id="23568" name="文本框 23567"/>
          <p:cNvSpPr txBox="1"/>
          <p:nvPr/>
        </p:nvSpPr>
        <p:spPr>
          <a:xfrm>
            <a:off x="3276600" y="54102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3</a:t>
            </a:r>
          </a:p>
        </p:txBody>
      </p:sp>
      <p:sp>
        <p:nvSpPr>
          <p:cNvPr id="23569" name="矩形 23568"/>
          <p:cNvSpPr/>
          <p:nvPr/>
        </p:nvSpPr>
        <p:spPr>
          <a:xfrm>
            <a:off x="4800600" y="609600"/>
            <a:ext cx="12954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9714" name="直接连接符 23569"/>
          <p:cNvSpPr>
            <a:spLocks noChangeShapeType="1"/>
          </p:cNvSpPr>
          <p:nvPr/>
        </p:nvSpPr>
        <p:spPr bwMode="auto">
          <a:xfrm flipV="1">
            <a:off x="4267200" y="838200"/>
            <a:ext cx="5334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1" name="文本框 23570"/>
          <p:cNvSpPr txBox="1"/>
          <p:nvPr/>
        </p:nvSpPr>
        <p:spPr>
          <a:xfrm>
            <a:off x="4114800" y="7620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23572" name="矩形 23571"/>
          <p:cNvSpPr/>
          <p:nvPr/>
        </p:nvSpPr>
        <p:spPr>
          <a:xfrm>
            <a:off x="4800600" y="13716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c•A</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•cA</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9717" name="直接连接符 23572"/>
          <p:cNvSpPr>
            <a:spLocks noChangeShapeType="1"/>
          </p:cNvSpPr>
          <p:nvPr/>
        </p:nvSpPr>
        <p:spPr bwMode="auto">
          <a:xfrm>
            <a:off x="4267200" y="1905000"/>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4" name="文本框 23573"/>
          <p:cNvSpPr txBox="1"/>
          <p:nvPr/>
        </p:nvSpPr>
        <p:spPr>
          <a:xfrm>
            <a:off x="4267200" y="15240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sp>
        <p:nvSpPr>
          <p:cNvPr id="23575" name="矩形 23574"/>
          <p:cNvSpPr/>
          <p:nvPr/>
        </p:nvSpPr>
        <p:spPr>
          <a:xfrm>
            <a:off x="4800600" y="28956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3576" name="文本框 23575"/>
          <p:cNvSpPr txBox="1"/>
          <p:nvPr/>
        </p:nvSpPr>
        <p:spPr>
          <a:xfrm>
            <a:off x="6096000" y="3810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4</a:t>
            </a:r>
          </a:p>
        </p:txBody>
      </p:sp>
      <p:sp>
        <p:nvSpPr>
          <p:cNvPr id="23577" name="文本框 23576"/>
          <p:cNvSpPr txBox="1"/>
          <p:nvPr/>
        </p:nvSpPr>
        <p:spPr>
          <a:xfrm>
            <a:off x="6172200" y="2057400"/>
            <a:ext cx="7620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5</a:t>
            </a:r>
          </a:p>
        </p:txBody>
      </p:sp>
      <p:sp>
        <p:nvSpPr>
          <p:cNvPr id="29722" name="直接连接符 23577"/>
          <p:cNvSpPr>
            <a:spLocks noChangeShapeType="1"/>
          </p:cNvSpPr>
          <p:nvPr/>
        </p:nvSpPr>
        <p:spPr bwMode="auto">
          <a:xfrm>
            <a:off x="4267200" y="2209800"/>
            <a:ext cx="5334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9" name="文本框 23578"/>
          <p:cNvSpPr txBox="1"/>
          <p:nvPr/>
        </p:nvSpPr>
        <p:spPr>
          <a:xfrm>
            <a:off x="4191000" y="24384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3580" name="文本框 23579"/>
          <p:cNvSpPr txBox="1"/>
          <p:nvPr/>
        </p:nvSpPr>
        <p:spPr>
          <a:xfrm>
            <a:off x="6248400" y="28194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6</a:t>
            </a:r>
          </a:p>
        </p:txBody>
      </p:sp>
      <p:sp>
        <p:nvSpPr>
          <p:cNvPr id="23581" name="矩形 23580"/>
          <p:cNvSpPr/>
          <p:nvPr/>
        </p:nvSpPr>
        <p:spPr>
          <a:xfrm>
            <a:off x="6934200" y="16764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cA•</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3582" name="矩形 23581"/>
          <p:cNvSpPr/>
          <p:nvPr/>
        </p:nvSpPr>
        <p:spPr>
          <a:xfrm>
            <a:off x="4876800" y="35814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bB•</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9727" name="直接连接符 23582"/>
          <p:cNvSpPr>
            <a:spLocks noChangeShapeType="1"/>
          </p:cNvSpPr>
          <p:nvPr/>
        </p:nvSpPr>
        <p:spPr bwMode="auto">
          <a:xfrm flipV="1">
            <a:off x="4267200" y="3810000"/>
            <a:ext cx="609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84" name="文本框 23583"/>
          <p:cNvSpPr txBox="1"/>
          <p:nvPr/>
        </p:nvSpPr>
        <p:spPr>
          <a:xfrm>
            <a:off x="4267200" y="39624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B</a:t>
            </a:r>
          </a:p>
        </p:txBody>
      </p:sp>
      <p:sp>
        <p:nvSpPr>
          <p:cNvPr id="23585" name="文本框 23584"/>
          <p:cNvSpPr txBox="1"/>
          <p:nvPr/>
        </p:nvSpPr>
        <p:spPr>
          <a:xfrm>
            <a:off x="6248400" y="33528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7</a:t>
            </a:r>
          </a:p>
        </p:txBody>
      </p:sp>
      <p:sp>
        <p:nvSpPr>
          <p:cNvPr id="23586" name="矩形 23585"/>
          <p:cNvSpPr/>
          <p:nvPr/>
        </p:nvSpPr>
        <p:spPr>
          <a:xfrm>
            <a:off x="4953000" y="4419600"/>
            <a:ext cx="12954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c•B</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•cB</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9731" name="直接连接符 23586"/>
          <p:cNvSpPr>
            <a:spLocks noChangeShapeType="1"/>
          </p:cNvSpPr>
          <p:nvPr/>
        </p:nvSpPr>
        <p:spPr bwMode="auto">
          <a:xfrm>
            <a:off x="4267200" y="49530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88" name="文本框 23587"/>
          <p:cNvSpPr txBox="1"/>
          <p:nvPr/>
        </p:nvSpPr>
        <p:spPr>
          <a:xfrm>
            <a:off x="4343400" y="45720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sp>
        <p:nvSpPr>
          <p:cNvPr id="23589" name="矩形 23588"/>
          <p:cNvSpPr/>
          <p:nvPr/>
        </p:nvSpPr>
        <p:spPr>
          <a:xfrm>
            <a:off x="4953000" y="5867400"/>
            <a:ext cx="12954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sym typeface="Symbol" pitchFamily="18" charset="2"/>
              </a:rPr>
              <a:t></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d•</a:t>
            </a:r>
          </a:p>
        </p:txBody>
      </p:sp>
      <p:sp>
        <p:nvSpPr>
          <p:cNvPr id="29734" name="直接连接符 23589"/>
          <p:cNvSpPr>
            <a:spLocks noChangeShapeType="1"/>
          </p:cNvSpPr>
          <p:nvPr/>
        </p:nvSpPr>
        <p:spPr bwMode="auto">
          <a:xfrm>
            <a:off x="4267200" y="5181600"/>
            <a:ext cx="609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91" name="文本框 23590"/>
          <p:cNvSpPr txBox="1"/>
          <p:nvPr/>
        </p:nvSpPr>
        <p:spPr>
          <a:xfrm>
            <a:off x="4267200" y="55626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3592" name="文本框 23591"/>
          <p:cNvSpPr txBox="1"/>
          <p:nvPr/>
        </p:nvSpPr>
        <p:spPr>
          <a:xfrm>
            <a:off x="6172200" y="5105400"/>
            <a:ext cx="9906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8</a:t>
            </a:r>
          </a:p>
        </p:txBody>
      </p:sp>
      <p:sp>
        <p:nvSpPr>
          <p:cNvPr id="23593" name="文本框 23592"/>
          <p:cNvSpPr txBox="1"/>
          <p:nvPr/>
        </p:nvSpPr>
        <p:spPr>
          <a:xfrm>
            <a:off x="6324600" y="5791200"/>
            <a:ext cx="9144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9</a:t>
            </a:r>
          </a:p>
        </p:txBody>
      </p:sp>
      <p:sp>
        <p:nvSpPr>
          <p:cNvPr id="29738" name="直接连接符 23593"/>
          <p:cNvSpPr>
            <a:spLocks noChangeShapeType="1"/>
          </p:cNvSpPr>
          <p:nvPr/>
        </p:nvSpPr>
        <p:spPr bwMode="auto">
          <a:xfrm flipV="1">
            <a:off x="6172200" y="1981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95" name="文本框 23594"/>
          <p:cNvSpPr txBox="1"/>
          <p:nvPr/>
        </p:nvSpPr>
        <p:spPr>
          <a:xfrm>
            <a:off x="7772400" y="2133600"/>
            <a:ext cx="10668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10</a:t>
            </a:r>
          </a:p>
        </p:txBody>
      </p:sp>
      <p:sp>
        <p:nvSpPr>
          <p:cNvPr id="23596" name="文本框 23595"/>
          <p:cNvSpPr txBox="1"/>
          <p:nvPr/>
        </p:nvSpPr>
        <p:spPr>
          <a:xfrm>
            <a:off x="6324600" y="16002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23597" name="矩形 23596"/>
          <p:cNvSpPr/>
          <p:nvPr/>
        </p:nvSpPr>
        <p:spPr>
          <a:xfrm>
            <a:off x="7162800" y="4953000"/>
            <a:ext cx="12954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sym typeface="Symbol" pitchFamily="18" charset="2"/>
              </a:rPr>
              <a:t></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cB•</a:t>
            </a:r>
          </a:p>
        </p:txBody>
      </p:sp>
      <p:sp>
        <p:nvSpPr>
          <p:cNvPr id="29742" name="直接连接符 23597"/>
          <p:cNvSpPr>
            <a:spLocks noChangeShapeType="1"/>
          </p:cNvSpPr>
          <p:nvPr/>
        </p:nvSpPr>
        <p:spPr bwMode="auto">
          <a:xfrm>
            <a:off x="6248400" y="51816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99" name="文本框 23598"/>
          <p:cNvSpPr txBox="1"/>
          <p:nvPr/>
        </p:nvSpPr>
        <p:spPr>
          <a:xfrm>
            <a:off x="6477000" y="48006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B</a:t>
            </a:r>
          </a:p>
        </p:txBody>
      </p:sp>
      <p:grpSp>
        <p:nvGrpSpPr>
          <p:cNvPr id="29744" name="组合 23599"/>
          <p:cNvGrpSpPr>
            <a:grpSpLocks/>
          </p:cNvGrpSpPr>
          <p:nvPr/>
        </p:nvGrpSpPr>
        <p:grpSpPr bwMode="auto">
          <a:xfrm>
            <a:off x="5791200" y="762000"/>
            <a:ext cx="990600" cy="685800"/>
            <a:chOff x="0" y="0"/>
            <a:chExt cx="624" cy="432"/>
          </a:xfrm>
        </p:grpSpPr>
        <p:sp>
          <p:nvSpPr>
            <p:cNvPr id="29757" name="直接连接符 23600"/>
            <p:cNvSpPr>
              <a:spLocks noChangeShapeType="1"/>
            </p:cNvSpPr>
            <p:nvPr/>
          </p:nvSpPr>
          <p:spPr bwMode="auto">
            <a:xfrm flipV="1">
              <a:off x="0" y="2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8" name="直接连接符 23601"/>
            <p:cNvSpPr>
              <a:spLocks noChangeShapeType="1"/>
            </p:cNvSpPr>
            <p:nvPr/>
          </p:nvSpPr>
          <p:spPr bwMode="auto">
            <a:xfrm>
              <a:off x="0" y="2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9" name="直接连接符 23602"/>
            <p:cNvSpPr>
              <a:spLocks noChangeShapeType="1"/>
            </p:cNvSpPr>
            <p:nvPr/>
          </p:nvSpPr>
          <p:spPr bwMode="auto">
            <a:xfrm>
              <a:off x="62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60" name="直接连接符 23603"/>
            <p:cNvSpPr>
              <a:spLocks noChangeShapeType="1"/>
            </p:cNvSpPr>
            <p:nvPr/>
          </p:nvSpPr>
          <p:spPr bwMode="auto">
            <a:xfrm flipH="1">
              <a:off x="240" y="43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05" name="文本框 23604"/>
            <p:cNvSpPr txBox="1"/>
            <p:nvPr/>
          </p:nvSpPr>
          <p:spPr>
            <a:xfrm>
              <a:off x="336" y="0"/>
              <a:ext cx="288" cy="28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grpSp>
      <p:sp>
        <p:nvSpPr>
          <p:cNvPr id="29745" name="直接连接符 23605"/>
          <p:cNvSpPr>
            <a:spLocks noChangeShapeType="1"/>
          </p:cNvSpPr>
          <p:nvPr/>
        </p:nvSpPr>
        <p:spPr bwMode="auto">
          <a:xfrm>
            <a:off x="5638800" y="2514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07" name="文本框 23606"/>
          <p:cNvSpPr txBox="1"/>
          <p:nvPr/>
        </p:nvSpPr>
        <p:spPr>
          <a:xfrm>
            <a:off x="5638800" y="25146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9747" name="直接连接符 23607"/>
          <p:cNvSpPr>
            <a:spLocks noChangeShapeType="1"/>
          </p:cNvSpPr>
          <p:nvPr/>
        </p:nvSpPr>
        <p:spPr bwMode="auto">
          <a:xfrm>
            <a:off x="57150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09" name="文本框 23608"/>
          <p:cNvSpPr txBox="1"/>
          <p:nvPr/>
        </p:nvSpPr>
        <p:spPr>
          <a:xfrm>
            <a:off x="5791200" y="54864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3610" name="文本框 23609"/>
          <p:cNvSpPr txBox="1"/>
          <p:nvPr/>
        </p:nvSpPr>
        <p:spPr>
          <a:xfrm>
            <a:off x="7848600" y="5334000"/>
            <a:ext cx="10668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11</a:t>
            </a:r>
          </a:p>
        </p:txBody>
      </p:sp>
      <p:grpSp>
        <p:nvGrpSpPr>
          <p:cNvPr id="29750" name="组合 23610"/>
          <p:cNvGrpSpPr>
            <a:grpSpLocks/>
          </p:cNvGrpSpPr>
          <p:nvPr/>
        </p:nvGrpSpPr>
        <p:grpSpPr bwMode="auto">
          <a:xfrm>
            <a:off x="5791200" y="3810000"/>
            <a:ext cx="1143000" cy="685800"/>
            <a:chOff x="0" y="0"/>
            <a:chExt cx="624" cy="432"/>
          </a:xfrm>
        </p:grpSpPr>
        <p:sp>
          <p:nvSpPr>
            <p:cNvPr id="29752" name="直接连接符 23611"/>
            <p:cNvSpPr>
              <a:spLocks noChangeShapeType="1"/>
            </p:cNvSpPr>
            <p:nvPr/>
          </p:nvSpPr>
          <p:spPr bwMode="auto">
            <a:xfrm flipV="1">
              <a:off x="0" y="2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3" name="直接连接符 23612"/>
            <p:cNvSpPr>
              <a:spLocks noChangeShapeType="1"/>
            </p:cNvSpPr>
            <p:nvPr/>
          </p:nvSpPr>
          <p:spPr bwMode="auto">
            <a:xfrm>
              <a:off x="0" y="2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4" name="直接连接符 23613"/>
            <p:cNvSpPr>
              <a:spLocks noChangeShapeType="1"/>
            </p:cNvSpPr>
            <p:nvPr/>
          </p:nvSpPr>
          <p:spPr bwMode="auto">
            <a:xfrm>
              <a:off x="62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5" name="直接连接符 23614"/>
            <p:cNvSpPr>
              <a:spLocks noChangeShapeType="1"/>
            </p:cNvSpPr>
            <p:nvPr/>
          </p:nvSpPr>
          <p:spPr bwMode="auto">
            <a:xfrm flipH="1">
              <a:off x="240" y="43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16" name="文本框 23615"/>
            <p:cNvSpPr txBox="1"/>
            <p:nvPr/>
          </p:nvSpPr>
          <p:spPr>
            <a:xfrm>
              <a:off x="336" y="0"/>
              <a:ext cx="288" cy="28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grpSp>
      <p:sp>
        <p:nvSpPr>
          <p:cNvPr id="29751" name="文本框 17"/>
          <p:cNvSpPr txBox="1">
            <a:spLocks noChangeArrowheads="1"/>
          </p:cNvSpPr>
          <p:nvPr/>
        </p:nvSpPr>
        <p:spPr bwMode="auto">
          <a:xfrm>
            <a:off x="173038" y="838200"/>
            <a:ext cx="2036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FF3300"/>
                </a:solidFill>
              </a:rPr>
              <a:t>基于图来表示</a:t>
            </a:r>
            <a:r>
              <a:rPr lang="en-US" altLang="zh-CN" b="1" smtClean="0">
                <a:solidFill>
                  <a:srgbClr val="FF3300"/>
                </a:solidFill>
              </a:rPr>
              <a:t>LR(0)</a:t>
            </a:r>
            <a:r>
              <a:rPr lang="zh-CN" altLang="en-US" b="1" smtClean="0">
                <a:solidFill>
                  <a:srgbClr val="FF3300"/>
                </a:solidFill>
              </a:rPr>
              <a:t>自动机</a:t>
            </a:r>
          </a:p>
        </p:txBody>
      </p:sp>
    </p:spTree>
    <p:extLst>
      <p:ext uri="{BB962C8B-B14F-4D97-AF65-F5344CB8AC3E}">
        <p14:creationId xmlns:p14="http://schemas.microsoft.com/office/powerpoint/2010/main" val="20856512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9457"/>
          <p:cNvSpPr>
            <a:spLocks noGrp="1" noChangeArrowheads="1"/>
          </p:cNvSpPr>
          <p:nvPr>
            <p:ph type="title"/>
          </p:nvPr>
        </p:nvSpPr>
        <p:spPr>
          <a:xfrm>
            <a:off x="468313" y="549275"/>
            <a:ext cx="8229600" cy="774700"/>
          </a:xfrm>
        </p:spPr>
        <p:txBody>
          <a:bodyPr/>
          <a:lstStyle/>
          <a:p>
            <a:pPr eaLnBrk="1" hangingPunct="1"/>
            <a:r>
              <a:rPr lang="en-US" altLang="zh-CN" sz="4400" b="1" smtClean="0">
                <a:latin typeface="Times New Roman" panose="02020603050405020304" pitchFamily="18" charset="0"/>
              </a:rPr>
              <a:t>LR(0)</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sp>
        <p:nvSpPr>
          <p:cNvPr id="19459" name="矩形 19458"/>
          <p:cNvSpPr/>
          <p:nvPr/>
        </p:nvSpPr>
        <p:spPr>
          <a:xfrm>
            <a:off x="762000" y="1981200"/>
            <a:ext cx="1600200" cy="2676525"/>
          </a:xfrm>
          <a:prstGeom prst="rect">
            <a:avLst/>
          </a:prstGeom>
          <a:noFill/>
          <a:ln w="28575" cap="flat" cmpd="sng">
            <a:solidFill>
              <a:schemeClr val="hlink"/>
            </a:solidFill>
            <a:prstDash val="dash"/>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(0)S’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(1)E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(2)E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bB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(4)A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(6)B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p>
        </p:txBody>
      </p:sp>
      <p:graphicFrame>
        <p:nvGraphicFramePr>
          <p:cNvPr id="19460" name="表格 19459"/>
          <p:cNvGraphicFramePr>
            <a:graphicFrameLocks noGrp="1"/>
          </p:cNvGraphicFramePr>
          <p:nvPr/>
        </p:nvGraphicFramePr>
        <p:xfrm>
          <a:off x="2987675" y="1485900"/>
          <a:ext cx="5727700" cy="4384675"/>
        </p:xfrm>
        <a:graphic>
          <a:graphicData uri="http://schemas.openxmlformats.org/drawingml/2006/table">
            <a:tbl>
              <a:tblPr/>
              <a:tblGrid>
                <a:gridCol w="711200"/>
                <a:gridCol w="1739900"/>
                <a:gridCol w="1676400"/>
                <a:gridCol w="16002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92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•cA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•cB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6" name="矩形 19490"/>
          <p:cNvSpPr>
            <a:spLocks noChangeArrowheads="1"/>
          </p:cNvSpPr>
          <p:nvPr/>
        </p:nvSpPr>
        <p:spPr bwMode="auto">
          <a:xfrm>
            <a:off x="4956175" y="762000"/>
            <a:ext cx="3702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zh-CN" altLang="en-US" b="1" smtClean="0">
                <a:solidFill>
                  <a:srgbClr val="FF3300"/>
                </a:solidFill>
              </a:rPr>
              <a:t>表格表示的</a:t>
            </a:r>
            <a:r>
              <a:rPr lang="en-US" altLang="zh-CN" b="1" smtClean="0">
                <a:solidFill>
                  <a:srgbClr val="FF3300"/>
                </a:solidFill>
                <a:sym typeface="Arial" panose="020B0604020202020204" pitchFamily="34" charset="0"/>
              </a:rPr>
              <a:t>LR(0)</a:t>
            </a:r>
            <a:r>
              <a:rPr lang="zh-CN" altLang="en-US" b="1" smtClean="0">
                <a:solidFill>
                  <a:srgbClr val="FF3300"/>
                </a:solidFill>
              </a:rPr>
              <a:t>自动机</a:t>
            </a:r>
          </a:p>
        </p:txBody>
      </p:sp>
    </p:spTree>
    <p:extLst>
      <p:ext uri="{BB962C8B-B14F-4D97-AF65-F5344CB8AC3E}">
        <p14:creationId xmlns:p14="http://schemas.microsoft.com/office/powerpoint/2010/main" val="9466467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0481"/>
          <p:cNvSpPr>
            <a:spLocks noGrp="1" noChangeArrowheads="1"/>
          </p:cNvSpPr>
          <p:nvPr>
            <p:ph type="title"/>
          </p:nvPr>
        </p:nvSpPr>
        <p:spPr>
          <a:xfrm>
            <a:off x="0" y="609600"/>
            <a:ext cx="8229600" cy="500063"/>
          </a:xfrm>
        </p:spPr>
        <p:txBody>
          <a:bodyPr/>
          <a:lstStyle/>
          <a:p>
            <a:pPr eaLnBrk="1" hangingPunct="1"/>
            <a:r>
              <a:rPr lang="en-US" altLang="zh-CN" b="1" smtClean="0">
                <a:latin typeface="Times New Roman" panose="02020603050405020304" pitchFamily="18" charset="0"/>
              </a:rPr>
              <a:t>LR(0)</a:t>
            </a:r>
            <a:r>
              <a:rPr lang="zh-CN" altLang="en-US" b="1" smtClean="0">
                <a:latin typeface="Times New Roman" panose="02020603050405020304" pitchFamily="18" charset="0"/>
              </a:rPr>
              <a:t>分析（例）</a:t>
            </a:r>
          </a:p>
        </p:txBody>
      </p:sp>
      <p:graphicFrame>
        <p:nvGraphicFramePr>
          <p:cNvPr id="20483" name="表格 20482"/>
          <p:cNvGraphicFramePr>
            <a:graphicFrameLocks noGrp="1"/>
          </p:cNvGraphicFramePr>
          <p:nvPr/>
        </p:nvGraphicFramePr>
        <p:xfrm>
          <a:off x="3273425" y="685800"/>
          <a:ext cx="5565775" cy="5441950"/>
        </p:xfrm>
        <a:graphic>
          <a:graphicData uri="http://schemas.openxmlformats.org/drawingml/2006/table">
            <a:tbl>
              <a:tblPr/>
              <a:tblGrid>
                <a:gridCol w="719138"/>
                <a:gridCol w="1519237"/>
                <a:gridCol w="1808163"/>
                <a:gridCol w="1519237"/>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92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35" name="矩形 20534"/>
          <p:cNvSpPr/>
          <p:nvPr/>
        </p:nvSpPr>
        <p:spPr>
          <a:xfrm>
            <a:off x="762000" y="1981200"/>
            <a:ext cx="1600200" cy="2676525"/>
          </a:xfrm>
          <a:prstGeom prst="rect">
            <a:avLst/>
          </a:prstGeom>
          <a:noFill/>
          <a:ln w="28575" cap="flat" cmpd="sng">
            <a:solidFill>
              <a:schemeClr val="hlink"/>
            </a:solidFill>
            <a:prstDash val="dash"/>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(0)S’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(1)E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(2)E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bB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(4)A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(6)B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p>
        </p:txBody>
      </p:sp>
    </p:spTree>
    <p:extLst>
      <p:ext uri="{BB962C8B-B14F-4D97-AF65-F5344CB8AC3E}">
        <p14:creationId xmlns:p14="http://schemas.microsoft.com/office/powerpoint/2010/main" val="37064450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1505"/>
          <p:cNvSpPr>
            <a:spLocks noGrp="1" noChangeArrowheads="1"/>
          </p:cNvSpPr>
          <p:nvPr>
            <p:ph type="title"/>
          </p:nvPr>
        </p:nvSpPr>
        <p:spPr>
          <a:xfrm>
            <a:off x="0" y="609600"/>
            <a:ext cx="8229600" cy="774700"/>
          </a:xfrm>
        </p:spPr>
        <p:txBody>
          <a:bodyPr/>
          <a:lstStyle/>
          <a:p>
            <a:pPr eaLnBrk="1" hangingPunct="1"/>
            <a:r>
              <a:rPr lang="en-US" altLang="zh-CN" b="1" smtClean="0">
                <a:latin typeface="Times New Roman" panose="02020603050405020304" pitchFamily="18" charset="0"/>
              </a:rPr>
              <a:t>LR(0)</a:t>
            </a:r>
            <a:r>
              <a:rPr lang="zh-CN" altLang="en-US" b="1" smtClean="0">
                <a:latin typeface="Times New Roman" panose="02020603050405020304" pitchFamily="18" charset="0"/>
              </a:rPr>
              <a:t>分析</a:t>
            </a:r>
            <a:r>
              <a:rPr lang="en-US" altLang="zh-CN" b="1" smtClean="0">
                <a:latin typeface="Times New Roman" panose="02020603050405020304" pitchFamily="18" charset="0"/>
              </a:rPr>
              <a:t>(</a:t>
            </a:r>
            <a:r>
              <a:rPr lang="zh-CN" altLang="en-US" b="1" smtClean="0">
                <a:latin typeface="Times New Roman" panose="02020603050405020304" pitchFamily="18" charset="0"/>
              </a:rPr>
              <a:t>例</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p:txBody>
      </p:sp>
      <p:graphicFrame>
        <p:nvGraphicFramePr>
          <p:cNvPr id="21507" name="表格 21506"/>
          <p:cNvGraphicFramePr>
            <a:graphicFrameLocks noGrp="1"/>
          </p:cNvGraphicFramePr>
          <p:nvPr/>
        </p:nvGraphicFramePr>
        <p:xfrm>
          <a:off x="2819400" y="838200"/>
          <a:ext cx="6096000" cy="5240909"/>
        </p:xfrm>
        <a:graphic>
          <a:graphicData uri="http://schemas.openxmlformats.org/drawingml/2006/table">
            <a:tbl>
              <a:tblPr/>
              <a:tblGrid>
                <a:gridCol w="554038"/>
                <a:gridCol w="852487"/>
                <a:gridCol w="704850"/>
                <a:gridCol w="706438"/>
                <a:gridCol w="784225"/>
                <a:gridCol w="685800"/>
                <a:gridCol w="639762"/>
                <a:gridCol w="558800"/>
                <a:gridCol w="609600"/>
              </a:tblGrid>
              <a:tr h="338138">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GOTO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38138">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52" name="矩形 21651"/>
          <p:cNvSpPr/>
          <p:nvPr/>
        </p:nvSpPr>
        <p:spPr>
          <a:xfrm>
            <a:off x="838200" y="1600200"/>
            <a:ext cx="1600200" cy="2676525"/>
          </a:xfrm>
          <a:prstGeom prst="rect">
            <a:avLst/>
          </a:prstGeom>
          <a:noFill/>
          <a:ln w="28575" cap="flat" cmpd="sng">
            <a:solidFill>
              <a:schemeClr val="hlink"/>
            </a:solidFill>
            <a:prstDash val="dash"/>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(0)S’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(1)E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(2)E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bB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(4)A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(6)B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p>
        </p:txBody>
      </p:sp>
      <p:sp>
        <p:nvSpPr>
          <p:cNvPr id="32917" name="文本框 21652"/>
          <p:cNvSpPr txBox="1">
            <a:spLocks noChangeArrowheads="1"/>
          </p:cNvSpPr>
          <p:nvPr/>
        </p:nvSpPr>
        <p:spPr bwMode="auto">
          <a:xfrm>
            <a:off x="304800" y="4572000"/>
            <a:ext cx="2438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FF3300"/>
                </a:solidFill>
              </a:rPr>
              <a:t>分析表无冲突项目，故本文法为</a:t>
            </a:r>
            <a:r>
              <a:rPr lang="en-US" altLang="zh-CN" b="1" smtClean="0">
                <a:solidFill>
                  <a:srgbClr val="FF3300"/>
                </a:solidFill>
              </a:rPr>
              <a:t>LR</a:t>
            </a:r>
            <a:r>
              <a:rPr lang="en-US" b="1" smtClean="0">
                <a:solidFill>
                  <a:srgbClr val="FF3300"/>
                </a:solidFill>
              </a:rPr>
              <a:t>（</a:t>
            </a:r>
            <a:r>
              <a:rPr lang="en-US" altLang="zh-CN" b="1" smtClean="0">
                <a:solidFill>
                  <a:srgbClr val="FF3300"/>
                </a:solidFill>
              </a:rPr>
              <a:t>0</a:t>
            </a:r>
            <a:r>
              <a:rPr lang="en-US" b="1" smtClean="0">
                <a:solidFill>
                  <a:srgbClr val="FF3300"/>
                </a:solidFill>
              </a:rPr>
              <a:t>）</a:t>
            </a:r>
            <a:r>
              <a:rPr lang="zh-CN" altLang="en-US" b="1" smtClean="0">
                <a:solidFill>
                  <a:srgbClr val="FF3300"/>
                </a:solidFill>
              </a:rPr>
              <a:t>文法</a:t>
            </a:r>
          </a:p>
        </p:txBody>
      </p:sp>
    </p:spTree>
    <p:extLst>
      <p:ext uri="{BB962C8B-B14F-4D97-AF65-F5344CB8AC3E}">
        <p14:creationId xmlns:p14="http://schemas.microsoft.com/office/powerpoint/2010/main" val="27247591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252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LR(0)</a:t>
            </a:r>
            <a:r>
              <a:rPr lang="zh-CN" altLang="en-US" sz="4400" b="1" smtClean="0">
                <a:latin typeface="Times New Roman" panose="02020603050405020304" pitchFamily="18" charset="0"/>
                <a:cs typeface="Times New Roman" panose="02020603050405020304" pitchFamily="18" charset="0"/>
              </a:rPr>
              <a:t>分析</a:t>
            </a:r>
            <a:r>
              <a:rPr lang="zh-CN" altLang="en-US" sz="4000" b="1" smtClean="0">
                <a:latin typeface="Times New Roman" panose="02020603050405020304" pitchFamily="18" charset="0"/>
                <a:cs typeface="Times New Roman" panose="02020603050405020304" pitchFamily="18" charset="0"/>
              </a:rPr>
              <a:t>（例）</a:t>
            </a:r>
          </a:p>
        </p:txBody>
      </p:sp>
      <p:graphicFrame>
        <p:nvGraphicFramePr>
          <p:cNvPr id="22531" name="表格 22530"/>
          <p:cNvGraphicFramePr>
            <a:graphicFrameLocks noGrp="1"/>
          </p:cNvGraphicFramePr>
          <p:nvPr/>
        </p:nvGraphicFramePr>
        <p:xfrm>
          <a:off x="1143000" y="1524000"/>
          <a:ext cx="6781800" cy="3968750"/>
        </p:xfrm>
        <a:graphic>
          <a:graphicData uri="http://schemas.openxmlformats.org/drawingml/2006/table">
            <a:tbl>
              <a:tblPr/>
              <a:tblGrid>
                <a:gridCol w="1414463"/>
                <a:gridCol w="2147887"/>
                <a:gridCol w="1695450"/>
                <a:gridCol w="15240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输入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3 8 8 9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3 8 8 </a:t>
                      </a:r>
                      <a:r>
                        <a:rPr kumimoji="0" lang="en-US" sz="2000" b="1" i="0" u="sng"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a:t>
                      </a:r>
                      <a:r>
                        <a:rPr kumimoji="0" lang="en-US" sz="2000" b="1" i="0" u="sng"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476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85857"/>
          </a:xfrm>
        </p:spPr>
        <p:txBody>
          <a:bodyPr>
            <a:normAutofit/>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 E </a:t>
            </a:r>
            <a:r>
              <a:rPr lang="en-US" altLang="zh-CN" dirty="0" smtClean="0">
                <a:latin typeface="Times New Roman" pitchFamily="18" charset="0"/>
                <a:ea typeface="隶书" pitchFamily="49" charset="-122"/>
                <a:cs typeface="Times New Roman" pitchFamily="18" charset="0"/>
                <a:sym typeface="Wingdings" pitchFamily="2" charset="2"/>
              </a:rPr>
              <a:t> -E | 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sym typeface="Wingdings" pitchFamily="2" charset="2"/>
              </a:rPr>
              <a:t>句子：</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635896" y="2420888"/>
            <a:ext cx="3071834" cy="4069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4577"/>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SLR(1)</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sp>
        <p:nvSpPr>
          <p:cNvPr id="24579" name="文本占位符 24578"/>
          <p:cNvSpPr>
            <a:spLocks noGrp="1"/>
          </p:cNvSpPr>
          <p:nvPr>
            <p:ph idx="1"/>
          </p:nvPr>
        </p:nvSpPr>
        <p:spPr>
          <a:xfrm>
            <a:off x="457200" y="1485900"/>
            <a:ext cx="8686800" cy="4826000"/>
          </a:xfrm>
        </p:spPr>
        <p:txBody>
          <a:bodyPr/>
          <a:lstStyle/>
          <a:p>
            <a:pPr eaLnBrk="1" hangingPunct="1">
              <a:lnSpc>
                <a:spcPct val="90000"/>
              </a:lnSpc>
              <a:spcBef>
                <a:spcPct val="40000"/>
              </a:spcBef>
              <a:defRPr/>
            </a:pPr>
            <a:r>
              <a:rPr lang="zh-CN" altLang="en-US" sz="2400" b="1" dirty="0" smtClean="0">
                <a:effectLst>
                  <a:outerShdw blurRad="38100" dist="38100" dir="2700000" algn="tl">
                    <a:srgbClr val="C0C0C0"/>
                  </a:outerShdw>
                </a:effectLst>
                <a:latin typeface="Times New Roman" pitchFamily="18" charset="0"/>
              </a:rPr>
              <a:t>文法</a:t>
            </a:r>
            <a:r>
              <a:rPr lang="en-US" sz="2400" b="1" dirty="0" smtClean="0">
                <a:effectLst>
                  <a:outerShdw blurRad="38100" dist="38100" dir="2700000" algn="tl">
                    <a:srgbClr val="C0C0C0"/>
                  </a:outerShdw>
                </a:effectLst>
                <a:latin typeface="Times New Roman" pitchFamily="18" charset="0"/>
              </a:rPr>
              <a:t>G[S]: S</a:t>
            </a:r>
            <a:r>
              <a:rPr lang="en-US" sz="2400" b="1" dirty="0" smtClean="0">
                <a:effectLst>
                  <a:outerShdw blurRad="38100" dist="38100" dir="2700000" algn="tl">
                    <a:srgbClr val="C0C0C0"/>
                  </a:outerShdw>
                </a:effectLst>
                <a:latin typeface="Times New Roman" pitchFamily="18" charset="0"/>
                <a:sym typeface="Symbol" pitchFamily="18" charset="2"/>
              </a:rPr>
              <a:t></a:t>
            </a:r>
            <a:r>
              <a:rPr lang="en-US" sz="2400" b="1" dirty="0" smtClean="0">
                <a:effectLst>
                  <a:outerShdw blurRad="38100" dist="38100" dir="2700000" algn="tl">
                    <a:srgbClr val="C0C0C0"/>
                  </a:outerShdw>
                </a:effectLst>
                <a:latin typeface="Times New Roman" pitchFamily="18" charset="0"/>
              </a:rPr>
              <a:t>AB  	  </a:t>
            </a:r>
            <a:r>
              <a:rPr lang="en-US" sz="2400" b="1" dirty="0" err="1" smtClean="0">
                <a:effectLst>
                  <a:outerShdw blurRad="38100" dist="38100" dir="2700000" algn="tl">
                    <a:srgbClr val="C0C0C0"/>
                  </a:outerShdw>
                </a:effectLst>
                <a:latin typeface="Times New Roman" pitchFamily="18" charset="0"/>
              </a:rPr>
              <a:t>A</a:t>
            </a:r>
            <a:r>
              <a:rPr lang="en-US" sz="2400" b="1" dirty="0" err="1" smtClean="0">
                <a:effectLst>
                  <a:outerShdw blurRad="38100" dist="38100" dir="2700000" algn="tl">
                    <a:srgbClr val="C0C0C0"/>
                  </a:outerShdw>
                </a:effectLst>
                <a:latin typeface="Times New Roman" pitchFamily="18" charset="0"/>
                <a:sym typeface="Symbol" pitchFamily="18" charset="2"/>
              </a:rPr>
              <a:t></a:t>
            </a:r>
            <a:r>
              <a:rPr lang="en-US" sz="2400" b="1" dirty="0" err="1" smtClean="0">
                <a:effectLst>
                  <a:outerShdw blurRad="38100" dist="38100" dir="2700000" algn="tl">
                    <a:srgbClr val="C0C0C0"/>
                  </a:outerShdw>
                </a:effectLst>
                <a:latin typeface="Times New Roman" pitchFamily="18" charset="0"/>
              </a:rPr>
              <a:t>aBa|</a:t>
            </a:r>
            <a:r>
              <a:rPr lang="en-US" sz="2400" b="1" dirty="0" err="1" smtClean="0">
                <a:effectLst>
                  <a:outerShdw blurRad="38100" dist="38100" dir="2700000" algn="tl">
                    <a:srgbClr val="C0C0C0"/>
                  </a:outerShdw>
                </a:effectLst>
                <a:latin typeface="Times New Roman" pitchFamily="18" charset="0"/>
                <a:cs typeface="Times New Roman" pitchFamily="18" charset="0"/>
              </a:rPr>
              <a:t>ε</a:t>
            </a:r>
            <a:r>
              <a:rPr lang="en-US" sz="2400" b="1" dirty="0" smtClean="0">
                <a:effectLst>
                  <a:outerShdw blurRad="38100" dist="38100" dir="2700000" algn="tl">
                    <a:srgbClr val="C0C0C0"/>
                  </a:outerShdw>
                </a:effectLst>
                <a:latin typeface="Times New Roman" pitchFamily="18" charset="0"/>
                <a:cs typeface="Times New Roman" pitchFamily="18" charset="0"/>
              </a:rPr>
              <a:t>		</a:t>
            </a:r>
            <a:r>
              <a:rPr lang="en-US" sz="2400" b="1" dirty="0" err="1" smtClean="0">
                <a:effectLst>
                  <a:outerShdw blurRad="38100" dist="38100" dir="2700000" algn="tl">
                    <a:srgbClr val="C0C0C0"/>
                  </a:outerShdw>
                </a:effectLst>
                <a:latin typeface="Times New Roman" pitchFamily="18" charset="0"/>
                <a:cs typeface="Times New Roman" pitchFamily="18" charset="0"/>
              </a:rPr>
              <a:t>B</a:t>
            </a:r>
            <a:r>
              <a:rPr lang="en-US" sz="2400" b="1" dirty="0" err="1" smtClean="0">
                <a:effectLst>
                  <a:outerShdw blurRad="38100" dist="38100" dir="2700000" algn="tl">
                    <a:srgbClr val="C0C0C0"/>
                  </a:outerShdw>
                </a:effectLst>
                <a:latin typeface="Times New Roman" pitchFamily="18" charset="0"/>
                <a:sym typeface="Symbol" pitchFamily="18" charset="2"/>
              </a:rPr>
              <a:t></a:t>
            </a:r>
            <a:r>
              <a:rPr lang="en-US" sz="2400" b="1" dirty="0" err="1" smtClean="0">
                <a:effectLst>
                  <a:outerShdw blurRad="38100" dist="38100" dir="2700000" algn="tl">
                    <a:srgbClr val="C0C0C0"/>
                  </a:outerShdw>
                </a:effectLst>
                <a:latin typeface="Times New Roman" pitchFamily="18" charset="0"/>
                <a:cs typeface="Times New Roman" pitchFamily="18" charset="0"/>
              </a:rPr>
              <a:t>bAb|ε</a:t>
            </a:r>
            <a:endParaRPr lang="en-US" sz="2400" b="1" dirty="0" smtClean="0">
              <a:effectLst>
                <a:outerShdw blurRad="38100" dist="38100" dir="2700000" algn="tl">
                  <a:srgbClr val="C0C0C0"/>
                </a:outerShdw>
              </a:effectLst>
              <a:latin typeface="Times New Roman" pitchFamily="18" charset="0"/>
              <a:cs typeface="Times New Roman" pitchFamily="18" charset="0"/>
            </a:endParaRPr>
          </a:p>
          <a:p>
            <a:pPr eaLnBrk="1" hangingPunct="1">
              <a:lnSpc>
                <a:spcPct val="90000"/>
              </a:lnSpc>
              <a:spcBef>
                <a:spcPct val="40000"/>
              </a:spcBef>
              <a:defRPr/>
            </a:pPr>
            <a:r>
              <a:rPr lang="en-US" sz="2400" b="1" dirty="0" smtClean="0">
                <a:effectLst>
                  <a:outerShdw blurRad="38100" dist="38100" dir="2700000" algn="tl">
                    <a:srgbClr val="C0C0C0"/>
                  </a:outerShdw>
                </a:effectLst>
                <a:latin typeface="Times New Roman" pitchFamily="18" charset="0"/>
                <a:cs typeface="Times New Roman" pitchFamily="18" charset="0"/>
              </a:rPr>
              <a:t>1. </a:t>
            </a:r>
            <a:r>
              <a:rPr lang="zh-CN" altLang="en-US" sz="2400" b="1" dirty="0" smtClean="0">
                <a:effectLst>
                  <a:outerShdw blurRad="38100" dist="38100" dir="2700000" algn="tl">
                    <a:srgbClr val="C0C0C0"/>
                  </a:outerShdw>
                </a:effectLst>
                <a:latin typeface="Times New Roman" pitchFamily="18" charset="0"/>
              </a:rPr>
              <a:t>该文法是</a:t>
            </a:r>
            <a:r>
              <a:rPr lang="en-US" sz="2400" b="1" dirty="0" smtClean="0">
                <a:effectLst>
                  <a:outerShdw blurRad="38100" dist="38100" dir="2700000" algn="tl">
                    <a:srgbClr val="C0C0C0"/>
                  </a:outerShdw>
                </a:effectLst>
                <a:latin typeface="Times New Roman" pitchFamily="18" charset="0"/>
              </a:rPr>
              <a:t>SLR(1)</a:t>
            </a:r>
            <a:r>
              <a:rPr lang="zh-CN" altLang="en-US" sz="2400" b="1" dirty="0" smtClean="0">
                <a:effectLst>
                  <a:outerShdw blurRad="38100" dist="38100" dir="2700000" algn="tl">
                    <a:srgbClr val="C0C0C0"/>
                  </a:outerShdw>
                </a:effectLst>
                <a:latin typeface="Times New Roman" pitchFamily="18" charset="0"/>
              </a:rPr>
              <a:t>的吗？</a:t>
            </a:r>
          </a:p>
          <a:p>
            <a:pPr eaLnBrk="1" hangingPunct="1">
              <a:lnSpc>
                <a:spcPct val="90000"/>
              </a:lnSpc>
              <a:spcBef>
                <a:spcPct val="40000"/>
              </a:spcBef>
              <a:defRPr/>
            </a:pPr>
            <a:r>
              <a:rPr lang="zh-CN" altLang="en-US" sz="2400" b="1" dirty="0" smtClean="0">
                <a:effectLst>
                  <a:outerShdw blurRad="38100" dist="38100" dir="2700000" algn="tl">
                    <a:srgbClr val="C0C0C0"/>
                  </a:outerShdw>
                </a:effectLst>
                <a:latin typeface="Times New Roman" pitchFamily="18" charset="0"/>
              </a:rPr>
              <a:t>2. 若是,请构造它的分析表。</a:t>
            </a:r>
          </a:p>
          <a:p>
            <a:pPr eaLnBrk="1" hangingPunct="1">
              <a:lnSpc>
                <a:spcPct val="90000"/>
              </a:lnSpc>
              <a:spcBef>
                <a:spcPct val="40000"/>
              </a:spcBef>
              <a:defRPr/>
            </a:pPr>
            <a:r>
              <a:rPr lang="zh-CN" altLang="en-US" sz="2400" b="1" dirty="0" smtClean="0">
                <a:effectLst>
                  <a:outerShdw blurRad="38100" dist="38100" dir="2700000" algn="tl">
                    <a:srgbClr val="C0C0C0"/>
                  </a:outerShdw>
                </a:effectLst>
                <a:latin typeface="Times New Roman" pitchFamily="18" charset="0"/>
              </a:rPr>
              <a:t>3. 给出输入串</a:t>
            </a:r>
            <a:r>
              <a:rPr lang="en-US" sz="2400" b="1" dirty="0" err="1" smtClean="0">
                <a:effectLst>
                  <a:outerShdw blurRad="38100" dist="38100" dir="2700000" algn="tl">
                    <a:srgbClr val="C0C0C0"/>
                  </a:outerShdw>
                </a:effectLst>
                <a:latin typeface="Times New Roman" pitchFamily="18" charset="0"/>
              </a:rPr>
              <a:t>baab</a:t>
            </a:r>
            <a:r>
              <a:rPr lang="en-US" sz="2400" b="1" dirty="0" smtClean="0">
                <a:effectLst>
                  <a:outerShdw blurRad="38100" dist="38100" dir="2700000" algn="tl">
                    <a:srgbClr val="C0C0C0"/>
                  </a:outerShdw>
                </a:effectLst>
                <a:latin typeface="Times New Roman" pitchFamily="18" charset="0"/>
              </a:rPr>
              <a:t>$</a:t>
            </a:r>
            <a:r>
              <a:rPr lang="zh-CN" altLang="en-US" sz="2400" b="1" dirty="0" smtClean="0">
                <a:effectLst>
                  <a:outerShdw blurRad="38100" dist="38100" dir="2700000" algn="tl">
                    <a:srgbClr val="C0C0C0"/>
                  </a:outerShdw>
                </a:effectLst>
                <a:latin typeface="Times New Roman" pitchFamily="18" charset="0"/>
              </a:rPr>
              <a:t>的分析过程。</a:t>
            </a:r>
          </a:p>
        </p:txBody>
      </p:sp>
    </p:spTree>
    <p:extLst>
      <p:ext uri="{BB962C8B-B14F-4D97-AF65-F5344CB8AC3E}">
        <p14:creationId xmlns:p14="http://schemas.microsoft.com/office/powerpoint/2010/main" val="2640418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spcBef>
                <a:spcPct val="40000"/>
              </a:spcBef>
              <a:defRPr/>
            </a:pPr>
            <a:r>
              <a:rPr lang="zh-CN" altLang="en-US" sz="2400" b="1" dirty="0">
                <a:effectLst>
                  <a:outerShdw blurRad="38100" dist="38100" dir="2700000" algn="tl">
                    <a:srgbClr val="C0C0C0"/>
                  </a:outerShdw>
                </a:effectLst>
                <a:latin typeface="Times New Roman" pitchFamily="18" charset="0"/>
              </a:rPr>
              <a:t>解：1、引入新开始符</a:t>
            </a:r>
            <a:r>
              <a:rPr lang="en-US" altLang="zh-CN" sz="2400" b="1" dirty="0">
                <a:effectLst>
                  <a:outerShdw blurRad="38100" dist="38100" dir="2700000" algn="tl">
                    <a:srgbClr val="C0C0C0"/>
                  </a:outerShdw>
                </a:effectLst>
                <a:latin typeface="Times New Roman" pitchFamily="18" charset="0"/>
              </a:rPr>
              <a:t>S’</a:t>
            </a:r>
            <a:r>
              <a:rPr lang="zh-CN" altLang="en-US" sz="2400" b="1" dirty="0">
                <a:effectLst>
                  <a:outerShdw blurRad="38100" dist="38100" dir="2700000" algn="tl">
                    <a:srgbClr val="C0C0C0"/>
                  </a:outerShdw>
                </a:effectLst>
                <a:latin typeface="Times New Roman" pitchFamily="18" charset="0"/>
              </a:rPr>
              <a:t>和规则</a:t>
            </a:r>
            <a:r>
              <a:rPr lang="en-US" altLang="zh-CN" sz="2400" b="1" dirty="0">
                <a:effectLst>
                  <a:outerShdw blurRad="38100" dist="38100" dir="2700000" algn="tl">
                    <a:srgbClr val="C0C0C0"/>
                  </a:outerShdw>
                </a:effectLst>
                <a:latin typeface="Times New Roman" pitchFamily="18" charset="0"/>
              </a:rPr>
              <a:t>S’</a:t>
            </a:r>
            <a:r>
              <a:rPr lang="en-US" altLang="zh-CN" sz="2400" b="1" dirty="0">
                <a:effectLst>
                  <a:outerShdw blurRad="38100" dist="38100" dir="2700000" algn="tl">
                    <a:srgbClr val="C0C0C0"/>
                  </a:outerShdw>
                </a:effectLst>
                <a:latin typeface="Times New Roman" pitchFamily="18" charset="0"/>
                <a:sym typeface="Symbol" pitchFamily="18" charset="2"/>
              </a:rPr>
              <a:t></a:t>
            </a:r>
            <a:r>
              <a:rPr lang="en-US" altLang="zh-CN" sz="2400" b="1" dirty="0">
                <a:effectLst>
                  <a:outerShdw blurRad="38100" dist="38100" dir="2700000" algn="tl">
                    <a:srgbClr val="C0C0C0"/>
                  </a:outerShdw>
                </a:effectLst>
                <a:latin typeface="Times New Roman" pitchFamily="18" charset="0"/>
              </a:rPr>
              <a:t>S，</a:t>
            </a:r>
            <a:r>
              <a:rPr lang="zh-CN" altLang="en-US" sz="2400" b="1" dirty="0">
                <a:effectLst>
                  <a:outerShdw blurRad="38100" dist="38100" dir="2700000" algn="tl">
                    <a:srgbClr val="C0C0C0"/>
                  </a:outerShdw>
                </a:effectLst>
                <a:latin typeface="Times New Roman" pitchFamily="18" charset="0"/>
              </a:rPr>
              <a:t>得增广文法</a:t>
            </a:r>
            <a:r>
              <a:rPr lang="en-US" altLang="zh-CN" sz="2400" b="1" dirty="0">
                <a:effectLst>
                  <a:outerShdw blurRad="38100" dist="38100" dir="2700000" algn="tl">
                    <a:srgbClr val="C0C0C0"/>
                  </a:outerShdw>
                </a:effectLst>
                <a:latin typeface="Times New Roman" pitchFamily="18" charset="0"/>
              </a:rPr>
              <a:t>G[S’]</a:t>
            </a:r>
          </a:p>
          <a:p>
            <a:pPr eaLnBrk="1" hangingPunct="1">
              <a:lnSpc>
                <a:spcPct val="90000"/>
              </a:lnSpc>
              <a:spcBef>
                <a:spcPct val="40000"/>
              </a:spcBef>
              <a:defRPr/>
            </a:pPr>
            <a:r>
              <a:rPr lang="zh-CN" altLang="en-US" sz="2400" b="1" dirty="0">
                <a:effectLst>
                  <a:outerShdw blurRad="38100" dist="38100" dir="2700000" algn="tl">
                    <a:srgbClr val="C0C0C0"/>
                  </a:outerShdw>
                </a:effectLst>
                <a:latin typeface="Times New Roman" pitchFamily="18" charset="0"/>
              </a:rPr>
              <a:t>将规则编号为：</a:t>
            </a:r>
            <a:r>
              <a:rPr lang="zh-CN" altLang="en-US" sz="2400" b="1" dirty="0">
                <a:effectLst>
                  <a:outerShdw blurRad="38100" dist="38100" dir="2700000" algn="tl">
                    <a:srgbClr val="C0C0C0"/>
                  </a:outerShdw>
                </a:effectLst>
                <a:latin typeface="Times New Roman" pitchFamily="18" charset="0"/>
                <a:sym typeface="Wingdings" pitchFamily="2" charset="2"/>
              </a:rPr>
              <a:t>(0)</a:t>
            </a:r>
            <a:r>
              <a:rPr lang="en-US" altLang="zh-CN" sz="2400" b="1" dirty="0">
                <a:effectLst>
                  <a:outerShdw blurRad="38100" dist="38100" dir="2700000" algn="tl">
                    <a:srgbClr val="C0C0C0"/>
                  </a:outerShdw>
                </a:effectLst>
                <a:latin typeface="Times New Roman" pitchFamily="18" charset="0"/>
                <a:sym typeface="Wingdings" pitchFamily="2" charset="2"/>
              </a:rPr>
              <a:t>S’</a:t>
            </a:r>
            <a:r>
              <a:rPr lang="en-US" altLang="zh-CN" sz="2400" b="1" dirty="0">
                <a:effectLst>
                  <a:outerShdw blurRad="38100" dist="38100" dir="2700000" algn="tl">
                    <a:srgbClr val="C0C0C0"/>
                  </a:outerShdw>
                </a:effectLst>
                <a:latin typeface="Times New Roman" pitchFamily="18" charset="0"/>
                <a:sym typeface="Symbol" pitchFamily="18" charset="2"/>
              </a:rPr>
              <a:t></a:t>
            </a:r>
            <a:r>
              <a:rPr lang="en-US" altLang="zh-CN" sz="2400" b="1" dirty="0">
                <a:effectLst>
                  <a:outerShdw blurRad="38100" dist="38100" dir="2700000" algn="tl">
                    <a:srgbClr val="C0C0C0"/>
                  </a:outerShdw>
                </a:effectLst>
                <a:latin typeface="Times New Roman" pitchFamily="18" charset="0"/>
                <a:sym typeface="Wingdings" pitchFamily="2" charset="2"/>
              </a:rPr>
              <a:t>S</a:t>
            </a:r>
            <a:r>
              <a:rPr lang="zh-CN" altLang="en-US" sz="2400" b="1" dirty="0">
                <a:effectLst>
                  <a:outerShdw blurRad="38100" dist="38100" dir="2700000" algn="tl">
                    <a:srgbClr val="C0C0C0"/>
                  </a:outerShdw>
                </a:effectLst>
                <a:latin typeface="Times New Roman" pitchFamily="18" charset="0"/>
                <a:sym typeface="Wingdings" pitchFamily="2" charset="2"/>
              </a:rPr>
              <a:t>  (1)</a:t>
            </a:r>
            <a:r>
              <a:rPr lang="en-US" altLang="zh-CN" sz="2400" b="1" dirty="0">
                <a:effectLst>
                  <a:outerShdw blurRad="38100" dist="38100" dir="2700000" algn="tl">
                    <a:srgbClr val="C0C0C0"/>
                  </a:outerShdw>
                </a:effectLst>
                <a:latin typeface="Times New Roman" pitchFamily="18" charset="0"/>
                <a:sym typeface="Wingdings" pitchFamily="2" charset="2"/>
              </a:rPr>
              <a:t>S</a:t>
            </a:r>
            <a:r>
              <a:rPr lang="en-US" altLang="zh-CN" sz="2400" b="1" dirty="0">
                <a:effectLst>
                  <a:outerShdw blurRad="38100" dist="38100" dir="2700000" algn="tl">
                    <a:srgbClr val="C0C0C0"/>
                  </a:outerShdw>
                </a:effectLst>
                <a:latin typeface="Times New Roman" pitchFamily="18" charset="0"/>
                <a:sym typeface="Symbol" pitchFamily="18" charset="2"/>
              </a:rPr>
              <a:t></a:t>
            </a:r>
            <a:r>
              <a:rPr lang="en-US" altLang="zh-CN" sz="2400" b="1" dirty="0">
                <a:effectLst>
                  <a:outerShdw blurRad="38100" dist="38100" dir="2700000" algn="tl">
                    <a:srgbClr val="C0C0C0"/>
                  </a:outerShdw>
                </a:effectLst>
                <a:latin typeface="Times New Roman" pitchFamily="18" charset="0"/>
                <a:sym typeface="Wingdings" pitchFamily="2" charset="2"/>
              </a:rPr>
              <a:t>AB   (2)</a:t>
            </a:r>
            <a:r>
              <a:rPr lang="en-US" altLang="zh-CN" sz="2400" b="1" dirty="0" err="1">
                <a:effectLst>
                  <a:outerShdw blurRad="38100" dist="38100" dir="2700000" algn="tl">
                    <a:srgbClr val="C0C0C0"/>
                  </a:outerShdw>
                </a:effectLst>
                <a:latin typeface="Times New Roman" pitchFamily="18" charset="0"/>
                <a:sym typeface="Wingdings" pitchFamily="2" charset="2"/>
              </a:rPr>
              <a:t>A</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sym typeface="Wingdings" pitchFamily="2" charset="2"/>
              </a:rPr>
              <a:t>aBa</a:t>
            </a:r>
            <a:r>
              <a:rPr lang="en-US" altLang="zh-CN" sz="2400" b="1" dirty="0">
                <a:effectLst>
                  <a:outerShdw blurRad="38100" dist="38100" dir="2700000" algn="tl">
                    <a:srgbClr val="C0C0C0"/>
                  </a:outerShdw>
                </a:effectLst>
                <a:latin typeface="Times New Roman" pitchFamily="18" charset="0"/>
                <a:sym typeface="Wingdings" pitchFamily="2" charset="2"/>
              </a:rPr>
              <a:t>  (3)</a:t>
            </a:r>
            <a:r>
              <a:rPr lang="en-US" altLang="zh-CN" sz="2400" b="1" dirty="0" err="1">
                <a:effectLst>
                  <a:outerShdw blurRad="38100" dist="38100" dir="2700000" algn="tl">
                    <a:srgbClr val="C0C0C0"/>
                  </a:outerShdw>
                </a:effectLst>
                <a:latin typeface="Times New Roman" pitchFamily="18" charset="0"/>
                <a:sym typeface="Wingdings" pitchFamily="2" charset="2"/>
              </a:rPr>
              <a:t>A</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cs typeface="Times New Roman" pitchFamily="18" charset="0"/>
              </a:rPr>
              <a:t>ε</a:t>
            </a:r>
            <a:r>
              <a:rPr lang="en-US" altLang="zh-CN" sz="2400" b="1" dirty="0">
                <a:effectLst>
                  <a:outerShdw blurRad="38100" dist="38100" dir="2700000" algn="tl">
                    <a:srgbClr val="C0C0C0"/>
                  </a:outerShdw>
                </a:effectLst>
                <a:latin typeface="Times New Roman" pitchFamily="18" charset="0"/>
                <a:cs typeface="Times New Roman" pitchFamily="18" charset="0"/>
              </a:rPr>
              <a:t>  (4)</a:t>
            </a:r>
            <a:r>
              <a:rPr lang="en-US" altLang="zh-CN" sz="2400" b="1" dirty="0" err="1">
                <a:effectLst>
                  <a:outerShdw blurRad="38100" dist="38100" dir="2700000" algn="tl">
                    <a:srgbClr val="C0C0C0"/>
                  </a:outerShdw>
                </a:effectLst>
                <a:latin typeface="Times New Roman" pitchFamily="18" charset="0"/>
                <a:cs typeface="Times New Roman" pitchFamily="18" charset="0"/>
              </a:rPr>
              <a:t>B</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cs typeface="Times New Roman" pitchFamily="18" charset="0"/>
              </a:rPr>
              <a:t>bAb</a:t>
            </a:r>
            <a:r>
              <a:rPr lang="en-US" altLang="zh-CN" sz="2400" b="1" dirty="0">
                <a:effectLst>
                  <a:outerShdw blurRad="38100" dist="38100" dir="2700000" algn="tl">
                    <a:srgbClr val="C0C0C0"/>
                  </a:outerShdw>
                </a:effectLst>
                <a:latin typeface="Times New Roman" pitchFamily="18" charset="0"/>
                <a:cs typeface="Times New Roman" pitchFamily="18" charset="0"/>
              </a:rPr>
              <a:t>  (5)</a:t>
            </a:r>
            <a:r>
              <a:rPr lang="en-US" altLang="zh-CN" sz="2400" b="1" dirty="0" err="1">
                <a:effectLst>
                  <a:outerShdw blurRad="38100" dist="38100" dir="2700000" algn="tl">
                    <a:srgbClr val="C0C0C0"/>
                  </a:outerShdw>
                </a:effectLst>
                <a:latin typeface="Times New Roman" pitchFamily="18" charset="0"/>
                <a:cs typeface="Times New Roman" pitchFamily="18" charset="0"/>
              </a:rPr>
              <a:t>B</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cs typeface="Times New Roman" pitchFamily="18" charset="0"/>
              </a:rPr>
              <a:t>ε</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90000"/>
              </a:lnSpc>
              <a:spcBef>
                <a:spcPct val="40000"/>
              </a:spcBef>
              <a:defRPr/>
            </a:pPr>
            <a:r>
              <a:rPr lang="en-US" altLang="zh-CN" sz="2400" b="1" dirty="0">
                <a:effectLst>
                  <a:outerShdw blurRad="38100" dist="38100" dir="2700000" algn="tl">
                    <a:srgbClr val="C0C0C0"/>
                  </a:outerShdw>
                </a:effectLst>
                <a:latin typeface="Times New Roman" pitchFamily="18" charset="0"/>
              </a:rPr>
              <a:t>FOLLOW(S)=</a:t>
            </a:r>
            <a:r>
              <a:rPr lang="en-US" altLang="zh-CN" sz="2400" b="1" dirty="0">
                <a:effectLst>
                  <a:outerShdw blurRad="38100" dist="38100" dir="2700000" algn="tl">
                    <a:srgbClr val="C0C0C0"/>
                  </a:outerShdw>
                </a:effectLst>
                <a:latin typeface="Times New Roman" pitchFamily="18" charset="0"/>
                <a:sym typeface="Arial" pitchFamily="34" charset="0"/>
              </a:rPr>
              <a:t>FOLLOW(S’)=</a:t>
            </a:r>
            <a:r>
              <a:rPr lang="en-US" altLang="zh-CN" sz="2400" b="1" dirty="0">
                <a:effectLst>
                  <a:outerShdw blurRad="38100" dist="38100" dir="2700000" algn="tl">
                    <a:srgbClr val="C0C0C0"/>
                  </a:outerShdw>
                </a:effectLst>
                <a:latin typeface="Times New Roman" pitchFamily="18" charset="0"/>
              </a:rPr>
              <a:t>{$}</a:t>
            </a:r>
          </a:p>
          <a:p>
            <a:pPr eaLnBrk="1" hangingPunct="1">
              <a:lnSpc>
                <a:spcPct val="90000"/>
              </a:lnSpc>
              <a:spcBef>
                <a:spcPct val="40000"/>
              </a:spcBef>
              <a:defRPr/>
            </a:pPr>
            <a:r>
              <a:rPr lang="en-US" altLang="zh-CN" sz="2400" b="1" dirty="0">
                <a:effectLst>
                  <a:outerShdw blurRad="38100" dist="38100" dir="2700000" algn="tl">
                    <a:srgbClr val="C0C0C0"/>
                  </a:outerShdw>
                </a:effectLst>
                <a:latin typeface="Times New Roman" pitchFamily="18" charset="0"/>
              </a:rPr>
              <a:t>FOLLOW(A)=(FIRST(B)-{</a:t>
            </a:r>
            <a:r>
              <a:rPr lang="en-US" altLang="zh-CN" sz="2400" b="1" dirty="0">
                <a:effectLst>
                  <a:outerShdw blurRad="38100" dist="38100" dir="2700000" algn="tl">
                    <a:srgbClr val="C0C0C0"/>
                  </a:outerShdw>
                </a:effectLst>
                <a:latin typeface="Times New Roman" pitchFamily="18" charset="0"/>
                <a:cs typeface="Times New Roman" pitchFamily="18" charset="0"/>
              </a:rPr>
              <a:t>ε}</a:t>
            </a:r>
            <a:r>
              <a:rPr lang="en-US" altLang="zh-CN" sz="2400" b="1" dirty="0">
                <a:effectLst>
                  <a:outerShdw blurRad="38100" dist="38100" dir="2700000" algn="tl">
                    <a:srgbClr val="C0C0C0"/>
                  </a:outerShdw>
                </a:effectLst>
                <a:latin typeface="Times New Roman" pitchFamily="18" charset="0"/>
              </a:rPr>
              <a:t>)</a:t>
            </a:r>
            <a:r>
              <a:rPr lang="en-US" altLang="zh-CN" sz="2400" b="1" dirty="0">
                <a:effectLst>
                  <a:outerShdw blurRad="38100" dist="38100" dir="2700000" algn="tl">
                    <a:srgbClr val="C0C0C0"/>
                  </a:outerShdw>
                </a:effectLst>
                <a:latin typeface="Times New Roman" pitchFamily="18" charset="0"/>
                <a:ea typeface="Batang" pitchFamily="18" charset="-127"/>
              </a:rPr>
              <a:t>∪FOLLOW(S)∪{b}={b,$}</a:t>
            </a:r>
          </a:p>
          <a:p>
            <a:pPr eaLnBrk="1" hangingPunct="1">
              <a:lnSpc>
                <a:spcPct val="90000"/>
              </a:lnSpc>
              <a:spcBef>
                <a:spcPct val="40000"/>
              </a:spcBef>
              <a:defRPr/>
            </a:pPr>
            <a:r>
              <a:rPr lang="en-US" altLang="zh-CN" sz="2400" b="1" dirty="0">
                <a:effectLst>
                  <a:outerShdw blurRad="38100" dist="38100" dir="2700000" algn="tl">
                    <a:srgbClr val="C0C0C0"/>
                  </a:outerShdw>
                </a:effectLst>
                <a:latin typeface="Times New Roman" pitchFamily="18" charset="0"/>
                <a:ea typeface="Batang" pitchFamily="18" charset="-127"/>
              </a:rPr>
              <a:t>FOLLOW(B)=FOLLOW(S)∪{a}={a,$}</a:t>
            </a:r>
          </a:p>
          <a:p>
            <a:endParaRPr lang="zh-CN" altLang="en-US" dirty="0"/>
          </a:p>
        </p:txBody>
      </p:sp>
    </p:spTree>
    <p:extLst>
      <p:ext uri="{BB962C8B-B14F-4D97-AF65-F5344CB8AC3E}">
        <p14:creationId xmlns:p14="http://schemas.microsoft.com/office/powerpoint/2010/main" val="25900228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5601"/>
          <p:cNvSpPr>
            <a:spLocks noGrp="1" noChangeArrowheads="1"/>
          </p:cNvSpPr>
          <p:nvPr>
            <p:ph type="title"/>
          </p:nvPr>
        </p:nvSpPr>
        <p:spPr>
          <a:xfrm>
            <a:off x="457200" y="457200"/>
            <a:ext cx="8229600" cy="774700"/>
          </a:xfrm>
        </p:spPr>
        <p:txBody>
          <a:bodyPr/>
          <a:lstStyle/>
          <a:p>
            <a:pPr eaLnBrk="1" hangingPunct="1"/>
            <a:r>
              <a:rPr lang="en-US" altLang="zh-CN" b="1" smtClean="0">
                <a:latin typeface="Times New Roman" panose="02020603050405020304" pitchFamily="18" charset="0"/>
              </a:rPr>
              <a:t>SLR(1)</a:t>
            </a:r>
            <a:r>
              <a:rPr lang="zh-CN" altLang="en-US" b="1" smtClean="0">
                <a:latin typeface="Times New Roman" panose="02020603050405020304" pitchFamily="18" charset="0"/>
              </a:rPr>
              <a:t>分析（例）</a:t>
            </a:r>
          </a:p>
        </p:txBody>
      </p:sp>
      <p:graphicFrame>
        <p:nvGraphicFramePr>
          <p:cNvPr id="25603" name="表格 25602"/>
          <p:cNvGraphicFramePr>
            <a:graphicFrameLocks noGrp="1"/>
          </p:cNvGraphicFramePr>
          <p:nvPr/>
        </p:nvGraphicFramePr>
        <p:xfrm>
          <a:off x="381000" y="1143000"/>
          <a:ext cx="3733800" cy="5037456"/>
        </p:xfrm>
        <a:graphic>
          <a:graphicData uri="http://schemas.openxmlformats.org/drawingml/2006/table">
            <a:tbl>
              <a:tblPr/>
              <a:tblGrid>
                <a:gridCol w="457200"/>
                <a:gridCol w="1143000"/>
                <a:gridCol w="1447800"/>
                <a:gridCol w="685800"/>
              </a:tblGrid>
              <a:tr h="6397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858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 | $</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40" name="表格 25639"/>
          <p:cNvGraphicFramePr>
            <a:graphicFrameLocks noGrp="1"/>
          </p:cNvGraphicFramePr>
          <p:nvPr/>
        </p:nvGraphicFramePr>
        <p:xfrm>
          <a:off x="4419600" y="1905000"/>
          <a:ext cx="4419600" cy="3435669"/>
        </p:xfrm>
        <a:graphic>
          <a:graphicData uri="http://schemas.openxmlformats.org/drawingml/2006/table">
            <a:tbl>
              <a:tblPr/>
              <a:tblGrid>
                <a:gridCol w="457200"/>
                <a:gridCol w="1371600"/>
                <a:gridCol w="1676400"/>
                <a:gridCol w="914400"/>
              </a:tblGrid>
              <a:tr h="6397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b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77" name="文本框 25676"/>
          <p:cNvSpPr txBox="1"/>
          <p:nvPr/>
        </p:nvSpPr>
        <p:spPr>
          <a:xfrm>
            <a:off x="5219700" y="620713"/>
            <a:ext cx="2806700" cy="1211262"/>
          </a:xfrm>
          <a:prstGeom prst="rect">
            <a:avLst/>
          </a:prstGeom>
          <a:noFill/>
          <a:ln w="19050" cap="flat" cmpd="sng">
            <a:solidFill>
              <a:srgbClr val="FF0000"/>
            </a:solidFill>
            <a:prstDash val="dash"/>
            <a:miter/>
            <a:headEnd type="none" w="med" len="med"/>
            <a:tailEnd type="none" w="med" len="med"/>
          </a:ln>
        </p:spPr>
        <p:txBody>
          <a:bodyPr wrap="none" lIns="90170" tIns="46990" rIns="90170" bIns="46990">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FOLLOW(S)={$}</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FOLLOW(A)=</a:t>
            </a:r>
            <a:r>
              <a:rPr lang="en-US" sz="2400" b="1" noProof="1">
                <a:solidFill>
                  <a:srgbClr val="000000"/>
                </a:solidFill>
                <a:effectLst>
                  <a:outerShdw blurRad="38100" dist="38100" dir="2700000" algn="tl">
                    <a:srgbClr val="C0C0C0"/>
                  </a:outerShdw>
                </a:effectLst>
                <a:latin typeface="Times New Roman" pitchFamily="18" charset="0"/>
                <a:ea typeface="Batang" pitchFamily="18" charset="-127"/>
                <a:cs typeface="宋体" pitchFamily="2" charset="-122"/>
              </a:rPr>
              <a:t>{b,$}</a:t>
            </a:r>
            <a:endParaRPr lang="en-US" sz="2400" b="1" noProof="1">
              <a:solidFill>
                <a:srgbClr val="000000"/>
              </a:solidFill>
              <a:effectLst>
                <a:outerShdw blurRad="38100" dist="38100" dir="2700000" algn="tl">
                  <a:srgbClr val="C0C0C0"/>
                </a:outerShdw>
              </a:effectLst>
              <a:latin typeface="Times New Roman" pitchFamily="18" charset="0"/>
              <a:ea typeface="Batang" pitchFamily="18" charset="-127"/>
            </a:endParaRP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ea typeface="Batang" pitchFamily="18" charset="-127"/>
              </a:rPr>
              <a:t>FOLLOW(B)={a,$}</a:t>
            </a:r>
          </a:p>
        </p:txBody>
      </p:sp>
    </p:spTree>
    <p:extLst>
      <p:ext uri="{BB962C8B-B14F-4D97-AF65-F5344CB8AC3E}">
        <p14:creationId xmlns:p14="http://schemas.microsoft.com/office/powerpoint/2010/main" val="29204148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6625"/>
          <p:cNvSpPr>
            <a:spLocks noGrp="1" noChangeArrowheads="1"/>
          </p:cNvSpPr>
          <p:nvPr>
            <p:ph type="title"/>
          </p:nvPr>
        </p:nvSpPr>
        <p:spPr>
          <a:xfrm>
            <a:off x="179388" y="620713"/>
            <a:ext cx="8229600" cy="774700"/>
          </a:xfrm>
        </p:spPr>
        <p:txBody>
          <a:bodyPr/>
          <a:lstStyle/>
          <a:p>
            <a:pPr eaLnBrk="1" hangingPunct="1"/>
            <a:r>
              <a:rPr lang="en-US" altLang="zh-CN" sz="4000" b="1" smtClean="0">
                <a:latin typeface="Times New Roman" panose="02020603050405020304" pitchFamily="18" charset="0"/>
              </a:rPr>
              <a:t>SLR(1)</a:t>
            </a:r>
            <a:r>
              <a:rPr lang="zh-CN" altLang="en-US" sz="4000" b="1" smtClean="0">
                <a:latin typeface="Times New Roman" panose="02020603050405020304" pitchFamily="18" charset="0"/>
              </a:rPr>
              <a:t>分析</a:t>
            </a:r>
            <a:r>
              <a:rPr lang="zh-CN" altLang="en-US" sz="3600" b="1" smtClean="0">
                <a:latin typeface="Times New Roman" panose="02020603050405020304" pitchFamily="18" charset="0"/>
              </a:rPr>
              <a:t>（例）</a:t>
            </a:r>
          </a:p>
        </p:txBody>
      </p:sp>
      <p:graphicFrame>
        <p:nvGraphicFramePr>
          <p:cNvPr id="26627" name="表格 26626"/>
          <p:cNvGraphicFramePr>
            <a:graphicFrameLocks noGrp="1"/>
          </p:cNvGraphicFramePr>
          <p:nvPr/>
        </p:nvGraphicFramePr>
        <p:xfrm>
          <a:off x="4284663" y="909638"/>
          <a:ext cx="4419600" cy="5219700"/>
        </p:xfrm>
        <a:graphic>
          <a:graphicData uri="http://schemas.openxmlformats.org/drawingml/2006/table">
            <a:tbl>
              <a:tblPr/>
              <a:tblGrid>
                <a:gridCol w="762000"/>
                <a:gridCol w="606425"/>
                <a:gridCol w="644525"/>
                <a:gridCol w="723900"/>
                <a:gridCol w="484187"/>
                <a:gridCol w="600075"/>
                <a:gridCol w="598488"/>
              </a:tblGrid>
              <a:tr h="396875">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状态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GOTO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96875">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68" name="文本框 26727"/>
          <p:cNvSpPr txBox="1">
            <a:spLocks noChangeArrowheads="1"/>
          </p:cNvSpPr>
          <p:nvPr/>
        </p:nvSpPr>
        <p:spPr bwMode="auto">
          <a:xfrm>
            <a:off x="214313" y="1485900"/>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FF3300"/>
                </a:solidFill>
              </a:rPr>
              <a:t>分析表无冲突项目，故本文法为</a:t>
            </a:r>
            <a:r>
              <a:rPr lang="en-US" altLang="zh-CN" b="1" smtClean="0">
                <a:solidFill>
                  <a:srgbClr val="FF3300"/>
                </a:solidFill>
              </a:rPr>
              <a:t>SLR</a:t>
            </a:r>
            <a:r>
              <a:rPr lang="en-US" b="1" smtClean="0">
                <a:solidFill>
                  <a:srgbClr val="FF3300"/>
                </a:solidFill>
              </a:rPr>
              <a:t>（</a:t>
            </a:r>
            <a:r>
              <a:rPr lang="en-US" altLang="zh-CN" b="1" smtClean="0">
                <a:solidFill>
                  <a:srgbClr val="FF3300"/>
                </a:solidFill>
              </a:rPr>
              <a:t>1</a:t>
            </a:r>
            <a:r>
              <a:rPr lang="en-US" b="1" smtClean="0">
                <a:solidFill>
                  <a:srgbClr val="FF3300"/>
                </a:solidFill>
              </a:rPr>
              <a:t>）</a:t>
            </a:r>
            <a:r>
              <a:rPr lang="zh-CN" altLang="en-US" b="1" smtClean="0">
                <a:solidFill>
                  <a:srgbClr val="FF3300"/>
                </a:solidFill>
              </a:rPr>
              <a:t>文法</a:t>
            </a:r>
          </a:p>
        </p:txBody>
      </p:sp>
      <p:sp>
        <p:nvSpPr>
          <p:cNvPr id="26729" name="文本框 26728"/>
          <p:cNvSpPr txBox="1"/>
          <p:nvPr/>
        </p:nvSpPr>
        <p:spPr>
          <a:xfrm>
            <a:off x="531813" y="3167063"/>
            <a:ext cx="2744787" cy="2652712"/>
          </a:xfrm>
          <a:prstGeom prst="rect">
            <a:avLst/>
          </a:prstGeom>
          <a:noFill/>
          <a:ln w="9525">
            <a:noFill/>
            <a:miter/>
          </a:ln>
        </p:spPr>
        <p:txBody>
          <a:bodyPr>
            <a:spAutoFit/>
          </a:bodyPr>
          <a:lstStyle/>
          <a:p>
            <a:pPr fontAlgn="base">
              <a:spcBef>
                <a:spcPct val="0"/>
              </a:spcBef>
              <a:spcAft>
                <a:spcPct val="0"/>
              </a:spcAft>
              <a:buFont typeface="Arial" panose="020B0604020202020204" pitchFamily="34" charset="0"/>
              <a:buNone/>
              <a:defRPr/>
            </a:pPr>
            <a:r>
              <a:rPr lang="zh-CN" altLang="en-US" sz="2400" b="1" noProof="1">
                <a:solidFill>
                  <a:srgbClr val="000000"/>
                </a:solidFill>
                <a:effectLst>
                  <a:outerShdw blurRad="38100" dist="38100" dir="2700000" algn="tl">
                    <a:srgbClr val="C0C0C0"/>
                  </a:outerShdw>
                </a:effectLst>
                <a:latin typeface="Times New Roman" pitchFamily="18" charset="0"/>
                <a:sym typeface="Wingdings" pitchFamily="2" charset="2"/>
              </a:rPr>
              <a:t>(0)</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S</a:t>
            </a:r>
            <a:r>
              <a:rPr lang="en-US" altLang="en-US" sz="2400" b="1" noProof="1">
                <a:solidFill>
                  <a:srgbClr val="000000"/>
                </a:solidFill>
                <a:effectLst>
                  <a:outerShdw blurRad="38100" dist="38100" dir="2700000" algn="tl">
                    <a:srgbClr val="C0C0C0"/>
                  </a:outerShdw>
                </a:effectLst>
                <a:latin typeface="Times New Roman" pitchFamily="18" charset="0"/>
                <a:sym typeface="Wingdings" pitchFamily="2" charset="2"/>
              </a:rPr>
              <a:t> </a:t>
            </a:r>
          </a:p>
          <a:p>
            <a:pPr fontAlgn="base">
              <a:spcBef>
                <a:spcPct val="0"/>
              </a:spcBef>
              <a:spcAft>
                <a:spcPct val="0"/>
              </a:spcAft>
              <a:buFont typeface="Arial" panose="020B0604020202020204" pitchFamily="34" charset="0"/>
              <a:buNone/>
              <a:defRPr/>
            </a:pPr>
            <a:r>
              <a:rPr lang="en-US" altLang="en-US" sz="2400" b="1" noProof="1">
                <a:solidFill>
                  <a:srgbClr val="000000"/>
                </a:solidFill>
                <a:effectLst>
                  <a:outerShdw blurRad="38100" dist="38100" dir="2700000" algn="tl">
                    <a:srgbClr val="C0C0C0"/>
                  </a:outerShdw>
                </a:effectLst>
                <a:latin typeface="Times New Roman" pitchFamily="18" charset="0"/>
                <a:sym typeface="Wingdings" pitchFamily="2" charset="2"/>
              </a:rPr>
              <a:t>(1)</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AB   (2)A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aBa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l-GR"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ε</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  (4)B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bAb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l-GR" sz="2400" b="1" noProof="1">
                <a:solidFill>
                  <a:srgbClr val="000000"/>
                </a:solidFill>
                <a:effectLst>
                  <a:outerShdw blurRad="38100" dist="38100" dir="2700000" algn="tl">
                    <a:srgbClr val="C0C0C0"/>
                  </a:outerShdw>
                </a:effectLst>
                <a:latin typeface="Times New Roman" pitchFamily="18" charset="0"/>
                <a:cs typeface="Times New Roman" pitchFamily="18" charset="0"/>
              </a:rPr>
              <a:t>ε</a:t>
            </a:r>
          </a:p>
          <a:p>
            <a:pPr fontAlgn="base">
              <a:spcBef>
                <a:spcPct val="0"/>
              </a:spcBef>
              <a:spcAft>
                <a:spcPct val="0"/>
              </a:spcAft>
              <a:buFont typeface="Arial" panose="020B0604020202020204" pitchFamily="34" charset="0"/>
              <a:buNone/>
              <a:defRPr/>
            </a:pPr>
            <a:endParaRPr lang="el-GR"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2835130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764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SLR(1)</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graphicFrame>
        <p:nvGraphicFramePr>
          <p:cNvPr id="27651" name="表格 27650"/>
          <p:cNvGraphicFramePr>
            <a:graphicFrameLocks noGrp="1"/>
          </p:cNvGraphicFramePr>
          <p:nvPr/>
        </p:nvGraphicFramePr>
        <p:xfrm>
          <a:off x="1143000" y="1828800"/>
          <a:ext cx="6019800" cy="4441825"/>
        </p:xfrm>
        <a:graphic>
          <a:graphicData uri="http://schemas.openxmlformats.org/drawingml/2006/table">
            <a:tbl>
              <a:tblPr/>
              <a:tblGrid>
                <a:gridCol w="1295400"/>
                <a:gridCol w="1600200"/>
                <a:gridCol w="1371600"/>
                <a:gridCol w="17526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输入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0 2 5 3 6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0 2 5 3 6 8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B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0 2 5 7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0 2 5 7 9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611539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56323" name="Rectangle 3"/>
          <p:cNvSpPr>
            <a:spLocks noGrp="1" noChangeArrowheads="1"/>
          </p:cNvSpPr>
          <p:nvPr>
            <p:ph type="body" idx="1"/>
          </p:nvPr>
        </p:nvSpPr>
        <p:spPr/>
        <p:txBody>
          <a:bodyPr/>
          <a:lstStyle/>
          <a:p>
            <a:pPr>
              <a:lnSpc>
                <a:spcPct val="90000"/>
              </a:lnSpc>
            </a:pPr>
            <a:r>
              <a:rPr lang="en-US" altLang="zh-CN" sz="2800" dirty="0">
                <a:latin typeface="Times New Roman" pitchFamily="18" charset="0"/>
                <a:ea typeface="隶书" pitchFamily="49" charset="-122"/>
                <a:cs typeface="Times New Roman" pitchFamily="18" charset="0"/>
              </a:rPr>
              <a:t>LR(0)</a:t>
            </a:r>
            <a:r>
              <a:rPr lang="zh-CN" altLang="en-US" sz="2800" dirty="0">
                <a:latin typeface="Times New Roman" pitchFamily="18" charset="0"/>
                <a:ea typeface="隶书" pitchFamily="49" charset="-122"/>
                <a:cs typeface="Times New Roman" pitchFamily="18" charset="0"/>
              </a:rPr>
              <a:t>自动</a:t>
            </a:r>
            <a:r>
              <a:rPr lang="zh-CN" altLang="en-US" sz="2800" dirty="0" smtClean="0">
                <a:latin typeface="Times New Roman" pitchFamily="18" charset="0"/>
                <a:ea typeface="隶书" pitchFamily="49" charset="-122"/>
                <a:cs typeface="Times New Roman" pitchFamily="18" charset="0"/>
              </a:rPr>
              <a:t>机刻画了可</a:t>
            </a:r>
            <a:r>
              <a:rPr lang="zh-CN" altLang="en-US" sz="2800" dirty="0">
                <a:latin typeface="Times New Roman" pitchFamily="18" charset="0"/>
                <a:ea typeface="隶书" pitchFamily="49" charset="-122"/>
                <a:cs typeface="Times New Roman" pitchFamily="18" charset="0"/>
              </a:rPr>
              <a:t>能出现</a:t>
            </a:r>
            <a:r>
              <a:rPr lang="zh-CN" altLang="en-US" sz="2800" dirty="0" smtClean="0">
                <a:latin typeface="Times New Roman" pitchFamily="18" charset="0"/>
                <a:ea typeface="隶书" pitchFamily="49" charset="-122"/>
                <a:cs typeface="Times New Roman" pitchFamily="18" charset="0"/>
              </a:rPr>
              <a:t>在语法分析栈</a:t>
            </a:r>
            <a:r>
              <a:rPr lang="zh-CN" altLang="en-US" sz="2800" dirty="0">
                <a:latin typeface="Times New Roman" pitchFamily="18" charset="0"/>
                <a:ea typeface="隶书" pitchFamily="49" charset="-122"/>
                <a:cs typeface="Times New Roman" pitchFamily="18" charset="0"/>
              </a:rPr>
              <a:t>中的文法符号串。</a:t>
            </a:r>
          </a:p>
          <a:p>
            <a:pPr lvl="1">
              <a:lnSpc>
                <a:spcPct val="90000"/>
              </a:lnSpc>
            </a:pPr>
            <a:r>
              <a:rPr lang="zh-CN" altLang="en-US" sz="2400" dirty="0" smtClean="0">
                <a:latin typeface="Times New Roman" pitchFamily="18" charset="0"/>
                <a:ea typeface="隶书" pitchFamily="49" charset="-122"/>
                <a:cs typeface="Times New Roman" pitchFamily="18" charset="0"/>
              </a:rPr>
              <a:t>直接把</a:t>
            </a:r>
            <a:r>
              <a:rPr lang="zh-CN" altLang="en-US" sz="2400" dirty="0">
                <a:latin typeface="Times New Roman" pitchFamily="18" charset="0"/>
                <a:ea typeface="隶书" pitchFamily="49" charset="-122"/>
                <a:cs typeface="Times New Roman" pitchFamily="18" charset="0"/>
              </a:rPr>
              <a:t>项当作状态，可以构造得到一个</a:t>
            </a:r>
            <a:r>
              <a:rPr lang="en-US" altLang="zh-CN" sz="2400" dirty="0">
                <a:latin typeface="Times New Roman" pitchFamily="18" charset="0"/>
                <a:ea typeface="隶书" pitchFamily="49" charset="-122"/>
                <a:cs typeface="Times New Roman" pitchFamily="18" charset="0"/>
              </a:rPr>
              <a:t>NFA</a:t>
            </a:r>
            <a:r>
              <a:rPr lang="zh-CN" altLang="en-US" sz="2400" dirty="0">
                <a:latin typeface="Times New Roman" pitchFamily="18" charset="0"/>
                <a:ea typeface="隶书" pitchFamily="49" charset="-122"/>
                <a:cs typeface="Times New Roman" pitchFamily="18" charset="0"/>
              </a:rPr>
              <a:t>。</a:t>
            </a:r>
          </a:p>
          <a:p>
            <a:pPr lvl="1">
              <a:lnSpc>
                <a:spcPct val="90000"/>
              </a:lnSpc>
            </a:pPr>
            <a:r>
              <a:rPr lang="zh-CN" altLang="en-US" sz="2400" dirty="0">
                <a:latin typeface="Times New Roman" pitchFamily="18" charset="0"/>
                <a:ea typeface="隶书" pitchFamily="49" charset="-122"/>
                <a:cs typeface="Times New Roman" pitchFamily="18" charset="0"/>
              </a:rPr>
              <a:t>然后确定</a:t>
            </a:r>
            <a:r>
              <a:rPr lang="zh-CN" altLang="en-US" sz="2400" dirty="0" smtClean="0">
                <a:latin typeface="Times New Roman" pitchFamily="18" charset="0"/>
                <a:ea typeface="隶书" pitchFamily="49" charset="-122"/>
                <a:cs typeface="Times New Roman" pitchFamily="18" charset="0"/>
              </a:rPr>
              <a:t>化得</a:t>
            </a:r>
            <a:r>
              <a:rPr lang="zh-CN" altLang="en-US" sz="2400" dirty="0">
                <a:latin typeface="Times New Roman" pitchFamily="18" charset="0"/>
                <a:ea typeface="隶书" pitchFamily="49" charset="-122"/>
                <a:cs typeface="Times New Roman" pitchFamily="18" charset="0"/>
              </a:rPr>
              <a:t>到</a:t>
            </a:r>
            <a:r>
              <a:rPr lang="en-US" altLang="zh-CN" sz="2400" dirty="0" smtClean="0">
                <a:latin typeface="Times New Roman" pitchFamily="18" charset="0"/>
                <a:ea typeface="隶书" pitchFamily="49" charset="-122"/>
                <a:cs typeface="Times New Roman" pitchFamily="18" charset="0"/>
              </a:rPr>
              <a:t>DFA</a:t>
            </a:r>
            <a:r>
              <a:rPr lang="zh-CN" altLang="en-US" sz="2400" dirty="0" smtClean="0">
                <a:latin typeface="Times New Roman" pitchFamily="18" charset="0"/>
                <a:ea typeface="隶书" pitchFamily="49" charset="-122"/>
                <a:cs typeface="Times New Roman" pitchFamily="18" charset="0"/>
              </a:rPr>
              <a:t>就是</a:t>
            </a:r>
            <a:r>
              <a:rPr lang="en-US" altLang="zh-CN" sz="2400" dirty="0" smtClean="0">
                <a:latin typeface="Times New Roman" pitchFamily="18" charset="0"/>
                <a:ea typeface="隶书" pitchFamily="49" charset="-122"/>
                <a:cs typeface="Times New Roman" pitchFamily="18" charset="0"/>
              </a:rPr>
              <a:t>LR(0)</a:t>
            </a:r>
            <a:r>
              <a:rPr lang="zh-CN" altLang="en-US" sz="2400" dirty="0" smtClean="0">
                <a:latin typeface="Times New Roman" pitchFamily="18" charset="0"/>
                <a:ea typeface="隶书" pitchFamily="49" charset="-122"/>
                <a:cs typeface="Times New Roman" pitchFamily="18" charset="0"/>
              </a:rPr>
              <a:t>自动机</a:t>
            </a:r>
            <a:endParaRPr lang="zh-CN" altLang="en-US" sz="2400" dirty="0">
              <a:latin typeface="Times New Roman" pitchFamily="18" charset="0"/>
              <a:ea typeface="隶书" pitchFamily="49" charset="-122"/>
              <a:cs typeface="Times New Roman" pitchFamily="18" charset="0"/>
            </a:endParaRPr>
          </a:p>
          <a:p>
            <a:pPr>
              <a:lnSpc>
                <a:spcPct val="90000"/>
              </a:lnSpc>
            </a:pPr>
            <a:r>
              <a:rPr lang="zh-CN" altLang="en-US" sz="2800" dirty="0">
                <a:latin typeface="Times New Roman" pitchFamily="18" charset="0"/>
                <a:ea typeface="隶书" pitchFamily="49" charset="-122"/>
                <a:cs typeface="Times New Roman" pitchFamily="18" charset="0"/>
              </a:rPr>
              <a:t>可行前缀：</a:t>
            </a:r>
          </a:p>
          <a:p>
            <a:pPr lvl="1">
              <a:lnSpc>
                <a:spcPct val="90000"/>
              </a:lnSpc>
            </a:pPr>
            <a:r>
              <a:rPr lang="zh-CN" altLang="en-US" sz="2400" dirty="0">
                <a:latin typeface="Times New Roman" pitchFamily="18" charset="0"/>
                <a:ea typeface="隶书" pitchFamily="49" charset="-122"/>
                <a:cs typeface="Times New Roman" pitchFamily="18" charset="0"/>
              </a:rPr>
              <a:t>可以出现在移入</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归约语法分析器栈中的右句型前缀。</a:t>
            </a:r>
          </a:p>
          <a:p>
            <a:pPr lvl="1">
              <a:lnSpc>
                <a:spcPct val="90000"/>
              </a:lnSpc>
            </a:pPr>
            <a:r>
              <a:rPr lang="zh-CN" altLang="en-US" sz="2400" dirty="0">
                <a:latin typeface="Times New Roman" pitchFamily="18" charset="0"/>
                <a:ea typeface="隶书" pitchFamily="49" charset="-122"/>
                <a:cs typeface="Times New Roman" pitchFamily="18" charset="0"/>
              </a:rPr>
              <a:t>定义：某个右句型的前缀，且没有越过该句型的句柄的右端。</a:t>
            </a:r>
          </a:p>
          <a:p>
            <a:pPr>
              <a:lnSpc>
                <a:spcPct val="90000"/>
              </a:lnSpc>
            </a:pPr>
            <a:r>
              <a:rPr lang="zh-CN" altLang="en-US" sz="2800" dirty="0">
                <a:latin typeface="Times New Roman" pitchFamily="18" charset="0"/>
                <a:ea typeface="隶书" pitchFamily="49" charset="-122"/>
                <a:cs typeface="Times New Roman" pitchFamily="18" charset="0"/>
              </a:rPr>
              <a:t>有效项：</a:t>
            </a:r>
          </a:p>
          <a:p>
            <a:pPr lvl="1">
              <a:lnSpc>
                <a:spcPct val="90000"/>
              </a:lnSpc>
            </a:pPr>
            <a:r>
              <a:rPr lang="zh-CN" altLang="en-US" sz="2400" dirty="0">
                <a:latin typeface="Times New Roman" pitchFamily="18" charset="0"/>
                <a:ea typeface="隶书" pitchFamily="49" charset="-122"/>
                <a:cs typeface="Times New Roman" pitchFamily="18" charset="0"/>
              </a:rPr>
              <a:t>如果存在</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到</a:t>
            </a:r>
            <a:r>
              <a:rPr lang="el-GR" altLang="zh-CN" sz="2400" dirty="0">
                <a:latin typeface="Times New Roman" pitchFamily="18" charset="0"/>
                <a:ea typeface="隶书" pitchFamily="49" charset="-122"/>
                <a:cs typeface="Times New Roman" pitchFamily="18" charset="0"/>
              </a:rPr>
              <a:t>αAw</a:t>
            </a:r>
            <a:r>
              <a:rPr lang="en-US" altLang="zh-CN" sz="2400" dirty="0">
                <a:latin typeface="Times New Roman" pitchFamily="18" charset="0"/>
                <a:ea typeface="隶书" pitchFamily="49" charset="-122"/>
                <a:cs typeface="Times New Roman" pitchFamily="18" charset="0"/>
              </a:rPr>
              <a:t>==&gt;</a:t>
            </a:r>
            <a:r>
              <a:rPr lang="el-GR" altLang="zh-CN" sz="2400" dirty="0">
                <a:latin typeface="Times New Roman" pitchFamily="18" charset="0"/>
                <a:ea typeface="隶书" pitchFamily="49" charset="-122"/>
                <a:cs typeface="Times New Roman" pitchFamily="18" charset="0"/>
              </a:rPr>
              <a:t>αβ</a:t>
            </a:r>
            <a:r>
              <a:rPr lang="el-GR" altLang="zh-CN" sz="2400" baseline="-25000" dirty="0">
                <a:latin typeface="Times New Roman" pitchFamily="18" charset="0"/>
                <a:ea typeface="隶书" pitchFamily="49" charset="-122"/>
                <a:cs typeface="Times New Roman" pitchFamily="18" charset="0"/>
              </a:rPr>
              <a:t>1</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el-GR" altLang="zh-CN" sz="2400" dirty="0">
                <a:latin typeface="Times New Roman" pitchFamily="18" charset="0"/>
                <a:ea typeface="隶书" pitchFamily="49" charset="-122"/>
                <a:cs typeface="Times New Roman" pitchFamily="18" charset="0"/>
              </a:rPr>
              <a:t>w</a:t>
            </a:r>
            <a:r>
              <a:rPr lang="zh-CN" altLang="el-GR" sz="2400" dirty="0">
                <a:latin typeface="Times New Roman" pitchFamily="18" charset="0"/>
                <a:ea typeface="隶书" pitchFamily="49" charset="-122"/>
                <a:cs typeface="Times New Roman" pitchFamily="18" charset="0"/>
              </a:rPr>
              <a:t>，那么我们说项</a:t>
            </a:r>
            <a:r>
              <a:rPr lang="el-GR"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1 </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baseline="-25000" dirty="0">
                <a:latin typeface="Times New Roman" pitchFamily="18" charset="0"/>
                <a:ea typeface="隶书" pitchFamily="49" charset="-122"/>
                <a:cs typeface="Times New Roman" pitchFamily="18" charset="0"/>
              </a:rPr>
              <a:t> </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么对</a:t>
            </a:r>
            <a:r>
              <a:rPr lang="el-GR" altLang="zh-CN" sz="2400" dirty="0">
                <a:latin typeface="Times New Roman" pitchFamily="18" charset="0"/>
                <a:ea typeface="隶书" pitchFamily="49" charset="-122"/>
                <a:cs typeface="Times New Roman" pitchFamily="18" charset="0"/>
              </a:rPr>
              <a:t>αβ</a:t>
            </a:r>
            <a:r>
              <a:rPr lang="el-GR" altLang="zh-CN" sz="2400" baseline="-25000" dirty="0">
                <a:latin typeface="Times New Roman" pitchFamily="18" charset="0"/>
                <a:ea typeface="隶书" pitchFamily="49" charset="-122"/>
                <a:cs typeface="Times New Roman" pitchFamily="18" charset="0"/>
              </a:rPr>
              <a:t>1</a:t>
            </a:r>
            <a:r>
              <a:rPr lang="zh-CN" altLang="el-GR" sz="2400" dirty="0">
                <a:latin typeface="Times New Roman" pitchFamily="18" charset="0"/>
                <a:ea typeface="隶书" pitchFamily="49" charset="-122"/>
                <a:cs typeface="Times New Roman" pitchFamily="18" charset="0"/>
              </a:rPr>
              <a:t>有效。</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a:t>
            </a:r>
          </a:p>
        </p:txBody>
      </p:sp>
      <p:sp>
        <p:nvSpPr>
          <p:cNvPr id="57347" name="Rectangle 3"/>
          <p:cNvSpPr>
            <a:spLocks noGrp="1" noChangeArrowheads="1"/>
          </p:cNvSpPr>
          <p:nvPr>
            <p:ph type="body" idx="1"/>
          </p:nvPr>
        </p:nvSpPr>
        <p:spPr/>
        <p:txBody>
          <a:bodyPr>
            <a:normAutofit/>
          </a:bodyPr>
          <a:lstStyle/>
          <a:p>
            <a:pPr>
              <a:lnSpc>
                <a:spcPct val="80000"/>
              </a:lnSpc>
            </a:pPr>
            <a:r>
              <a:rPr lang="zh-CN" altLang="en-US" sz="2800" dirty="0">
                <a:latin typeface="Times New Roman" pitchFamily="18" charset="0"/>
                <a:ea typeface="隶书" pitchFamily="49" charset="-122"/>
                <a:cs typeface="Times New Roman" pitchFamily="18" charset="0"/>
              </a:rPr>
              <a:t>如果我们知道</a:t>
            </a:r>
            <a:r>
              <a:rPr lang="el-GR" altLang="zh-CN" sz="2800" dirty="0">
                <a:latin typeface="Times New Roman" pitchFamily="18" charset="0"/>
                <a:ea typeface="隶书" pitchFamily="49" charset="-122"/>
                <a:cs typeface="Times New Roman" pitchFamily="18" charset="0"/>
              </a:rPr>
              <a:t>A</a:t>
            </a:r>
            <a:r>
              <a:rPr lang="en-US" altLang="zh-CN" sz="2800" dirty="0">
                <a:latin typeface="Times New Roman" pitchFamily="18" charset="0"/>
                <a:ea typeface="隶书" pitchFamily="49" charset="-122"/>
                <a:cs typeface="Times New Roman" pitchFamily="18" charset="0"/>
                <a:sym typeface="Wingdings" pitchFamily="2" charset="2"/>
              </a:rPr>
              <a:t></a:t>
            </a:r>
            <a:r>
              <a:rPr lang="el-GR" altLang="zh-CN" sz="2800" dirty="0">
                <a:latin typeface="Times New Roman" pitchFamily="18" charset="0"/>
                <a:ea typeface="隶书" pitchFamily="49" charset="-122"/>
                <a:cs typeface="Times New Roman" pitchFamily="18" charset="0"/>
              </a:rPr>
              <a:t>β</a:t>
            </a:r>
            <a:r>
              <a:rPr lang="el-GR" altLang="zh-CN" sz="2800" baseline="-25000" dirty="0">
                <a:latin typeface="Times New Roman" pitchFamily="18" charset="0"/>
                <a:ea typeface="隶书" pitchFamily="49" charset="-122"/>
                <a:cs typeface="Times New Roman" pitchFamily="18" charset="0"/>
              </a:rPr>
              <a:t>1 </a:t>
            </a:r>
            <a:r>
              <a:rPr lang="en-US" altLang="zh-CN" sz="2800" dirty="0">
                <a:latin typeface="Times New Roman" pitchFamily="18" charset="0"/>
                <a:ea typeface="隶书" pitchFamily="49" charset="-122"/>
                <a:cs typeface="Times New Roman" pitchFamily="18" charset="0"/>
                <a:sym typeface="Wingdings" pitchFamily="2" charset="2"/>
              </a:rPr>
              <a:t>.</a:t>
            </a:r>
            <a:r>
              <a:rPr lang="el-GR" altLang="zh-CN" sz="2800" baseline="-25000" dirty="0">
                <a:latin typeface="Times New Roman" pitchFamily="18" charset="0"/>
                <a:ea typeface="隶书" pitchFamily="49" charset="-122"/>
                <a:cs typeface="Times New Roman" pitchFamily="18" charset="0"/>
              </a:rPr>
              <a:t> </a:t>
            </a:r>
            <a:r>
              <a:rPr lang="el-GR" altLang="zh-CN" sz="2800" dirty="0" smtClean="0">
                <a:latin typeface="Times New Roman" pitchFamily="18" charset="0"/>
                <a:ea typeface="隶书" pitchFamily="49" charset="-122"/>
                <a:cs typeface="Times New Roman" pitchFamily="18" charset="0"/>
              </a:rPr>
              <a:t>β</a:t>
            </a:r>
            <a:r>
              <a:rPr lang="el-GR" altLang="zh-CN" sz="2800" baseline="-25000" dirty="0" smtClean="0">
                <a:latin typeface="Times New Roman" pitchFamily="18" charset="0"/>
                <a:ea typeface="隶书" pitchFamily="49" charset="-122"/>
                <a:cs typeface="Times New Roman" pitchFamily="18" charset="0"/>
              </a:rPr>
              <a:t>2</a:t>
            </a:r>
            <a:r>
              <a:rPr lang="zh-CN" altLang="el-GR" sz="2800" dirty="0" smtClean="0">
                <a:latin typeface="Times New Roman" pitchFamily="18" charset="0"/>
                <a:ea typeface="隶书" pitchFamily="49" charset="-122"/>
                <a:cs typeface="Times New Roman" pitchFamily="18" charset="0"/>
              </a:rPr>
              <a:t>对</a:t>
            </a:r>
            <a:r>
              <a:rPr lang="el-GR" altLang="zh-CN" sz="2800" dirty="0">
                <a:latin typeface="Times New Roman" pitchFamily="18" charset="0"/>
                <a:ea typeface="隶书" pitchFamily="49" charset="-122"/>
                <a:cs typeface="Times New Roman" pitchFamily="18" charset="0"/>
              </a:rPr>
              <a:t>αβ</a:t>
            </a:r>
            <a:r>
              <a:rPr lang="el-GR" altLang="zh-CN" sz="2800" baseline="-25000" dirty="0">
                <a:latin typeface="Times New Roman" pitchFamily="18" charset="0"/>
                <a:ea typeface="隶书" pitchFamily="49" charset="-122"/>
                <a:cs typeface="Times New Roman" pitchFamily="18" charset="0"/>
              </a:rPr>
              <a:t>1</a:t>
            </a:r>
            <a:r>
              <a:rPr lang="zh-CN" altLang="el-GR" sz="2800" dirty="0">
                <a:latin typeface="Times New Roman" pitchFamily="18" charset="0"/>
                <a:ea typeface="隶书" pitchFamily="49" charset="-122"/>
                <a:cs typeface="Times New Roman" pitchFamily="18" charset="0"/>
              </a:rPr>
              <a:t>有效，</a:t>
            </a:r>
            <a:endParaRPr lang="zh-CN" altLang="en-US" sz="2800" dirty="0">
              <a:latin typeface="Times New Roman" pitchFamily="18" charset="0"/>
              <a:ea typeface="隶书" pitchFamily="49" charset="-122"/>
              <a:cs typeface="Times New Roman" pitchFamily="18" charset="0"/>
            </a:endParaRPr>
          </a:p>
          <a:p>
            <a:pPr lvl="1">
              <a:lnSpc>
                <a:spcPct val="80000"/>
              </a:lnSpc>
            </a:pPr>
            <a:r>
              <a:rPr lang="zh-CN" altLang="en-US" sz="2400" dirty="0">
                <a:latin typeface="Times New Roman" pitchFamily="18" charset="0"/>
                <a:ea typeface="隶书" pitchFamily="49" charset="-122"/>
                <a:cs typeface="Times New Roman" pitchFamily="18" charset="0"/>
              </a:rPr>
              <a:t>当</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不等于空，表示句柄尚未出现在栈中，应该移入或者等待归约；</a:t>
            </a:r>
            <a:endParaRPr lang="zh-CN" altLang="en-US" sz="2400" dirty="0">
              <a:latin typeface="Times New Roman" pitchFamily="18" charset="0"/>
              <a:ea typeface="隶书" pitchFamily="49" charset="-122"/>
              <a:cs typeface="Times New Roman" pitchFamily="18" charset="0"/>
            </a:endParaRPr>
          </a:p>
          <a:p>
            <a:pPr lvl="1">
              <a:lnSpc>
                <a:spcPct val="80000"/>
              </a:lnSpc>
            </a:pPr>
            <a:r>
              <a:rPr lang="zh-CN" altLang="el-GR" sz="2400" dirty="0">
                <a:latin typeface="Times New Roman" pitchFamily="18" charset="0"/>
                <a:ea typeface="隶书" pitchFamily="49" charset="-122"/>
                <a:cs typeface="Times New Roman" pitchFamily="18" charset="0"/>
              </a:rPr>
              <a:t>如果</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等于空，表示句柄出现在栈中，应该归约。</a:t>
            </a:r>
            <a:endParaRPr lang="zh-CN" altLang="en-US" sz="2400" dirty="0">
              <a:latin typeface="Times New Roman" pitchFamily="18" charset="0"/>
              <a:ea typeface="隶书" pitchFamily="49" charset="-122"/>
              <a:cs typeface="Times New Roman" pitchFamily="18" charset="0"/>
            </a:endParaRPr>
          </a:p>
          <a:p>
            <a:pPr>
              <a:lnSpc>
                <a:spcPct val="80000"/>
              </a:lnSpc>
            </a:pPr>
            <a:r>
              <a:rPr lang="zh-CN" altLang="el-GR" sz="2800" dirty="0">
                <a:latin typeface="Times New Roman" pitchFamily="18" charset="0"/>
                <a:ea typeface="隶书" pitchFamily="49" charset="-122"/>
                <a:cs typeface="Times New Roman" pitchFamily="18" charset="0"/>
              </a:rPr>
              <a:t>如</a:t>
            </a:r>
            <a:r>
              <a:rPr lang="zh-CN" altLang="el-GR" sz="2800" dirty="0" smtClean="0">
                <a:latin typeface="Times New Roman" pitchFamily="18" charset="0"/>
                <a:ea typeface="隶书" pitchFamily="49" charset="-122"/>
                <a:cs typeface="Times New Roman" pitchFamily="18" charset="0"/>
              </a:rPr>
              <a:t>果</a:t>
            </a:r>
            <a:r>
              <a:rPr lang="zh-CN" altLang="en-US" sz="2800" dirty="0" smtClean="0">
                <a:latin typeface="Times New Roman" pitchFamily="18" charset="0"/>
                <a:ea typeface="隶书" pitchFamily="49" charset="-122"/>
                <a:cs typeface="Times New Roman" pitchFamily="18" charset="0"/>
              </a:rPr>
              <a:t>某个时刻存在</a:t>
            </a:r>
            <a:r>
              <a:rPr lang="zh-CN" altLang="el-GR" sz="2800" dirty="0" smtClean="0">
                <a:latin typeface="Times New Roman" pitchFamily="18" charset="0"/>
                <a:ea typeface="隶书" pitchFamily="49" charset="-122"/>
                <a:cs typeface="Times New Roman" pitchFamily="18" charset="0"/>
              </a:rPr>
              <a:t>两</a:t>
            </a:r>
            <a:r>
              <a:rPr lang="zh-CN" altLang="el-GR" sz="2800" dirty="0">
                <a:latin typeface="Times New Roman" pitchFamily="18" charset="0"/>
                <a:ea typeface="隶书" pitchFamily="49" charset="-122"/>
                <a:cs typeface="Times New Roman" pitchFamily="18" charset="0"/>
              </a:rPr>
              <a:t>个有效项要求执行不同的动作，那么就应该设法解决冲突。</a:t>
            </a:r>
            <a:endParaRPr lang="zh-CN" altLang="en-US" sz="2800" dirty="0">
              <a:latin typeface="Times New Roman" pitchFamily="18" charset="0"/>
              <a:ea typeface="隶书" pitchFamily="49" charset="-122"/>
              <a:cs typeface="Times New Roman" pitchFamily="18" charset="0"/>
            </a:endParaRPr>
          </a:p>
          <a:p>
            <a:pPr lvl="1">
              <a:lnSpc>
                <a:spcPct val="80000"/>
              </a:lnSpc>
            </a:pPr>
            <a:r>
              <a:rPr lang="zh-CN" altLang="en-US" sz="2400" dirty="0">
                <a:latin typeface="Times New Roman" pitchFamily="18" charset="0"/>
                <a:ea typeface="隶书" pitchFamily="49" charset="-122"/>
                <a:cs typeface="Times New Roman" pitchFamily="18" charset="0"/>
              </a:rPr>
              <a:t>冲突实际上表示可行前缀可能是两个最右句型的前缀，第一个包含了句柄，而另一个尚未包含句型</a:t>
            </a:r>
          </a:p>
          <a:p>
            <a:pPr lvl="2">
              <a:lnSpc>
                <a:spcPct val="80000"/>
              </a:lnSpc>
            </a:pPr>
            <a:r>
              <a:rPr lang="en-US" altLang="zh-CN" sz="2000" dirty="0" err="1" smtClean="0">
                <a:latin typeface="Times New Roman" pitchFamily="18" charset="0"/>
                <a:ea typeface="隶书" pitchFamily="49" charset="-122"/>
                <a:cs typeface="Times New Roman" pitchFamily="18" charset="0"/>
              </a:rPr>
              <a:t>E+T+id</a:t>
            </a:r>
            <a:r>
              <a:rPr lang="zh-CN" altLang="en-US" sz="2000" dirty="0" smtClean="0">
                <a:latin typeface="Times New Roman" pitchFamily="18" charset="0"/>
                <a:ea typeface="隶书" pitchFamily="49" charset="-122"/>
                <a:cs typeface="Times New Roman" pitchFamily="18" charset="0"/>
              </a:rPr>
              <a:t>      </a:t>
            </a:r>
            <a:endParaRPr lang="en-US" altLang="zh-CN" sz="2000" dirty="0" smtClean="0">
              <a:latin typeface="Times New Roman" pitchFamily="18" charset="0"/>
              <a:ea typeface="隶书" pitchFamily="49" charset="-122"/>
              <a:cs typeface="Times New Roman" pitchFamily="18" charset="0"/>
            </a:endParaRPr>
          </a:p>
          <a:p>
            <a:pPr lvl="2">
              <a:lnSpc>
                <a:spcPct val="80000"/>
              </a:lnSpc>
            </a:pPr>
            <a:r>
              <a:rPr lang="en-US" altLang="zh-CN" sz="2000" dirty="0" smtClean="0">
                <a:latin typeface="Times New Roman" pitchFamily="18" charset="0"/>
                <a:ea typeface="隶书" pitchFamily="49" charset="-122"/>
                <a:cs typeface="Times New Roman" pitchFamily="18" charset="0"/>
              </a:rPr>
              <a:t>E+T*id</a:t>
            </a:r>
            <a:endParaRPr lang="en-US" altLang="zh-CN" sz="2000" dirty="0">
              <a:latin typeface="Times New Roman" pitchFamily="18" charset="0"/>
              <a:ea typeface="隶书" pitchFamily="49" charset="-122"/>
              <a:cs typeface="Times New Roman" pitchFamily="18" charset="0"/>
            </a:endParaRPr>
          </a:p>
          <a:p>
            <a:pPr lvl="1">
              <a:lnSpc>
                <a:spcPct val="80000"/>
              </a:lnSpc>
            </a:pPr>
            <a:r>
              <a:rPr lang="en-US" altLang="zh-CN" sz="2400" dirty="0">
                <a:latin typeface="Times New Roman" pitchFamily="18" charset="0"/>
                <a:ea typeface="隶书" pitchFamily="49" charset="-122"/>
                <a:cs typeface="Times New Roman" pitchFamily="18" charset="0"/>
              </a:rPr>
              <a:t>SLR</a:t>
            </a:r>
            <a:r>
              <a:rPr lang="zh-CN" altLang="en-US" sz="2400" dirty="0">
                <a:latin typeface="Times New Roman" pitchFamily="18" charset="0"/>
                <a:ea typeface="隶书" pitchFamily="49" charset="-122"/>
                <a:cs typeface="Times New Roman" pitchFamily="18" charset="0"/>
              </a:rPr>
              <a:t>解决冲突的思想：假如要按照</a:t>
            </a:r>
            <a:r>
              <a:rPr lang="en-US"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sym typeface="Wingdings" pitchFamily="2" charset="2"/>
              </a:rPr>
              <a:t>β</a:t>
            </a:r>
            <a:r>
              <a:rPr lang="zh-CN" altLang="el-GR" sz="2400" dirty="0">
                <a:latin typeface="Times New Roman" pitchFamily="18" charset="0"/>
                <a:ea typeface="隶书" pitchFamily="49" charset="-122"/>
                <a:cs typeface="Times New Roman" pitchFamily="18" charset="0"/>
                <a:sym typeface="Wingdings" pitchFamily="2" charset="2"/>
              </a:rPr>
              <a:t>进行归约，那么得到的新句型中</a:t>
            </a:r>
            <a:r>
              <a:rPr lang="el-GR" altLang="zh-CN" sz="2400" dirty="0">
                <a:latin typeface="Times New Roman" pitchFamily="18" charset="0"/>
                <a:ea typeface="隶书" pitchFamily="49" charset="-122"/>
                <a:cs typeface="Times New Roman" pitchFamily="18" charset="0"/>
                <a:sym typeface="Wingdings" pitchFamily="2" charset="2"/>
              </a:rPr>
              <a:t>A</a:t>
            </a:r>
            <a:r>
              <a:rPr lang="zh-CN" altLang="el-GR" sz="2400" dirty="0">
                <a:latin typeface="Times New Roman" pitchFamily="18" charset="0"/>
                <a:ea typeface="隶书" pitchFamily="49" charset="-122"/>
                <a:cs typeface="Times New Roman" pitchFamily="18" charset="0"/>
                <a:sym typeface="Wingdings" pitchFamily="2" charset="2"/>
              </a:rPr>
              <a:t>后面跟随下一个输入符号。因此只有当下一个输入在</a:t>
            </a:r>
            <a:r>
              <a:rPr lang="el-GR" altLang="zh-CN" sz="2400" dirty="0">
                <a:latin typeface="Times New Roman" pitchFamily="18" charset="0"/>
                <a:ea typeface="隶书" pitchFamily="49" charset="-122"/>
                <a:cs typeface="Times New Roman" pitchFamily="18" charset="0"/>
                <a:sym typeface="Wingdings" pitchFamily="2" charset="2"/>
              </a:rPr>
              <a:t>FOLLOW</a:t>
            </a:r>
            <a:r>
              <a:rPr lang="en-US" altLang="zh-CN" sz="2400" dirty="0">
                <a:latin typeface="Times New Roman" pitchFamily="18" charset="0"/>
                <a:ea typeface="隶书" pitchFamily="49" charset="-122"/>
                <a:cs typeface="Times New Roman" pitchFamily="18" charset="0"/>
                <a:sym typeface="Wingdings" pitchFamily="2" charset="2"/>
              </a:rPr>
              <a:t>(A)</a:t>
            </a:r>
            <a:r>
              <a:rPr lang="zh-CN" altLang="en-US" sz="2400" dirty="0">
                <a:latin typeface="Times New Roman" pitchFamily="18" charset="0"/>
                <a:ea typeface="隶书" pitchFamily="49" charset="-122"/>
                <a:cs typeface="Times New Roman" pitchFamily="18" charset="0"/>
                <a:sym typeface="Wingdings" pitchFamily="2" charset="2"/>
              </a:rPr>
              <a:t>中时才可以归约。</a:t>
            </a:r>
            <a:endParaRPr lang="zh-CN" altLang="el-GR" sz="2400" dirty="0">
              <a:latin typeface="Times New Roman" pitchFamily="18" charset="0"/>
              <a:ea typeface="隶书" pitchFamily="49" charset="-122"/>
              <a:cs typeface="Times New Roman" pitchFamily="18" charset="0"/>
            </a:endParaRPr>
          </a:p>
        </p:txBody>
      </p:sp>
      <p:sp>
        <p:nvSpPr>
          <p:cNvPr id="4" name="TextBox 3"/>
          <p:cNvSpPr txBox="1"/>
          <p:nvPr/>
        </p:nvSpPr>
        <p:spPr>
          <a:xfrm>
            <a:off x="2786050" y="4500570"/>
            <a:ext cx="6000792" cy="461665"/>
          </a:xfrm>
          <a:prstGeom prst="rect">
            <a:avLst/>
          </a:prstGeom>
          <a:solidFill>
            <a:schemeClr val="bg1"/>
          </a:solidFill>
        </p:spPr>
        <p:txBody>
          <a:bodyPr wrap="square" rtlCol="0">
            <a:spAutoFit/>
          </a:bodyPr>
          <a:lstStyle/>
          <a:p>
            <a:r>
              <a:rPr lang="zh-CN" altLang="en-US" sz="2400" dirty="0" smtClean="0">
                <a:solidFill>
                  <a:srgbClr val="C00000"/>
                </a:solidFill>
                <a:latin typeface="隶书" pitchFamily="49" charset="-122"/>
                <a:ea typeface="隶书" pitchFamily="49" charset="-122"/>
              </a:rPr>
              <a:t>也可能都认为包含句柄，但是规则不一样</a:t>
            </a:r>
            <a:endParaRPr lang="zh-CN" altLang="en-US" sz="2400" dirty="0">
              <a:solidFill>
                <a:srgbClr val="C0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3</a:t>
            </a:r>
            <a:r>
              <a:rPr lang="zh-CN" altLang="en-US" dirty="0">
                <a:latin typeface="华文新魏" pitchFamily="2" charset="-122"/>
                <a:ea typeface="华文新魏" pitchFamily="2" charset="-122"/>
              </a:rPr>
              <a:t>）</a:t>
            </a:r>
          </a:p>
        </p:txBody>
      </p:sp>
      <p:sp>
        <p:nvSpPr>
          <p:cNvPr id="58371"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如果在文法</a:t>
            </a:r>
            <a:r>
              <a:rPr lang="en-US" altLang="zh-CN" dirty="0">
                <a:latin typeface="Times New Roman" pitchFamily="18" charset="0"/>
                <a:ea typeface="隶书" pitchFamily="49" charset="-122"/>
                <a:cs typeface="Times New Roman" pitchFamily="18" charset="0"/>
              </a:rPr>
              <a:t>G</a:t>
            </a:r>
            <a:r>
              <a:rPr lang="zh-CN" altLang="en-US" dirty="0">
                <a:latin typeface="Times New Roman" pitchFamily="18" charset="0"/>
                <a:ea typeface="隶书" pitchFamily="49" charset="-122"/>
                <a:cs typeface="Times New Roman" pitchFamily="18" charset="0"/>
              </a:rPr>
              <a:t>的</a:t>
            </a:r>
            <a:r>
              <a:rPr lang="en-US" altLang="zh-CN" dirty="0">
                <a:latin typeface="Times New Roman" pitchFamily="18" charset="0"/>
                <a:ea typeface="隶书" pitchFamily="49" charset="-122"/>
                <a:cs typeface="Times New Roman" pitchFamily="18" charset="0"/>
              </a:rPr>
              <a:t>LR(0)</a:t>
            </a:r>
            <a:r>
              <a:rPr lang="zh-CN" altLang="en-US" dirty="0">
                <a:latin typeface="Times New Roman" pitchFamily="18" charset="0"/>
                <a:ea typeface="隶书" pitchFamily="49" charset="-122"/>
                <a:cs typeface="Times New Roman" pitchFamily="18" charset="0"/>
              </a:rPr>
              <a:t>自动机中，从初始状态出发，沿着标号为</a:t>
            </a:r>
            <a:r>
              <a:rPr lang="el-GR" altLang="zh-CN" dirty="0">
                <a:latin typeface="Times New Roman" pitchFamily="18" charset="0"/>
                <a:ea typeface="隶书" pitchFamily="49" charset="-122"/>
                <a:cs typeface="Times New Roman" pitchFamily="18" charset="0"/>
              </a:rPr>
              <a:t>γ</a:t>
            </a:r>
            <a:r>
              <a:rPr lang="zh-CN" altLang="el-GR" dirty="0">
                <a:latin typeface="Times New Roman" pitchFamily="18" charset="0"/>
                <a:ea typeface="隶书" pitchFamily="49" charset="-122"/>
                <a:cs typeface="Times New Roman" pitchFamily="18" charset="0"/>
              </a:rPr>
              <a:t>的路径到达一个状态，那么这个状态对应的项集就是</a:t>
            </a:r>
            <a:r>
              <a:rPr lang="el-GR" altLang="zh-CN" dirty="0">
                <a:latin typeface="Times New Roman" pitchFamily="18" charset="0"/>
                <a:ea typeface="隶书" pitchFamily="49" charset="-122"/>
                <a:cs typeface="Times New Roman" pitchFamily="18" charset="0"/>
              </a:rPr>
              <a:t>γ</a:t>
            </a:r>
            <a:r>
              <a:rPr lang="zh-CN" altLang="el-GR" dirty="0">
                <a:latin typeface="Times New Roman" pitchFamily="18" charset="0"/>
                <a:ea typeface="隶书" pitchFamily="49" charset="-122"/>
                <a:cs typeface="Times New Roman" pitchFamily="18" charset="0"/>
              </a:rPr>
              <a:t>的有效项集。</a:t>
            </a:r>
            <a:endParaRPr lang="zh-CN" altLang="en-US" dirty="0">
              <a:latin typeface="Times New Roman" pitchFamily="18" charset="0"/>
              <a:ea typeface="隶书" pitchFamily="49" charset="-122"/>
              <a:cs typeface="Times New Roman" pitchFamily="18" charset="0"/>
            </a:endParaRPr>
          </a:p>
          <a:p>
            <a:r>
              <a:rPr lang="zh-CN" altLang="el-GR" dirty="0">
                <a:latin typeface="Times New Roman" pitchFamily="18" charset="0"/>
                <a:ea typeface="隶书" pitchFamily="49" charset="-122"/>
                <a:cs typeface="Times New Roman" pitchFamily="18" charset="0"/>
              </a:rPr>
              <a:t>回顾确定分析动作的方法，就可以知道我们实际上是按照有效</a:t>
            </a:r>
            <a:r>
              <a:rPr lang="zh-CN" altLang="el-GR" dirty="0" smtClean="0">
                <a:latin typeface="Times New Roman" pitchFamily="18" charset="0"/>
                <a:ea typeface="隶书" pitchFamily="49" charset="-122"/>
                <a:cs typeface="Times New Roman" pitchFamily="18" charset="0"/>
              </a:rPr>
              <a:t>项</a:t>
            </a:r>
            <a:r>
              <a:rPr lang="zh-CN" altLang="en-US" dirty="0" smtClean="0">
                <a:latin typeface="Times New Roman" pitchFamily="18" charset="0"/>
                <a:ea typeface="隶书" pitchFamily="49" charset="-122"/>
                <a:cs typeface="Times New Roman" pitchFamily="18" charset="0"/>
              </a:rPr>
              <a:t>来确定的。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为了避免冲突，归约时要求下一个输入符号在</a:t>
            </a:r>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中。</a:t>
            </a:r>
            <a:endParaRPr lang="zh-CN" altLang="el-GR"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活前缀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有效项的例子</a:t>
            </a:r>
          </a:p>
        </p:txBody>
      </p:sp>
      <p:sp>
        <p:nvSpPr>
          <p:cNvPr id="59395" name="Rectangle 3"/>
          <p:cNvSpPr>
            <a:spLocks noGrp="1" noChangeArrowheads="1"/>
          </p:cNvSpPr>
          <p:nvPr>
            <p:ph type="body" idx="1"/>
          </p:nvPr>
        </p:nvSpPr>
        <p:spPr>
          <a:xfrm>
            <a:off x="285720" y="1571612"/>
            <a:ext cx="4071966" cy="4525963"/>
          </a:xfrm>
        </p:spPr>
        <p:txBody>
          <a:bodyPr>
            <a:normAutofit fontScale="92500" lnSpcReduction="10000"/>
          </a:bodyPr>
          <a:lstStyle/>
          <a:p>
            <a:r>
              <a:rPr lang="zh-CN" altLang="en-US" dirty="0">
                <a:latin typeface="Times New Roman" pitchFamily="18" charset="0"/>
                <a:ea typeface="隶书" pitchFamily="49" charset="-122"/>
                <a:cs typeface="Times New Roman" pitchFamily="18" charset="0"/>
              </a:rPr>
              <a:t>可行前缀</a:t>
            </a:r>
            <a:r>
              <a:rPr lang="en-US" altLang="zh-CN" dirty="0">
                <a:latin typeface="Times New Roman" pitchFamily="18" charset="0"/>
                <a:ea typeface="隶书" pitchFamily="49" charset="-122"/>
                <a:cs typeface="Times New Roman" pitchFamily="18" charset="0"/>
              </a:rPr>
              <a:t>E+T*</a:t>
            </a:r>
          </a:p>
          <a:p>
            <a:r>
              <a:rPr lang="zh-CN" altLang="en-US" dirty="0" smtClean="0">
                <a:latin typeface="Times New Roman" pitchFamily="18" charset="0"/>
                <a:ea typeface="隶书" pitchFamily="49" charset="-122"/>
                <a:cs typeface="Times New Roman" pitchFamily="18" charset="0"/>
              </a:rPr>
              <a:t>对</a:t>
            </a:r>
            <a:r>
              <a:rPr lang="zh-CN" altLang="en-US" dirty="0">
                <a:latin typeface="Times New Roman" pitchFamily="18" charset="0"/>
                <a:ea typeface="隶书" pitchFamily="49" charset="-122"/>
                <a:cs typeface="Times New Roman" pitchFamily="18" charset="0"/>
              </a:rPr>
              <a:t>应</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a:t>
            </a:r>
            <a:endParaRPr lang="zh-CN" altLang="en-US"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T</a:t>
            </a:r>
            <a:r>
              <a:rPr lang="en-US" altLang="zh-CN" dirty="0">
                <a:latin typeface="Times New Roman" pitchFamily="18" charset="0"/>
                <a:ea typeface="隶书" pitchFamily="49" charset="-122"/>
                <a:cs typeface="Times New Roman" pitchFamily="18" charset="0"/>
                <a:sym typeface="Wingdings" pitchFamily="2" charset="2"/>
              </a:rPr>
              <a:t>T*.F	</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a:t>
            </a:r>
            <a:r>
              <a:rPr lang="en-US" altLang="zh-CN" dirty="0">
                <a:latin typeface="Times New Roman" pitchFamily="18" charset="0"/>
                <a:ea typeface="隶书" pitchFamily="49" charset="-122"/>
                <a:cs typeface="Times New Roman" pitchFamily="18" charset="0"/>
                <a:sym typeface="Wingdings" pitchFamily="2" charset="2"/>
              </a:rPr>
              <a:t>.(E</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err="1">
                <a:latin typeface="Times New Roman" pitchFamily="18" charset="0"/>
                <a:ea typeface="隶书" pitchFamily="49" charset="-122"/>
                <a:cs typeface="Times New Roman" pitchFamily="18" charset="0"/>
                <a:sym typeface="Wingdings" pitchFamily="2" charset="2"/>
              </a:rPr>
              <a:t>.id</a:t>
            </a:r>
            <a:endParaRPr lang="en-US" altLang="zh-CN" dirty="0">
              <a:latin typeface="Times New Roman" pitchFamily="18" charset="0"/>
              <a:ea typeface="隶书" pitchFamily="49" charset="-122"/>
              <a:cs typeface="Times New Roman" pitchFamily="18" charset="0"/>
              <a:sym typeface="Wingdings" pitchFamily="2" charset="2"/>
            </a:endParaRPr>
          </a:p>
          <a:p>
            <a:r>
              <a:rPr lang="zh-CN" altLang="en-US" dirty="0">
                <a:latin typeface="Times New Roman" pitchFamily="18" charset="0"/>
                <a:ea typeface="隶书" pitchFamily="49" charset="-122"/>
                <a:cs typeface="Times New Roman" pitchFamily="18" charset="0"/>
              </a:rPr>
              <a:t>对应的最右推导</a:t>
            </a:r>
          </a:p>
          <a:p>
            <a:pPr lvl="1"/>
            <a:r>
              <a:rPr lang="en-US" altLang="zh-CN" sz="2200" dirty="0">
                <a:latin typeface="Times New Roman" pitchFamily="18" charset="0"/>
                <a:ea typeface="隶书" pitchFamily="49" charset="-122"/>
                <a:cs typeface="Times New Roman" pitchFamily="18" charset="0"/>
              </a:rPr>
              <a:t>E’</a:t>
            </a:r>
            <a:r>
              <a:rPr lang="en-US" altLang="zh-CN" sz="2200" dirty="0">
                <a:latin typeface="Times New Roman" pitchFamily="18" charset="0"/>
                <a:ea typeface="隶书" pitchFamily="49" charset="-122"/>
                <a:cs typeface="Times New Roman" pitchFamily="18" charset="0"/>
                <a:sym typeface="Wingdings" pitchFamily="2" charset="2"/>
              </a:rPr>
              <a:t>EE+TE+T*F</a:t>
            </a:r>
          </a:p>
          <a:p>
            <a:pPr lvl="1"/>
            <a:r>
              <a:rPr lang="en-US" altLang="zh-CN" sz="2200" dirty="0">
                <a:latin typeface="Times New Roman" pitchFamily="18" charset="0"/>
                <a:ea typeface="隶书" pitchFamily="49" charset="-122"/>
                <a:cs typeface="Times New Roman" pitchFamily="18" charset="0"/>
                <a:sym typeface="Wingdings" pitchFamily="2" charset="2"/>
              </a:rPr>
              <a:t>E’EE+TE+T*FE+T*(E)</a:t>
            </a:r>
          </a:p>
          <a:p>
            <a:pPr lvl="1"/>
            <a:r>
              <a:rPr lang="en-US" altLang="zh-CN" sz="2200" dirty="0">
                <a:latin typeface="Times New Roman" pitchFamily="18" charset="0"/>
                <a:ea typeface="隶书" pitchFamily="49" charset="-122"/>
                <a:cs typeface="Times New Roman" pitchFamily="18" charset="0"/>
                <a:sym typeface="Wingdings" pitchFamily="2" charset="2"/>
              </a:rPr>
              <a:t>E’EE+TE+T*FE+T*id</a:t>
            </a:r>
            <a:endParaRPr lang="en-US" altLang="zh-CN" sz="2200"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499992" y="1142984"/>
            <a:ext cx="4644008"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SLR</a:t>
            </a:r>
            <a:r>
              <a:rPr lang="zh-CN" altLang="en-US" dirty="0" smtClean="0">
                <a:latin typeface="华文新魏" pitchFamily="2" charset="-122"/>
                <a:ea typeface="华文新魏" pitchFamily="2" charset="-122"/>
              </a:rPr>
              <a:t>语法分析器的弱点（</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a:bodyPr>
          <a:lstStyle/>
          <a:p>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技术解决冲突的方法：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项集中包含</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时，</a:t>
            </a:r>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进行归约的条件是下一个输入符号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可以在</a:t>
            </a:r>
            <a:r>
              <a:rPr lang="zh-CN" altLang="en-US" i="1" dirty="0" smtClean="0">
                <a:solidFill>
                  <a:srgbClr val="FF0000"/>
                </a:solidFill>
                <a:latin typeface="Times New Roman" pitchFamily="18" charset="0"/>
                <a:ea typeface="隶书" pitchFamily="49" charset="-122"/>
                <a:cs typeface="Times New Roman" pitchFamily="18" charset="0"/>
                <a:sym typeface="Wingdings" pitchFamily="2" charset="2"/>
              </a:rPr>
              <a:t>某个句型</a:t>
            </a:r>
            <a:r>
              <a:rPr lang="zh-CN" altLang="en-US" dirty="0" smtClean="0">
                <a:latin typeface="Times New Roman" pitchFamily="18" charset="0"/>
                <a:ea typeface="隶书" pitchFamily="49" charset="-122"/>
                <a:cs typeface="Times New Roman" pitchFamily="18" charset="0"/>
                <a:sym typeface="Wingdings" pitchFamily="2" charset="2"/>
              </a:rPr>
              <a:t>中跟在</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如果对于</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还有其它的移入</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归约操作，则出现冲突。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假设此时栈中的符号串为</a:t>
            </a:r>
            <a:r>
              <a:rPr lang="el-GR" altLang="zh-CN" dirty="0" smtClean="0">
                <a:latin typeface="Times New Roman" pitchFamily="18" charset="0"/>
                <a:ea typeface="隶书" pitchFamily="49" charset="-122"/>
                <a:cs typeface="Times New Roman" pitchFamily="18" charset="0"/>
                <a:sym typeface="Wingdings" pitchFamily="2" charset="2"/>
              </a:rPr>
              <a:t>βα</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不可能是某个最右句型的前缀，那么即使</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zh-CN" altLang="en-US" dirty="0" smtClean="0">
                <a:solidFill>
                  <a:schemeClr val="tx1">
                    <a:lumMod val="95000"/>
                    <a:lumOff val="5000"/>
                  </a:schemeClr>
                </a:solidFill>
                <a:latin typeface="Times New Roman" pitchFamily="18" charset="0"/>
                <a:ea typeface="隶书" pitchFamily="49" charset="-122"/>
                <a:cs typeface="Times New Roman" pitchFamily="18" charset="0"/>
                <a:sym typeface="Wingdings" pitchFamily="2" charset="2"/>
              </a:rPr>
              <a:t>某个句型</a:t>
            </a:r>
            <a:r>
              <a:rPr lang="zh-CN" altLang="en-US" dirty="0" smtClean="0">
                <a:latin typeface="Times New Roman" pitchFamily="18" charset="0"/>
                <a:ea typeface="隶书" pitchFamily="49" charset="-122"/>
                <a:cs typeface="Times New Roman" pitchFamily="18" charset="0"/>
                <a:sym typeface="Wingdings" pitchFamily="2" charset="2"/>
              </a:rPr>
              <a:t>中跟在</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之后，仍然不应该按照</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进行归约的条件更加严格可以降低冲突的可能性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endParaRPr lang="en-US" altLang="zh-CN" dirty="0" smtClean="0">
              <a:latin typeface="Times New Roman"/>
              <a:cs typeface="Times New Roman"/>
              <a:sym typeface="Wingdings" pitchFamily="2"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从推导序列构造分析树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假设有推导序列：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=&gt;a</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=&gt; … =&gt;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n</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初始化：</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的分析树是标号为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的单个结点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假设已经构造出</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的分析树，且</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i-1</a:t>
            </a:r>
            <a:r>
              <a:rPr lang="zh-CN" altLang="en-US" dirty="0" smtClean="0">
                <a:latin typeface="Times New Roman" pitchFamily="18" charset="0"/>
                <a:ea typeface="隶书" pitchFamily="49" charset="-122"/>
                <a:cs typeface="Times New Roman" pitchFamily="18" charset="0"/>
              </a:rPr>
              <a:t>到</a:t>
            </a:r>
            <a:r>
              <a:rPr lang="en-US" altLang="zh-CN" dirty="0" err="1" smtClean="0">
                <a:latin typeface="Times New Roman" pitchFamily="18" charset="0"/>
                <a:ea typeface="隶书" pitchFamily="49" charset="-122"/>
                <a:cs typeface="Times New Roman" pitchFamily="18" charset="0"/>
              </a:rPr>
              <a:t>a</a:t>
            </a:r>
            <a:r>
              <a:rPr lang="en-US" altLang="zh-CN" baseline="-25000" dirty="0" err="1">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的推导是将</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替换为</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，那么在当前分析树中找出第</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个非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结点，向这个结点增加构成</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的子结点。如果</a:t>
            </a:r>
            <a:r>
              <a:rPr lang="el-GR" altLang="zh-CN" dirty="0" smtClean="0">
                <a:latin typeface="Times New Roman" pitchFamily="18" charset="0"/>
                <a:ea typeface="隶书" pitchFamily="49" charset="-122"/>
                <a:cs typeface="Times New Roman" pitchFamily="18" charset="0"/>
              </a:rPr>
              <a:t>β</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，则增加一个标号为</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的子结点）</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SLR</a:t>
            </a:r>
            <a:r>
              <a:rPr lang="zh-CN" altLang="en-US" dirty="0" smtClean="0">
                <a:latin typeface="华文新魏" pitchFamily="2" charset="-122"/>
                <a:ea typeface="华文新魏" pitchFamily="2" charset="-122"/>
              </a:rPr>
              <a:t>语法分析器的弱点（</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lstStyle/>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出现在项集中的条件：</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首先</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出现在某个项集中，然后逐步读入</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归约到</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中的符号，点不断后移，到达末端</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而</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出现的条件是</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出现在项中</a:t>
            </a:r>
            <a:endParaRPr lang="en-US" altLang="zh-CN" dirty="0" smtClean="0">
              <a:latin typeface="Times New Roman" pitchFamily="18" charset="0"/>
              <a:ea typeface="隶书" pitchFamily="49" charset="-122"/>
              <a:cs typeface="Times New Roman" pitchFamily="18" charset="0"/>
              <a:sym typeface="Wingdings" pitchFamily="2" charset="2"/>
            </a:endParaRPr>
          </a:p>
          <a:p>
            <a:pPr lvl="3"/>
            <a:r>
              <a:rPr lang="zh-CN" altLang="en-US" dirty="0" smtClean="0">
                <a:latin typeface="Times New Roman" pitchFamily="18" charset="0"/>
                <a:ea typeface="隶书" pitchFamily="49" charset="-122"/>
                <a:cs typeface="Times New Roman" pitchFamily="18" charset="0"/>
                <a:sym typeface="Wingdings" pitchFamily="2" charset="2"/>
              </a:rPr>
              <a:t>期望首先按照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归约，然后将</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中的点后移到</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显然，在按照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归约时要求下一个输入符号是</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的第一个符号。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但是从</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项集中不能确定这个信息。</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更强大的</a:t>
            </a:r>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方法（或直接称</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方法）添加项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时，把期望的向前看符号也加入项中。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这个做法可以充分利用向前看符号，但是状态很多。</a:t>
            </a:r>
            <a:endParaRPr lang="zh-CN" altLang="en-US"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向前看</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基于</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项集族。但是每个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项都带有向前看符号。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分析能力强于</a:t>
            </a:r>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方法，且分析表和</a:t>
            </a:r>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分析表一样大。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已经可以处理大部分的程序设计语言。</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项中包含更多信息来消除一些</a:t>
            </a:r>
            <a:r>
              <a:rPr lang="zh-CN" altLang="en-US" dirty="0" smtClean="0">
                <a:latin typeface="Times New Roman" pitchFamily="18" charset="0"/>
                <a:ea typeface="隶书" pitchFamily="49" charset="-122"/>
                <a:cs typeface="Times New Roman" pitchFamily="18" charset="0"/>
                <a:sym typeface="Wingdings" pitchFamily="2" charset="2"/>
              </a:rPr>
              <a:t>归约动作。</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实际的做法相当于“分裂”一些</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状态，精确地指明何时应该归约。</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项的形式</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称为向前看符号，可以是终结符号或者</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表示如果将来要按照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αβ</a:t>
            </a:r>
            <a:r>
              <a:rPr lang="zh-CN" altLang="en-US" dirty="0" smtClean="0">
                <a:latin typeface="Times New Roman" pitchFamily="18" charset="0"/>
                <a:ea typeface="隶书" pitchFamily="49" charset="-122"/>
                <a:cs typeface="Times New Roman" pitchFamily="18" charset="0"/>
                <a:sym typeface="Wingdings" pitchFamily="2" charset="2"/>
              </a:rPr>
              <a:t>进行归约，归约时的下一个输入符号必须是</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当</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非空时，移入动作不考虑</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传递到下一状态。</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项和可行前缀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对于一个可行前缀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有效的条件是存在一个推导</a:t>
            </a:r>
            <a:r>
              <a:rPr lang="en-US" altLang="zh-CN" dirty="0" smtClean="0">
                <a:latin typeface="Times New Roman" pitchFamily="18" charset="0"/>
                <a:ea typeface="隶书" pitchFamily="49" charset="-122"/>
                <a:cs typeface="Times New Roman" pitchFamily="18" charset="0"/>
                <a:sym typeface="Wingdings" pitchFamily="2" charset="2"/>
              </a:rPr>
              <a:t>S      </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Aw     </a:t>
            </a:r>
            <a:r>
              <a:rPr lang="el-GR" altLang="zh-CN" dirty="0" smtClean="0">
                <a:latin typeface="Times New Roman" pitchFamily="18" charset="0"/>
                <a:ea typeface="隶书" pitchFamily="49" charset="-122"/>
                <a:cs typeface="Times New Roman" pitchFamily="18" charset="0"/>
                <a:sym typeface="Wingdings" pitchFamily="2" charset="2"/>
              </a:rPr>
              <a:t>δαβ</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，其中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δα</a:t>
            </a:r>
            <a:r>
              <a:rPr lang="zh-CN" altLang="en-US" dirty="0" smtClean="0">
                <a:latin typeface="Times New Roman" pitchFamily="18" charset="0"/>
                <a:ea typeface="隶书" pitchFamily="49" charset="-122"/>
                <a:cs typeface="Times New Roman" pitchFamily="18" charset="0"/>
                <a:sym typeface="Wingdings" pitchFamily="2" charset="2"/>
              </a:rPr>
              <a:t>，且</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是</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的第一个符号，或者</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为空且</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θ</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对于</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有效的条件是什么？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      </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Aw     </a:t>
            </a:r>
            <a:r>
              <a:rPr lang="el-GR" altLang="zh-CN" dirty="0" smtClean="0">
                <a:latin typeface="Times New Roman" pitchFamily="18" charset="0"/>
                <a:ea typeface="隶书" pitchFamily="49" charset="-122"/>
                <a:cs typeface="Times New Roman" pitchFamily="18" charset="0"/>
                <a:sym typeface="Wingdings" pitchFamily="2" charset="2"/>
              </a:rPr>
              <a:t>δα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δα</a:t>
            </a:r>
            <a:r>
              <a:rPr lang="en-US" altLang="zh-CN" dirty="0" err="1" smtClean="0">
                <a:latin typeface="Times New Roman" pitchFamily="18" charset="0"/>
                <a:ea typeface="隶书" pitchFamily="49" charset="-122"/>
                <a:cs typeface="Times New Roman" pitchFamily="18" charset="0"/>
                <a:sym typeface="Wingdings" pitchFamily="2" charset="2"/>
              </a:rPr>
              <a:t>Bxw</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δαθ</a:t>
            </a:r>
            <a:r>
              <a:rPr lang="en-US" altLang="zh-CN" dirty="0" err="1" smtClean="0">
                <a:latin typeface="Times New Roman" pitchFamily="18" charset="0"/>
                <a:ea typeface="隶书" pitchFamily="49" charset="-122"/>
                <a:cs typeface="Times New Roman" pitchFamily="18" charset="0"/>
                <a:sym typeface="Wingdings" pitchFamily="2" charset="2"/>
              </a:rPr>
              <a:t>xw</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显然：</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应该是</a:t>
            </a:r>
            <a:r>
              <a:rPr lang="en-US" altLang="zh-CN" dirty="0" err="1" smtClean="0">
                <a:latin typeface="Times New Roman" pitchFamily="18" charset="0"/>
                <a:ea typeface="隶书" pitchFamily="49" charset="-122"/>
                <a:cs typeface="Times New Roman" pitchFamily="18" charset="0"/>
              </a:rPr>
              <a:t>xw</a:t>
            </a:r>
            <a:r>
              <a:rPr lang="zh-CN" altLang="en-US" dirty="0" smtClean="0">
                <a:latin typeface="Times New Roman" pitchFamily="18" charset="0"/>
                <a:ea typeface="隶书" pitchFamily="49" charset="-122"/>
                <a:cs typeface="Times New Roman" pitchFamily="18" charset="0"/>
              </a:rPr>
              <a:t>的第一个符号，或</a:t>
            </a:r>
            <a:r>
              <a:rPr lang="en-US" altLang="zh-CN" dirty="0" err="1" smtClean="0">
                <a:latin typeface="Times New Roman" pitchFamily="18" charset="0"/>
                <a:ea typeface="隶书" pitchFamily="49" charset="-122"/>
                <a:cs typeface="Times New Roman" pitchFamily="18" charset="0"/>
              </a:rPr>
              <a:t>xw</a:t>
            </a:r>
            <a:r>
              <a:rPr lang="zh-CN" altLang="en-US" dirty="0" smtClean="0">
                <a:latin typeface="Times New Roman" pitchFamily="18" charset="0"/>
                <a:ea typeface="隶书" pitchFamily="49" charset="-122"/>
                <a:cs typeface="Times New Roman" pitchFamily="18" charset="0"/>
              </a:rPr>
              <a:t>为空且</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为空，则</a:t>
            </a:r>
            <a:r>
              <a:rPr lang="en-US" altLang="zh-CN" dirty="0" smtClean="0">
                <a:latin typeface="Times New Roman" pitchFamily="18" charset="0"/>
                <a:ea typeface="隶书" pitchFamily="49" charset="-122"/>
                <a:cs typeface="Times New Roman" pitchFamily="18" charset="0"/>
                <a:sym typeface="Wingdings" pitchFamily="2" charset="2"/>
              </a:rPr>
              <a:t>b=a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a:t>
            </a:r>
            <a:r>
              <a:rPr lang="en-US" altLang="zh-CN" dirty="0" smtClean="0">
                <a:latin typeface="Times New Roman" pitchFamily="18" charset="0"/>
                <a:ea typeface="隶书" pitchFamily="49" charset="-122"/>
                <a:cs typeface="Times New Roman" pitchFamily="18" charset="0"/>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有效。</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286248" y="2071678"/>
            <a:ext cx="3714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071802" y="2071678"/>
            <a:ext cx="361950" cy="590550"/>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1550864" y="4286256"/>
            <a:ext cx="306492" cy="500066"/>
          </a:xfrm>
          <a:prstGeom prst="rect">
            <a:avLst/>
          </a:prstGeom>
          <a:noFill/>
          <a:ln w="9525">
            <a:noFill/>
            <a:miter lim="800000"/>
            <a:headEnd/>
            <a:tailEnd/>
          </a:ln>
          <a:effectLst/>
        </p:spPr>
      </p:pic>
      <p:pic>
        <p:nvPicPr>
          <p:cNvPr id="8" name="Picture 2"/>
          <p:cNvPicPr>
            <a:picLocks noChangeAspect="1" noChangeArrowheads="1"/>
          </p:cNvPicPr>
          <p:nvPr/>
        </p:nvPicPr>
        <p:blipFill>
          <a:blip r:embed="rId2" cstate="print"/>
          <a:srcRect/>
          <a:stretch>
            <a:fillRect/>
          </a:stretch>
        </p:blipFill>
        <p:spPr bwMode="auto">
          <a:xfrm>
            <a:off x="2571736" y="4354031"/>
            <a:ext cx="285752" cy="432291"/>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3929058" y="4286256"/>
            <a:ext cx="306492" cy="500066"/>
          </a:xfrm>
          <a:prstGeom prst="rect">
            <a:avLst/>
          </a:prstGeom>
          <a:noFill/>
          <a:ln w="9525">
            <a:noFill/>
            <a:miter lim="800000"/>
            <a:headEnd/>
            <a:tailEnd/>
          </a:ln>
          <a:effectLst/>
        </p:spPr>
      </p:pic>
      <p:pic>
        <p:nvPicPr>
          <p:cNvPr id="10" name="Picture 2"/>
          <p:cNvPicPr>
            <a:picLocks noChangeAspect="1" noChangeArrowheads="1"/>
          </p:cNvPicPr>
          <p:nvPr/>
        </p:nvPicPr>
        <p:blipFill>
          <a:blip r:embed="rId2" cstate="print"/>
          <a:srcRect/>
          <a:stretch>
            <a:fillRect/>
          </a:stretch>
        </p:blipFill>
        <p:spPr bwMode="auto">
          <a:xfrm>
            <a:off x="5286380" y="4286256"/>
            <a:ext cx="330552"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可行前缀和</a:t>
            </a:r>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有效项的例子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BB		</a:t>
            </a:r>
            <a:r>
              <a:rPr lang="en-US" altLang="zh-CN" dirty="0" err="1" smtClean="0">
                <a:latin typeface="Times New Roman" pitchFamily="18" charset="0"/>
                <a:ea typeface="隶书" pitchFamily="49" charset="-122"/>
                <a:cs typeface="Times New Roman" pitchFamily="18" charset="0"/>
                <a:sym typeface="Wingdings" pitchFamily="2" charset="2"/>
              </a:rPr>
              <a:t>BaB</a:t>
            </a:r>
            <a:r>
              <a:rPr lang="en-US" altLang="zh-CN" dirty="0" smtClean="0">
                <a:latin typeface="Times New Roman" pitchFamily="18" charset="0"/>
                <a:ea typeface="隶书" pitchFamily="49" charset="-122"/>
                <a:cs typeface="Times New Roman" pitchFamily="18" charset="0"/>
                <a:sym typeface="Wingdings" pitchFamily="2" charset="2"/>
              </a:rPr>
              <a:t> | b</a:t>
            </a:r>
          </a:p>
          <a:p>
            <a:r>
              <a:rPr lang="zh-CN" altLang="en-US" dirty="0" smtClean="0">
                <a:latin typeface="Times New Roman" pitchFamily="18" charset="0"/>
                <a:ea typeface="隶书" pitchFamily="49" charset="-122"/>
                <a:cs typeface="Times New Roman" pitchFamily="18" charset="0"/>
                <a:sym typeface="Wingdings" pitchFamily="2" charset="2"/>
              </a:rPr>
              <a:t>最右推导：</a:t>
            </a:r>
            <a:r>
              <a:rPr lang="en-US" altLang="zh-CN" dirty="0" smtClean="0">
                <a:latin typeface="Times New Roman" pitchFamily="18" charset="0"/>
                <a:ea typeface="隶书" pitchFamily="49" charset="-122"/>
                <a:cs typeface="Times New Roman" pitchFamily="18" charset="0"/>
                <a:sym typeface="Wingdings" pitchFamily="2" charset="2"/>
              </a:rPr>
              <a:t>S     </a:t>
            </a:r>
            <a:r>
              <a:rPr lang="en-US" altLang="zh-CN" dirty="0" err="1" smtClean="0">
                <a:latin typeface="Times New Roman" pitchFamily="18" charset="0"/>
                <a:ea typeface="隶书" pitchFamily="49" charset="-122"/>
                <a:cs typeface="Times New Roman" pitchFamily="18" charset="0"/>
                <a:sym typeface="Wingdings" pitchFamily="2" charset="2"/>
              </a:rPr>
              <a:t>aaBab</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aaaBab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对应于前面的定义：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A=B	w=</a:t>
            </a:r>
            <a:r>
              <a:rPr lang="en-US" altLang="zh-CN" dirty="0" err="1" smtClean="0">
                <a:latin typeface="Times New Roman" pitchFamily="18" charset="0"/>
                <a:ea typeface="隶书" pitchFamily="49" charset="-122"/>
                <a:cs typeface="Times New Roman" pitchFamily="18" charset="0"/>
                <a:sym typeface="Wingdings" pitchFamily="2" charset="2"/>
              </a:rPr>
              <a:t>ab</a:t>
            </a:r>
            <a:r>
              <a:rPr lang="zh-CN" altLang="en-US"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p>
          <a:p>
            <a:pPr lvl="1"/>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δα</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Ba.B,a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err="1" smtClean="0">
                <a:latin typeface="Times New Roman" pitchFamily="18" charset="0"/>
                <a:ea typeface="隶书" pitchFamily="49" charset="-122"/>
                <a:cs typeface="Times New Roman" pitchFamily="18" charset="0"/>
                <a:sym typeface="Wingdings" pitchFamily="2" charset="2"/>
              </a:rPr>
              <a:t>aaa</a:t>
            </a:r>
            <a:r>
              <a:rPr lang="zh-CN" altLang="en-US" dirty="0" smtClean="0">
                <a:latin typeface="Times New Roman" pitchFamily="18" charset="0"/>
                <a:ea typeface="隶书" pitchFamily="49" charset="-122"/>
                <a:cs typeface="Times New Roman" pitchFamily="18" charset="0"/>
                <a:sym typeface="Wingdings" pitchFamily="2" charset="2"/>
              </a:rPr>
              <a:t>是有效的；</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en-US" altLang="zh-CN" dirty="0" smtClean="0">
              <a:sym typeface="Wingdings" pitchFamily="2" charset="2"/>
            </a:endParaRPr>
          </a:p>
        </p:txBody>
      </p:sp>
      <p:pic>
        <p:nvPicPr>
          <p:cNvPr id="4" name="Picture 3"/>
          <p:cNvPicPr>
            <a:picLocks noChangeAspect="1" noChangeArrowheads="1"/>
          </p:cNvPicPr>
          <p:nvPr/>
        </p:nvPicPr>
        <p:blipFill>
          <a:blip r:embed="rId2" cstate="print"/>
          <a:srcRect/>
          <a:stretch>
            <a:fillRect/>
          </a:stretch>
        </p:blipFill>
        <p:spPr bwMode="auto">
          <a:xfrm>
            <a:off x="3214678" y="2285992"/>
            <a:ext cx="285752" cy="466227"/>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4714876" y="2285992"/>
            <a:ext cx="285752" cy="432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项集族的构造和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项集族的构造类似，但是</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有所不同：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中，当由项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生成新项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θ</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必须在</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注意：对应</a:t>
            </a:r>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项集族中的任意项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，总是保证</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初始项集满足这个条件</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每次求</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项集时，新产生的项也满足这个条件。</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CLOSURE</a:t>
            </a:r>
            <a:r>
              <a:rPr lang="zh-CN" altLang="en-US" dirty="0" smtClean="0">
                <a:latin typeface="华文新魏" pitchFamily="2" charset="-122"/>
                <a:ea typeface="华文新魏" pitchFamily="2" charset="-122"/>
              </a:rPr>
              <a:t>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85792"/>
          </a:xfrm>
        </p:spPr>
        <p:txBody>
          <a:bodyPr/>
          <a:lstStyle/>
          <a:p>
            <a:r>
              <a:rPr lang="zh-CN" altLang="en-US" dirty="0" smtClean="0">
                <a:latin typeface="Times New Roman" pitchFamily="18" charset="0"/>
                <a:ea typeface="隶书" pitchFamily="49" charset="-122"/>
                <a:cs typeface="Times New Roman" pitchFamily="18" charset="0"/>
              </a:rPr>
              <a:t>注意添加</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的取值范围。</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42910" y="2643182"/>
            <a:ext cx="7800975" cy="3362325"/>
          </a:xfrm>
          <a:prstGeom prst="rect">
            <a:avLst/>
          </a:prstGeom>
          <a:noFill/>
          <a:ln w="9525">
            <a:noFill/>
            <a:miter lim="800000"/>
            <a:headEnd/>
            <a:tailEnd/>
          </a:ln>
          <a:effectLst/>
        </p:spPr>
      </p:pic>
      <p:sp>
        <p:nvSpPr>
          <p:cNvPr id="5" name="圆角矩形标注 4"/>
          <p:cNvSpPr/>
          <p:nvPr/>
        </p:nvSpPr>
        <p:spPr>
          <a:xfrm>
            <a:off x="4929190" y="2357430"/>
            <a:ext cx="3357586" cy="785818"/>
          </a:xfrm>
          <a:prstGeom prst="wedgeRoundRectCallout">
            <a:avLst>
              <a:gd name="adj1" fmla="val -29754"/>
              <a:gd name="adj2" fmla="val 8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628" y="2357430"/>
            <a:ext cx="3214710" cy="830997"/>
          </a:xfrm>
          <a:prstGeom prst="rect">
            <a:avLst/>
          </a:prstGeom>
          <a:noFill/>
        </p:spPr>
        <p:txBody>
          <a:bodyPr wrap="square" rtlCol="0">
            <a:spAutoFit/>
          </a:bodyPr>
          <a:lstStyle/>
          <a:p>
            <a:r>
              <a:rPr lang="zh-CN" altLang="en-US" sz="2400" dirty="0" smtClean="0">
                <a:latin typeface="隶书" pitchFamily="49" charset="-122"/>
                <a:ea typeface="隶书" pitchFamily="49" charset="-122"/>
              </a:rPr>
              <a:t>即点后面跟着终结符号的项</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757229"/>
          </a:xfrm>
        </p:spPr>
        <p:txBody>
          <a:bodyPr/>
          <a:lstStyle/>
          <a:p>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算法基本相同</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428728" y="2643182"/>
            <a:ext cx="6534150" cy="2343150"/>
          </a:xfrm>
          <a:prstGeom prst="rect">
            <a:avLst/>
          </a:prstGeom>
          <a:noFill/>
          <a:ln w="9525">
            <a:noFill/>
            <a:miter lim="800000"/>
            <a:headEnd/>
            <a:tailEnd/>
          </a:ln>
          <a:effectLst/>
        </p:spPr>
      </p:pic>
      <p:sp>
        <p:nvSpPr>
          <p:cNvPr id="5" name="圆角矩形标注 4"/>
          <p:cNvSpPr/>
          <p:nvPr/>
        </p:nvSpPr>
        <p:spPr>
          <a:xfrm>
            <a:off x="4929190" y="2357430"/>
            <a:ext cx="3357586" cy="785818"/>
          </a:xfrm>
          <a:prstGeom prst="wedgeRoundRectCallout">
            <a:avLst>
              <a:gd name="adj1" fmla="val -29754"/>
              <a:gd name="adj2" fmla="val 8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628" y="2357430"/>
            <a:ext cx="3214710" cy="830997"/>
          </a:xfrm>
          <a:prstGeom prst="rect">
            <a:avLst/>
          </a:prstGeom>
          <a:noFill/>
        </p:spPr>
        <p:txBody>
          <a:bodyPr wrap="square" rtlCol="0">
            <a:spAutoFit/>
          </a:bodyPr>
          <a:lstStyle/>
          <a:p>
            <a:r>
              <a:rPr lang="zh-CN" altLang="en-US" sz="2400" dirty="0" smtClean="0">
                <a:latin typeface="隶书" pitchFamily="49" charset="-122"/>
                <a:ea typeface="隶书" pitchFamily="49" charset="-122"/>
              </a:rPr>
              <a:t>即点后面跟文法符号</a:t>
            </a:r>
            <a:r>
              <a:rPr lang="en-US" altLang="zh-CN" sz="2400" i="1" dirty="0" smtClean="0">
                <a:latin typeface="Times New Roman" pitchFamily="18" charset="0"/>
                <a:ea typeface="隶书" pitchFamily="49" charset="-122"/>
                <a:cs typeface="Times New Roman" pitchFamily="18" charset="0"/>
              </a:rPr>
              <a:t>X</a:t>
            </a:r>
            <a:r>
              <a:rPr lang="zh-CN" altLang="en-US" sz="2400" dirty="0" smtClean="0">
                <a:latin typeface="隶书" pitchFamily="49" charset="-122"/>
                <a:ea typeface="隶书" pitchFamily="49" charset="-122"/>
              </a:rPr>
              <a:t>的项</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项集族的主构造算法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8"/>
          </a:xfrm>
        </p:spPr>
        <p:txBody>
          <a:bodyPr/>
          <a:lstStyle/>
          <a:p>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项集族的构造算法相同</a:t>
            </a:r>
            <a:endParaRPr lang="zh-CN" altLang="en-US" dirty="0">
              <a:latin typeface="Times New Roman" pitchFamily="18" charset="0"/>
              <a:ea typeface="隶书" pitchFamily="49" charset="-122"/>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857224" y="2928934"/>
            <a:ext cx="7400925" cy="3143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401080" cy="4525963"/>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SCC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 d</a:t>
            </a:r>
          </a:p>
          <a:p>
            <a:r>
              <a:rPr lang="en-US" altLang="zh-CN" sz="2600" dirty="0" smtClean="0">
                <a:latin typeface="Times New Roman" pitchFamily="18" charset="0"/>
                <a:ea typeface="隶书" pitchFamily="49" charset="-122"/>
                <a:cs typeface="Times New Roman" pitchFamily="18" charset="0"/>
                <a:sym typeface="Wingdings" pitchFamily="2" charset="2"/>
              </a:rPr>
              <a:t>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=CLOSURE{[S’.S,$]}</a:t>
            </a:r>
          </a:p>
          <a:p>
            <a:pPr>
              <a:buNone/>
            </a:pPr>
            <a:r>
              <a:rPr lang="en-US" altLang="zh-CN" sz="2600" dirty="0" smtClean="0">
                <a:latin typeface="Times New Roman" pitchFamily="18" charset="0"/>
                <a:ea typeface="隶书" pitchFamily="49" charset="-122"/>
                <a:cs typeface="Times New Roman" pitchFamily="18" charset="0"/>
                <a:sym typeface="Wingdings" pitchFamily="2" charset="2"/>
              </a:rPr>
              <a:t>		[S’.S,$]</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[S.CC,$]</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p>
          <a:p>
            <a:r>
              <a:rPr lang="en-US" altLang="zh-CN" sz="2600" dirty="0" smtClean="0">
                <a:latin typeface="Times New Roman" pitchFamily="18" charset="0"/>
                <a:ea typeface="隶书" pitchFamily="49" charset="-122"/>
                <a:cs typeface="Times New Roman" pitchFamily="18" charset="0"/>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rPr>
              <a:t>,S)=</a:t>
            </a:r>
            <a:r>
              <a:rPr lang="en-US" altLang="zh-CN" sz="2600" dirty="0" smtClean="0">
                <a:latin typeface="Times New Roman" pitchFamily="18" charset="0"/>
                <a:ea typeface="隶书" pitchFamily="49" charset="-122"/>
                <a:cs typeface="Times New Roman" pitchFamily="18" charset="0"/>
                <a:sym typeface="Wingdings" pitchFamily="2" charset="2"/>
              </a:rPr>
              <a:t>{[S’S.,$]}</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,C)=CLOSURE{[SC.C,$]}=</a:t>
            </a:r>
          </a:p>
          <a:p>
            <a:pPr>
              <a:buNone/>
            </a:pPr>
            <a:r>
              <a:rPr lang="en-US" altLang="zh-CN" sz="2600" dirty="0" smtClean="0">
                <a:latin typeface="Times New Roman" pitchFamily="18" charset="0"/>
                <a:ea typeface="隶书" pitchFamily="49" charset="-122"/>
                <a:cs typeface="Times New Roman" pitchFamily="18" charset="0"/>
                <a:sym typeface="Wingdings" pitchFamily="2" charset="2"/>
              </a:rPr>
              <a:t>			{[SC.C,$],[</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smtClean="0">
                <a:latin typeface="Times New Roman" pitchFamily="18" charset="0"/>
                <a:ea typeface="隶书" pitchFamily="49" charset="-122"/>
                <a:cs typeface="Times New Roman" pitchFamily="18" charset="0"/>
                <a:sym typeface="Wingdings" pitchFamily="2" charset="2"/>
              </a:rPr>
              <a:t>,$]</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smtClean="0">
                <a:latin typeface="Times New Roman" pitchFamily="18" charset="0"/>
                <a:ea typeface="隶书" pitchFamily="49" charset="-122"/>
                <a:cs typeface="Times New Roman" pitchFamily="18" charset="0"/>
                <a:sym typeface="Wingdings" pitchFamily="2" charset="2"/>
              </a:rPr>
              <a:t>,$]}</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 ={[</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dirty="0" err="1" smtClean="0">
                <a:latin typeface="Times New Roman" pitchFamily="18" charset="0"/>
                <a:ea typeface="隶书" pitchFamily="49" charset="-122"/>
                <a:cs typeface="Times New Roman" pitchFamily="18" charset="0"/>
                <a:sym typeface="Wingdings" pitchFamily="2" charset="2"/>
              </a:rPr>
              <a:t>C.cC,c</a:t>
            </a:r>
            <a:r>
              <a:rPr lang="en-US" altLang="zh-CN" sz="2600" dirty="0" smtClean="0">
                <a:latin typeface="Times New Roman" pitchFamily="18" charset="0"/>
                <a:ea typeface="隶书" pitchFamily="49" charset="-122"/>
                <a:cs typeface="Times New Roman" pitchFamily="18" charset="0"/>
                <a:sym typeface="Wingdings" pitchFamily="2" charset="2"/>
              </a:rPr>
              <a:t>/d]</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C.d,c</a:t>
            </a:r>
            <a:r>
              <a:rPr lang="en-US" altLang="zh-CN" sz="2600" dirty="0" smtClean="0">
                <a:latin typeface="Times New Roman" pitchFamily="18" charset="0"/>
                <a:ea typeface="隶书" pitchFamily="49" charset="-122"/>
                <a:cs typeface="Times New Roman" pitchFamily="18" charset="0"/>
                <a:sym typeface="Wingdings" pitchFamily="2" charset="2"/>
              </a:rPr>
              <a:t>/d]}</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,d) ={[</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p>
          <a:p>
            <a:pPr lvl="1"/>
            <a:r>
              <a:rPr lang="zh-CN" altLang="en-US" sz="2200" dirty="0" smtClean="0">
                <a:latin typeface="Times New Roman" pitchFamily="18" charset="0"/>
                <a:ea typeface="隶书" pitchFamily="49" charset="-122"/>
                <a:cs typeface="Times New Roman" pitchFamily="18" charset="0"/>
                <a:sym typeface="Wingdings" pitchFamily="2" charset="2"/>
              </a:rPr>
              <a:t>如果它是当前状态，下一个输入符号必须是</a:t>
            </a:r>
            <a:r>
              <a:rPr lang="en-US" altLang="zh-CN" sz="2200" dirty="0" smtClean="0">
                <a:latin typeface="Times New Roman" pitchFamily="18" charset="0"/>
                <a:ea typeface="隶书" pitchFamily="49" charset="-122"/>
                <a:cs typeface="Times New Roman" pitchFamily="18" charset="0"/>
                <a:sym typeface="Wingdings" pitchFamily="2" charset="2"/>
              </a:rPr>
              <a:t>c</a:t>
            </a:r>
            <a:r>
              <a:rPr lang="zh-CN" altLang="en-US" sz="2200" dirty="0" smtClean="0">
                <a:latin typeface="Times New Roman" pitchFamily="18" charset="0"/>
                <a:ea typeface="隶书" pitchFamily="49" charset="-122"/>
                <a:cs typeface="Times New Roman" pitchFamily="18" charset="0"/>
                <a:sym typeface="Wingdings" pitchFamily="2" charset="2"/>
              </a:rPr>
              <a:t>或者</a:t>
            </a:r>
            <a:r>
              <a:rPr lang="en-US" altLang="zh-CN" sz="2200" dirty="0" smtClean="0">
                <a:latin typeface="Times New Roman" pitchFamily="18" charset="0"/>
                <a:ea typeface="隶书" pitchFamily="49" charset="-122"/>
                <a:cs typeface="Times New Roman" pitchFamily="18" charset="0"/>
                <a:sym typeface="Wingdings" pitchFamily="2" charset="2"/>
              </a:rPr>
              <a:t>d</a:t>
            </a:r>
            <a:r>
              <a:rPr lang="zh-CN" altLang="en-US" sz="2200" dirty="0" smtClean="0">
                <a:latin typeface="Times New Roman" pitchFamily="18" charset="0"/>
                <a:ea typeface="隶书" pitchFamily="49" charset="-122"/>
                <a:cs typeface="Times New Roman" pitchFamily="18" charset="0"/>
                <a:sym typeface="Wingdings" pitchFamily="2" charset="2"/>
              </a:rPr>
              <a:t>才可以归约</a:t>
            </a:r>
            <a:endParaRPr lang="en-US" altLang="zh-CN" sz="2200" dirty="0" smtClean="0">
              <a:latin typeface="Times New Roman" pitchFamily="18" charset="0"/>
              <a:ea typeface="隶书" pitchFamily="49" charset="-122"/>
              <a:cs typeface="Times New Roman" pitchFamily="18" charset="0"/>
              <a:sym typeface="Wingdings" pitchFamily="2" charset="2"/>
            </a:endParaRPr>
          </a:p>
          <a:p>
            <a:r>
              <a:rPr lang="en-US" altLang="zh-CN" sz="2600" dirty="0" smtClean="0">
                <a:latin typeface="Times New Roman" pitchFamily="18" charset="0"/>
                <a:cs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14420"/>
          </a:xfrm>
        </p:spPr>
        <p:txBody>
          <a:bodyPr>
            <a:normAutofit/>
          </a:bodyPr>
          <a:lstStyle/>
          <a:p>
            <a:r>
              <a:rPr lang="zh-CN" altLang="en-US" dirty="0" smtClean="0">
                <a:latin typeface="Times New Roman" pitchFamily="18" charset="0"/>
                <a:ea typeface="隶书" pitchFamily="49" charset="-122"/>
                <a:cs typeface="Times New Roman" pitchFamily="18" charset="0"/>
              </a:rPr>
              <a:t>推导序列：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 =&gt; </a:t>
            </a:r>
            <a:r>
              <a:rPr lang="en-US" altLang="zh-CN" dirty="0" smtClean="0">
                <a:latin typeface="Times New Roman" pitchFamily="18" charset="0"/>
                <a:ea typeface="隶书" pitchFamily="49" charset="-122"/>
                <a:cs typeface="Times New Roman" pitchFamily="18" charset="0"/>
                <a:sym typeface="Wingdings" pitchFamily="2" charset="2"/>
              </a:rPr>
              <a:t>-E =&gt; -(E)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 =&gt; -(</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E</a:t>
            </a:r>
            <a:r>
              <a:rPr lang="en-US" altLang="zh-CN" dirty="0" smtClean="0">
                <a:latin typeface="Times New Roman" pitchFamily="18" charset="0"/>
                <a:ea typeface="隶书" pitchFamily="49" charset="-122"/>
                <a:cs typeface="Times New Roman" pitchFamily="18" charset="0"/>
                <a:sym typeface="Wingdings" pitchFamily="2" charset="2"/>
              </a:rPr>
              <a:t>) =&gt; -(</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857224" y="2714620"/>
            <a:ext cx="6572296" cy="39151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001024" cy="857232"/>
          </a:xfrm>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图</a:t>
            </a:r>
            <a:endParaRPr lang="zh-CN" altLang="en-US" dirty="0">
              <a:latin typeface="华文新魏" pitchFamily="2" charset="-122"/>
              <a:ea typeface="华文新魏"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1947398" y="857208"/>
            <a:ext cx="7196602" cy="5857940"/>
          </a:xfrm>
          <a:prstGeom prst="rect">
            <a:avLst/>
          </a:prstGeom>
          <a:noFill/>
          <a:ln w="9525">
            <a:noFill/>
            <a:miter lim="800000"/>
            <a:headEnd/>
            <a:tailEnd/>
          </a:ln>
          <a:effectLst/>
        </p:spPr>
      </p:pic>
      <p:sp>
        <p:nvSpPr>
          <p:cNvPr id="5" name="TextBox 4"/>
          <p:cNvSpPr txBox="1"/>
          <p:nvPr/>
        </p:nvSpPr>
        <p:spPr>
          <a:xfrm>
            <a:off x="142844" y="3286124"/>
            <a:ext cx="2214578" cy="2523768"/>
          </a:xfrm>
          <a:prstGeom prst="rect">
            <a:avLst/>
          </a:prstGeom>
          <a:noFill/>
        </p:spPr>
        <p:txBody>
          <a:bodyPr wrap="square" rtlCol="0">
            <a:spAutoFit/>
          </a:bodyPr>
          <a:lstStyle/>
          <a:p>
            <a:r>
              <a:rPr lang="zh-CN" altLang="en-US" sz="2000" dirty="0" smtClean="0">
                <a:latin typeface="隶书" pitchFamily="49" charset="-122"/>
                <a:ea typeface="隶书" pitchFamily="49" charset="-122"/>
              </a:rPr>
              <a:t>不计向前看符号，</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I3</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I6</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I8</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I9</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I4</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I7</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r>
              <a:rPr lang="zh-CN" altLang="en-US" sz="2000" dirty="0" smtClean="0">
                <a:latin typeface="隶书" pitchFamily="49" charset="-122"/>
                <a:ea typeface="隶书" pitchFamily="49" charset="-122"/>
              </a:rPr>
              <a:t>如果构造</a:t>
            </a:r>
            <a:r>
              <a:rPr lang="en-US" altLang="zh-CN" sz="2000" dirty="0" smtClean="0">
                <a:latin typeface="隶书" pitchFamily="49" charset="-122"/>
                <a:ea typeface="隶书" pitchFamily="49" charset="-122"/>
              </a:rPr>
              <a:t>LR(0)</a:t>
            </a:r>
            <a:r>
              <a:rPr lang="zh-CN" altLang="en-US" sz="2000" dirty="0" smtClean="0">
                <a:latin typeface="隶书" pitchFamily="49" charset="-122"/>
                <a:ea typeface="隶书" pitchFamily="49" charset="-122"/>
              </a:rPr>
              <a:t>项集族，只有</a:t>
            </a:r>
            <a:r>
              <a:rPr lang="en-US" altLang="zh-CN" sz="2000" dirty="0" smtClean="0">
                <a:latin typeface="隶书" pitchFamily="49" charset="-122"/>
                <a:ea typeface="隶书" pitchFamily="49" charset="-122"/>
              </a:rPr>
              <a:t>6</a:t>
            </a:r>
            <a:r>
              <a:rPr lang="zh-CN" altLang="en-US" sz="2000" dirty="0" smtClean="0">
                <a:latin typeface="隶书" pitchFamily="49" charset="-122"/>
                <a:ea typeface="隶书" pitchFamily="49" charset="-122"/>
              </a:rPr>
              <a:t>个项集。</a:t>
            </a:r>
            <a:endParaRPr lang="en-US" altLang="zh-CN" sz="2000" dirty="0" smtClean="0">
              <a:latin typeface="隶书" pitchFamily="49" charset="-122"/>
              <a:ea typeface="隶书" pitchFamily="49" charset="-122"/>
            </a:endParaRPr>
          </a:p>
          <a:p>
            <a:endParaRPr lang="zh-CN" alt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p:txBody>
          <a:bodyPr/>
          <a:lstStyle/>
          <a:p>
            <a:pPr eaLnBrk="1" hangingPunct="1">
              <a:defRPr/>
            </a:pPr>
            <a:r>
              <a:rPr lang="zh-CN" altLang="en-US" sz="2800" b="1" noProof="1" smtClean="0">
                <a:latin typeface="Times New Roman" pitchFamily="18" charset="0"/>
                <a:cs typeface="Times New Roman" pitchFamily="18" charset="0"/>
                <a:sym typeface="+mn-ea"/>
              </a:rPr>
              <a:t>例：求</a:t>
            </a:r>
            <a:r>
              <a:rPr lang="en-US" altLang="en-US" sz="2800" b="1" noProof="1" smtClean="0">
                <a:latin typeface="Times New Roman" pitchFamily="18" charset="0"/>
                <a:cs typeface="Times New Roman" pitchFamily="18" charset="0"/>
                <a:sym typeface="+mn-ea"/>
              </a:rPr>
              <a:t>S</a:t>
            </a:r>
            <a:r>
              <a:rPr lang="en-US"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altLang="en-US" sz="2800" b="1" noProof="1" smtClean="0">
                <a:effectLst>
                  <a:outerShdw blurRad="38100" dist="38100" dir="2700000" algn="tl">
                    <a:srgbClr val="C0C0C0"/>
                  </a:outerShdw>
                </a:effectLst>
                <a:latin typeface="Times New Roman" pitchFamily="18" charset="0"/>
                <a:sym typeface="Symbol" pitchFamily="18" charset="2"/>
              </a:rPr>
              <a:t>SS+</a:t>
            </a:r>
            <a:r>
              <a:rPr lang="en-US"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a:t>
            </a:r>
            <a:r>
              <a:rPr lang="en-US" altLang="en-US" sz="2800" b="1" noProof="1" smtClean="0">
                <a:effectLst>
                  <a:outerShdw blurRad="38100" dist="38100" dir="2700000" algn="tl">
                    <a:srgbClr val="C0C0C0"/>
                  </a:outerShdw>
                </a:effectLst>
                <a:latin typeface="Times New Roman" pitchFamily="18" charset="0"/>
                <a:sym typeface="Symbol" pitchFamily="18" charset="2"/>
              </a:rPr>
              <a:t>SS* | a</a:t>
            </a:r>
            <a:r>
              <a:rPr lang="zh-CN" altLang="en-US" sz="2800" b="1" noProof="1" smtClean="0">
                <a:effectLst>
                  <a:outerShdw blurRad="38100" dist="38100" dir="2700000" algn="tl">
                    <a:srgbClr val="C0C0C0"/>
                  </a:outerShdw>
                </a:effectLst>
                <a:latin typeface="Times New Roman" pitchFamily="18" charset="0"/>
                <a:sym typeface="Symbol" pitchFamily="18" charset="2"/>
              </a:rPr>
              <a:t>的规范</a:t>
            </a:r>
            <a:r>
              <a:rPr lang="en-US" altLang="zh-CN" sz="2800" b="1" noProof="1" smtClean="0">
                <a:effectLst>
                  <a:outerShdw blurRad="38100" dist="38100" dir="2700000" algn="tl">
                    <a:srgbClr val="C0C0C0"/>
                  </a:outerShdw>
                </a:effectLst>
                <a:latin typeface="Times New Roman" pitchFamily="18" charset="0"/>
                <a:sym typeface="Symbol" pitchFamily="18" charset="2"/>
              </a:rPr>
              <a:t>LR</a:t>
            </a:r>
            <a:r>
              <a:rPr lang="zh-CN" altLang="en-US" sz="2800" b="1" noProof="1" smtClean="0">
                <a:effectLst>
                  <a:outerShdw blurRad="38100" dist="38100" dir="2700000" algn="tl">
                    <a:srgbClr val="C0C0C0"/>
                  </a:outerShdw>
                </a:effectLst>
                <a:latin typeface="Times New Roman" pitchFamily="18" charset="0"/>
                <a:sym typeface="Symbol" pitchFamily="18" charset="2"/>
              </a:rPr>
              <a:t>项集族</a:t>
            </a:r>
          </a:p>
        </p:txBody>
      </p:sp>
      <p:sp>
        <p:nvSpPr>
          <p:cNvPr id="3075" name="文本占位符 3074"/>
          <p:cNvSpPr>
            <a:spLocks noGrp="1"/>
          </p:cNvSpPr>
          <p:nvPr>
            <p:ph type="body" sz="half" idx="1"/>
          </p:nvPr>
        </p:nvSpPr>
        <p:spPr>
          <a:xfrm>
            <a:off x="469900" y="1485900"/>
            <a:ext cx="8435975" cy="1508125"/>
          </a:xfrm>
        </p:spPr>
        <p:txBody>
          <a:bodyPr/>
          <a:lstStyle/>
          <a:p>
            <a:pPr marL="0" indent="0" eaLnBrk="1" hangingPunct="1">
              <a:lnSpc>
                <a:spcPct val="110000"/>
              </a:lnSpc>
              <a:buFont typeface="Arial" charset="0"/>
              <a:buNone/>
              <a:defRPr/>
            </a:pPr>
            <a:r>
              <a:rPr lang="zh-CN" altLang="en-US" sz="2400" b="1" noProof="1">
                <a:effectLst>
                  <a:outerShdw blurRad="38100" dist="38100" dir="2700000">
                    <a:srgbClr val="C0C0C0"/>
                  </a:outerShdw>
                </a:effectLst>
                <a:latin typeface="Times New Roman" pitchFamily="18" charset="0"/>
                <a:sym typeface="Symbol" pitchFamily="18" charset="2"/>
              </a:rPr>
              <a:t>解：引入</a:t>
            </a:r>
            <a:r>
              <a:rPr lang="zh-CN" altLang="en-US" sz="2400" b="1" noProof="1">
                <a:effectLst>
                  <a:outerShdw blurRad="38100" dist="38100" dir="2700000">
                    <a:srgbClr val="C0C0C0"/>
                  </a:outerShdw>
                </a:effectLst>
                <a:latin typeface="Times New Roman" pitchFamily="18" charset="0"/>
                <a:sym typeface="Wingdings" pitchFamily="2" charset="2"/>
              </a:rPr>
              <a:t>产生式</a:t>
            </a:r>
            <a:r>
              <a:rPr lang="en-US" altLang="x-none" sz="2400" b="1" noProof="1">
                <a:effectLst>
                  <a:outerShdw blurRad="38100" dist="38100" dir="2700000">
                    <a:srgbClr val="C0C0C0"/>
                  </a:outerShdw>
                </a:effectLst>
                <a:latin typeface="Times New Roman" pitchFamily="18" charset="0"/>
                <a:sym typeface="Wingdings" pitchFamily="2" charset="2"/>
              </a:rPr>
              <a:t>S’</a:t>
            </a:r>
            <a:r>
              <a:rPr lang="en-US" altLang="x-none" sz="2400" b="1" noProof="1">
                <a:effectLst>
                  <a:outerShdw blurRad="38100" dist="38100" dir="2700000">
                    <a:srgbClr val="C0C0C0"/>
                  </a:outerShdw>
                </a:effectLst>
                <a:latin typeface="Times New Roman" pitchFamily="18" charset="0"/>
                <a:sym typeface="Symbol" pitchFamily="18" charset="2"/>
              </a:rPr>
              <a:t></a:t>
            </a:r>
            <a:r>
              <a:rPr lang="en-US" altLang="x-none" sz="2400" b="1" noProof="1">
                <a:effectLst>
                  <a:outerShdw blurRad="38100" dist="38100" dir="2700000">
                    <a:srgbClr val="C0C0C0"/>
                  </a:outerShdw>
                </a:effectLst>
                <a:latin typeface="Times New Roman" pitchFamily="18" charset="0"/>
                <a:sym typeface="Wingdings" pitchFamily="2" charset="2"/>
              </a:rPr>
              <a:t> S，</a:t>
            </a:r>
            <a:r>
              <a:rPr lang="zh-CN" altLang="en-US" sz="2400" b="1" noProof="1">
                <a:effectLst>
                  <a:outerShdw blurRad="38100" dist="38100" dir="2700000">
                    <a:srgbClr val="C0C0C0"/>
                  </a:outerShdw>
                </a:effectLst>
                <a:latin typeface="Times New Roman" pitchFamily="18" charset="0"/>
                <a:sym typeface="Wingdings" pitchFamily="2" charset="2"/>
              </a:rPr>
              <a:t>得到增广文法</a:t>
            </a:r>
            <a:r>
              <a:rPr lang="en-US" altLang="x-none" sz="2400" b="1" noProof="1">
                <a:effectLst>
                  <a:outerShdw blurRad="38100" dist="38100" dir="2700000">
                    <a:srgbClr val="C0C0C0"/>
                  </a:outerShdw>
                </a:effectLst>
                <a:latin typeface="Times New Roman" pitchFamily="18" charset="0"/>
                <a:sym typeface="Wingdings" pitchFamily="2" charset="2"/>
              </a:rPr>
              <a:t>G[S’] </a:t>
            </a:r>
            <a:r>
              <a:rPr lang="zh-CN" altLang="en-US" sz="2400" b="1" noProof="1">
                <a:effectLst>
                  <a:outerShdw blurRad="38100" dist="38100" dir="2700000">
                    <a:srgbClr val="C0C0C0"/>
                  </a:outerShdw>
                </a:effectLst>
                <a:latin typeface="Times New Roman" pitchFamily="18" charset="0"/>
                <a:sym typeface="Wingdings" pitchFamily="2" charset="2"/>
              </a:rPr>
              <a:t>：</a:t>
            </a:r>
          </a:p>
          <a:p>
            <a:pPr marL="0" indent="0" eaLnBrk="1" hangingPunct="1">
              <a:buFont typeface="Arial" charset="0"/>
              <a:buNone/>
              <a:defRPr/>
            </a:pPr>
            <a:r>
              <a:rPr lang="zh-CN" altLang="en-US" sz="2400" b="1" noProof="1">
                <a:effectLst>
                  <a:outerShdw blurRad="38100" dist="38100" dir="2700000">
                    <a:srgbClr val="C0C0C0"/>
                  </a:outerShdw>
                </a:effectLst>
                <a:latin typeface="Times New Roman" pitchFamily="18" charset="0"/>
                <a:sym typeface="Wingdings" pitchFamily="2" charset="2"/>
              </a:rPr>
              <a:t>(</a:t>
            </a:r>
            <a:r>
              <a:rPr lang="zh-CN" altLang="en-US" sz="2400" b="1" noProof="1">
                <a:solidFill>
                  <a:schemeClr val="hlink"/>
                </a:solidFill>
                <a:effectLst>
                  <a:outerShdw blurRad="38100" dist="38100" dir="2700000">
                    <a:srgbClr val="C0C0C0"/>
                  </a:outerShdw>
                </a:effectLst>
                <a:latin typeface="Times New Roman" pitchFamily="18" charset="0"/>
                <a:sym typeface="Wingdings" pitchFamily="2" charset="2"/>
              </a:rPr>
              <a:t>0</a:t>
            </a:r>
            <a:r>
              <a:rPr lang="zh-CN" altLang="en-US" sz="2400" b="1" noProof="1">
                <a:effectLst>
                  <a:outerShdw blurRad="38100" dist="38100" dir="2700000">
                    <a:srgbClr val="C0C0C0"/>
                  </a:outerShdw>
                </a:effectLst>
                <a:latin typeface="Times New Roman" pitchFamily="18" charset="0"/>
                <a:sym typeface="Wingdings" pitchFamily="2" charset="2"/>
              </a:rPr>
              <a:t>)</a:t>
            </a:r>
            <a:r>
              <a:rPr lang="en-US" altLang="x-none" sz="2400" b="1" noProof="1">
                <a:effectLst>
                  <a:outerShdw blurRad="38100" dist="38100" dir="2700000">
                    <a:srgbClr val="C0C0C0"/>
                  </a:outerShdw>
                </a:effectLst>
                <a:latin typeface="Times New Roman" pitchFamily="18" charset="0"/>
                <a:sym typeface="Wingdings" pitchFamily="2" charset="2"/>
              </a:rPr>
              <a:t>S’</a:t>
            </a:r>
            <a:r>
              <a:rPr lang="en-US" altLang="x-none" sz="2400" b="1" noProof="1">
                <a:effectLst>
                  <a:outerShdw blurRad="38100" dist="38100" dir="2700000">
                    <a:srgbClr val="C0C0C0"/>
                  </a:outerShdw>
                </a:effectLst>
                <a:latin typeface="Times New Roman" pitchFamily="18" charset="0"/>
                <a:sym typeface="Symbol" pitchFamily="18" charset="2"/>
              </a:rPr>
              <a:t></a:t>
            </a:r>
            <a:r>
              <a:rPr lang="en-US" altLang="x-none" sz="2400" b="1" noProof="1">
                <a:effectLst>
                  <a:outerShdw blurRad="38100" dist="38100" dir="2700000">
                    <a:srgbClr val="C0C0C0"/>
                  </a:outerShdw>
                </a:effectLst>
                <a:latin typeface="Times New Roman" pitchFamily="18" charset="0"/>
                <a:sym typeface="Wingdings" pitchFamily="2" charset="2"/>
              </a:rPr>
              <a:t>S	(1)S</a:t>
            </a:r>
            <a:r>
              <a:rPr lang="en-US" altLang="x-none" sz="2400" b="1" noProof="1">
                <a:effectLst>
                  <a:outerShdw blurRad="38100" dist="38100" dir="2700000">
                    <a:srgbClr val="C0C0C0"/>
                  </a:outerShdw>
                </a:effectLst>
                <a:latin typeface="Times New Roman" pitchFamily="18" charset="0"/>
                <a:sym typeface="Symbol" pitchFamily="18" charset="2"/>
              </a:rPr>
              <a:t></a:t>
            </a:r>
            <a:r>
              <a:rPr lang="zh-CN" altLang="en-US" sz="2400" b="1" noProof="1">
                <a:effectLst>
                  <a:outerShdw blurRad="38100" dist="38100" dir="2700000">
                    <a:srgbClr val="C0C0C0"/>
                  </a:outerShdw>
                </a:effectLst>
                <a:latin typeface="Times New Roman" pitchFamily="18" charset="0"/>
                <a:sym typeface="Wingdings" pitchFamily="2" charset="2"/>
              </a:rPr>
              <a:t>SS+	</a:t>
            </a:r>
            <a:r>
              <a:rPr lang="en-US" altLang="x-none" sz="2400" b="1" noProof="1">
                <a:effectLst>
                  <a:outerShdw blurRad="38100" dist="38100" dir="2700000">
                    <a:srgbClr val="C0C0C0"/>
                  </a:outerShdw>
                </a:effectLst>
                <a:latin typeface="Times New Roman" pitchFamily="18" charset="0"/>
                <a:sym typeface="Wingdings" pitchFamily="2" charset="2"/>
              </a:rPr>
              <a:t>(2)S</a:t>
            </a:r>
            <a:r>
              <a:rPr lang="en-US" altLang="x-none" sz="2400" b="1" noProof="1">
                <a:effectLst>
                  <a:outerShdw blurRad="38100" dist="38100" dir="2700000">
                    <a:srgbClr val="C0C0C0"/>
                  </a:outerShdw>
                </a:effectLst>
                <a:latin typeface="Times New Roman" pitchFamily="18" charset="0"/>
                <a:sym typeface="Symbol" pitchFamily="18" charset="2"/>
              </a:rPr>
              <a:t></a:t>
            </a:r>
            <a:r>
              <a:rPr lang="zh-CN" altLang="en-US" sz="2400" b="1" noProof="1">
                <a:effectLst>
                  <a:outerShdw blurRad="38100" dist="38100" dir="2700000">
                    <a:srgbClr val="C0C0C0"/>
                  </a:outerShdw>
                </a:effectLst>
                <a:latin typeface="Times New Roman" pitchFamily="18" charset="0"/>
                <a:sym typeface="Wingdings" pitchFamily="2" charset="2"/>
              </a:rPr>
              <a:t>SS*</a:t>
            </a:r>
            <a:r>
              <a:rPr lang="en-US" altLang="x-none" sz="2400" b="1" noProof="1">
                <a:effectLst>
                  <a:outerShdw blurRad="38100" dist="38100" dir="2700000">
                    <a:srgbClr val="C0C0C0"/>
                  </a:outerShdw>
                </a:effectLst>
                <a:latin typeface="Times New Roman" pitchFamily="18" charset="0"/>
                <a:sym typeface="Wingdings" pitchFamily="2" charset="2"/>
              </a:rPr>
              <a:t>	(3)</a:t>
            </a:r>
            <a:r>
              <a:rPr lang="zh-CN" altLang="en-US" sz="2400" b="1" noProof="1">
                <a:effectLst>
                  <a:outerShdw blurRad="38100" dist="38100" dir="2700000">
                    <a:srgbClr val="C0C0C0"/>
                  </a:outerShdw>
                </a:effectLst>
                <a:latin typeface="Times New Roman" pitchFamily="18" charset="0"/>
                <a:sym typeface="Wingdings" pitchFamily="2" charset="2"/>
              </a:rPr>
              <a:t>S</a:t>
            </a:r>
            <a:r>
              <a:rPr lang="en-US" altLang="x-none" sz="2400" b="1" noProof="1">
                <a:effectLst>
                  <a:outerShdw blurRad="38100" dist="38100" dir="2700000">
                    <a:srgbClr val="C0C0C0"/>
                  </a:outerShdw>
                </a:effectLst>
                <a:latin typeface="Times New Roman" pitchFamily="18" charset="0"/>
                <a:sym typeface="Symbol" pitchFamily="18" charset="2"/>
              </a:rPr>
              <a:t></a:t>
            </a:r>
            <a:r>
              <a:rPr lang="zh-CN" altLang="en-US" sz="2400" b="1" noProof="1">
                <a:effectLst>
                  <a:outerShdw blurRad="38100" dist="38100" dir="2700000">
                    <a:srgbClr val="C0C0C0"/>
                  </a:outerShdw>
                </a:effectLst>
                <a:latin typeface="Times New Roman" pitchFamily="18" charset="0"/>
                <a:sym typeface="Wingdings" pitchFamily="2" charset="2"/>
              </a:rPr>
              <a:t>a</a:t>
            </a:r>
          </a:p>
          <a:p>
            <a:pPr marL="0" indent="0" eaLnBrk="1" hangingPunct="1">
              <a:buFont typeface="Arial" charset="0"/>
              <a:buNone/>
              <a:defRPr/>
            </a:pPr>
            <a:r>
              <a:rPr lang="zh-CN" altLang="en-US" sz="2400" b="1" noProof="1">
                <a:effectLst>
                  <a:outerShdw blurRad="38100" dist="38100" dir="2700000">
                    <a:srgbClr val="C0C0C0"/>
                  </a:outerShdw>
                </a:effectLst>
                <a:latin typeface="Times New Roman" pitchFamily="18" charset="0"/>
                <a:sym typeface="Symbol" pitchFamily="18" charset="2"/>
              </a:rPr>
              <a:t>构建LR(</a:t>
            </a:r>
            <a:r>
              <a:rPr lang="en-US" altLang="zh-CN" sz="2400" b="1" noProof="1">
                <a:effectLst>
                  <a:outerShdw blurRad="38100" dist="38100" dir="2700000">
                    <a:srgbClr val="C0C0C0"/>
                  </a:outerShdw>
                </a:effectLst>
                <a:latin typeface="Times New Roman" pitchFamily="18" charset="0"/>
                <a:sym typeface="Symbol" pitchFamily="18" charset="2"/>
              </a:rPr>
              <a:t>1</a:t>
            </a:r>
            <a:r>
              <a:rPr lang="zh-CN" altLang="en-US" sz="2400" b="1" noProof="1">
                <a:effectLst>
                  <a:outerShdw blurRad="38100" dist="38100" dir="2700000">
                    <a:srgbClr val="C0C0C0"/>
                  </a:outerShdw>
                </a:effectLst>
                <a:latin typeface="Times New Roman" pitchFamily="18" charset="0"/>
                <a:sym typeface="Symbol" pitchFamily="18" charset="2"/>
              </a:rPr>
              <a:t>)项目集族如下：</a:t>
            </a:r>
          </a:p>
        </p:txBody>
      </p:sp>
      <p:graphicFrame>
        <p:nvGraphicFramePr>
          <p:cNvPr id="3076" name="内容占位符 3075"/>
          <p:cNvGraphicFramePr>
            <a:graphicFrameLocks noGrp="1"/>
          </p:cNvGraphicFramePr>
          <p:nvPr>
            <p:ph sz="half" idx="2"/>
          </p:nvPr>
        </p:nvGraphicFramePr>
        <p:xfrm>
          <a:off x="538163" y="2997200"/>
          <a:ext cx="7416800" cy="1665288"/>
        </p:xfrm>
        <a:graphic>
          <a:graphicData uri="http://schemas.openxmlformats.org/drawingml/2006/table">
            <a:tbl>
              <a:tblPr/>
              <a:tblGrid>
                <a:gridCol w="1033462"/>
                <a:gridCol w="2628900"/>
                <a:gridCol w="1876425"/>
                <a:gridCol w="1878013"/>
              </a:tblGrid>
              <a:tr h="3381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71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226048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内容占位符 3075"/>
          <p:cNvGraphicFramePr>
            <a:graphicFrameLocks noGrp="1"/>
          </p:cNvGraphicFramePr>
          <p:nvPr>
            <p:ph sz="half" idx="2"/>
          </p:nvPr>
        </p:nvGraphicFramePr>
        <p:xfrm>
          <a:off x="682625" y="695325"/>
          <a:ext cx="7416800" cy="5062537"/>
        </p:xfrm>
        <a:graphic>
          <a:graphicData uri="http://schemas.openxmlformats.org/drawingml/2006/table">
            <a:tbl>
              <a:tblPr/>
              <a:tblGrid>
                <a:gridCol w="1033780"/>
                <a:gridCol w="2628900"/>
                <a:gridCol w="1876425"/>
                <a:gridCol w="1877695"/>
              </a:tblGrid>
              <a:tr h="360022">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dirty="0">
                          <a:effectLst>
                            <a:outerShdw blurRad="38100" dist="38100" dir="2700000">
                              <a:srgbClr val="C0C0C0"/>
                            </a:outerShdw>
                          </a:effectLst>
                          <a:latin typeface="Times New Roman" pitchFamily="18" charset="0"/>
                          <a:ea typeface="宋体" pitchFamily="2" charset="-122"/>
                        </a:rPr>
                        <a:t>状态</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项目集</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后继符号</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后继状态</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48058">
                <a:tc>
                  <a:txBody>
                    <a:bodyPr/>
                    <a:lstStyle/>
                    <a:p>
                      <a:pPr marL="0" lvl="0" indent="0">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rPr>
                        <a:t>S</a:t>
                      </a:r>
                      <a:r>
                        <a:rPr lang="en-US" altLang="x-none" sz="2000" b="1" baseline="-25000">
                          <a:effectLst>
                            <a:outerShdw blurRad="38100" dist="38100" dir="2700000">
                              <a:srgbClr val="C0C0C0"/>
                            </a:outerShdw>
                          </a:effectLst>
                          <a:latin typeface="Times New Roman" pitchFamily="18" charset="0"/>
                          <a:ea typeface="宋体" pitchFamily="2" charset="-122"/>
                        </a:rPr>
                        <a:t>1</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rPr>
                        <a:t>S’</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rPr>
                        <a:t>,     $</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a:effectLst>
                            <a:outerShdw blurRad="38100" dist="38100" dir="2700000">
                              <a:srgbClr val="C0C0C0"/>
                            </a:outerShdw>
                          </a:effectLst>
                          <a:latin typeface="Times New Roman" pitchFamily="2" charset="0"/>
                          <a:ea typeface="宋体" pitchFamily="2" charset="-122"/>
                          <a:sym typeface="+mn-ea"/>
                        </a:rPr>
                        <a:t>a</a:t>
                      </a:r>
                      <a:r>
                        <a:rPr lang="en-US" altLang="zh-CN" sz="2000" b="1">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zh-CN"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dirty="0" smtClean="0">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dirty="0" smtClean="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dirty="0" smtClean="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dirty="0" smtClean="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smtClean="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4</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424153">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2</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18" charset="0"/>
                          <a:ea typeface="宋体" pitchFamily="2" charset="-122"/>
                          <a:sym typeface="+mn-ea"/>
                        </a:rPr>
                        <a:t>{S</a:t>
                      </a:r>
                      <a:r>
                        <a:rPr lang="en-US" altLang="x-none" sz="2000" b="1">
                          <a:effectLst>
                            <a:outerShdw blurRad="38100" dist="38100" dir="2700000">
                              <a:srgbClr val="C0C0C0"/>
                            </a:outerShdw>
                          </a:effectLst>
                          <a:latin typeface="Times New Roman" pitchFamily="18"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18" charset="0"/>
                          <a:ea typeface="宋体" pitchFamily="2" charset="-122"/>
                          <a:sym typeface="+mn-ea"/>
                        </a:rPr>
                        <a:t>a</a:t>
                      </a:r>
                      <a:r>
                        <a:rPr lang="en-US" altLang="x-none" sz="2000" b="1">
                          <a:effectLst>
                            <a:outerShdw blurRad="38100" dist="38100" dir="2700000">
                              <a:srgbClr val="C0C0C0"/>
                            </a:outerShdw>
                          </a:effectLst>
                          <a:latin typeface="Times New Roman" pitchFamily="18" charset="0"/>
                          <a:ea typeface="宋体" pitchFamily="2" charset="-122"/>
                          <a:sym typeface="+mn-ea"/>
                        </a:rPr>
                        <a:t>•</a:t>
                      </a:r>
                      <a:r>
                        <a:rPr lang="en-US" altLang="zh-CN" sz="2000" b="1">
                          <a:effectLst>
                            <a:outerShdw blurRad="38100" dist="38100" dir="2700000">
                              <a:srgbClr val="C0C0C0"/>
                            </a:outerShdw>
                          </a:effectLst>
                          <a:latin typeface="Times New Roman" pitchFamily="18" charset="0"/>
                          <a:ea typeface="宋体" pitchFamily="2" charset="-122"/>
                          <a:sym typeface="+mn-ea"/>
                        </a:rPr>
                        <a:t>,         a|$</a:t>
                      </a:r>
                      <a:r>
                        <a:rPr lang="en-US" altLang="x-none" sz="2000" b="1">
                          <a:effectLst>
                            <a:outerShdw blurRad="38100" dist="38100" dir="2700000">
                              <a:srgbClr val="C0C0C0"/>
                            </a:outerShdw>
                          </a:effectLst>
                          <a:latin typeface="Times New Roman" pitchFamily="18"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sym typeface="+mn-ea"/>
                        </a:rPr>
                        <a:t>#</a:t>
                      </a:r>
                      <a:r>
                        <a:rPr lang="zh-CN" altLang="en-US" sz="2000" b="1" dirty="0">
                          <a:effectLst>
                            <a:outerShdw blurRad="38100" dist="38100" dir="2700000">
                              <a:srgbClr val="C0C0C0"/>
                            </a:outerShdw>
                          </a:effectLst>
                          <a:latin typeface="Times New Roman" pitchFamily="18" charset="0"/>
                          <a:ea typeface="宋体" pitchFamily="2" charset="-122"/>
                          <a:sym typeface="+mn-ea"/>
                        </a:rPr>
                        <a:t>S</a:t>
                      </a:r>
                      <a:r>
                        <a:rPr lang="en-US" altLang="x-none" sz="2000" b="1">
                          <a:effectLst>
                            <a:outerShdw blurRad="38100" dist="38100" dir="2700000">
                              <a:srgbClr val="C0C0C0"/>
                            </a:outerShdw>
                          </a:effectLst>
                          <a:latin typeface="Times New Roman" pitchFamily="18"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18"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dirty="0">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2330304">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3</a:t>
                      </a:r>
                      <a:endParaRPr lang="en-US" altLang="x-none" sz="2000" b="1" baseline="-25000">
                        <a:effectLst>
                          <a:outerShdw blurRad="38100" dist="38100" dir="2700000">
                            <a:srgbClr val="C0C0C0"/>
                          </a:outerShdw>
                        </a:effectLst>
                        <a:latin typeface="Times New Roman" pitchFamily="18" charset="0"/>
                        <a:ea typeface="宋体" pitchFamily="2" charset="-122"/>
                      </a:endParaRPr>
                    </a:p>
                    <a:p>
                      <a:pPr marL="0" lvl="0" indent="0" algn="l">
                        <a:lnSpc>
                          <a:spcPct val="80000"/>
                        </a:lnSpc>
                        <a:buNone/>
                      </a:pP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zh-CN"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5</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6</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4</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16013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内容占位符 3075"/>
          <p:cNvGraphicFramePr>
            <a:graphicFrameLocks noGrp="1"/>
          </p:cNvGraphicFramePr>
          <p:nvPr>
            <p:ph sz="half" idx="2"/>
          </p:nvPr>
        </p:nvGraphicFramePr>
        <p:xfrm>
          <a:off x="611188" y="692150"/>
          <a:ext cx="7388225" cy="4945062"/>
        </p:xfrm>
        <a:graphic>
          <a:graphicData uri="http://schemas.openxmlformats.org/drawingml/2006/table">
            <a:tbl>
              <a:tblPr/>
              <a:tblGrid>
                <a:gridCol w="1033869"/>
                <a:gridCol w="2629126"/>
                <a:gridCol w="1876586"/>
                <a:gridCol w="1848644"/>
              </a:tblGrid>
              <a:tr h="360068">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状态</a:t>
                      </a: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项目集</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后继符号</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后继状态</a:t>
                      </a: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4207">
                <a:tc>
                  <a:txBody>
                    <a:bodyPr/>
                    <a:lstStyle/>
                    <a:p>
                      <a:pPr marL="0" lvl="0" indent="0">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rPr>
                        <a:t>S</a:t>
                      </a:r>
                      <a:r>
                        <a:rPr lang="en-US" altLang="x-none" sz="2000" b="1" baseline="-25000">
                          <a:effectLst>
                            <a:outerShdw blurRad="38100" dist="38100" dir="2700000">
                              <a:srgbClr val="C0C0C0"/>
                            </a:outerShdw>
                          </a:effectLst>
                          <a:latin typeface="Times New Roman" pitchFamily="18" charset="0"/>
                          <a:ea typeface="宋体" pitchFamily="2" charset="-122"/>
                        </a:rPr>
                        <a:t>4</a:t>
                      </a: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2" charset="0"/>
                          <a:ea typeface="宋体" pitchFamily="2" charset="-122"/>
                          <a:sym typeface="+mn-ea"/>
                        </a:rPr>
                        <a:t>a</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424207">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5</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424207">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6</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18"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a:effectLst>
                            <a:outerShdw blurRad="38100" dist="38100" dir="2700000">
                              <a:srgbClr val="C0C0C0"/>
                            </a:outerShdw>
                          </a:effectLst>
                          <a:latin typeface="Times New Roman" pitchFamily="18" charset="0"/>
                          <a:ea typeface="宋体" pitchFamily="2" charset="-122"/>
                          <a:sym typeface="+mn-ea"/>
                        </a:rPr>
                        <a:t>,     a|$</a:t>
                      </a:r>
                      <a:r>
                        <a:rPr lang="en-US" altLang="x-none" sz="2000" b="1">
                          <a:effectLst>
                            <a:outerShdw blurRad="38100" dist="38100" dir="2700000">
                              <a:srgbClr val="C0C0C0"/>
                            </a:outerShdw>
                          </a:effectLst>
                          <a:latin typeface="Times New Roman" pitchFamily="18"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sym typeface="+mn-ea"/>
                        </a:rPr>
                        <a:t>#</a:t>
                      </a:r>
                      <a:r>
                        <a:rPr lang="zh-CN" altLang="en-US" sz="2000" b="1" dirty="0">
                          <a:effectLst>
                            <a:outerShdw blurRad="38100" dist="38100" dir="2700000">
                              <a:srgbClr val="C0C0C0"/>
                            </a:outerShdw>
                          </a:effectLst>
                          <a:latin typeface="Times New Roman" pitchFamily="18" charset="0"/>
                          <a:ea typeface="宋体" pitchFamily="2" charset="-122"/>
                          <a:sym typeface="+mn-ea"/>
                        </a:rPr>
                        <a:t>S</a:t>
                      </a:r>
                      <a:r>
                        <a:rPr lang="en-US" altLang="x-none" sz="2000" b="1">
                          <a:effectLst>
                            <a:outerShdw blurRad="38100" dist="38100" dir="2700000">
                              <a:srgbClr val="C0C0C0"/>
                            </a:outerShdw>
                          </a:effectLst>
                          <a:latin typeface="Times New Roman" pitchFamily="18"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2253125">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7</a:t>
                      </a:r>
                      <a:endParaRPr lang="en-US" altLang="x-none" sz="2000" b="1" baseline="-25000">
                        <a:effectLst>
                          <a:outerShdw blurRad="38100" dist="38100" dir="2700000">
                            <a:srgbClr val="C0C0C0"/>
                          </a:outerShdw>
                        </a:effectLst>
                        <a:latin typeface="Times New Roman" pitchFamily="18" charset="0"/>
                        <a:ea typeface="宋体" pitchFamily="2" charset="-122"/>
                      </a:endParaRPr>
                    </a:p>
                    <a:p>
                      <a:pPr marL="0" lvl="0" indent="0" algn="l">
                        <a:lnSpc>
                          <a:spcPct val="80000"/>
                        </a:lnSpc>
                        <a:buNone/>
                      </a:pP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a:effectLst>
                            <a:outerShdw blurRad="38100" dist="38100" dir="2700000">
                              <a:srgbClr val="C0C0C0"/>
                            </a:outerShdw>
                          </a:effectLst>
                          <a:latin typeface="Times New Roman" pitchFamily="2" charset="0"/>
                          <a:ea typeface="宋体" pitchFamily="2" charset="-122"/>
                          <a:sym typeface="+mn-ea"/>
                        </a:rPr>
                        <a:t>a</a:t>
                      </a:r>
                      <a:r>
                        <a:rPr lang="en-US" altLang="zh-CN" sz="2000" b="1">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zh-CN"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8</a:t>
                      </a:r>
                    </a:p>
                    <a:p>
                      <a:pPr marL="0" lvl="0" indent="0" algn="l">
                        <a:lnSpc>
                          <a:spcPct val="80000"/>
                        </a:lnSpc>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9</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4</a:t>
                      </a: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29624">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8</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29624">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9</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75790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语法分析表的构造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构造得到</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r>
              <a:rPr lang="en-US" altLang="zh-CN" dirty="0" smtClean="0">
                <a:latin typeface="Times New Roman" pitchFamily="18" charset="0"/>
                <a:ea typeface="隶书" pitchFamily="49" charset="-122"/>
                <a:cs typeface="Times New Roman" pitchFamily="18" charset="0"/>
              </a:rPr>
              <a:t>C’={I</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对应于项集</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。其分析动作如下：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在项集中，且</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ACTION[</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移入</a:t>
            </a:r>
            <a:r>
              <a:rPr lang="en-US" altLang="zh-CN" dirty="0" smtClean="0">
                <a:latin typeface="Times New Roman" pitchFamily="18" charset="0"/>
                <a:ea typeface="隶书" pitchFamily="49" charset="-122"/>
                <a:cs typeface="Times New Roman" pitchFamily="18" charset="0"/>
                <a:sym typeface="Wingdings" pitchFamily="2" charset="2"/>
              </a:rPr>
              <a:t>j”</a:t>
            </a: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在项集中，</a:t>
            </a:r>
            <a:r>
              <a:rPr lang="en-US" altLang="zh-CN" dirty="0" smtClean="0">
                <a:latin typeface="Times New Roman" pitchFamily="18" charset="0"/>
                <a:ea typeface="隶书" pitchFamily="49" charset="-122"/>
                <a:cs typeface="Times New Roman" pitchFamily="18" charset="0"/>
                <a:sym typeface="Wingdings" pitchFamily="2" charset="2"/>
              </a:rPr>
              <a:t> ACTION[</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a:t>
            </a:r>
            <a:r>
              <a:rPr lang="en-US" altLang="zh-CN" dirty="0" smtClean="0">
                <a:latin typeface="Times New Roman" pitchFamily="18" charset="0"/>
                <a:ea typeface="隶书" pitchFamily="49" charset="-122"/>
                <a:cs typeface="Times New Roman" pitchFamily="18" charset="0"/>
                <a:sym typeface="Wingdings" pitchFamily="2" charset="2"/>
              </a:rPr>
              <a:t>”</a:t>
            </a:r>
          </a:p>
          <a:p>
            <a:pPr lvl="2"/>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在项集中，</a:t>
            </a:r>
            <a:r>
              <a:rPr lang="en-US" altLang="zh-CN" dirty="0" smtClean="0">
                <a:latin typeface="Times New Roman" pitchFamily="18" charset="0"/>
                <a:ea typeface="隶书" pitchFamily="49" charset="-122"/>
                <a:cs typeface="Times New Roman" pitchFamily="18" charset="0"/>
                <a:sym typeface="Wingdings" pitchFamily="2" charset="2"/>
              </a:rPr>
              <a:t> ACTION[</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接受</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表：</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没有填写的条目为报错。如果条目有冲突，则不是</a:t>
            </a:r>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初始状态对应于</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所在的项集。</a:t>
            </a:r>
            <a:endParaRPr lang="zh-CN" altLang="en-US" dirty="0">
              <a:latin typeface="Times New Roman" pitchFamily="18" charset="0"/>
              <a:ea typeface="隶书" pitchFamily="49" charset="-122"/>
              <a:cs typeface="Times New Roman" pitchFamily="18" charset="0"/>
            </a:endParaRPr>
          </a:p>
        </p:txBody>
      </p:sp>
      <p:grpSp>
        <p:nvGrpSpPr>
          <p:cNvPr id="6" name="组合 5"/>
          <p:cNvGrpSpPr/>
          <p:nvPr/>
        </p:nvGrpSpPr>
        <p:grpSpPr>
          <a:xfrm>
            <a:off x="7000892" y="2714620"/>
            <a:ext cx="1928826" cy="707886"/>
            <a:chOff x="7000892" y="2714620"/>
            <a:chExt cx="1928826" cy="707886"/>
          </a:xfrm>
        </p:grpSpPr>
        <p:sp>
          <p:nvSpPr>
            <p:cNvPr id="4" name="圆角矩形标注 3"/>
            <p:cNvSpPr/>
            <p:nvPr/>
          </p:nvSpPr>
          <p:spPr>
            <a:xfrm>
              <a:off x="7000892" y="2714620"/>
              <a:ext cx="1928826" cy="642942"/>
            </a:xfrm>
            <a:prstGeom prst="wedgeRoundRectCallout">
              <a:avLst>
                <a:gd name="adj1" fmla="val -196975"/>
                <a:gd name="adj2" fmla="val 625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72330" y="2714620"/>
              <a:ext cx="1785950" cy="707886"/>
            </a:xfrm>
            <a:prstGeom prst="rect">
              <a:avLst/>
            </a:prstGeom>
            <a:noFill/>
          </p:spPr>
          <p:txBody>
            <a:bodyPr wrap="square" rtlCol="0">
              <a:spAutoFit/>
            </a:bodyPr>
            <a:lstStyle/>
            <a:p>
              <a:r>
                <a:rPr lang="zh-CN" altLang="en-US" sz="2000" dirty="0" smtClean="0">
                  <a:latin typeface="隶书" pitchFamily="49" charset="-122"/>
                  <a:ea typeface="隶书" pitchFamily="49" charset="-122"/>
                </a:rPr>
                <a:t>移入时不考虑向前看符号</a:t>
              </a:r>
              <a:endParaRPr lang="zh-CN" altLang="en-US" sz="2000" dirty="0">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语法分析表的例子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1500175"/>
            <a:ext cx="3900486" cy="2357454"/>
          </a:xfrm>
        </p:spPr>
        <p:txBody>
          <a:bodyPr>
            <a:normAutofit/>
          </a:bodyPr>
          <a:lstStyle/>
          <a:p>
            <a:r>
              <a:rPr lang="en-US" altLang="zh-CN" dirty="0" smtClean="0">
                <a:latin typeface="Times New Roman" pitchFamily="18" charset="0"/>
                <a:ea typeface="隶书" pitchFamily="49" charset="-122"/>
                <a:cs typeface="Times New Roman" pitchFamily="18" charset="0"/>
              </a:rPr>
              <a:t>(3,6)</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(4,7)</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(8,9)</a:t>
            </a:r>
            <a:r>
              <a:rPr lang="zh-CN" altLang="en-US" dirty="0" smtClean="0">
                <a:latin typeface="Times New Roman" pitchFamily="18" charset="0"/>
                <a:ea typeface="隶书" pitchFamily="49" charset="-122"/>
                <a:cs typeface="Times New Roman" pitchFamily="18" charset="0"/>
              </a:rPr>
              <a:t>分别可以看作是由原来的一个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状态拆分而来的。</a:t>
            </a:r>
            <a:endParaRPr lang="zh-CN" altLang="en-US" dirty="0">
              <a:latin typeface="Times New Roman" pitchFamily="18" charset="0"/>
              <a:ea typeface="隶书" pitchFamily="49" charset="-122"/>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4286248" y="1357298"/>
            <a:ext cx="4457700" cy="4705350"/>
          </a:xfrm>
          <a:prstGeom prst="rect">
            <a:avLst/>
          </a:prstGeom>
          <a:noFill/>
          <a:ln w="9525">
            <a:noFill/>
            <a:miter lim="800000"/>
            <a:headEnd/>
            <a:tailEnd/>
          </a:ln>
          <a:effectLst/>
        </p:spPr>
      </p:pic>
      <p:sp>
        <p:nvSpPr>
          <p:cNvPr id="5" name="矩形 4"/>
          <p:cNvSpPr/>
          <p:nvPr/>
        </p:nvSpPr>
        <p:spPr>
          <a:xfrm>
            <a:off x="428596" y="4714884"/>
            <a:ext cx="3714776" cy="1815882"/>
          </a:xfrm>
          <a:prstGeom prst="rect">
            <a:avLst/>
          </a:prstGeom>
        </p:spPr>
        <p:txBody>
          <a:bodyPr wrap="square">
            <a:spAutoFit/>
          </a:bodyPr>
          <a:lstStyle/>
          <a:p>
            <a:pPr lvl="1"/>
            <a:r>
              <a:rPr lang="zh-CN" altLang="en-US" sz="2800" dirty="0" smtClean="0">
                <a:latin typeface="Times New Roman" pitchFamily="18" charset="0"/>
                <a:ea typeface="隶书" pitchFamily="49" charset="-122"/>
                <a:cs typeface="Times New Roman" pitchFamily="18" charset="0"/>
              </a:rPr>
              <a:t>文法：</a:t>
            </a:r>
            <a:endParaRPr lang="en-US" altLang="zh-CN" sz="2800" dirty="0" smtClean="0">
              <a:latin typeface="Times New Roman" pitchFamily="18" charset="0"/>
              <a:ea typeface="隶书" pitchFamily="49" charset="-122"/>
              <a:cs typeface="Times New Roman" pitchFamily="18" charset="0"/>
            </a:endParaRPr>
          </a:p>
          <a:p>
            <a:pPr lvl="1"/>
            <a:r>
              <a:rPr lang="en-US" altLang="zh-CN" sz="2800" dirty="0" smtClean="0">
                <a:latin typeface="Times New Roman" pitchFamily="18" charset="0"/>
                <a:ea typeface="隶书" pitchFamily="49" charset="-122"/>
                <a:cs typeface="Times New Roman" pitchFamily="18" charset="0"/>
              </a:rPr>
              <a:t>	S’</a:t>
            </a:r>
            <a:r>
              <a:rPr lang="en-US" altLang="zh-CN" sz="2800" dirty="0" smtClean="0">
                <a:latin typeface="Times New Roman" pitchFamily="18" charset="0"/>
                <a:ea typeface="隶书" pitchFamily="49" charset="-122"/>
                <a:cs typeface="Times New Roman" pitchFamily="18" charset="0"/>
                <a:sym typeface="Wingdings" pitchFamily="2" charset="2"/>
              </a:rPr>
              <a:t>S</a:t>
            </a:r>
          </a:p>
          <a:p>
            <a:pPr lvl="1"/>
            <a:r>
              <a:rPr lang="en-US" altLang="zh-CN" sz="2800" dirty="0" smtClean="0">
                <a:latin typeface="Times New Roman" pitchFamily="18" charset="0"/>
                <a:ea typeface="隶书" pitchFamily="49" charset="-122"/>
                <a:cs typeface="Times New Roman" pitchFamily="18" charset="0"/>
                <a:sym typeface="Wingdings" pitchFamily="2" charset="2"/>
              </a:rPr>
              <a:t>	SCC</a:t>
            </a:r>
          </a:p>
          <a:p>
            <a:pPr lvl="1"/>
            <a:r>
              <a:rPr lang="en-US" altLang="zh-CN" sz="2800" dirty="0" smtClean="0">
                <a:latin typeface="Times New Roman" pitchFamily="18" charset="0"/>
                <a:ea typeface="隶书" pitchFamily="49" charset="-122"/>
                <a:cs typeface="Times New Roman" pitchFamily="18" charset="0"/>
                <a:sym typeface="Wingdings" pitchFamily="2" charset="2"/>
              </a:rPr>
              <a:t>	</a:t>
            </a:r>
            <a:r>
              <a:rPr lang="en-US" altLang="zh-CN" sz="2800" dirty="0" err="1" smtClean="0">
                <a:latin typeface="Times New Roman" pitchFamily="18" charset="0"/>
                <a:ea typeface="隶书" pitchFamily="49" charset="-122"/>
                <a:cs typeface="Times New Roman" pitchFamily="18" charset="0"/>
                <a:sym typeface="Wingdings" pitchFamily="2" charset="2"/>
              </a:rPr>
              <a:t>CcC</a:t>
            </a:r>
            <a:r>
              <a:rPr lang="en-US" altLang="zh-CN" sz="2800" dirty="0" smtClean="0">
                <a:latin typeface="Times New Roman" pitchFamily="18" charset="0"/>
                <a:ea typeface="隶书" pitchFamily="49" charset="-122"/>
                <a:cs typeface="Times New Roman" pitchFamily="18" charset="0"/>
                <a:sym typeface="Wingdings" pitchFamily="2" charset="2"/>
              </a:rPr>
              <a:t> | d</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语法分析表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语法分析表的状态数量很大</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语法分析表的分析能力较弱</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LALR(1)</a:t>
            </a:r>
            <a:r>
              <a:rPr lang="zh-CN" altLang="en-US" dirty="0" smtClean="0">
                <a:latin typeface="Times New Roman" pitchFamily="18" charset="0"/>
                <a:ea typeface="隶书" pitchFamily="49" charset="-122"/>
                <a:cs typeface="Times New Roman" pitchFamily="18" charset="0"/>
              </a:rPr>
              <a:t>是实践中常用的方法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状态数量和</a:t>
            </a:r>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的状态数量相同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能够方便地处理大部分常见的程序设计语言的构造</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语法分析表的合并</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1406" y="1600200"/>
            <a:ext cx="5143536" cy="5114948"/>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仅在向前看符号上有所不同。</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 c/d]   </a:t>
            </a:r>
            <a:r>
              <a:rPr lang="en-US" altLang="zh-CN" dirty="0" err="1" smtClean="0">
                <a:latin typeface="Times New Roman" pitchFamily="18" charset="0"/>
                <a:ea typeface="隶书" pitchFamily="49" charset="-122"/>
                <a:cs typeface="Times New Roman" pitchFamily="18" charset="0"/>
                <a:sym typeface="Wingdings" pitchFamily="2" charset="2"/>
              </a:rPr>
              <a:t>vs</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Cd</a:t>
            </a:r>
            <a:r>
              <a:rPr lang="en-US" altLang="zh-CN" dirty="0" smtClean="0">
                <a:latin typeface="Times New Roman" pitchFamily="18" charset="0"/>
                <a:ea typeface="隶书" pitchFamily="49" charset="-122"/>
                <a:cs typeface="Times New Roman" pitchFamily="18" charset="0"/>
                <a:sym typeface="Wingdings" pitchFamily="2" charset="2"/>
              </a:rPr>
              <a:t>., $]</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：下一个符号如果为</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或</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则归约；为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在报错。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：分析动作正好反过来。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如果我们将</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中的项合并得</a:t>
            </a:r>
            <a:r>
              <a:rPr lang="en-US" altLang="zh-CN" dirty="0" smtClean="0">
                <a:latin typeface="Times New Roman" pitchFamily="18" charset="0"/>
                <a:ea typeface="隶书" pitchFamily="49" charset="-122"/>
                <a:cs typeface="Times New Roman" pitchFamily="18" charset="0"/>
              </a:rPr>
              <a:t>47</a:t>
            </a:r>
            <a:r>
              <a:rPr lang="zh-CN" altLang="en-US" dirty="0" smtClean="0">
                <a:latin typeface="Times New Roman" pitchFamily="18" charset="0"/>
                <a:ea typeface="隶书" pitchFamily="49" charset="-122"/>
                <a:cs typeface="Times New Roman" pitchFamily="18" charset="0"/>
              </a:rPr>
              <a:t>，那么在所有情况都归约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新的语法分析过程会在原来报错时进行归约；但是最终总会报错。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对与这个文法，合并</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不会引起任何冲突，但是有些文法会有冲突。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对任意文法，如果</a:t>
            </a:r>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分析表无冲突，合并后的分析表也无冲突。</a:t>
            </a:r>
            <a:endParaRPr lang="en-US" altLang="zh-CN" dirty="0" smtClean="0">
              <a:latin typeface="Times New Roman" pitchFamily="18" charset="0"/>
              <a:ea typeface="隶书" pitchFamily="49" charset="-122"/>
              <a:cs typeface="Times New Roman" pitchFamily="18" charset="0"/>
            </a:endParaRPr>
          </a:p>
          <a:p>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214942" y="1357298"/>
            <a:ext cx="3429024" cy="3619525"/>
          </a:xfrm>
          <a:prstGeom prst="rect">
            <a:avLst/>
          </a:prstGeom>
          <a:noFill/>
          <a:ln w="9525">
            <a:noFill/>
            <a:miter lim="800000"/>
            <a:headEnd/>
            <a:tailEnd/>
          </a:ln>
          <a:effectLst/>
        </p:spPr>
      </p:pic>
      <p:sp>
        <p:nvSpPr>
          <p:cNvPr id="5" name="矩形 4"/>
          <p:cNvSpPr/>
          <p:nvPr/>
        </p:nvSpPr>
        <p:spPr>
          <a:xfrm>
            <a:off x="5357818" y="4929198"/>
            <a:ext cx="3357586" cy="1569660"/>
          </a:xfrm>
          <a:prstGeom prst="rect">
            <a:avLst/>
          </a:prstGeom>
        </p:spPr>
        <p:txBody>
          <a:bodyPr wrap="square">
            <a:spAutoFit/>
          </a:bodyPr>
          <a:lstStyle/>
          <a:p>
            <a:pPr lvl="1"/>
            <a:r>
              <a:rPr lang="zh-CN" altLang="en-US" sz="2400" dirty="0" smtClean="0">
                <a:latin typeface="Times New Roman" pitchFamily="18" charset="0"/>
                <a:ea typeface="隶书" pitchFamily="49" charset="-122"/>
                <a:cs typeface="Times New Roman" pitchFamily="18" charset="0"/>
              </a:rPr>
              <a:t>文法：</a:t>
            </a:r>
            <a:endParaRPr lang="en-US" altLang="zh-CN" sz="2400" dirty="0" smtClean="0">
              <a:latin typeface="Times New Roman" pitchFamily="18" charset="0"/>
              <a:ea typeface="隶书" pitchFamily="49" charset="-122"/>
              <a:cs typeface="Times New Roman" pitchFamily="18" charset="0"/>
            </a:endParaRPr>
          </a:p>
          <a:p>
            <a:pPr lvl="1"/>
            <a:r>
              <a:rPr lang="en-US" altLang="zh-CN" sz="2400" dirty="0" smtClean="0">
                <a:latin typeface="Times New Roman" pitchFamily="18" charset="0"/>
                <a:ea typeface="隶书" pitchFamily="49" charset="-122"/>
                <a:cs typeface="Times New Roman" pitchFamily="18" charset="0"/>
              </a:rPr>
              <a:t>	S’</a:t>
            </a:r>
            <a:r>
              <a:rPr lang="en-US" altLang="zh-CN" sz="2400" dirty="0" smtClean="0">
                <a:latin typeface="Times New Roman" pitchFamily="18" charset="0"/>
                <a:ea typeface="隶书" pitchFamily="49" charset="-122"/>
                <a:cs typeface="Times New Roman" pitchFamily="18" charset="0"/>
                <a:sym typeface="Wingdings" pitchFamily="2" charset="2"/>
              </a:rPr>
              <a:t>S</a:t>
            </a:r>
          </a:p>
          <a:p>
            <a:pPr lvl="1"/>
            <a:r>
              <a:rPr lang="en-US" altLang="zh-CN" sz="2400" dirty="0" smtClean="0">
                <a:latin typeface="Times New Roman" pitchFamily="18" charset="0"/>
                <a:ea typeface="隶书" pitchFamily="49" charset="-122"/>
                <a:cs typeface="Times New Roman" pitchFamily="18" charset="0"/>
                <a:sym typeface="Wingdings" pitchFamily="2" charset="2"/>
              </a:rPr>
              <a:t>	SCC</a:t>
            </a:r>
          </a:p>
          <a:p>
            <a:pPr lvl="1"/>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err="1" smtClean="0">
                <a:latin typeface="Times New Roman" pitchFamily="18" charset="0"/>
                <a:ea typeface="隶书" pitchFamily="49" charset="-122"/>
                <a:cs typeface="Times New Roman" pitchFamily="18" charset="0"/>
                <a:sym typeface="Wingdings" pitchFamily="2" charset="2"/>
              </a:rPr>
              <a:t>CcC</a:t>
            </a:r>
            <a:r>
              <a:rPr lang="en-US" altLang="zh-CN" sz="2400" dirty="0" smtClean="0">
                <a:latin typeface="Times New Roman" pitchFamily="18" charset="0"/>
                <a:ea typeface="隶书" pitchFamily="49" charset="-122"/>
                <a:cs typeface="Times New Roman" pitchFamily="18" charset="0"/>
                <a:sym typeface="Wingdings" pitchFamily="2" charset="2"/>
              </a:rPr>
              <a:t> | d</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分析技术的基本思想</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寻找具有相同核心的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项集，并把它们合并成为一个项集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项集的核心就是项的第一分量的集合；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I7</a:t>
            </a:r>
            <a:r>
              <a:rPr lang="zh-CN" altLang="en-US" dirty="0" smtClean="0">
                <a:latin typeface="Times New Roman" pitchFamily="18" charset="0"/>
                <a:ea typeface="隶书" pitchFamily="49" charset="-122"/>
                <a:cs typeface="Times New Roman" pitchFamily="18" charset="0"/>
              </a:rPr>
              <a:t>的核心都是</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I6</a:t>
            </a:r>
            <a:r>
              <a:rPr lang="zh-CN" altLang="en-US" dirty="0" smtClean="0">
                <a:latin typeface="Times New Roman" pitchFamily="18" charset="0"/>
                <a:ea typeface="隶书" pitchFamily="49" charset="-122"/>
                <a:cs typeface="Times New Roman" pitchFamily="18" charset="0"/>
              </a:rPr>
              <a:t>的核心</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C.d</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一个</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项集的核心是一个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GOTO(I,X)</a:t>
            </a:r>
            <a:r>
              <a:rPr lang="zh-CN" altLang="en-US" dirty="0" smtClean="0">
                <a:latin typeface="Times New Roman" pitchFamily="18" charset="0"/>
                <a:ea typeface="隶书" pitchFamily="49" charset="-122"/>
                <a:cs typeface="Times New Roman" pitchFamily="18" charset="0"/>
              </a:rPr>
              <a:t>的核心只由</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的核心决定，因此被合并项集的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目标也可以合并。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这表示合并之后，我们仍然可以建立</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关系。</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基本的</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构造得到</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r>
              <a:rPr lang="en-US" altLang="zh-CN" dirty="0" smtClean="0">
                <a:latin typeface="Times New Roman" pitchFamily="18" charset="0"/>
                <a:ea typeface="隶书" pitchFamily="49" charset="-122"/>
                <a:cs typeface="Times New Roman" pitchFamily="18" charset="0"/>
              </a:rPr>
              <a:t>C={I</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中的每个核心，找出所有具有这个核心的项集，并把这些项集替换为它们的并集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C’={J</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,J</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J</a:t>
            </a:r>
            <a:r>
              <a:rPr lang="en-US" altLang="zh-CN" baseline="-25000" dirty="0" err="1"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为得到的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分析表的构造方法得到</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表。（如果存在冲突，则这个文法不是</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的）</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表的构造：设</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是一个或者多个</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项集（包括</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）的并集，令</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是所有和</a:t>
            </a:r>
            <a:r>
              <a:rPr lang="en-US" altLang="zh-CN" dirty="0" smtClean="0">
                <a:latin typeface="Times New Roman" pitchFamily="18" charset="0"/>
                <a:ea typeface="隶书" pitchFamily="49" charset="-122"/>
                <a:cs typeface="Times New Roman" pitchFamily="18" charset="0"/>
              </a:rPr>
              <a:t>GOTO(I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具有相同核心的项集的并集，那么</a:t>
            </a:r>
            <a:r>
              <a:rPr lang="en-US" altLang="zh-CN" dirty="0" smtClean="0">
                <a:latin typeface="Times New Roman" pitchFamily="18" charset="0"/>
                <a:ea typeface="隶书" pitchFamily="49" charset="-122"/>
                <a:cs typeface="Times New Roman" pitchFamily="18" charset="0"/>
              </a:rPr>
              <a:t>GOTO(J,X)=K</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得到的分析表称为</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语法分析表。</a:t>
            </a:r>
            <a:endParaRPr lang="en-US" altLang="zh-CN" dirty="0" smtClean="0">
              <a:latin typeface="Times New Roman" pitchFamily="18" charset="0"/>
              <a:ea typeface="隶书" pitchFamily="49" charset="-122"/>
              <a:cs typeface="Times New Roman" pitchFamily="18" charset="0"/>
            </a:endParaRPr>
          </a:p>
          <a:p>
            <a:pPr lvl="1"/>
            <a:endParaRPr lang="en-US" altLang="zh-CN" dirty="0" smtClean="0">
              <a:latin typeface="Times New Roman" pitchFamily="18" charset="0"/>
              <a:cs typeface="Times New Roman" pitchFamily="18" charset="0"/>
            </a:endParaRPr>
          </a:p>
          <a:p>
            <a:pPr lvl="1"/>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971808"/>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二义性（</a:t>
            </a:r>
            <a:r>
              <a:rPr lang="en-US" altLang="zh-CN" dirty="0" smtClean="0">
                <a:latin typeface="Times New Roman" pitchFamily="18" charset="0"/>
                <a:ea typeface="隶书" pitchFamily="49" charset="-122"/>
                <a:cs typeface="Times New Roman" pitchFamily="18" charset="0"/>
              </a:rPr>
              <a:t>ambiguous</a:t>
            </a:r>
            <a:r>
              <a:rPr lang="zh-CN" altLang="en-US" dirty="0" smtClean="0">
                <a:latin typeface="Times New Roman" pitchFamily="18" charset="0"/>
                <a:ea typeface="隶书" pitchFamily="49" charset="-122"/>
                <a:cs typeface="Times New Roman" pitchFamily="18" charset="0"/>
              </a:rPr>
              <a:t>）：一个文法可以为某个句子生成多棵语法分析树，这个文法就是二义性的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=&gt; E+E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*E=&gt;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=&gt; E*E =&gt; E+E*E=&gt;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*E=&gt;</a:t>
            </a:r>
            <a:r>
              <a:rPr lang="zh-CN" altLang="en-US" dirty="0" smtClean="0">
                <a:latin typeface="Times New Roman" pitchFamily="18" charset="0"/>
                <a:ea typeface="隶书" pitchFamily="49" charset="-122"/>
                <a:cs typeface="Times New Roman" pitchFamily="18" charset="0"/>
              </a:rPr>
              <a: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p>
          <a:p>
            <a:pPr lvl="1"/>
            <a:endParaRPr lang="en-US" altLang="zh-CN" dirty="0" smtClean="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285984" y="4391559"/>
            <a:ext cx="4171958" cy="24664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SCC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 d</a:t>
            </a:r>
          </a:p>
          <a:p>
            <a:r>
              <a:rPr lang="zh-CN" altLang="en-US" dirty="0" smtClean="0">
                <a:latin typeface="Times New Roman" pitchFamily="18" charset="0"/>
                <a:ea typeface="隶书" pitchFamily="49" charset="-122"/>
                <a:cs typeface="Times New Roman" pitchFamily="18" charset="0"/>
              </a:rPr>
              <a:t>文法的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项集族中有三对可以合并的项集：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I6 (I36)</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c/d/$]	[</a:t>
            </a:r>
            <a:r>
              <a:rPr lang="en-US" altLang="zh-CN" dirty="0" err="1" smtClean="0">
                <a:latin typeface="Times New Roman" pitchFamily="18" charset="0"/>
                <a:ea typeface="隶书" pitchFamily="49" charset="-122"/>
                <a:cs typeface="Times New Roman" pitchFamily="18" charset="0"/>
                <a:sym typeface="Wingdings" pitchFamily="2" charset="2"/>
              </a:rPr>
              <a:t>C.cC,c</a:t>
            </a:r>
            <a:r>
              <a:rPr lang="en-US" altLang="zh-CN" dirty="0" smtClean="0">
                <a:latin typeface="Times New Roman" pitchFamily="18" charset="0"/>
                <a:ea typeface="隶书" pitchFamily="49" charset="-122"/>
                <a:cs typeface="Times New Roman" pitchFamily="18" charset="0"/>
                <a:sym typeface="Wingdings" pitchFamily="2" charset="2"/>
              </a:rPr>
              <a:t>/d/$]  [</a:t>
            </a:r>
            <a:r>
              <a:rPr lang="en-US" altLang="zh-CN" dirty="0" err="1" smtClean="0">
                <a:latin typeface="Times New Roman" pitchFamily="18" charset="0"/>
                <a:ea typeface="隶书" pitchFamily="49" charset="-122"/>
                <a:cs typeface="Times New Roman" pitchFamily="18" charset="0"/>
                <a:sym typeface="Wingdings" pitchFamily="2" charset="2"/>
              </a:rPr>
              <a:t>C.d,c</a:t>
            </a:r>
            <a:r>
              <a:rPr lang="en-US" altLang="zh-CN" dirty="0" smtClean="0">
                <a:latin typeface="Times New Roman" pitchFamily="18" charset="0"/>
                <a:ea typeface="隶书" pitchFamily="49" charset="-122"/>
                <a:cs typeface="Times New Roman" pitchFamily="18" charset="0"/>
                <a:sym typeface="Wingdings" pitchFamily="2" charset="2"/>
              </a:rPr>
              <a:t>/d/$]</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I7 (I47)</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 c/d/$</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I8</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I9 (I89)</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c/d/$</a:t>
            </a:r>
          </a:p>
          <a:p>
            <a:r>
              <a:rPr lang="en-US" altLang="zh-CN" dirty="0" smtClean="0">
                <a:latin typeface="Times New Roman" pitchFamily="18" charset="0"/>
                <a:ea typeface="隶书" pitchFamily="49" charset="-122"/>
                <a:cs typeface="Times New Roman" pitchFamily="18" charset="0"/>
                <a:sym typeface="Wingdings" pitchFamily="2" charset="2"/>
              </a:rPr>
              <a:t>GOTO(I36,C)</a:t>
            </a:r>
            <a:r>
              <a:rPr lang="zh-CN" altLang="en-US" dirty="0" smtClean="0">
                <a:latin typeface="Times New Roman" pitchFamily="18" charset="0"/>
                <a:ea typeface="隶书" pitchFamily="49" charset="-122"/>
                <a:cs typeface="Times New Roman" pitchFamily="18" charset="0"/>
                <a:sym typeface="Wingdings" pitchFamily="2" charset="2"/>
              </a:rPr>
              <a:t>就是原来的</a:t>
            </a:r>
            <a:r>
              <a:rPr lang="en-US" altLang="zh-CN" dirty="0" smtClean="0">
                <a:latin typeface="Times New Roman" pitchFamily="18" charset="0"/>
                <a:ea typeface="隶书" pitchFamily="49" charset="-122"/>
                <a:cs typeface="Times New Roman" pitchFamily="18" charset="0"/>
                <a:sym typeface="Wingdings" pitchFamily="2" charset="2"/>
              </a:rPr>
              <a:t>GOTO(I3,C)</a:t>
            </a:r>
            <a:r>
              <a:rPr lang="zh-CN" altLang="en-US" dirty="0" smtClean="0">
                <a:latin typeface="Times New Roman" pitchFamily="18" charset="0"/>
                <a:ea typeface="隶书" pitchFamily="49" charset="-122"/>
                <a:cs typeface="Times New Roman" pitchFamily="18" charset="0"/>
                <a:sym typeface="Wingdings" pitchFamily="2" charset="2"/>
              </a:rPr>
              <a:t>（即</a:t>
            </a:r>
            <a:r>
              <a:rPr lang="en-US" altLang="zh-CN" dirty="0" smtClean="0">
                <a:latin typeface="Times New Roman" pitchFamily="18" charset="0"/>
                <a:ea typeface="隶书" pitchFamily="49" charset="-122"/>
                <a:cs typeface="Times New Roman" pitchFamily="18" charset="0"/>
                <a:sym typeface="Wingdings" pitchFamily="2" charset="2"/>
              </a:rPr>
              <a:t>I8</a:t>
            </a:r>
            <a:r>
              <a:rPr lang="zh-CN" altLang="en-US" dirty="0" smtClean="0">
                <a:latin typeface="Times New Roman" pitchFamily="18" charset="0"/>
                <a:ea typeface="隶书" pitchFamily="49" charset="-122"/>
                <a:cs typeface="Times New Roman" pitchFamily="18" charset="0"/>
                <a:sym typeface="Wingdings" pitchFamily="2" charset="2"/>
              </a:rPr>
              <a:t>）所在的并集</a:t>
            </a:r>
            <a:r>
              <a:rPr lang="en-US" altLang="zh-CN" dirty="0" smtClean="0">
                <a:latin typeface="Times New Roman" pitchFamily="18" charset="0"/>
                <a:ea typeface="隶书" pitchFamily="49" charset="-122"/>
                <a:cs typeface="Times New Roman" pitchFamily="18" charset="0"/>
                <a:sym typeface="Wingdings" pitchFamily="2" charset="2"/>
              </a:rPr>
              <a:t>I89</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8"/>
          </a:xfrm>
        </p:spPr>
        <p:txBody>
          <a:bodyPr/>
          <a:lstStyle/>
          <a:p>
            <a:r>
              <a:rPr lang="zh-CN" altLang="en-US" dirty="0" smtClean="0">
                <a:latin typeface="隶书" pitchFamily="49" charset="-122"/>
                <a:ea typeface="隶书" pitchFamily="49" charset="-122"/>
              </a:rPr>
              <a:t>合并后得到的</a:t>
            </a:r>
            <a:r>
              <a:rPr lang="en-US" altLang="zh-CN" dirty="0" smtClean="0">
                <a:latin typeface="隶书" pitchFamily="49" charset="-122"/>
                <a:ea typeface="隶书" pitchFamily="49" charset="-122"/>
              </a:rPr>
              <a:t>LALR</a:t>
            </a:r>
            <a:r>
              <a:rPr lang="zh-CN" altLang="en-US" dirty="0" smtClean="0">
                <a:latin typeface="隶书" pitchFamily="49" charset="-122"/>
                <a:ea typeface="隶书" pitchFamily="49" charset="-122"/>
              </a:rPr>
              <a:t>分析表</a:t>
            </a:r>
            <a:endParaRPr lang="zh-CN" altLang="en-US" dirty="0">
              <a:latin typeface="隶书" pitchFamily="49" charset="-122"/>
              <a:ea typeface="隶书" pitchFamily="49" charset="-122"/>
            </a:endParaRPr>
          </a:p>
        </p:txBody>
      </p:sp>
      <p:pic>
        <p:nvPicPr>
          <p:cNvPr id="7170" name="Picture 2"/>
          <p:cNvPicPr>
            <a:picLocks noChangeAspect="1" noChangeArrowheads="1"/>
          </p:cNvPicPr>
          <p:nvPr/>
        </p:nvPicPr>
        <p:blipFill>
          <a:blip r:embed="rId2" cstate="print"/>
          <a:srcRect/>
          <a:stretch>
            <a:fillRect/>
          </a:stretch>
        </p:blipFill>
        <p:spPr bwMode="auto">
          <a:xfrm>
            <a:off x="2071670" y="2500306"/>
            <a:ext cx="4752975"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处理语法正确的输入时，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语法分析器和</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语法分析器的动作序列完全相同。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栈中的状态名字不同，但是状态序列之间有对应关系：如果</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分析器压入</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对应的合并项集。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比如：当前面的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I36</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当处理错误的输入时，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可能多执行一些归约动作，但是不会多移入一个符号。</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8433"/>
          <p:cNvSpPr>
            <a:spLocks noGrp="1" noChangeArrowheads="1"/>
          </p:cNvSpPr>
          <p:nvPr>
            <p:ph type="title"/>
          </p:nvPr>
        </p:nvSpPr>
        <p:spPr>
          <a:xfrm>
            <a:off x="457200" y="609600"/>
            <a:ext cx="8686800" cy="774700"/>
          </a:xfrm>
        </p:spPr>
        <p:txBody>
          <a:bodyPr/>
          <a:lstStyle/>
          <a:p>
            <a:pPr eaLnBrk="1" hangingPunct="1"/>
            <a:r>
              <a:rPr lang="en-US" altLang="zh-CN" sz="4400" b="1" smtClean="0">
                <a:latin typeface="Times New Roman" panose="02020603050405020304" pitchFamily="18" charset="0"/>
              </a:rPr>
              <a:t>LALR</a:t>
            </a:r>
            <a:r>
              <a:rPr lang="zh-CN" altLang="en-US" sz="4400" b="1" smtClean="0">
                <a:latin typeface="Times New Roman" panose="02020603050405020304" pitchFamily="18" charset="0"/>
              </a:rPr>
              <a:t>分析</a:t>
            </a:r>
            <a:endParaRPr lang="en-US" sz="4400" b="1" smtClean="0">
              <a:latin typeface="Times New Roman" panose="02020603050405020304" pitchFamily="18" charset="0"/>
            </a:endParaRPr>
          </a:p>
        </p:txBody>
      </p:sp>
      <p:sp>
        <p:nvSpPr>
          <p:cNvPr id="18435" name="文本占位符 18434"/>
          <p:cNvSpPr>
            <a:spLocks noGrp="1"/>
          </p:cNvSpPr>
          <p:nvPr>
            <p:ph idx="1"/>
          </p:nvPr>
        </p:nvSpPr>
        <p:spPr>
          <a:xfrm>
            <a:off x="142875" y="1600200"/>
            <a:ext cx="8696325" cy="3429000"/>
          </a:xfrm>
        </p:spPr>
        <p:txBody>
          <a:bodyPr/>
          <a:lstStyle/>
          <a:p>
            <a:pPr eaLnBrk="1" hangingPunct="1">
              <a:spcBef>
                <a:spcPct val="40000"/>
              </a:spcBef>
              <a:buClr>
                <a:schemeClr val="tx1"/>
              </a:buClr>
              <a:buFont typeface="Wingdings" pitchFamily="2" charset="2"/>
              <a:buChar char="v"/>
              <a:defRPr/>
            </a:pPr>
            <a:r>
              <a:rPr lang="zh-CN"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分析能力介于</a:t>
            </a:r>
            <a:r>
              <a:rPr lang="en-US"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SLR(1)</a:t>
            </a:r>
            <a:r>
              <a:rPr lang="zh-CN"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和</a:t>
            </a:r>
            <a:r>
              <a:rPr lang="en-US"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LR(1)</a:t>
            </a:r>
            <a:r>
              <a:rPr lang="zh-CN"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之间</a:t>
            </a:r>
          </a:p>
          <a:p>
            <a:pPr eaLnBrk="1" hangingPunct="1">
              <a:spcBef>
                <a:spcPct val="40000"/>
              </a:spcBef>
              <a:buClr>
                <a:schemeClr val="tx1"/>
              </a:buClr>
              <a:buFont typeface="Wingdings" pitchFamily="2" charset="2"/>
              <a:buChar char="v"/>
              <a:defRPr/>
            </a:pPr>
            <a:r>
              <a:rPr lang="zh-CN" altLang="en-US" sz="3200" b="1" noProof="1" smtClean="0">
                <a:latin typeface="Times New Roman" pitchFamily="18" charset="0"/>
              </a:rPr>
              <a:t>具有</a:t>
            </a:r>
            <a:r>
              <a:rPr lang="en-US" altLang="en-US" sz="3200" b="1" noProof="1" smtClean="0">
                <a:latin typeface="Times New Roman" pitchFamily="18" charset="0"/>
              </a:rPr>
              <a:t>SLR(1)</a:t>
            </a:r>
            <a:r>
              <a:rPr lang="zh-CN" altLang="en-US" sz="3200" b="1" noProof="1" smtClean="0">
                <a:latin typeface="Times New Roman" pitchFamily="18" charset="0"/>
              </a:rPr>
              <a:t>的状态数少的优点和</a:t>
            </a:r>
            <a:r>
              <a:rPr lang="en-US" altLang="en-US" sz="3200" b="1" noProof="1" smtClean="0">
                <a:latin typeface="Times New Roman" pitchFamily="18" charset="0"/>
              </a:rPr>
              <a:t>LR(1)</a:t>
            </a:r>
            <a:r>
              <a:rPr lang="zh-CN" altLang="en-US" sz="3200" b="1" noProof="1" smtClean="0">
                <a:latin typeface="Times New Roman" pitchFamily="18" charset="0"/>
              </a:rPr>
              <a:t>的适用范围广的优点</a:t>
            </a:r>
            <a:endParaRPr lang="zh-CN" altLang="en-US" sz="3200" b="1" noProof="1" smtClean="0">
              <a:effectLst>
                <a:outerShdw blurRad="38100" dist="38100" dir="2700000" algn="tl">
                  <a:srgbClr val="C0C0C0"/>
                </a:outerShdw>
              </a:effectLst>
              <a:latin typeface="Times New Roman" pitchFamily="18" charset="0"/>
              <a:sym typeface="Symbol" pitchFamily="18" charset="2"/>
            </a:endParaRPr>
          </a:p>
          <a:p>
            <a:pPr lvl="1" eaLnBrk="1" hangingPunct="1">
              <a:spcBef>
                <a:spcPct val="40000"/>
              </a:spcBef>
              <a:buClr>
                <a:schemeClr val="tx1"/>
              </a:buClr>
              <a:buFont typeface="Wingdings" pitchFamily="2" charset="2"/>
              <a:buChar char="Ø"/>
              <a:defRPr/>
            </a:pPr>
            <a:r>
              <a:rPr lang="zh-CN" altLang="en-US" b="1" noProof="1" smtClean="0">
                <a:effectLst>
                  <a:outerShdw blurRad="38100" dist="38100" dir="2700000" algn="tl">
                    <a:srgbClr val="C0C0C0"/>
                  </a:outerShdw>
                </a:effectLst>
                <a:latin typeface="Times New Roman" pitchFamily="18" charset="0"/>
                <a:sym typeface="Symbol" pitchFamily="18" charset="2"/>
              </a:rPr>
              <a:t>状态数和</a:t>
            </a:r>
            <a:r>
              <a:rPr lang="en-US" altLang="en-US" b="1" noProof="1" smtClean="0">
                <a:effectLst>
                  <a:outerShdw blurRad="38100" dist="38100" dir="2700000" algn="tl">
                    <a:srgbClr val="C0C0C0"/>
                  </a:outerShdw>
                </a:effectLst>
                <a:latin typeface="Times New Roman" pitchFamily="18" charset="0"/>
                <a:sym typeface="Symbol" pitchFamily="18" charset="2"/>
              </a:rPr>
              <a:t>LR(0)</a:t>
            </a:r>
            <a:r>
              <a:rPr lang="zh-CN" altLang="en-US" b="1" noProof="1" smtClean="0">
                <a:effectLst>
                  <a:outerShdw blurRad="38100" dist="38100" dir="2700000" algn="tl">
                    <a:srgbClr val="C0C0C0"/>
                  </a:outerShdw>
                </a:effectLst>
                <a:latin typeface="Times New Roman" pitchFamily="18" charset="0"/>
                <a:sym typeface="Symbol" pitchFamily="18" charset="2"/>
              </a:rPr>
              <a:t>自动机的状态数相同</a:t>
            </a:r>
          </a:p>
          <a:p>
            <a:pPr lvl="1" eaLnBrk="1" hangingPunct="1">
              <a:spcBef>
                <a:spcPct val="40000"/>
              </a:spcBef>
              <a:buClr>
                <a:schemeClr val="tx1"/>
              </a:buClr>
              <a:buFont typeface="Wingdings" pitchFamily="2" charset="2"/>
              <a:buChar char="Ø"/>
              <a:defRPr/>
            </a:pPr>
            <a:r>
              <a:rPr lang="zh-CN" altLang="en-US" b="1" noProof="1" smtClean="0">
                <a:effectLst>
                  <a:outerShdw blurRad="38100" dist="38100" dir="2700000" algn="tl">
                    <a:srgbClr val="C0C0C0"/>
                  </a:outerShdw>
                </a:effectLst>
                <a:latin typeface="Times New Roman" pitchFamily="18" charset="0"/>
                <a:sym typeface="Symbol" pitchFamily="18" charset="2"/>
              </a:rPr>
              <a:t>归约项目的后继符号既不采用</a:t>
            </a:r>
            <a:r>
              <a:rPr lang="en-US" altLang="en-US" b="1" noProof="1" smtClean="0">
                <a:effectLst>
                  <a:outerShdw blurRad="38100" dist="38100" dir="2700000" algn="tl">
                    <a:srgbClr val="C0C0C0"/>
                  </a:outerShdw>
                </a:effectLst>
                <a:latin typeface="Times New Roman" pitchFamily="18" charset="0"/>
                <a:sym typeface="Symbol" pitchFamily="18" charset="2"/>
              </a:rPr>
              <a:t>SLR(1)</a:t>
            </a:r>
            <a:r>
              <a:rPr lang="zh-CN" altLang="en-US" b="1" noProof="1" smtClean="0">
                <a:effectLst>
                  <a:outerShdw blurRad="38100" dist="38100" dir="2700000" algn="tl">
                    <a:srgbClr val="C0C0C0"/>
                  </a:outerShdw>
                </a:effectLst>
                <a:latin typeface="Times New Roman" pitchFamily="18" charset="0"/>
                <a:sym typeface="Symbol" pitchFamily="18" charset="2"/>
              </a:rPr>
              <a:t>的</a:t>
            </a:r>
            <a:r>
              <a:rPr lang="en-US" altLang="en-US" b="1" noProof="1" smtClean="0">
                <a:effectLst>
                  <a:outerShdw blurRad="38100" dist="38100" dir="2700000" algn="tl">
                    <a:srgbClr val="C0C0C0"/>
                  </a:outerShdw>
                </a:effectLst>
                <a:latin typeface="Times New Roman" pitchFamily="18" charset="0"/>
                <a:sym typeface="Symbol" pitchFamily="18" charset="2"/>
              </a:rPr>
              <a:t>Follow</a:t>
            </a:r>
            <a:r>
              <a:rPr lang="zh-CN" altLang="en-US" b="1" noProof="1" smtClean="0">
                <a:effectLst>
                  <a:outerShdw blurRad="38100" dist="38100" dir="2700000" algn="tl">
                    <a:srgbClr val="C0C0C0"/>
                  </a:outerShdw>
                </a:effectLst>
                <a:latin typeface="Times New Roman" pitchFamily="18" charset="0"/>
                <a:sym typeface="Symbol" pitchFamily="18" charset="2"/>
              </a:rPr>
              <a:t>集方法，也不采用</a:t>
            </a:r>
            <a:r>
              <a:rPr lang="en-US" altLang="en-US" b="1" noProof="1" smtClean="0">
                <a:effectLst>
                  <a:outerShdw blurRad="38100" dist="38100" dir="2700000" algn="tl">
                    <a:srgbClr val="C0C0C0"/>
                  </a:outerShdw>
                </a:effectLst>
                <a:latin typeface="Times New Roman" pitchFamily="18" charset="0"/>
                <a:sym typeface="Symbol" pitchFamily="18" charset="2"/>
              </a:rPr>
              <a:t>LR(1)</a:t>
            </a:r>
            <a:r>
              <a:rPr lang="zh-CN" altLang="en-US" b="1" noProof="1" smtClean="0">
                <a:effectLst>
                  <a:outerShdw blurRad="38100" dist="38100" dir="2700000" algn="tl">
                    <a:srgbClr val="C0C0C0"/>
                  </a:outerShdw>
                </a:effectLst>
                <a:latin typeface="Times New Roman" pitchFamily="18" charset="0"/>
                <a:sym typeface="Symbol" pitchFamily="18" charset="2"/>
              </a:rPr>
              <a:t>的完全精确法</a:t>
            </a:r>
          </a:p>
        </p:txBody>
      </p:sp>
    </p:spTree>
    <p:extLst>
      <p:ext uri="{BB962C8B-B14F-4D97-AF65-F5344CB8AC3E}">
        <p14:creationId xmlns:p14="http://schemas.microsoft.com/office/powerpoint/2010/main" val="34619674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9457"/>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LALR</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sp>
        <p:nvSpPr>
          <p:cNvPr id="19459" name="文本占位符 19458"/>
          <p:cNvSpPr>
            <a:spLocks noGrp="1"/>
          </p:cNvSpPr>
          <p:nvPr>
            <p:ph idx="1"/>
          </p:nvPr>
        </p:nvSpPr>
        <p:spPr/>
        <p:txBody>
          <a:bodyPr/>
          <a:lstStyle/>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rPr>
              <a:t>对文法</a:t>
            </a:r>
            <a:r>
              <a:rPr lang="en-US" altLang="x-none" sz="2800" b="1" noProof="1">
                <a:effectLst>
                  <a:outerShdw blurRad="38100" dist="38100" dir="2700000">
                    <a:srgbClr val="C0C0C0"/>
                  </a:outerShdw>
                </a:effectLst>
                <a:latin typeface="Times New Roman" pitchFamily="2" charset="0"/>
              </a:rPr>
              <a:t>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rPr>
              <a:t>L=R | R       L</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rPr>
              <a:t>*R | i      R</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rPr>
              <a:t>L</a:t>
            </a:r>
          </a:p>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sym typeface="Symbol" pitchFamily="2" charset="2"/>
              </a:rPr>
              <a:t>试构造</a:t>
            </a:r>
            <a:r>
              <a:rPr lang="en-US" altLang="x-none" sz="2800" b="1" noProof="1">
                <a:effectLst>
                  <a:outerShdw blurRad="38100" dist="38100" dir="2700000">
                    <a:srgbClr val="C0C0C0"/>
                  </a:outerShdw>
                </a:effectLst>
                <a:latin typeface="Times New Roman" pitchFamily="2" charset="0"/>
                <a:sym typeface="Symbol" pitchFamily="2" charset="2"/>
              </a:rPr>
              <a:t>LALR</a:t>
            </a:r>
            <a:r>
              <a:rPr lang="zh-CN" altLang="en-US" sz="2800" b="1" noProof="1">
                <a:effectLst>
                  <a:outerShdw blurRad="38100" dist="38100" dir="2700000">
                    <a:srgbClr val="C0C0C0"/>
                  </a:outerShdw>
                </a:effectLst>
                <a:latin typeface="Times New Roman" pitchFamily="2" charset="0"/>
                <a:sym typeface="Symbol" pitchFamily="2" charset="2"/>
              </a:rPr>
              <a:t>分析表</a:t>
            </a:r>
          </a:p>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sym typeface="Symbol" pitchFamily="2" charset="2"/>
              </a:rPr>
              <a:t>解</a:t>
            </a:r>
            <a:r>
              <a:rPr lang="zh-CN" altLang="en-US" sz="2800" b="1" noProof="1">
                <a:effectLst>
                  <a:outerShdw blurRad="38100" dist="38100" dir="2700000">
                    <a:srgbClr val="C0C0C0"/>
                  </a:outerShdw>
                </a:effectLst>
                <a:latin typeface="Times New Roman" pitchFamily="2" charset="0"/>
                <a:sym typeface="Wingdings" charset="2"/>
              </a:rPr>
              <a:t>：增加产生式</a:t>
            </a:r>
            <a:r>
              <a:rPr lang="en-US" altLang="x-none" sz="2800" b="1" noProof="1">
                <a:effectLst>
                  <a:outerShdw blurRad="38100" dist="38100" dir="2700000">
                    <a:srgbClr val="C0C0C0"/>
                  </a:outerShdw>
                </a:effectLst>
                <a:latin typeface="Times New Roman" pitchFamily="2" charset="0"/>
                <a:sym typeface="Wingdings" charset="2"/>
              </a:rPr>
              <a:t>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 S，</a:t>
            </a:r>
            <a:r>
              <a:rPr lang="zh-CN" altLang="en-US" sz="2800" b="1" noProof="1">
                <a:effectLst>
                  <a:outerShdw blurRad="38100" dist="38100" dir="2700000">
                    <a:srgbClr val="C0C0C0"/>
                  </a:outerShdw>
                </a:effectLst>
                <a:latin typeface="Times New Roman" pitchFamily="2" charset="0"/>
                <a:sym typeface="Wingdings" charset="2"/>
              </a:rPr>
              <a:t>得到增广文法</a:t>
            </a:r>
            <a:r>
              <a:rPr lang="en-US" altLang="x-none" sz="2800" b="1" noProof="1">
                <a:effectLst>
                  <a:outerShdw blurRad="38100" dist="38100" dir="2700000">
                    <a:srgbClr val="C0C0C0"/>
                  </a:outerShdw>
                </a:effectLst>
                <a:latin typeface="Times New Roman" pitchFamily="2" charset="0"/>
                <a:sym typeface="Wingdings" charset="2"/>
              </a:rPr>
              <a:t>G[S’] </a:t>
            </a:r>
            <a:r>
              <a:rPr lang="zh-CN" altLang="en-US" sz="2800" b="1" noProof="1">
                <a:effectLst>
                  <a:outerShdw blurRad="38100" dist="38100" dir="2700000">
                    <a:srgbClr val="C0C0C0"/>
                  </a:outerShdw>
                </a:effectLst>
                <a:latin typeface="Times New Roman" pitchFamily="2" charset="0"/>
                <a:sym typeface="Wingdings" charset="2"/>
              </a:rPr>
              <a:t>：</a:t>
            </a:r>
          </a:p>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sym typeface="Wingdings" charset="2"/>
              </a:rPr>
              <a:t>(0)</a:t>
            </a:r>
            <a:r>
              <a:rPr lang="en-US" altLang="x-none" sz="2800" b="1" noProof="1">
                <a:effectLst>
                  <a:outerShdw blurRad="38100" dist="38100" dir="2700000">
                    <a:srgbClr val="C0C0C0"/>
                  </a:outerShdw>
                </a:effectLst>
                <a:latin typeface="Times New Roman" pitchFamily="2" charset="0"/>
                <a:sym typeface="Wingdings" charset="2"/>
              </a:rPr>
              <a:t>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S                     	(1)S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L=R</a:t>
            </a:r>
          </a:p>
          <a:p>
            <a:pPr eaLnBrk="1" hangingPunct="1">
              <a:buFont typeface="Arial" charset="0"/>
              <a:buNone/>
              <a:defRPr/>
            </a:pPr>
            <a:r>
              <a:rPr lang="en-US" altLang="x-none" sz="2800" b="1" noProof="1">
                <a:effectLst>
                  <a:outerShdw blurRad="38100" dist="38100" dir="2700000">
                    <a:srgbClr val="C0C0C0"/>
                  </a:outerShdw>
                </a:effectLst>
                <a:latin typeface="Times New Roman" pitchFamily="2" charset="0"/>
                <a:sym typeface="Wingdings" charset="2"/>
              </a:rPr>
              <a:t>(2)S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R 			(3)L</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*R</a:t>
            </a:r>
          </a:p>
          <a:p>
            <a:pPr eaLnBrk="1" hangingPunct="1">
              <a:buFont typeface="Arial" charset="0"/>
              <a:buNone/>
              <a:defRPr/>
            </a:pPr>
            <a:r>
              <a:rPr lang="en-US" altLang="x-none" sz="2800" b="1" noProof="1">
                <a:effectLst>
                  <a:outerShdw blurRad="38100" dist="38100" dir="2700000">
                    <a:srgbClr val="C0C0C0"/>
                  </a:outerShdw>
                </a:effectLst>
                <a:latin typeface="Times New Roman" pitchFamily="2" charset="0"/>
                <a:sym typeface="Wingdings" charset="2"/>
              </a:rPr>
              <a:t>(4)L</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 i                       	(5)R</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L</a:t>
            </a:r>
          </a:p>
        </p:txBody>
      </p:sp>
    </p:spTree>
    <p:extLst>
      <p:ext uri="{BB962C8B-B14F-4D97-AF65-F5344CB8AC3E}">
        <p14:creationId xmlns:p14="http://schemas.microsoft.com/office/powerpoint/2010/main" val="328265878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0481"/>
          <p:cNvSpPr>
            <a:spLocks noGrp="1"/>
          </p:cNvSpPr>
          <p:nvPr>
            <p:ph idx="1"/>
          </p:nvPr>
        </p:nvSpPr>
        <p:spPr>
          <a:xfrm>
            <a:off x="457200" y="609600"/>
            <a:ext cx="8229600" cy="533400"/>
          </a:xfrm>
        </p:spPr>
        <p:txBody>
          <a:bodyPr/>
          <a:lstStyle/>
          <a:p>
            <a:pPr eaLnBrk="1" hangingPunct="1">
              <a:buFont typeface="Arial" charset="0"/>
              <a:buNone/>
              <a:defRPr/>
            </a:pPr>
            <a:r>
              <a:rPr lang="en-US" altLang="x-none" sz="2800" b="1" noProof="1">
                <a:effectLst>
                  <a:outerShdw blurRad="38100" dist="38100" dir="2700000">
                    <a:srgbClr val="C0C0C0"/>
                  </a:outerShdw>
                </a:effectLst>
                <a:latin typeface="Times New Roman" pitchFamily="2" charset="0"/>
                <a:sym typeface="Wingdings" charset="2"/>
              </a:rPr>
              <a:t>（2）</a:t>
            </a:r>
            <a:r>
              <a:rPr lang="zh-CN" altLang="en-US" sz="2800" b="1" noProof="1">
                <a:effectLst>
                  <a:outerShdw blurRad="38100" dist="38100" dir="2700000">
                    <a:srgbClr val="C0C0C0"/>
                  </a:outerShdw>
                </a:effectLst>
                <a:latin typeface="Times New Roman" pitchFamily="2" charset="0"/>
                <a:sym typeface="Wingdings" charset="2"/>
              </a:rPr>
              <a:t>构造</a:t>
            </a:r>
            <a:r>
              <a:rPr lang="en-US" altLang="x-none" sz="2800" b="1" noProof="1">
                <a:effectLst>
                  <a:outerShdw blurRad="38100" dist="38100" dir="2700000">
                    <a:srgbClr val="C0C0C0"/>
                  </a:outerShdw>
                </a:effectLst>
                <a:latin typeface="Times New Roman" pitchFamily="2" charset="0"/>
                <a:sym typeface="Wingdings" charset="2"/>
              </a:rPr>
              <a:t>LR(1)</a:t>
            </a:r>
            <a:r>
              <a:rPr lang="zh-CN" altLang="en-US" sz="2800" b="1" noProof="1">
                <a:effectLst>
                  <a:outerShdw blurRad="38100" dist="38100" dir="2700000">
                    <a:srgbClr val="C0C0C0"/>
                  </a:outerShdw>
                </a:effectLst>
                <a:latin typeface="Times New Roman" pitchFamily="2" charset="0"/>
                <a:sym typeface="Wingdings" charset="2"/>
              </a:rPr>
              <a:t>项目集族：</a:t>
            </a:r>
          </a:p>
        </p:txBody>
      </p:sp>
      <p:graphicFrame>
        <p:nvGraphicFramePr>
          <p:cNvPr id="20483" name="表格 20482"/>
          <p:cNvGraphicFramePr>
            <a:graphicFrameLocks noGrp="1"/>
          </p:cNvGraphicFramePr>
          <p:nvPr/>
        </p:nvGraphicFramePr>
        <p:xfrm>
          <a:off x="762000" y="1447800"/>
          <a:ext cx="7543800" cy="4648200"/>
        </p:xfrm>
        <a:graphic>
          <a:graphicData uri="http://schemas.openxmlformats.org/drawingml/2006/table">
            <a:tbl>
              <a:tblPr/>
              <a:tblGrid>
                <a:gridCol w="990600"/>
                <a:gridCol w="2438400"/>
                <a:gridCol w="2057400"/>
                <a:gridCol w="2057400"/>
              </a:tblGrid>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14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a:t>
                      </a: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88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284157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表格 21505"/>
          <p:cNvGraphicFramePr>
            <a:graphicFrameLocks noGrp="1"/>
          </p:cNvGraphicFramePr>
          <p:nvPr/>
        </p:nvGraphicFramePr>
        <p:xfrm>
          <a:off x="685800" y="990600"/>
          <a:ext cx="8077200" cy="5275265"/>
        </p:xfrm>
        <a:graphic>
          <a:graphicData uri="http://schemas.openxmlformats.org/drawingml/2006/table">
            <a:tbl>
              <a:tblPr/>
              <a:tblGrid>
                <a:gridCol w="1123950"/>
                <a:gridCol w="2762250"/>
                <a:gridCol w="2057400"/>
                <a:gridCol w="2133600"/>
              </a:tblGrid>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75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75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 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36849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表格 22529"/>
          <p:cNvGraphicFramePr>
            <a:graphicFrameLocks noGrp="1"/>
          </p:cNvGraphicFramePr>
          <p:nvPr/>
        </p:nvGraphicFramePr>
        <p:xfrm>
          <a:off x="533400" y="1066800"/>
          <a:ext cx="7924800" cy="4892675"/>
        </p:xfrm>
        <a:graphic>
          <a:graphicData uri="http://schemas.openxmlformats.org/drawingml/2006/table">
            <a:tbl>
              <a:tblPr/>
              <a:tblGrid>
                <a:gridCol w="1143000"/>
                <a:gridCol w="3090863"/>
                <a:gridCol w="1974850"/>
                <a:gridCol w="1716087"/>
              </a:tblGrid>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51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4999617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3553"/>
          <p:cNvSpPr>
            <a:spLocks noGrp="1"/>
          </p:cNvSpPr>
          <p:nvPr>
            <p:ph idx="1"/>
          </p:nvPr>
        </p:nvSpPr>
        <p:spPr>
          <a:xfrm>
            <a:off x="458788" y="611188"/>
            <a:ext cx="2890837" cy="4833937"/>
          </a:xfrm>
        </p:spPr>
        <p:txBody>
          <a:bodyPr/>
          <a:lstStyle/>
          <a:p>
            <a:pPr eaLnBrk="1" hangingPunct="1">
              <a:lnSpc>
                <a:spcPct val="120000"/>
              </a:lnSpc>
              <a:buFont typeface="Arial" charset="0"/>
              <a:buNone/>
              <a:defRPr/>
            </a:pPr>
            <a:r>
              <a:rPr lang="zh-CN" altLang="en-US" sz="2800" b="1" noProof="1">
                <a:effectLst>
                  <a:outerShdw blurRad="38100" dist="38100" dir="2700000">
                    <a:srgbClr val="C0C0C0"/>
                  </a:outerShdw>
                </a:effectLst>
                <a:latin typeface="Times New Roman" pitchFamily="2" charset="0"/>
                <a:sym typeface="Symbol" pitchFamily="2" charset="2"/>
              </a:rPr>
              <a:t>(3)合并同心集：</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4</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11</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8</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10</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5</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12</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7</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13</a:t>
            </a:r>
            <a:r>
              <a:rPr lang="en-US" altLang="x-none" sz="2800" b="1" noProof="1">
                <a:effectLst>
                  <a:outerShdw blurRad="38100" dist="38100" dir="2700000">
                    <a:srgbClr val="C0C0C0"/>
                  </a:outerShdw>
                </a:effectLst>
                <a:latin typeface="Times New Roman" pitchFamily="2" charset="0"/>
                <a:sym typeface="Symbol" pitchFamily="2" charset="2"/>
              </a:rPr>
              <a:t>。</a:t>
            </a:r>
          </a:p>
          <a:p>
            <a:pPr eaLnBrk="1" hangingPunct="1">
              <a:lnSpc>
                <a:spcPct val="120000"/>
              </a:lnSpc>
              <a:buFont typeface="Arial" charset="0"/>
              <a:buNone/>
              <a:defRPr/>
            </a:pPr>
            <a:r>
              <a:rPr lang="en-US" altLang="x-none" sz="2800" b="1" noProof="1">
                <a:effectLst>
                  <a:outerShdw blurRad="38100" dist="38100" dir="2700000">
                    <a:srgbClr val="C0C0C0"/>
                  </a:outerShdw>
                </a:effectLst>
                <a:latin typeface="Times New Roman" pitchFamily="2" charset="0"/>
                <a:sym typeface="Symbol" pitchFamily="2" charset="2"/>
              </a:rPr>
              <a:t>(4)</a:t>
            </a:r>
            <a:r>
              <a:rPr lang="zh-CN" altLang="en-US" sz="2800" b="1" noProof="1">
                <a:effectLst>
                  <a:outerShdw blurRad="38100" dist="38100" dir="2700000">
                    <a:srgbClr val="C0C0C0"/>
                  </a:outerShdw>
                </a:effectLst>
                <a:latin typeface="Times New Roman" pitchFamily="2" charset="0"/>
                <a:sym typeface="Symbol" pitchFamily="2" charset="2"/>
              </a:rPr>
              <a:t>尝试构造分析表。表中无冲突项目，故为</a:t>
            </a:r>
            <a:r>
              <a:rPr lang="en-US" altLang="x-none" sz="2800" b="1" noProof="1" smtClean="0">
                <a:effectLst>
                  <a:outerShdw blurRad="38100" dist="38100" dir="2700000">
                    <a:srgbClr val="C0C0C0"/>
                  </a:outerShdw>
                </a:effectLst>
                <a:latin typeface="Times New Roman" pitchFamily="2" charset="0"/>
                <a:sym typeface="Symbol" pitchFamily="2" charset="2"/>
              </a:rPr>
              <a:t>LALR</a:t>
            </a:r>
            <a:r>
              <a:rPr lang="zh-CN" altLang="en-US" sz="2800" b="1" noProof="1" smtClean="0">
                <a:effectLst>
                  <a:outerShdw blurRad="38100" dist="38100" dir="2700000">
                    <a:srgbClr val="C0C0C0"/>
                  </a:outerShdw>
                </a:effectLst>
                <a:latin typeface="Times New Roman" pitchFamily="2" charset="0"/>
                <a:sym typeface="Symbol" pitchFamily="2" charset="2"/>
              </a:rPr>
              <a:t>文法。</a:t>
            </a:r>
            <a:endParaRPr lang="zh-CN" altLang="en-US" sz="2800" b="1" noProof="1">
              <a:effectLst>
                <a:outerShdw blurRad="38100" dist="38100" dir="2700000">
                  <a:srgbClr val="C0C0C0"/>
                </a:outerShdw>
              </a:effectLst>
              <a:latin typeface="Times New Roman" pitchFamily="2" charset="0"/>
              <a:sym typeface="Symbol" pitchFamily="2" charset="2"/>
            </a:endParaRPr>
          </a:p>
        </p:txBody>
      </p:sp>
      <p:graphicFrame>
        <p:nvGraphicFramePr>
          <p:cNvPr id="23555" name="表格 23554"/>
          <p:cNvGraphicFramePr>
            <a:graphicFrameLocks noGrp="1"/>
          </p:cNvGraphicFramePr>
          <p:nvPr/>
        </p:nvGraphicFramePr>
        <p:xfrm>
          <a:off x="3563938" y="693738"/>
          <a:ext cx="5410200" cy="5158105"/>
        </p:xfrm>
        <a:graphic>
          <a:graphicData uri="http://schemas.openxmlformats.org/drawingml/2006/table">
            <a:tbl>
              <a:tblPr/>
              <a:tblGrid>
                <a:gridCol w="500062"/>
                <a:gridCol w="719138"/>
                <a:gridCol w="685800"/>
                <a:gridCol w="609600"/>
                <a:gridCol w="762000"/>
                <a:gridCol w="722312"/>
                <a:gridCol w="725488"/>
                <a:gridCol w="685800"/>
              </a:tblGrid>
              <a:tr h="334963">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GOTO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96875">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547783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4577"/>
          <p:cNvSpPr>
            <a:spLocks noGrp="1" noChangeArrowheads="1"/>
          </p:cNvSpPr>
          <p:nvPr>
            <p:ph type="title"/>
          </p:nvPr>
        </p:nvSpPr>
        <p:spPr/>
        <p:txBody>
          <a:bodyPr/>
          <a:lstStyle/>
          <a:p>
            <a:pPr eaLnBrk="1" hangingPunct="1"/>
            <a:r>
              <a:rPr lang="zh-CN" altLang="en-US" sz="4400" b="1" smtClean="0">
                <a:latin typeface="Times New Roman" panose="02020603050405020304" pitchFamily="18" charset="0"/>
              </a:rPr>
              <a:t>四种</a:t>
            </a:r>
            <a:r>
              <a:rPr lang="en-US" altLang="zh-CN" sz="4400" b="1" smtClean="0">
                <a:latin typeface="Times New Roman" panose="02020603050405020304" pitchFamily="18" charset="0"/>
              </a:rPr>
              <a:t>LR</a:t>
            </a:r>
            <a:r>
              <a:rPr lang="zh-CN" altLang="en-US" sz="4400" b="1" smtClean="0">
                <a:latin typeface="Times New Roman" panose="02020603050405020304" pitchFamily="18" charset="0"/>
              </a:rPr>
              <a:t>分析表的构建（小结）</a:t>
            </a:r>
            <a:endParaRPr lang="zh-CN" altLang="en-US" sz="4000" b="1" smtClean="0">
              <a:latin typeface="Times New Roman" panose="02020603050405020304" pitchFamily="18" charset="0"/>
            </a:endParaRPr>
          </a:p>
        </p:txBody>
      </p:sp>
      <p:graphicFrame>
        <p:nvGraphicFramePr>
          <p:cNvPr id="24579" name="表格 24578"/>
          <p:cNvGraphicFramePr>
            <a:graphicFrameLocks noGrp="1"/>
          </p:cNvGraphicFramePr>
          <p:nvPr/>
        </p:nvGraphicFramePr>
        <p:xfrm>
          <a:off x="990600" y="1524000"/>
          <a:ext cx="7924800" cy="3454400"/>
        </p:xfrm>
        <a:graphic>
          <a:graphicData uri="http://schemas.openxmlformats.org/drawingml/2006/table">
            <a:tbl>
              <a:tblPr/>
              <a:tblGrid>
                <a:gridCol w="3657600"/>
                <a:gridCol w="914400"/>
                <a:gridCol w="1143000"/>
                <a:gridCol w="1219200"/>
                <a:gridCol w="990600"/>
              </a:tblGrid>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LR(0)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SLR(1)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LALR(1)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LR(1)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构建增广文法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对所有规则编号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求非终结符的</a:t>
                      </a: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FOLLOW</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构建</a:t>
                      </a:r>
                      <a:r>
                        <a:rPr kumimoji="0" lang="en-US" sz="2000" b="1" i="0" u="none" strike="noStrike" cap="none" normalizeH="0" baseline="0" smtClean="0">
                          <a:ln>
                            <a:noFill/>
                          </a:ln>
                          <a:solidFill>
                            <a:schemeClr val="tx1"/>
                          </a:solidFill>
                          <a:effectLst/>
                          <a:latin typeface="Times New Roman" pitchFamily="18" charset="0"/>
                          <a:ea typeface="宋体" pitchFamily="2" charset="-122"/>
                        </a:rPr>
                        <a:t>LR(0)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项目集族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构建</a:t>
                      </a:r>
                      <a:r>
                        <a:rPr kumimoji="0" lang="en-US" sz="2000" b="1" i="0" u="none" strike="noStrike" cap="none" normalizeH="0" baseline="0" smtClean="0">
                          <a:ln>
                            <a:noFill/>
                          </a:ln>
                          <a:solidFill>
                            <a:schemeClr val="tx1"/>
                          </a:solidFill>
                          <a:effectLst/>
                          <a:latin typeface="Times New Roman" pitchFamily="18" charset="0"/>
                          <a:ea typeface="宋体" pitchFamily="2" charset="-122"/>
                        </a:rPr>
                        <a:t>LR(1)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项目集族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合并同心集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根据项目集族构建分析表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71" name="文本框 24634"/>
          <p:cNvSpPr txBox="1">
            <a:spLocks noChangeArrowheads="1"/>
          </p:cNvSpPr>
          <p:nvPr/>
        </p:nvSpPr>
        <p:spPr bwMode="auto">
          <a:xfrm>
            <a:off x="533400" y="5029200"/>
            <a:ext cx="8458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000000"/>
                </a:solidFill>
                <a:latin typeface="Times New Roman" panose="02020603050405020304" pitchFamily="18" charset="0"/>
              </a:rPr>
              <a:t>归约项目填入法：</a:t>
            </a:r>
            <a:r>
              <a:rPr lang="en-US" altLang="zh-CN" b="1" smtClean="0">
                <a:solidFill>
                  <a:srgbClr val="000000"/>
                </a:solidFill>
                <a:latin typeface="Times New Roman" panose="02020603050405020304" pitchFamily="18" charset="0"/>
              </a:rPr>
              <a:t>LR(0)</a:t>
            </a:r>
            <a:r>
              <a:rPr lang="zh-CN" altLang="en-US" b="1" smtClean="0">
                <a:solidFill>
                  <a:srgbClr val="000000"/>
                </a:solidFill>
                <a:latin typeface="Times New Roman" panose="02020603050405020304" pitchFamily="18" charset="0"/>
              </a:rPr>
              <a:t>满行；</a:t>
            </a:r>
            <a:r>
              <a:rPr lang="en-US" altLang="zh-CN" b="1" smtClean="0">
                <a:solidFill>
                  <a:srgbClr val="000000"/>
                </a:solidFill>
                <a:latin typeface="Times New Roman" panose="02020603050405020304" pitchFamily="18" charset="0"/>
              </a:rPr>
              <a:t>SLR(1)</a:t>
            </a:r>
            <a:r>
              <a:rPr lang="zh-CN" altLang="en-US" b="1" smtClean="0">
                <a:solidFill>
                  <a:srgbClr val="000000"/>
                </a:solidFill>
                <a:latin typeface="Times New Roman" panose="02020603050405020304" pitchFamily="18" charset="0"/>
              </a:rPr>
              <a:t>看</a:t>
            </a:r>
            <a:r>
              <a:rPr lang="en-US" altLang="zh-CN" b="1" smtClean="0">
                <a:solidFill>
                  <a:srgbClr val="000000"/>
                </a:solidFill>
                <a:latin typeface="Times New Roman" panose="02020603050405020304" pitchFamily="18" charset="0"/>
              </a:rPr>
              <a:t>FOLLOW</a:t>
            </a:r>
            <a:r>
              <a:rPr lang="en-US" b="1" smtClean="0">
                <a:solidFill>
                  <a:srgbClr val="000000"/>
                </a:solidFill>
                <a:latin typeface="Times New Roman" panose="02020603050405020304" pitchFamily="18" charset="0"/>
              </a:rPr>
              <a:t>；</a:t>
            </a:r>
          </a:p>
          <a:p>
            <a:pPr eaLnBrk="1" fontAlgn="base" hangingPunct="1">
              <a:spcBef>
                <a:spcPct val="50000"/>
              </a:spcBef>
              <a:spcAft>
                <a:spcPct val="0"/>
              </a:spcAft>
              <a:buFont typeface="Arial" panose="020B0604020202020204" pitchFamily="34" charset="0"/>
              <a:buNone/>
            </a:pPr>
            <a:r>
              <a:rPr lang="en-US" altLang="zh-CN" b="1" smtClean="0">
                <a:solidFill>
                  <a:srgbClr val="000000"/>
                </a:solidFill>
                <a:latin typeface="Times New Roman" panose="02020603050405020304" pitchFamily="18" charset="0"/>
              </a:rPr>
              <a:t>LR(1)</a:t>
            </a:r>
            <a:r>
              <a:rPr lang="zh-CN" altLang="en-US" b="1" smtClean="0">
                <a:solidFill>
                  <a:srgbClr val="000000"/>
                </a:solidFill>
                <a:latin typeface="Times New Roman" panose="02020603050405020304" pitchFamily="18" charset="0"/>
              </a:rPr>
              <a:t>和</a:t>
            </a:r>
            <a:r>
              <a:rPr lang="en-US" altLang="zh-CN" b="1" smtClean="0">
                <a:solidFill>
                  <a:srgbClr val="000000"/>
                </a:solidFill>
                <a:latin typeface="Times New Roman" panose="02020603050405020304" pitchFamily="18" charset="0"/>
              </a:rPr>
              <a:t>LALR(1)</a:t>
            </a:r>
            <a:r>
              <a:rPr lang="zh-CN" altLang="en-US" b="1" smtClean="0">
                <a:solidFill>
                  <a:srgbClr val="000000"/>
                </a:solidFill>
                <a:latin typeface="Times New Roman" panose="02020603050405020304" pitchFamily="18" charset="0"/>
              </a:rPr>
              <a:t>看搜索符。</a:t>
            </a:r>
          </a:p>
        </p:txBody>
      </p:sp>
    </p:spTree>
    <p:extLst>
      <p:ext uri="{BB962C8B-B14F-4D97-AF65-F5344CB8AC3E}">
        <p14:creationId xmlns:p14="http://schemas.microsoft.com/office/powerpoint/2010/main" val="1187584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程序设计语言的文法通常都应该是无二义性的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否则就会导致一个程序有多种“正确”的解释。</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比如文法： </a:t>
            </a:r>
            <a:r>
              <a:rPr lang="en-US" altLang="zh-CN" dirty="0" smtClean="0">
                <a:latin typeface="Times New Roman" pitchFamily="18" charset="0"/>
                <a:ea typeface="隶书" pitchFamily="49" charset="-122"/>
                <a:cs typeface="Times New Roman" pitchFamily="18" charset="0"/>
              </a:rPr>
              <a:t>E </a:t>
            </a:r>
            <a:r>
              <a:rPr lang="en-US" altLang="zh-CN" dirty="0" smtClean="0">
                <a:latin typeface="Times New Roman" pitchFamily="18" charset="0"/>
                <a:ea typeface="隶书" pitchFamily="49" charset="-122"/>
                <a:cs typeface="Times New Roman" pitchFamily="18" charset="0"/>
                <a:sym typeface="Wingdings" pitchFamily="2" charset="2"/>
              </a:rPr>
              <a:t> -E | E+E | E*E | (E) | </a:t>
            </a:r>
            <a:r>
              <a:rPr lang="en-US" altLang="zh-CN" b="1" dirty="0" smtClean="0">
                <a:latin typeface="Times New Roman" pitchFamily="18" charset="0"/>
                <a:ea typeface="隶书" pitchFamily="49" charset="-122"/>
                <a:cs typeface="Times New Roman" pitchFamily="18" charset="0"/>
                <a:sym typeface="Wingdings" pitchFamily="2" charset="2"/>
              </a:rPr>
              <a:t>id </a:t>
            </a:r>
            <a:r>
              <a:rPr lang="zh-CN" altLang="en-US" dirty="0" smtClean="0">
                <a:latin typeface="Times New Roman" pitchFamily="18" charset="0"/>
                <a:ea typeface="隶书" pitchFamily="49" charset="-122"/>
                <a:cs typeface="Times New Roman" pitchFamily="18" charset="0"/>
                <a:sym typeface="Wingdings" pitchFamily="2" charset="2"/>
              </a:rPr>
              <a:t>的句子</a:t>
            </a:r>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*c</a:t>
            </a:r>
          </a:p>
          <a:p>
            <a:r>
              <a:rPr lang="zh-CN" altLang="en-US" dirty="0" smtClean="0">
                <a:latin typeface="Times New Roman" pitchFamily="18" charset="0"/>
                <a:ea typeface="隶书" pitchFamily="49" charset="-122"/>
                <a:cs typeface="Times New Roman" pitchFamily="18" charset="0"/>
              </a:rPr>
              <a:t>但有些二义性的情况可以方便文法或语法分析器的设计。</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但是需要消二义性规则来剔除不要的语法分析树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比如：先乘除后加减</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二义性文法的使用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二义性文法都不是</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某些二义性文法是有用的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可以简洁地描述某些结构；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隔离某些语法结构，对其进行特殊处理。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对于某些二义性文法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可以通过消除二义性规则来保证每个句子只有一棵语法分析树。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且可以在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分析器中实现这个规则。</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优先级</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结合性消除冲突</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二义性文法：</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rPr>
              <a:t>等价于：</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 | 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TT*F | F	</a:t>
            </a:r>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smtClean="0">
                <a:latin typeface="Times New Roman" pitchFamily="18" charset="0"/>
                <a:ea typeface="隶书" pitchFamily="49" charset="-122"/>
                <a:cs typeface="Times New Roman" pitchFamily="18" charset="0"/>
                <a:sym typeface="Wingdings" pitchFamily="2" charset="2"/>
              </a:rPr>
              <a:t>(E)|id</a:t>
            </a:r>
          </a:p>
          <a:p>
            <a:r>
              <a:rPr lang="zh-CN" altLang="en-US" dirty="0" smtClean="0">
                <a:latin typeface="Times New Roman" pitchFamily="18" charset="0"/>
                <a:ea typeface="隶书" pitchFamily="49" charset="-122"/>
                <a:cs typeface="Times New Roman" pitchFamily="18" charset="0"/>
                <a:sym typeface="Wingdings" pitchFamily="2" charset="2"/>
              </a:rPr>
              <a:t>二义性文法的优点：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容易修改算符的优先级和结合性。</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简洁：如果有多个优先级，那么无二义性文法讲引入太多的非终结符号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高效：不需要处理</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这样的归约。</a:t>
            </a:r>
            <a:endParaRPr lang="en-US" altLang="zh-CN" dirty="0" smtClean="0">
              <a:latin typeface="Times New Roman" pitchFamily="18" charset="0"/>
              <a:ea typeface="隶书" pitchFamily="49" charset="-122"/>
              <a:cs typeface="Times New Roman" pitchFamily="18" charset="0"/>
              <a:sym typeface="Wingdings" pitchFamily="2" charset="2"/>
            </a:endParaRPr>
          </a:p>
          <a:p>
            <a:pPr lvl="1"/>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二义性表达式文法的</a:t>
            </a:r>
            <a:r>
              <a:rPr lang="en-US" altLang="zh-CN" smtClean="0"/>
              <a:t>LR(0)</a:t>
            </a:r>
            <a:r>
              <a:rPr lang="zh-CN" altLang="en-US" smtClean="0"/>
              <a:t>项集</a:t>
            </a:r>
            <a:endParaRPr lang="zh-CN" altLang="en-US"/>
          </a:p>
        </p:txBody>
      </p:sp>
      <p:sp>
        <p:nvSpPr>
          <p:cNvPr id="3" name="内容占位符 2"/>
          <p:cNvSpPr>
            <a:spLocks noGrp="1"/>
          </p:cNvSpPr>
          <p:nvPr>
            <p:ph idx="1"/>
          </p:nvPr>
        </p:nvSpPr>
        <p:spPr>
          <a:xfrm>
            <a:off x="457200" y="1600200"/>
            <a:ext cx="3043230" cy="4043378"/>
          </a:xfrm>
        </p:spPr>
        <p:txBody>
          <a:bodyPr>
            <a:normAutofit/>
          </a:bodyPr>
          <a:lstStyle/>
          <a:p>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8</a:t>
            </a:r>
            <a:r>
              <a:rPr lang="zh-CN" altLang="en-US" dirty="0" smtClean="0">
                <a:latin typeface="Times New Roman" pitchFamily="18" charset="0"/>
                <a:ea typeface="隶书" pitchFamily="49" charset="-122"/>
                <a:cs typeface="Times New Roman" pitchFamily="18" charset="0"/>
              </a:rPr>
              <a:t>中有冲突，且不可能通过向前看符号解决！</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571868" y="1142984"/>
            <a:ext cx="5143537" cy="5558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冲突的原因以及解决</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当栈顶状态为</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时，表明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栈中状态序列对应的文法符号序列为</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下一个输入符号不等于</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、*，则归约</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归约之后早晚会报错；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如果下一个符号为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或*，移入还是归约？</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）时，是否先求和？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如果*的优先级大于</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是左结合的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下一个符号为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时，我们应该将</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归约为</a:t>
            </a:r>
            <a:r>
              <a:rPr lang="en-US" altLang="zh-CN" dirty="0" smtClean="0">
                <a:latin typeface="Times New Roman" pitchFamily="18" charset="0"/>
                <a:ea typeface="隶书" pitchFamily="49" charset="-122"/>
                <a:cs typeface="Times New Roman" pitchFamily="18" charset="0"/>
              </a:rPr>
              <a:t>E</a:t>
            </a:r>
          </a:p>
          <a:p>
            <a:pPr lvl="1"/>
            <a:r>
              <a:rPr lang="zh-CN" altLang="en-US" dirty="0" smtClean="0">
                <a:latin typeface="Times New Roman" pitchFamily="18" charset="0"/>
                <a:ea typeface="隶书" pitchFamily="49" charset="-122"/>
                <a:cs typeface="Times New Roman" pitchFamily="18" charset="0"/>
              </a:rPr>
              <a:t>下一个符号为*时，我们应该移入*，期待引入下一个符号。</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解决冲突之后的</a:t>
            </a:r>
            <a:r>
              <a:rPr lang="en-US" altLang="zh-CN" dirty="0" smtClean="0">
                <a:latin typeface="华文新魏" pitchFamily="2" charset="-122"/>
                <a:ea typeface="华文新魏" pitchFamily="2" charset="-122"/>
              </a:rPr>
              <a:t>SLR(1)</a:t>
            </a:r>
            <a:r>
              <a:rPr lang="zh-CN" altLang="en-US" dirty="0" smtClean="0">
                <a:latin typeface="华文新魏" pitchFamily="2" charset="-122"/>
                <a:ea typeface="华文新魏" pitchFamily="2" charset="-122"/>
              </a:rPr>
              <a:t>分析表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643050"/>
            <a:ext cx="2686040" cy="452596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对于状态</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时归约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*时移入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对于状态</a:t>
            </a:r>
            <a:r>
              <a:rPr lang="en-US" altLang="zh-CN" dirty="0" smtClean="0">
                <a:latin typeface="Times New Roman" pitchFamily="18" charset="0"/>
                <a:ea typeface="隶书" pitchFamily="49" charset="-122"/>
                <a:cs typeface="Times New Roman" pitchFamily="18" charset="0"/>
              </a:rPr>
              <a:t>8</a:t>
            </a:r>
          </a:p>
          <a:p>
            <a:pPr lvl="1"/>
            <a:r>
              <a:rPr lang="zh-CN" altLang="en-US" dirty="0" smtClean="0">
                <a:latin typeface="Times New Roman" pitchFamily="18" charset="0"/>
                <a:ea typeface="隶书" pitchFamily="49" charset="-122"/>
                <a:cs typeface="Times New Roman" pitchFamily="18" charset="0"/>
              </a:rPr>
              <a:t>执行归约</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这个表和等价的无二义性文法的分析表类似</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928926" y="1643050"/>
            <a:ext cx="6057900"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悬空</a:t>
            </a:r>
            <a:r>
              <a:rPr lang="en-US" altLang="zh-CN" dirty="0" smtClean="0">
                <a:latin typeface="华文新魏" pitchFamily="2" charset="-122"/>
                <a:ea typeface="华文新魏" pitchFamily="2" charset="-122"/>
              </a:rPr>
              <a:t>else</a:t>
            </a:r>
            <a:r>
              <a:rPr lang="zh-CN" altLang="en-US" dirty="0" smtClean="0">
                <a:latin typeface="华文新魏" pitchFamily="2" charset="-122"/>
                <a:ea typeface="华文新魏" pitchFamily="2" charset="-122"/>
              </a:rPr>
              <a:t>的二义性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114668" cy="4525963"/>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marL="0" lvl="1" indent="0">
              <a:buNone/>
            </a:pPr>
            <a:r>
              <a:rPr lang="en-US" altLang="zh-CN" dirty="0" smtClean="0">
                <a:latin typeface="Times New Roman" pitchFamily="18" charset="0"/>
                <a:ea typeface="隶书" pitchFamily="49" charset="-122"/>
                <a:cs typeface="Times New Roman" pitchFamily="18" charset="0"/>
              </a:rPr>
              <a:t>   S’</a:t>
            </a:r>
            <a:r>
              <a:rPr lang="en-US" altLang="zh-CN" dirty="0" smtClean="0">
                <a:latin typeface="Times New Roman" pitchFamily="18" charset="0"/>
                <a:ea typeface="隶书" pitchFamily="49" charset="-122"/>
                <a:cs typeface="Times New Roman" pitchFamily="18" charset="0"/>
                <a:sym typeface="Wingdings" pitchFamily="2" charset="2"/>
              </a:rPr>
              <a:t>S</a:t>
            </a:r>
          </a:p>
          <a:p>
            <a:pPr marL="95250" lvl="1" indent="-95250">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SiSeS</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iS</a:t>
            </a:r>
            <a:r>
              <a:rPr lang="en-US" altLang="zh-CN" dirty="0" smtClean="0">
                <a:latin typeface="Times New Roman" pitchFamily="18" charset="0"/>
                <a:ea typeface="隶书" pitchFamily="49" charset="-122"/>
                <a:cs typeface="Times New Roman" pitchFamily="18" charset="0"/>
                <a:sym typeface="Wingdings" pitchFamily="2" charset="2"/>
              </a:rPr>
              <a:t> | a</a:t>
            </a:r>
          </a:p>
          <a:p>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项集中</a:t>
            </a:r>
            <a:r>
              <a:rPr lang="en-US" altLang="zh-CN" dirty="0" smtClean="0">
                <a:latin typeface="Times New Roman" pitchFamily="18" charset="0"/>
                <a:ea typeface="隶书" pitchFamily="49" charset="-122"/>
                <a:cs typeface="Times New Roman" pitchFamily="18" charset="0"/>
                <a:sym typeface="Wingdings" pitchFamily="2" charset="2"/>
              </a:rPr>
              <a:t>I</a:t>
            </a:r>
            <a:r>
              <a:rPr lang="en-US" altLang="zh-CN" baseline="-25000" dirty="0" smtClean="0">
                <a:latin typeface="Times New Roman" pitchFamily="18" charset="0"/>
                <a:ea typeface="隶书" pitchFamily="49" charset="-122"/>
                <a:cs typeface="Times New Roman" pitchFamily="18" charset="0"/>
                <a:sym typeface="Wingdings" pitchFamily="2" charset="2"/>
              </a:rPr>
              <a:t>4</a:t>
            </a:r>
            <a:r>
              <a:rPr lang="zh-CN" altLang="en-US" dirty="0" smtClean="0">
                <a:latin typeface="Times New Roman" pitchFamily="18" charset="0"/>
                <a:ea typeface="隶书" pitchFamily="49" charset="-122"/>
                <a:cs typeface="Times New Roman" pitchFamily="18" charset="0"/>
                <a:sym typeface="Wingdings" pitchFamily="2" charset="2"/>
              </a:rPr>
              <a:t>包含冲突，它出现在栈顶时，栈中符号为</a:t>
            </a:r>
            <a:r>
              <a:rPr lang="en-US" altLang="zh-CN" dirty="0" err="1" smtClean="0">
                <a:latin typeface="Times New Roman" pitchFamily="18" charset="0"/>
                <a:ea typeface="隶书" pitchFamily="49" charset="-122"/>
                <a:cs typeface="Times New Roman" pitchFamily="18" charset="0"/>
                <a:sym typeface="Wingdings" pitchFamily="2" charset="2"/>
              </a:rPr>
              <a:t>iS</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如果下一个符号为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，因栈中的</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尚未匹配，因此应该移入</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否则，如果下一个符号属于</a:t>
            </a:r>
            <a:r>
              <a:rPr lang="en-US" altLang="zh-CN" dirty="0" smtClean="0">
                <a:latin typeface="Times New Roman" pitchFamily="18" charset="0"/>
                <a:ea typeface="隶书" pitchFamily="49" charset="-122"/>
                <a:cs typeface="Times New Roman" pitchFamily="18" charset="0"/>
                <a:sym typeface="Wingdings" pitchFamily="2" charset="2"/>
              </a:rPr>
              <a:t>FOLLOW(S)</a:t>
            </a:r>
            <a:r>
              <a:rPr lang="zh-CN" altLang="en-US" dirty="0" smtClean="0">
                <a:latin typeface="Times New Roman" pitchFamily="18" charset="0"/>
                <a:ea typeface="隶书" pitchFamily="49" charset="-122"/>
                <a:cs typeface="Times New Roman" pitchFamily="18" charset="0"/>
                <a:sym typeface="Wingdings" pitchFamily="2" charset="2"/>
              </a:rPr>
              <a:t>，就归约。</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3076" name="Picture 4"/>
          <p:cNvPicPr>
            <a:picLocks noChangeAspect="1" noChangeArrowheads="1"/>
          </p:cNvPicPr>
          <p:nvPr/>
        </p:nvPicPr>
        <p:blipFill>
          <a:blip r:embed="rId2" cstate="print"/>
          <a:srcRect/>
          <a:stretch>
            <a:fillRect/>
          </a:stretch>
        </p:blipFill>
        <p:spPr bwMode="auto">
          <a:xfrm>
            <a:off x="3546086" y="1571612"/>
            <a:ext cx="5597914" cy="3695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kern="100" dirty="0">
                <a:cs typeface="Times New Roman" panose="02020603050405020304" pitchFamily="18" charset="0"/>
              </a:rPr>
              <a:t>习题</a:t>
            </a:r>
            <a:r>
              <a:rPr lang="en-US" altLang="zh-CN" b="1" kern="100" dirty="0">
                <a:cs typeface="Times New Roman" panose="02020603050405020304" pitchFamily="18" charset="0"/>
              </a:rPr>
              <a:t>4.6.6</a:t>
            </a:r>
            <a:endParaRPr lang="zh-CN" altLang="en-US" dirty="0"/>
          </a:p>
        </p:txBody>
      </p:sp>
      <p:sp>
        <p:nvSpPr>
          <p:cNvPr id="3" name="内容占位符 2"/>
          <p:cNvSpPr>
            <a:spLocks noGrp="1"/>
          </p:cNvSpPr>
          <p:nvPr>
            <p:ph idx="1"/>
          </p:nvPr>
        </p:nvSpPr>
        <p:spPr/>
        <p:txBody>
          <a:bodyPr/>
          <a:lstStyle/>
          <a:p>
            <a:pPr algn="just">
              <a:spcAft>
                <a:spcPts val="0"/>
              </a:spcAft>
            </a:pPr>
            <a:r>
              <a:rPr lang="zh-CN" altLang="zh-CN" kern="100" dirty="0">
                <a:latin typeface="Calibri" panose="020F0502020204030204" pitchFamily="34" charset="0"/>
                <a:cs typeface="Times New Roman" panose="02020603050405020304" pitchFamily="18" charset="0"/>
              </a:rPr>
              <a:t>说明下面文法</a:t>
            </a:r>
          </a:p>
          <a:p>
            <a:pPr algn="just">
              <a:spcAft>
                <a:spcPts val="0"/>
              </a:spcAft>
            </a:pPr>
            <a:r>
              <a:rPr lang="en-US" altLang="zh-CN" kern="100" dirty="0">
                <a:latin typeface="宋体" panose="02010600030101010101" pitchFamily="2" charset="-122"/>
                <a:cs typeface="Times New Roman" panose="02020603050405020304" pitchFamily="18" charset="0"/>
              </a:rPr>
              <a:t>S</a:t>
            </a:r>
            <a:r>
              <a:rPr lang="en-US" altLang="zh-CN" kern="100" dirty="0">
                <a:latin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宋体" panose="02010600030101010101" pitchFamily="2" charset="-122"/>
                <a:cs typeface="Times New Roman" panose="02020603050405020304" pitchFamily="18" charset="0"/>
              </a:rPr>
              <a:t>SA|A</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err="1">
                <a:latin typeface="宋体" panose="02010600030101010101" pitchFamily="2" charset="-122"/>
                <a:cs typeface="Times New Roman" panose="02020603050405020304" pitchFamily="18" charset="0"/>
              </a:rPr>
              <a:t>A</a:t>
            </a:r>
            <a:r>
              <a:rPr lang="en-US" altLang="zh-CN" kern="100" dirty="0" err="1">
                <a:latin typeface="宋体" panose="02010600030101010101" pitchFamily="2" charset="-122"/>
                <a:cs typeface="Times New Roman" panose="02020603050405020304" pitchFamily="18" charset="0"/>
                <a:sym typeface="Wingdings" panose="05000000000000000000" pitchFamily="2" charset="2"/>
              </a:rPr>
              <a:t></a:t>
            </a:r>
            <a:r>
              <a:rPr lang="en-US" altLang="zh-CN" kern="100" dirty="0" err="1">
                <a:latin typeface="宋体" panose="02010600030101010101" pitchFamily="2" charset="-122"/>
                <a:cs typeface="Times New Roman" panose="02020603050405020304" pitchFamily="18" charset="0"/>
              </a:rPr>
              <a:t>a</a:t>
            </a:r>
            <a:endParaRPr lang="zh-CN" altLang="zh-CN" kern="100" dirty="0">
              <a:latin typeface="Calibri" panose="020F0502020204030204" pitchFamily="34" charset="0"/>
              <a:cs typeface="Times New Roman" panose="02020603050405020304" pitchFamily="18" charset="0"/>
            </a:endParaRPr>
          </a:p>
          <a:p>
            <a:r>
              <a:rPr lang="zh-CN" altLang="zh-CN" kern="100" dirty="0">
                <a:latin typeface="Calibri" panose="020F0502020204030204" pitchFamily="34" charset="0"/>
                <a:cs typeface="Times New Roman" panose="02020603050405020304" pitchFamily="18" charset="0"/>
              </a:rPr>
              <a:t>是</a:t>
            </a:r>
            <a:r>
              <a:rPr lang="en-US" altLang="zh-CN" kern="100" dirty="0">
                <a:latin typeface="Calibri" panose="020F0502020204030204" pitchFamily="34" charset="0"/>
                <a:cs typeface="Times New Roman" panose="02020603050405020304" pitchFamily="18" charset="0"/>
              </a:rPr>
              <a:t>SLR(1)</a:t>
            </a:r>
            <a:r>
              <a:rPr lang="zh-CN" altLang="zh-CN" kern="100" dirty="0">
                <a:latin typeface="Calibri" panose="020F0502020204030204" pitchFamily="34" charset="0"/>
                <a:cs typeface="Times New Roman" panose="02020603050405020304" pitchFamily="18" charset="0"/>
              </a:rPr>
              <a:t>的，而不是</a:t>
            </a:r>
            <a:r>
              <a:rPr lang="en-US" altLang="zh-CN" kern="100" dirty="0">
                <a:latin typeface="Calibri" panose="020F0502020204030204" pitchFamily="34" charset="0"/>
                <a:cs typeface="Times New Roman" panose="02020603050405020304" pitchFamily="18" charset="0"/>
              </a:rPr>
              <a:t>LL(1)</a:t>
            </a:r>
            <a:r>
              <a:rPr lang="zh-CN" altLang="zh-CN" kern="100" dirty="0">
                <a:latin typeface="Calibri" panose="020F0502020204030204" pitchFamily="34" charset="0"/>
                <a:cs typeface="Times New Roman" panose="02020603050405020304" pitchFamily="18" charset="0"/>
              </a:rPr>
              <a:t>的。</a:t>
            </a:r>
            <a:endParaRPr lang="zh-CN" altLang="en-US" dirty="0"/>
          </a:p>
        </p:txBody>
      </p:sp>
    </p:spTree>
    <p:extLst>
      <p:ext uri="{BB962C8B-B14F-4D97-AF65-F5344CB8AC3E}">
        <p14:creationId xmlns:p14="http://schemas.microsoft.com/office/powerpoint/2010/main" val="188408820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363272" cy="6264696"/>
          </a:xfrm>
        </p:spPr>
        <p:txBody>
          <a:bodyPr>
            <a:normAutofit/>
          </a:bodyPr>
          <a:lstStyle/>
          <a:p>
            <a:pPr marL="0" indent="0" algn="just">
              <a:spcAft>
                <a:spcPts val="0"/>
              </a:spcAft>
              <a:buNone/>
            </a:pPr>
            <a:r>
              <a:rPr lang="zh-CN" altLang="zh-CN" sz="2800" b="1" kern="100" dirty="0">
                <a:latin typeface="Calibri" panose="020F0502020204030204" pitchFamily="34" charset="0"/>
                <a:cs typeface="Times New Roman" panose="02020603050405020304" pitchFamily="18" charset="0"/>
              </a:rPr>
              <a:t>证明：</a:t>
            </a:r>
            <a:endParaRPr lang="zh-CN" altLang="zh-CN" sz="2800" kern="100" dirty="0">
              <a:latin typeface="Calibri" panose="020F0502020204030204" pitchFamily="34" charset="0"/>
              <a:cs typeface="Times New Roman" panose="02020603050405020304" pitchFamily="18" charset="0"/>
            </a:endParaRPr>
          </a:p>
          <a:p>
            <a:pPr lvl="0" algn="just">
              <a:buFont typeface="+mj-lt"/>
              <a:buAutoNum type="arabicParenR"/>
            </a:pPr>
            <a:r>
              <a:rPr lang="zh-CN" altLang="zh-CN" sz="2800" kern="100" dirty="0">
                <a:latin typeface="Calibri" panose="020F0502020204030204" pitchFamily="34" charset="0"/>
                <a:cs typeface="Times New Roman" panose="02020603050405020304" pitchFamily="18" charset="0"/>
              </a:rPr>
              <a:t>可以求得</a:t>
            </a:r>
            <a:r>
              <a:rPr lang="en-US" altLang="zh-CN" sz="2800" kern="100" dirty="0">
                <a:latin typeface="Calibri" panose="020F0502020204030204" pitchFamily="34" charset="0"/>
                <a:cs typeface="Times New Roman" panose="02020603050405020304" pitchFamily="18" charset="0"/>
              </a:rPr>
              <a:t>FIRST(SA)=FIRST(A)={a}</a:t>
            </a:r>
            <a:r>
              <a:rPr lang="zh-CN" altLang="zh-CN" sz="2800" kern="100" dirty="0">
                <a:latin typeface="Calibri" panose="020F0502020204030204" pitchFamily="34" charset="0"/>
                <a:cs typeface="Times New Roman" panose="02020603050405020304" pitchFamily="18" charset="0"/>
              </a:rPr>
              <a:t>，故该文法不是</a:t>
            </a:r>
            <a:r>
              <a:rPr lang="en-US" altLang="zh-CN" sz="2800" kern="100" dirty="0">
                <a:latin typeface="Calibri" panose="020F0502020204030204" pitchFamily="34" charset="0"/>
                <a:cs typeface="Times New Roman" panose="02020603050405020304" pitchFamily="18" charset="0"/>
              </a:rPr>
              <a:t>LL(1)</a:t>
            </a:r>
            <a:r>
              <a:rPr lang="zh-CN" altLang="zh-CN" sz="2800" kern="100" dirty="0" smtClean="0">
                <a:latin typeface="Calibri" panose="020F0502020204030204" pitchFamily="34" charset="0"/>
                <a:cs typeface="Times New Roman" panose="02020603050405020304" pitchFamily="18" charset="0"/>
              </a:rPr>
              <a:t>文法</a:t>
            </a:r>
            <a:endParaRPr lang="en-US" altLang="zh-CN" sz="2800" kern="100" dirty="0" smtClean="0">
              <a:latin typeface="Calibri" panose="020F0502020204030204" pitchFamily="34" charset="0"/>
              <a:cs typeface="Times New Roman" panose="02020603050405020304" pitchFamily="18" charset="0"/>
            </a:endParaRPr>
          </a:p>
          <a:p>
            <a:pPr lvl="0" algn="just">
              <a:buFont typeface="+mj-lt"/>
              <a:buAutoNum type="arabicParenR"/>
            </a:pPr>
            <a:r>
              <a:rPr lang="zh-CN" altLang="zh-CN" sz="2800" kern="100" dirty="0" smtClean="0">
                <a:cs typeface="Times New Roman" panose="02020603050405020304" pitchFamily="18" charset="0"/>
              </a:rPr>
              <a:t>构造</a:t>
            </a:r>
            <a:r>
              <a:rPr lang="zh-CN" altLang="zh-CN" sz="2800" kern="100" dirty="0">
                <a:cs typeface="Times New Roman" panose="02020603050405020304" pitchFamily="18" charset="0"/>
              </a:rPr>
              <a:t>该文法的增广文法的</a:t>
            </a:r>
            <a:r>
              <a:rPr lang="zh-CN" altLang="zh-CN" sz="2800" kern="100" dirty="0" smtClean="0">
                <a:cs typeface="Times New Roman" panose="02020603050405020304" pitchFamily="18" charset="0"/>
              </a:rPr>
              <a:t>语法分析</a:t>
            </a:r>
            <a:r>
              <a:rPr lang="zh-CN" altLang="zh-CN" sz="2800" kern="100" dirty="0">
                <a:cs typeface="Times New Roman" panose="02020603050405020304" pitchFamily="18" charset="0"/>
              </a:rPr>
              <a:t>表</a:t>
            </a:r>
            <a:r>
              <a:rPr lang="zh-CN" altLang="zh-CN" sz="2800" kern="100" dirty="0" smtClean="0">
                <a:cs typeface="Times New Roman" panose="02020603050405020304" pitchFamily="18" charset="0"/>
              </a:rPr>
              <a:t>如下</a:t>
            </a:r>
            <a:endParaRPr lang="en-US" altLang="zh-CN" sz="2800" kern="100" dirty="0" smtClean="0">
              <a:cs typeface="Times New Roman" panose="02020603050405020304" pitchFamily="18" charset="0"/>
            </a:endParaRPr>
          </a:p>
          <a:p>
            <a:pPr marL="0" indent="0">
              <a:buNone/>
            </a:pPr>
            <a:r>
              <a:rPr lang="zh-CN" altLang="zh-CN" sz="2800" dirty="0"/>
              <a:t>①构造增广文法</a:t>
            </a:r>
          </a:p>
          <a:p>
            <a:r>
              <a:rPr lang="en-US" altLang="zh-CN" sz="2800" dirty="0"/>
              <a:t>   S’-&gt;S</a:t>
            </a:r>
            <a:endParaRPr lang="zh-CN" altLang="zh-CN" sz="2800" dirty="0"/>
          </a:p>
          <a:p>
            <a:r>
              <a:rPr lang="en-US" altLang="zh-CN" sz="2800" dirty="0"/>
              <a:t>   S-&gt;SA</a:t>
            </a:r>
            <a:endParaRPr lang="zh-CN" altLang="zh-CN" sz="2800" dirty="0"/>
          </a:p>
          <a:p>
            <a:r>
              <a:rPr lang="en-US" altLang="zh-CN" sz="2800" dirty="0"/>
              <a:t>   S-&gt;A</a:t>
            </a:r>
            <a:endParaRPr lang="zh-CN" altLang="zh-CN" sz="2800" dirty="0"/>
          </a:p>
          <a:p>
            <a:r>
              <a:rPr lang="en-US" altLang="zh-CN" sz="2800" dirty="0"/>
              <a:t>   A-&gt;a</a:t>
            </a:r>
            <a:endParaRPr lang="zh-CN" altLang="zh-CN" sz="2800" dirty="0"/>
          </a:p>
          <a:p>
            <a:pPr marL="0" indent="0">
              <a:buNone/>
            </a:pPr>
            <a:r>
              <a:rPr lang="zh-CN" altLang="zh-CN" sz="2800" dirty="0"/>
              <a:t>②构造</a:t>
            </a:r>
            <a:r>
              <a:rPr lang="en-US" altLang="zh-CN" sz="2800" dirty="0"/>
              <a:t>LR(0)</a:t>
            </a:r>
            <a:r>
              <a:rPr lang="zh-CN" altLang="zh-CN" sz="2800" dirty="0"/>
              <a:t>项集族</a:t>
            </a:r>
          </a:p>
          <a:p>
            <a:pPr marL="0" lvl="0" indent="0" algn="just">
              <a:buNone/>
            </a:pPr>
            <a:endParaRPr lang="zh-CN" altLang="en-US" sz="2800" dirty="0"/>
          </a:p>
        </p:txBody>
      </p:sp>
      <p:sp>
        <p:nvSpPr>
          <p:cNvPr id="4" name="Text Box 15"/>
          <p:cNvSpPr txBox="1">
            <a:spLocks noChangeArrowheads="1"/>
          </p:cNvSpPr>
          <p:nvPr/>
        </p:nvSpPr>
        <p:spPr bwMode="auto">
          <a:xfrm>
            <a:off x="3482540" y="4221088"/>
            <a:ext cx="1512169"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I0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S-&gt;.SA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S-&gt;.A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A-&gt;.a</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5" name="Text Box 16"/>
          <p:cNvSpPr txBox="1">
            <a:spLocks noChangeArrowheads="1"/>
          </p:cNvSpPr>
          <p:nvPr/>
        </p:nvSpPr>
        <p:spPr bwMode="auto">
          <a:xfrm>
            <a:off x="4652442" y="4221088"/>
            <a:ext cx="1197928"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I1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S-&gt;S.A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A-&gt;.a</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Text Box 17"/>
          <p:cNvSpPr txBox="1">
            <a:spLocks noChangeArrowheads="1"/>
          </p:cNvSpPr>
          <p:nvPr/>
        </p:nvSpPr>
        <p:spPr bwMode="auto">
          <a:xfrm>
            <a:off x="5508104" y="4221088"/>
            <a:ext cx="1197929"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I2</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S-&gt;A.</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7" name="Text Box 18"/>
          <p:cNvSpPr txBox="1">
            <a:spLocks noChangeArrowheads="1"/>
          </p:cNvSpPr>
          <p:nvPr/>
        </p:nvSpPr>
        <p:spPr bwMode="auto">
          <a:xfrm>
            <a:off x="6363767" y="4221088"/>
            <a:ext cx="1197928"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I3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A-&gt;a.</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8" name="Text Box 19"/>
          <p:cNvSpPr txBox="1">
            <a:spLocks noChangeArrowheads="1"/>
          </p:cNvSpPr>
          <p:nvPr/>
        </p:nvSpPr>
        <p:spPr bwMode="auto">
          <a:xfrm>
            <a:off x="7177133" y="4221088"/>
            <a:ext cx="1345968"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I4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S-&gt;SA.</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94727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
          <p:cNvSpPr>
            <a:spLocks noChangeArrowheads="1"/>
          </p:cNvSpPr>
          <p:nvPr/>
        </p:nvSpPr>
        <p:spPr bwMode="auto">
          <a:xfrm>
            <a:off x="1331640" y="13156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323528" y="270681"/>
            <a:ext cx="7704856" cy="1200329"/>
          </a:xfrm>
          <a:prstGeom prst="rect">
            <a:avLst/>
          </a:prstGeom>
        </p:spPr>
        <p:txBody>
          <a:bodyPr wrap="square">
            <a:spAutoFit/>
          </a:bodyPr>
          <a:lstStyle/>
          <a:p>
            <a:pPr algn="just">
              <a:spcAft>
                <a:spcPts val="0"/>
              </a:spcAft>
            </a:pPr>
            <a:r>
              <a:rPr lang="zh-CN" altLang="zh-CN" sz="2400" b="1" kern="100" dirty="0">
                <a:latin typeface="Calibri" panose="020F0502020204030204" pitchFamily="34" charset="0"/>
                <a:cs typeface="Times New Roman" panose="02020603050405020304" pitchFamily="18" charset="0"/>
              </a:rPr>
              <a:t>③</a:t>
            </a:r>
            <a:r>
              <a:rPr lang="en-US" altLang="zh-CN" sz="2400" b="1" kern="100" dirty="0">
                <a:latin typeface="宋体" panose="02010600030101010101" pitchFamily="2" charset="-122"/>
                <a:cs typeface="Times New Roman" panose="02020603050405020304" pitchFamily="18" charset="0"/>
              </a:rPr>
              <a:t>GOTO</a:t>
            </a:r>
            <a:r>
              <a:rPr lang="zh-CN" altLang="zh-CN" sz="2400" kern="100" dirty="0">
                <a:latin typeface="Calibri" panose="020F0502020204030204" pitchFamily="34" charset="0"/>
                <a:cs typeface="Times New Roman" panose="02020603050405020304" pitchFamily="18" charset="0"/>
              </a:rPr>
              <a:t>函数如下</a:t>
            </a:r>
          </a:p>
          <a:p>
            <a:pPr algn="just">
              <a:spcAft>
                <a:spcPts val="0"/>
              </a:spcAft>
            </a:pPr>
            <a:r>
              <a:rPr lang="en-US" altLang="zh-CN" sz="2400" kern="100" dirty="0">
                <a:latin typeface="宋体" panose="02010600030101010101" pitchFamily="2" charset="-122"/>
                <a:cs typeface="Times New Roman" panose="02020603050405020304" pitchFamily="18" charset="0"/>
              </a:rPr>
              <a:t>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S)=I1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A)=I2   GOTO(I0,a)=I3</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en-US" altLang="zh-CN" sz="2400" kern="100" dirty="0">
                <a:latin typeface="宋体" panose="02010600030101010101" pitchFamily="2" charset="-122"/>
                <a:cs typeface="Times New Roman" panose="02020603050405020304" pitchFamily="18" charset="0"/>
              </a:rPr>
              <a:t>GOTO(I1</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A)=I4  GOTO(I1</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a)=I3   GOTO(I1,$)=</a:t>
            </a:r>
            <a:r>
              <a:rPr lang="en-US" altLang="zh-CN" sz="2400" kern="100" dirty="0" err="1">
                <a:latin typeface="Calibri" panose="020F0502020204030204" pitchFamily="34" charset="0"/>
                <a:cs typeface="Times New Roman" panose="02020603050405020304" pitchFamily="18" charset="0"/>
              </a:rPr>
              <a:t>acc</a:t>
            </a:r>
            <a:endParaRPr lang="zh-CN" altLang="zh-CN" sz="2400" kern="100" dirty="0">
              <a:latin typeface="Calibri" panose="020F0502020204030204" pitchFamily="34" charset="0"/>
              <a:cs typeface="Times New Roman" panose="02020603050405020304" pitchFamily="18" charset="0"/>
            </a:endParaRPr>
          </a:p>
        </p:txBody>
      </p:sp>
      <p:sp>
        <p:nvSpPr>
          <p:cNvPr id="20" name="矩形 19"/>
          <p:cNvSpPr/>
          <p:nvPr/>
        </p:nvSpPr>
        <p:spPr>
          <a:xfrm>
            <a:off x="313996" y="1313383"/>
            <a:ext cx="7128792" cy="461665"/>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④构建语法分析表如下</a:t>
            </a:r>
            <a:r>
              <a:rPr lang="en-US" altLang="zh-CN" sz="2400" kern="100" dirty="0">
                <a:latin typeface="Calibri" panose="020F0502020204030204" pitchFamily="34" charset="0"/>
                <a:cs typeface="Times New Roman" panose="02020603050405020304" pitchFamily="18" charset="0"/>
              </a:rPr>
              <a:t>(FOLLOW(A)=FOLLOW(S)={a,$})</a:t>
            </a:r>
            <a:endParaRPr lang="zh-CN" altLang="zh-CN" sz="2400" kern="100" dirty="0">
              <a:latin typeface="Calibri" panose="020F0502020204030204" pitchFamily="34" charset="0"/>
              <a:cs typeface="Times New Roman" panose="02020603050405020304" pitchFamily="18"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4191667283"/>
              </p:ext>
            </p:extLst>
          </p:nvPr>
        </p:nvGraphicFramePr>
        <p:xfrm>
          <a:off x="827584" y="1988840"/>
          <a:ext cx="6234443" cy="2074373"/>
        </p:xfrm>
        <a:graphic>
          <a:graphicData uri="http://schemas.openxmlformats.org/drawingml/2006/table">
            <a:tbl>
              <a:tblPr firstRow="1" firstCol="1" bandRow="1">
                <a:tableStyleId>{5C22544A-7EE6-4342-B048-85BDC9FD1C3A}</a:tableStyleId>
              </a:tblPr>
              <a:tblGrid>
                <a:gridCol w="1246450"/>
                <a:gridCol w="1246450"/>
                <a:gridCol w="1247181"/>
                <a:gridCol w="1247181"/>
                <a:gridCol w="1247181"/>
              </a:tblGrid>
              <a:tr h="296339">
                <a:tc rowSpan="2">
                  <a:txBody>
                    <a:bodyPr/>
                    <a:lstStyle/>
                    <a:p>
                      <a:pPr algn="ctr">
                        <a:spcAft>
                          <a:spcPts val="0"/>
                        </a:spcAft>
                      </a:pPr>
                      <a:r>
                        <a:rPr lang="zh-CN" sz="1800" kern="100" dirty="0">
                          <a:effectLst/>
                        </a:rPr>
                        <a:t>状态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en-US" sz="1800" kern="100">
                          <a:effectLst/>
                        </a:rPr>
                        <a:t>ACTION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spcAft>
                          <a:spcPts val="0"/>
                        </a:spcAft>
                      </a:pPr>
                      <a:r>
                        <a:rPr lang="en-US" sz="1800" kern="100">
                          <a:effectLst/>
                        </a:rPr>
                        <a:t>GOTO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296339">
                <a:tc vMerge="1">
                  <a:txBody>
                    <a:bodyPr/>
                    <a:lstStyle/>
                    <a:p>
                      <a:endParaRPr lang="zh-CN" altLang="en-US"/>
                    </a:p>
                  </a:txBody>
                  <a:tcPr/>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S3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acc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2" name="矩形 21"/>
          <p:cNvSpPr/>
          <p:nvPr/>
        </p:nvSpPr>
        <p:spPr>
          <a:xfrm>
            <a:off x="1259632" y="4437112"/>
            <a:ext cx="6264696" cy="1107996"/>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可以看到该语法分析表中没有重复的条目故该文法是</a:t>
            </a:r>
            <a:r>
              <a:rPr lang="en-US" altLang="zh-CN" sz="2400" kern="100" dirty="0">
                <a:latin typeface="Calibri" panose="020F0502020204030204" pitchFamily="34" charset="0"/>
                <a:cs typeface="Times New Roman" panose="02020603050405020304" pitchFamily="18" charset="0"/>
              </a:rPr>
              <a:t>SLR(1)</a:t>
            </a:r>
            <a:r>
              <a:rPr lang="zh-CN" altLang="zh-CN" sz="2400" kern="100" dirty="0">
                <a:latin typeface="Calibri" panose="020F0502020204030204" pitchFamily="34" charset="0"/>
                <a:cs typeface="Times New Roman" panose="02020603050405020304" pitchFamily="18" charset="0"/>
              </a:rPr>
              <a:t>文法</a:t>
            </a:r>
          </a:p>
          <a:p>
            <a:pPr algn="just">
              <a:spcAft>
                <a:spcPts val="0"/>
              </a:spcAft>
            </a:pPr>
            <a:r>
              <a:rPr lang="en-US" altLang="zh-CN" kern="100" dirty="0">
                <a:latin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4383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习题</a:t>
            </a:r>
            <a:r>
              <a:rPr lang="en-US" altLang="zh-CN" b="1" dirty="0"/>
              <a:t>4.7.4</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说明</a:t>
            </a:r>
            <a:r>
              <a:rPr lang="zh-CN" altLang="zh-CN" dirty="0"/>
              <a:t>下面的文法</a:t>
            </a:r>
          </a:p>
          <a:p>
            <a:pPr marL="0" indent="0">
              <a:buNone/>
            </a:pPr>
            <a:r>
              <a:rPr lang="en-US" altLang="zh-CN" dirty="0"/>
              <a:t>S-&gt;</a:t>
            </a:r>
            <a:r>
              <a:rPr lang="en-US" altLang="zh-CN" dirty="0" err="1"/>
              <a:t>Aa|bAc|dc|bda</a:t>
            </a:r>
            <a:endParaRPr lang="zh-CN" altLang="zh-CN" dirty="0"/>
          </a:p>
          <a:p>
            <a:pPr marL="0" indent="0">
              <a:buNone/>
            </a:pPr>
            <a:r>
              <a:rPr lang="en-US" altLang="zh-CN" dirty="0"/>
              <a:t>A-&gt;d</a:t>
            </a:r>
            <a:endParaRPr lang="zh-CN" altLang="zh-CN" dirty="0"/>
          </a:p>
          <a:p>
            <a:pPr marL="0" indent="0">
              <a:buNone/>
            </a:pPr>
            <a:r>
              <a:rPr lang="zh-CN" altLang="zh-CN" dirty="0"/>
              <a:t>是</a:t>
            </a:r>
            <a:r>
              <a:rPr lang="en-US" altLang="zh-CN" dirty="0"/>
              <a:t>LALR(1)</a:t>
            </a:r>
            <a:r>
              <a:rPr lang="zh-CN" altLang="zh-CN" dirty="0"/>
              <a:t>的，但不是</a:t>
            </a:r>
            <a:r>
              <a:rPr lang="en-US" altLang="zh-CN" dirty="0"/>
              <a:t>SLR(1)</a:t>
            </a:r>
            <a:r>
              <a:rPr lang="zh-CN" altLang="zh-CN" dirty="0"/>
              <a:t>的</a:t>
            </a:r>
            <a:endParaRPr lang="zh-CN" altLang="en-US" dirty="0"/>
          </a:p>
        </p:txBody>
      </p:sp>
    </p:spTree>
    <p:extLst>
      <p:ext uri="{BB962C8B-B14F-4D97-AF65-F5344CB8AC3E}">
        <p14:creationId xmlns:p14="http://schemas.microsoft.com/office/powerpoint/2010/main" val="3409059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8229600" cy="6120680"/>
          </a:xfrm>
        </p:spPr>
        <p:txBody>
          <a:bodyPr>
            <a:normAutofit/>
          </a:bodyPr>
          <a:lstStyle/>
          <a:p>
            <a:r>
              <a:rPr lang="en-US" altLang="zh-CN" dirty="0"/>
              <a:t>4.1 </a:t>
            </a:r>
            <a:r>
              <a:rPr lang="zh-CN" altLang="zh-CN" dirty="0"/>
              <a:t>考虑文法</a:t>
            </a:r>
          </a:p>
          <a:p>
            <a:r>
              <a:rPr lang="en-US" altLang="zh-CN" dirty="0"/>
              <a:t>		S </a:t>
            </a:r>
            <a:r>
              <a:rPr lang="zh-CN" altLang="zh-CN" dirty="0"/>
              <a:t>→</a:t>
            </a:r>
            <a:r>
              <a:rPr lang="en-US" altLang="zh-CN" dirty="0"/>
              <a:t> ( L ) | a</a:t>
            </a:r>
            <a:endParaRPr lang="zh-CN" altLang="zh-CN" dirty="0"/>
          </a:p>
          <a:p>
            <a:r>
              <a:rPr lang="en-US" altLang="zh-CN" dirty="0"/>
              <a:t>		L </a:t>
            </a:r>
            <a:r>
              <a:rPr lang="zh-CN" altLang="zh-CN" dirty="0"/>
              <a:t>→</a:t>
            </a:r>
            <a:r>
              <a:rPr lang="en-US" altLang="zh-CN" dirty="0"/>
              <a:t> L, S | S</a:t>
            </a:r>
            <a:endParaRPr lang="zh-CN" altLang="zh-CN" dirty="0"/>
          </a:p>
          <a:p>
            <a:pPr marL="514350" indent="-514350">
              <a:buAutoNum type="alphaLcParenBoth"/>
            </a:pPr>
            <a:r>
              <a:rPr lang="zh-CN" altLang="zh-CN" dirty="0" smtClean="0"/>
              <a:t>列出</a:t>
            </a:r>
            <a:r>
              <a:rPr lang="zh-CN" altLang="zh-CN" dirty="0"/>
              <a:t>终结符、非终结符和开始</a:t>
            </a:r>
            <a:r>
              <a:rPr lang="zh-CN" altLang="zh-CN" dirty="0" smtClean="0"/>
              <a:t>符号</a:t>
            </a:r>
            <a:endParaRPr lang="en-US" altLang="zh-CN" dirty="0" smtClean="0"/>
          </a:p>
          <a:p>
            <a:pPr marL="514350" lvl="0" indent="-514350">
              <a:buFont typeface="Arial" pitchFamily="34" charset="0"/>
              <a:buAutoNum type="alphaLcParenBoth"/>
            </a:pPr>
            <a:r>
              <a:rPr lang="zh-CN" altLang="zh-CN" dirty="0"/>
              <a:t>给出下列句子的语法树</a:t>
            </a:r>
          </a:p>
          <a:p>
            <a:pPr marL="457200" lvl="1" indent="0">
              <a:buNone/>
            </a:pPr>
            <a:r>
              <a:rPr lang="en-US" altLang="zh-CN" dirty="0"/>
              <a:t>(a, a)</a:t>
            </a:r>
            <a:endParaRPr lang="zh-CN" altLang="zh-CN" dirty="0"/>
          </a:p>
          <a:p>
            <a:pPr marL="457200" lvl="1" indent="0">
              <a:buNone/>
            </a:pPr>
            <a:r>
              <a:rPr lang="en-US" altLang="zh-CN" dirty="0"/>
              <a:t>(a, (a, a</a:t>
            </a:r>
            <a:r>
              <a:rPr lang="en-US" altLang="zh-CN" dirty="0" smtClean="0"/>
              <a:t>))</a:t>
            </a:r>
          </a:p>
          <a:p>
            <a:pPr marL="457200" lvl="1" indent="0">
              <a:buNone/>
            </a:pPr>
            <a:r>
              <a:rPr lang="en-US" altLang="zh-CN" dirty="0" smtClean="0"/>
              <a:t>(</a:t>
            </a:r>
            <a:r>
              <a:rPr lang="en-US" altLang="zh-CN" dirty="0"/>
              <a:t>a, ((a, a), (a, a</a:t>
            </a:r>
            <a:r>
              <a:rPr lang="en-US" altLang="zh-CN" dirty="0" smtClean="0"/>
              <a:t>)))</a:t>
            </a:r>
          </a:p>
          <a:p>
            <a:pPr marL="457200" lvl="1" indent="0">
              <a:buNone/>
            </a:pPr>
            <a:r>
              <a:rPr lang="en-US" altLang="zh-CN" dirty="0" smtClean="0"/>
              <a:t>(c)</a:t>
            </a:r>
            <a:r>
              <a:rPr lang="zh-CN" altLang="zh-CN" dirty="0" smtClean="0"/>
              <a:t>构造</a:t>
            </a:r>
            <a:r>
              <a:rPr lang="en-US" altLang="zh-CN" dirty="0"/>
              <a:t>b)</a:t>
            </a:r>
            <a:r>
              <a:rPr lang="zh-CN" altLang="zh-CN" dirty="0"/>
              <a:t>中句子的最左</a:t>
            </a:r>
            <a:r>
              <a:rPr lang="zh-CN" altLang="zh-CN" dirty="0" smtClean="0"/>
              <a:t>推导</a:t>
            </a:r>
            <a:endParaRPr lang="en-US" altLang="zh-CN" dirty="0" smtClean="0"/>
          </a:p>
          <a:p>
            <a:pPr marL="457200" lvl="1" indent="0">
              <a:buNone/>
            </a:pPr>
            <a:r>
              <a:rPr lang="en-US" altLang="zh-CN" dirty="0" smtClean="0"/>
              <a:t>(d)</a:t>
            </a:r>
            <a:r>
              <a:rPr lang="zh-CN" altLang="zh-CN" dirty="0"/>
              <a:t>构造</a:t>
            </a:r>
            <a:r>
              <a:rPr lang="en-US" altLang="zh-CN" dirty="0"/>
              <a:t>b)</a:t>
            </a:r>
            <a:r>
              <a:rPr lang="zh-CN" altLang="zh-CN" dirty="0"/>
              <a:t>中句子的最右推导</a:t>
            </a:r>
          </a:p>
          <a:p>
            <a:pPr marL="457200" lvl="1" indent="0">
              <a:buNone/>
            </a:pPr>
            <a:r>
              <a:rPr lang="en-US" altLang="zh-CN" dirty="0" smtClean="0"/>
              <a:t>(e)</a:t>
            </a:r>
            <a:r>
              <a:rPr lang="zh-CN" altLang="zh-CN" dirty="0" smtClean="0"/>
              <a:t>该</a:t>
            </a:r>
            <a:r>
              <a:rPr lang="zh-CN" altLang="zh-CN" dirty="0"/>
              <a:t>文法产生的语言是什么</a:t>
            </a:r>
            <a:endParaRPr lang="en-US" altLang="zh-CN" dirty="0" smtClean="0"/>
          </a:p>
        </p:txBody>
      </p:sp>
    </p:spTree>
    <p:extLst>
      <p:ext uri="{BB962C8B-B14F-4D97-AF65-F5344CB8AC3E}">
        <p14:creationId xmlns:p14="http://schemas.microsoft.com/office/powerpoint/2010/main" val="390701599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zh-CN" altLang="zh-CN" b="1" dirty="0"/>
              <a:t>证明</a:t>
            </a:r>
            <a:r>
              <a:rPr lang="zh-CN" altLang="zh-CN" b="1" dirty="0" smtClean="0"/>
              <a:t>：构造</a:t>
            </a:r>
            <a:r>
              <a:rPr lang="zh-CN" altLang="zh-CN" b="1" dirty="0"/>
              <a:t>该文法的</a:t>
            </a:r>
            <a:r>
              <a:rPr lang="en-US" altLang="zh-CN" b="1" dirty="0"/>
              <a:t>SLR(1)</a:t>
            </a:r>
            <a:r>
              <a:rPr lang="zh-CN" altLang="zh-CN" b="1" dirty="0"/>
              <a:t>语法分析表</a:t>
            </a:r>
            <a:endParaRPr lang="zh-CN" altLang="zh-CN" dirty="0"/>
          </a:p>
          <a:p>
            <a:pPr marL="0" indent="0">
              <a:buNone/>
            </a:pPr>
            <a:r>
              <a:rPr lang="zh-CN" altLang="zh-CN" dirty="0"/>
              <a:t>①构造增广文法</a:t>
            </a:r>
          </a:p>
          <a:p>
            <a:pPr marL="0" indent="0">
              <a:buNone/>
            </a:pPr>
            <a:r>
              <a:rPr lang="en-US" altLang="zh-CN" dirty="0" smtClean="0"/>
              <a:t>S</a:t>
            </a:r>
            <a:r>
              <a:rPr lang="en-US" altLang="zh-CN" dirty="0"/>
              <a:t>’-&gt;S</a:t>
            </a:r>
            <a:endParaRPr lang="zh-CN" altLang="zh-CN" dirty="0"/>
          </a:p>
          <a:p>
            <a:pPr marL="0" indent="0">
              <a:buNone/>
            </a:pPr>
            <a:r>
              <a:rPr lang="en-US" altLang="zh-CN" dirty="0" smtClean="0"/>
              <a:t>S-</a:t>
            </a:r>
            <a:r>
              <a:rPr lang="en-US" altLang="zh-CN" dirty="0"/>
              <a:t>&gt;</a:t>
            </a:r>
            <a:r>
              <a:rPr lang="en-US" altLang="zh-CN" dirty="0" err="1"/>
              <a:t>Aa</a:t>
            </a:r>
            <a:endParaRPr lang="zh-CN" altLang="zh-CN" dirty="0"/>
          </a:p>
          <a:p>
            <a:pPr marL="0" indent="0">
              <a:buNone/>
            </a:pPr>
            <a:r>
              <a:rPr lang="en-US" altLang="zh-CN" dirty="0" smtClean="0"/>
              <a:t>S-</a:t>
            </a:r>
            <a:r>
              <a:rPr lang="en-US" altLang="zh-CN" dirty="0"/>
              <a:t>&gt;</a:t>
            </a:r>
            <a:r>
              <a:rPr lang="en-US" altLang="zh-CN" dirty="0" err="1"/>
              <a:t>bAc</a:t>
            </a:r>
            <a:endParaRPr lang="zh-CN" altLang="zh-CN" dirty="0"/>
          </a:p>
          <a:p>
            <a:pPr marL="0" indent="0">
              <a:buNone/>
            </a:pPr>
            <a:r>
              <a:rPr lang="en-US" altLang="zh-CN" dirty="0" smtClean="0"/>
              <a:t>S-</a:t>
            </a:r>
            <a:r>
              <a:rPr lang="en-US" altLang="zh-CN" dirty="0"/>
              <a:t>&gt;</a:t>
            </a:r>
            <a:r>
              <a:rPr lang="en-US" altLang="zh-CN" dirty="0" smtClean="0"/>
              <a:t>dc</a:t>
            </a:r>
            <a:endParaRPr lang="zh-CN" altLang="zh-CN" dirty="0" smtClean="0"/>
          </a:p>
          <a:p>
            <a:pPr marL="0" indent="0">
              <a:buNone/>
            </a:pPr>
            <a:r>
              <a:rPr lang="en-US" altLang="zh-CN" dirty="0" smtClean="0"/>
              <a:t>S-&gt;</a:t>
            </a:r>
            <a:r>
              <a:rPr lang="en-US" altLang="zh-CN" dirty="0" err="1" smtClean="0"/>
              <a:t>bda</a:t>
            </a:r>
            <a:endParaRPr lang="zh-CN" altLang="zh-CN" dirty="0" smtClean="0"/>
          </a:p>
          <a:p>
            <a:pPr marL="0" indent="0">
              <a:buNone/>
            </a:pPr>
            <a:r>
              <a:rPr lang="en-US" altLang="zh-CN" dirty="0" smtClean="0"/>
              <a:t>A-</a:t>
            </a:r>
            <a:r>
              <a:rPr lang="en-US" altLang="zh-CN" dirty="0"/>
              <a:t>&gt;d</a:t>
            </a:r>
            <a:endParaRPr lang="zh-CN" altLang="zh-CN" dirty="0"/>
          </a:p>
          <a:p>
            <a:endParaRPr lang="zh-CN" altLang="en-US" dirty="0"/>
          </a:p>
        </p:txBody>
      </p:sp>
    </p:spTree>
    <p:extLst>
      <p:ext uri="{BB962C8B-B14F-4D97-AF65-F5344CB8AC3E}">
        <p14:creationId xmlns:p14="http://schemas.microsoft.com/office/powerpoint/2010/main" val="5646137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a:t>②构造</a:t>
            </a:r>
            <a:r>
              <a:rPr lang="en-US" altLang="zh-CN" dirty="0"/>
              <a:t>LR(0</a:t>
            </a:r>
            <a:r>
              <a:rPr lang="en-US" altLang="zh-CN" dirty="0" smtClean="0"/>
              <a:t>)</a:t>
            </a:r>
            <a:r>
              <a:rPr lang="zh-CN" altLang="zh-CN" dirty="0" smtClean="0"/>
              <a:t>项集族</a:t>
            </a:r>
            <a:endParaRPr lang="en-US" altLang="zh-CN" dirty="0" smtClean="0"/>
          </a:p>
          <a:p>
            <a:pPr marL="0" indent="0">
              <a:buNone/>
            </a:pP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636912"/>
            <a:ext cx="6480720" cy="3489251"/>
          </a:xfrm>
          <a:prstGeom prst="rect">
            <a:avLst/>
          </a:prstGeom>
        </p:spPr>
      </p:pic>
    </p:spTree>
    <p:extLst>
      <p:ext uri="{BB962C8B-B14F-4D97-AF65-F5344CB8AC3E}">
        <p14:creationId xmlns:p14="http://schemas.microsoft.com/office/powerpoint/2010/main" val="20200840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16632"/>
            <a:ext cx="7776864" cy="1323439"/>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③</a:t>
            </a:r>
            <a:r>
              <a:rPr lang="en-US" altLang="zh-CN" sz="2000" kern="100" dirty="0">
                <a:latin typeface="宋体" panose="02010600030101010101" pitchFamily="2" charset="-122"/>
                <a:cs typeface="Times New Roman" panose="02020603050405020304" pitchFamily="18" charset="0"/>
              </a:rPr>
              <a:t>GOTO</a:t>
            </a:r>
            <a:r>
              <a:rPr lang="zh-CN" altLang="zh-CN" sz="2000" kern="100" dirty="0">
                <a:latin typeface="Calibri" panose="020F0502020204030204" pitchFamily="34" charset="0"/>
                <a:cs typeface="Times New Roman" panose="02020603050405020304" pitchFamily="18" charset="0"/>
              </a:rPr>
              <a:t>函数</a:t>
            </a:r>
          </a:p>
          <a:p>
            <a:pPr algn="just">
              <a:spcAft>
                <a:spcPts val="0"/>
              </a:spcAft>
            </a:pPr>
            <a:r>
              <a:rPr lang="en-US" altLang="zh-CN" sz="2000" kern="100" dirty="0">
                <a:latin typeface="宋体" panose="02010600030101010101" pitchFamily="2" charset="-122"/>
                <a:cs typeface="Times New Roman" panose="02020603050405020304" pitchFamily="18" charset="0"/>
              </a:rPr>
              <a:t>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S)=I1  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A)=I2   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b)=I3   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d)=I4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宋体" panose="02010600030101010101" pitchFamily="2" charset="-122"/>
                <a:cs typeface="Times New Roman" panose="02020603050405020304" pitchFamily="18" charset="0"/>
              </a:rPr>
              <a:t>GOTO(I1,$)=</a:t>
            </a:r>
            <a:r>
              <a:rPr lang="en-US" altLang="zh-CN" sz="2000" kern="100" dirty="0" err="1">
                <a:latin typeface="宋体" panose="02010600030101010101" pitchFamily="2" charset="-122"/>
                <a:cs typeface="Times New Roman" panose="02020603050405020304" pitchFamily="18" charset="0"/>
              </a:rPr>
              <a:t>acc</a:t>
            </a:r>
            <a:r>
              <a:rPr lang="en-US" altLang="zh-CN" sz="2000" kern="100" dirty="0">
                <a:latin typeface="宋体" panose="02010600030101010101" pitchFamily="2" charset="-122"/>
                <a:cs typeface="Times New Roman" panose="02020603050405020304" pitchFamily="18" charset="0"/>
              </a:rPr>
              <a:t>  GOTO(I2</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a)=I5   GOTO(I3</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A)=I6  GOTO(I3</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d)=I7   </a:t>
            </a:r>
            <a:endParaRPr lang="zh-CN" altLang="zh-CN" sz="2000" kern="100" dirty="0">
              <a:latin typeface="Calibri" panose="020F0502020204030204" pitchFamily="34" charset="0"/>
              <a:cs typeface="Times New Roman" panose="02020603050405020304" pitchFamily="18" charset="0"/>
            </a:endParaRPr>
          </a:p>
          <a:p>
            <a:r>
              <a:rPr lang="en-US" altLang="zh-CN" sz="2000" kern="100" dirty="0">
                <a:latin typeface="宋体" panose="02010600030101010101" pitchFamily="2" charset="-122"/>
                <a:cs typeface="Times New Roman" panose="02020603050405020304" pitchFamily="18" charset="0"/>
              </a:rPr>
              <a:t>GOTO(I4</a:t>
            </a:r>
            <a:r>
              <a:rPr lang="zh-CN" altLang="zh-CN" sz="2000" kern="100" dirty="0">
                <a:cs typeface="Times New Roman" panose="02020603050405020304" pitchFamily="18" charset="0"/>
              </a:rPr>
              <a:t>，</a:t>
            </a:r>
            <a:r>
              <a:rPr lang="en-US" altLang="zh-CN" sz="2000" kern="100" dirty="0">
                <a:cs typeface="Times New Roman" panose="02020603050405020304" pitchFamily="18" charset="0"/>
              </a:rPr>
              <a:t>c)=I8  GOTO(I6</a:t>
            </a:r>
            <a:r>
              <a:rPr lang="zh-CN" altLang="zh-CN" sz="2000" kern="100" dirty="0">
                <a:cs typeface="Times New Roman" panose="02020603050405020304" pitchFamily="18" charset="0"/>
              </a:rPr>
              <a:t>，</a:t>
            </a:r>
            <a:r>
              <a:rPr lang="en-US" altLang="zh-CN" sz="2000" kern="100" dirty="0">
                <a:cs typeface="Times New Roman" panose="02020603050405020304" pitchFamily="18" charset="0"/>
              </a:rPr>
              <a:t>c)=I9 GOTO(I7</a:t>
            </a:r>
            <a:r>
              <a:rPr lang="zh-CN" altLang="zh-CN" sz="2000" kern="100" dirty="0">
                <a:cs typeface="Times New Roman" panose="02020603050405020304" pitchFamily="18" charset="0"/>
              </a:rPr>
              <a:t>，</a:t>
            </a:r>
            <a:r>
              <a:rPr lang="en-US" altLang="zh-CN" sz="2000" kern="100" dirty="0">
                <a:cs typeface="Times New Roman" panose="02020603050405020304" pitchFamily="18" charset="0"/>
              </a:rPr>
              <a:t>a)=I10</a:t>
            </a:r>
            <a:endParaRPr lang="zh-CN" altLang="en-US" sz="2000" dirty="0"/>
          </a:p>
        </p:txBody>
      </p:sp>
      <p:sp>
        <p:nvSpPr>
          <p:cNvPr id="5" name="矩形 4"/>
          <p:cNvSpPr/>
          <p:nvPr/>
        </p:nvSpPr>
        <p:spPr>
          <a:xfrm>
            <a:off x="534637" y="1431588"/>
            <a:ext cx="5053563" cy="400110"/>
          </a:xfrm>
          <a:prstGeom prst="rect">
            <a:avLst/>
          </a:prstGeom>
        </p:spPr>
        <p:txBody>
          <a:bodyPr wrap="none">
            <a:spAutoFit/>
          </a:bodyPr>
          <a:lstStyle/>
          <a:p>
            <a:r>
              <a:rPr lang="zh-CN" altLang="zh-CN" sz="2000" kern="100" dirty="0">
                <a:cs typeface="Times New Roman" panose="02020603050405020304" pitchFamily="18" charset="0"/>
              </a:rPr>
              <a:t>④构建</a:t>
            </a:r>
            <a:r>
              <a:rPr lang="en-US" altLang="zh-CN" sz="2000" kern="100" dirty="0">
                <a:cs typeface="Times New Roman" panose="02020603050405020304" pitchFamily="18" charset="0"/>
              </a:rPr>
              <a:t>SLR</a:t>
            </a:r>
            <a:r>
              <a:rPr lang="zh-CN" altLang="zh-CN" sz="2000" kern="100" dirty="0">
                <a:cs typeface="Times New Roman" panose="02020603050405020304" pitchFamily="18" charset="0"/>
              </a:rPr>
              <a:t>语法分析表如下</a:t>
            </a:r>
            <a:r>
              <a:rPr lang="en-US" altLang="zh-CN" sz="2000" kern="100" dirty="0">
                <a:cs typeface="Times New Roman" panose="02020603050405020304" pitchFamily="18" charset="0"/>
              </a:rPr>
              <a:t>(FOLLOW(A)={</a:t>
            </a:r>
            <a:r>
              <a:rPr lang="en-US" altLang="zh-CN" sz="2000" kern="100" dirty="0" err="1">
                <a:cs typeface="Times New Roman" panose="02020603050405020304" pitchFamily="18" charset="0"/>
              </a:rPr>
              <a:t>a,c</a:t>
            </a:r>
            <a:r>
              <a:rPr lang="en-US" altLang="zh-CN" sz="2000" kern="100" dirty="0">
                <a:cs typeface="Times New Roman" panose="02020603050405020304" pitchFamily="18" charset="0"/>
              </a:rPr>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908872050"/>
              </p:ext>
            </p:extLst>
          </p:nvPr>
        </p:nvGraphicFramePr>
        <p:xfrm>
          <a:off x="534639" y="1988841"/>
          <a:ext cx="6743413" cy="3566160"/>
        </p:xfrm>
        <a:graphic>
          <a:graphicData uri="http://schemas.openxmlformats.org/drawingml/2006/table">
            <a:tbl>
              <a:tblPr firstRow="1" firstCol="1" bandRow="1">
                <a:tableStyleId>{5C22544A-7EE6-4342-B048-85BDC9FD1C3A}</a:tableStyleId>
              </a:tblPr>
              <a:tblGrid>
                <a:gridCol w="842630"/>
                <a:gridCol w="842630"/>
                <a:gridCol w="842630"/>
                <a:gridCol w="842630"/>
                <a:gridCol w="842630"/>
                <a:gridCol w="843421"/>
                <a:gridCol w="843421"/>
                <a:gridCol w="843421"/>
              </a:tblGrid>
              <a:tr h="224190">
                <a:tc rowSpan="2">
                  <a:txBody>
                    <a:bodyPr/>
                    <a:lstStyle/>
                    <a:p>
                      <a:pPr algn="ctr">
                        <a:spcAft>
                          <a:spcPts val="0"/>
                        </a:spcAft>
                      </a:pPr>
                      <a:r>
                        <a:rPr lang="zh-CN" sz="1800" kern="100">
                          <a:effectLst/>
                        </a:rPr>
                        <a:t>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spcAft>
                          <a:spcPts val="0"/>
                        </a:spcAft>
                      </a:pPr>
                      <a:r>
                        <a:rPr lang="en-US" sz="1800" kern="100">
                          <a:effectLst/>
                        </a:rPr>
                        <a:t>ACTION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1800" kern="100">
                          <a:effectLst/>
                        </a:rPr>
                        <a:t>GOTO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224190">
                <a:tc vMerge="1">
                  <a:txBody>
                    <a:bodyPr/>
                    <a:lstStyle/>
                    <a:p>
                      <a:endParaRPr lang="zh-CN" altLang="en-US"/>
                    </a:p>
                  </a:txBody>
                  <a:tcPr/>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acc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S8|R5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S10|R5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矩形 6"/>
          <p:cNvSpPr/>
          <p:nvPr/>
        </p:nvSpPr>
        <p:spPr>
          <a:xfrm>
            <a:off x="899592" y="5733256"/>
            <a:ext cx="6552728" cy="830997"/>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可以看到在图中存在二义性的条目，故该文法不是</a:t>
            </a:r>
            <a:r>
              <a:rPr lang="en-US" altLang="zh-CN" sz="2400" kern="100" dirty="0">
                <a:latin typeface="Calibri" panose="020F0502020204030204" pitchFamily="34" charset="0"/>
                <a:cs typeface="Times New Roman" panose="02020603050405020304" pitchFamily="18" charset="0"/>
              </a:rPr>
              <a:t>SLR(1)</a:t>
            </a:r>
            <a:r>
              <a:rPr lang="zh-CN" altLang="zh-CN" sz="2400" kern="100" dirty="0">
                <a:latin typeface="Calibri" panose="020F0502020204030204" pitchFamily="34" charset="0"/>
                <a:cs typeface="Times New Roman" panose="02020603050405020304" pitchFamily="18" charset="0"/>
              </a:rPr>
              <a:t>文法</a:t>
            </a:r>
          </a:p>
        </p:txBody>
      </p:sp>
    </p:spTree>
    <p:extLst>
      <p:ext uri="{BB962C8B-B14F-4D97-AF65-F5344CB8AC3E}">
        <p14:creationId xmlns:p14="http://schemas.microsoft.com/office/powerpoint/2010/main" val="29299386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88640"/>
            <a:ext cx="5019323" cy="461665"/>
          </a:xfrm>
          <a:prstGeom prst="rect">
            <a:avLst/>
          </a:prstGeom>
        </p:spPr>
        <p:txBody>
          <a:bodyPr wrap="none">
            <a:spAutoFit/>
          </a:bodyPr>
          <a:lstStyle/>
          <a:p>
            <a:r>
              <a:rPr lang="en-US" altLang="zh-CN" sz="2400" b="1" kern="100" dirty="0">
                <a:latin typeface="宋体" panose="02010600030101010101" pitchFamily="2" charset="-122"/>
                <a:cs typeface="Times New Roman" panose="02020603050405020304" pitchFamily="18" charset="0"/>
              </a:rPr>
              <a:t>2</a:t>
            </a:r>
            <a:r>
              <a:rPr lang="zh-CN" altLang="zh-CN" sz="2400" b="1" kern="100" dirty="0">
                <a:cs typeface="Times New Roman" panose="02020603050405020304" pitchFamily="18" charset="0"/>
              </a:rPr>
              <a:t>、构造该文法的</a:t>
            </a:r>
            <a:r>
              <a:rPr lang="en-US" altLang="zh-CN" sz="2400" b="1" kern="100" dirty="0">
                <a:cs typeface="Times New Roman" panose="02020603050405020304" pitchFamily="18" charset="0"/>
              </a:rPr>
              <a:t>LALR(1)</a:t>
            </a:r>
            <a:r>
              <a:rPr lang="zh-CN" altLang="zh-CN" sz="2400" b="1" kern="100" dirty="0">
                <a:cs typeface="Times New Roman" panose="02020603050405020304" pitchFamily="18" charset="0"/>
              </a:rPr>
              <a:t>语法分析表</a:t>
            </a:r>
            <a:endParaRPr lang="zh-CN" altLang="en-US" sz="2400" dirty="0"/>
          </a:p>
        </p:txBody>
      </p:sp>
      <p:sp>
        <p:nvSpPr>
          <p:cNvPr id="5" name="矩形 4"/>
          <p:cNvSpPr/>
          <p:nvPr/>
        </p:nvSpPr>
        <p:spPr>
          <a:xfrm>
            <a:off x="539552" y="727066"/>
            <a:ext cx="5131533" cy="461665"/>
          </a:xfrm>
          <a:prstGeom prst="rect">
            <a:avLst/>
          </a:prstGeom>
        </p:spPr>
        <p:txBody>
          <a:bodyPr wrap="non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①构造该增广文法的</a:t>
            </a:r>
            <a:r>
              <a:rPr lang="en-US" altLang="zh-CN" sz="2400" kern="100" dirty="0">
                <a:latin typeface="Calibri" panose="020F0502020204030204" pitchFamily="34" charset="0"/>
                <a:cs typeface="Times New Roman" panose="02020603050405020304" pitchFamily="18" charset="0"/>
              </a:rPr>
              <a:t>LR(1)</a:t>
            </a:r>
            <a:r>
              <a:rPr lang="zh-CN" altLang="zh-CN" sz="2400" kern="100" dirty="0">
                <a:latin typeface="Calibri" panose="020F0502020204030204" pitchFamily="34" charset="0"/>
                <a:cs typeface="Times New Roman" panose="02020603050405020304" pitchFamily="18" charset="0"/>
              </a:rPr>
              <a:t>项集族如下</a:t>
            </a:r>
          </a:p>
        </p:txBody>
      </p:sp>
      <p:sp>
        <p:nvSpPr>
          <p:cNvPr id="6" name="矩形 5"/>
          <p:cNvSpPr/>
          <p:nvPr/>
        </p:nvSpPr>
        <p:spPr>
          <a:xfrm>
            <a:off x="4404576" y="2550554"/>
            <a:ext cx="347637" cy="369332"/>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
        <p:nvSpPr>
          <p:cNvPr id="23" name="Text Box 35"/>
          <p:cNvSpPr txBox="1">
            <a:spLocks noChangeArrowheads="1"/>
          </p:cNvSpPr>
          <p:nvPr/>
        </p:nvSpPr>
        <p:spPr bwMode="auto">
          <a:xfrm>
            <a:off x="492917" y="1372370"/>
            <a:ext cx="1252115" cy="41781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I0</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S’-&gt;.S,$</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bAc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S-&gt;.dc,$</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bda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d,a</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4" name="Text Box 34"/>
          <p:cNvSpPr txBox="1">
            <a:spLocks noChangeArrowheads="1"/>
          </p:cNvSpPr>
          <p:nvPr/>
        </p:nvSpPr>
        <p:spPr bwMode="auto">
          <a:xfrm>
            <a:off x="1752280" y="1361555"/>
            <a:ext cx="1338066" cy="154242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I1</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S’-&gt;S.,$</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5" name="Text Box 33"/>
          <p:cNvSpPr txBox="1">
            <a:spLocks noChangeArrowheads="1"/>
          </p:cNvSpPr>
          <p:nvPr/>
        </p:nvSpPr>
        <p:spPr bwMode="auto">
          <a:xfrm>
            <a:off x="1781089" y="2914793"/>
            <a:ext cx="1338066" cy="26356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I2</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S-&gt;A.a,$</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6" name="Text Box 32"/>
          <p:cNvSpPr txBox="1">
            <a:spLocks noChangeArrowheads="1"/>
          </p:cNvSpPr>
          <p:nvPr/>
        </p:nvSpPr>
        <p:spPr bwMode="auto">
          <a:xfrm>
            <a:off x="3105318" y="1340768"/>
            <a:ext cx="1166162" cy="2419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I3</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b.Ac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b.da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d,c</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7" name="Text Box 31"/>
          <p:cNvSpPr txBox="1">
            <a:spLocks noChangeArrowheads="1"/>
          </p:cNvSpPr>
          <p:nvPr/>
        </p:nvSpPr>
        <p:spPr bwMode="auto">
          <a:xfrm>
            <a:off x="3090346" y="3755151"/>
            <a:ext cx="1166162" cy="17585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I4</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A-&gt;d.,$</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8" name="Text Box 30"/>
          <p:cNvSpPr txBox="1">
            <a:spLocks noChangeArrowheads="1"/>
          </p:cNvSpPr>
          <p:nvPr/>
        </p:nvSpPr>
        <p:spPr bwMode="auto">
          <a:xfrm>
            <a:off x="4302162" y="1340340"/>
            <a:ext cx="1391497" cy="13349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I5</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9" name="Text Box 29"/>
          <p:cNvSpPr txBox="1">
            <a:spLocks noChangeArrowheads="1"/>
          </p:cNvSpPr>
          <p:nvPr/>
        </p:nvSpPr>
        <p:spPr bwMode="auto">
          <a:xfrm>
            <a:off x="4272614" y="2696409"/>
            <a:ext cx="1391497" cy="28136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I6</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S-&gt;bA.c.,$</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0" name="Text Box 28"/>
          <p:cNvSpPr txBox="1">
            <a:spLocks noChangeArrowheads="1"/>
          </p:cNvSpPr>
          <p:nvPr/>
        </p:nvSpPr>
        <p:spPr bwMode="auto">
          <a:xfrm>
            <a:off x="5677159" y="1340340"/>
            <a:ext cx="1391495" cy="18348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I7</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bd.a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d.,c</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31" name="Text Box 27"/>
          <p:cNvSpPr txBox="1">
            <a:spLocks noChangeArrowheads="1"/>
          </p:cNvSpPr>
          <p:nvPr/>
        </p:nvSpPr>
        <p:spPr bwMode="auto">
          <a:xfrm>
            <a:off x="5697816" y="3175146"/>
            <a:ext cx="1391495" cy="23432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I8</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S-&gt;dc.,$</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2" name="Text Box 26"/>
          <p:cNvSpPr txBox="1">
            <a:spLocks noChangeArrowheads="1"/>
          </p:cNvSpPr>
          <p:nvPr/>
        </p:nvSpPr>
        <p:spPr bwMode="auto">
          <a:xfrm>
            <a:off x="7081702" y="1334286"/>
            <a:ext cx="1391497" cy="19915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I9</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bAc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33" name="Text Box 25"/>
          <p:cNvSpPr txBox="1">
            <a:spLocks noChangeArrowheads="1"/>
          </p:cNvSpPr>
          <p:nvPr/>
        </p:nvSpPr>
        <p:spPr bwMode="auto">
          <a:xfrm>
            <a:off x="7094750" y="3323548"/>
            <a:ext cx="1391497" cy="21865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I10</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S-&gt;bda.,$</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5" name="Rectangle 4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矩形 35"/>
          <p:cNvSpPr/>
          <p:nvPr/>
        </p:nvSpPr>
        <p:spPr>
          <a:xfrm>
            <a:off x="364720" y="5838055"/>
            <a:ext cx="6340197" cy="584775"/>
          </a:xfrm>
          <a:prstGeom prst="rect">
            <a:avLst/>
          </a:prstGeom>
        </p:spPr>
        <p:txBody>
          <a:bodyPr wrap="none">
            <a:spAutoFit/>
          </a:bodyPr>
          <a:lstStyle/>
          <a:p>
            <a:pPr algn="just">
              <a:spcAft>
                <a:spcPts val="0"/>
              </a:spcAft>
            </a:pPr>
            <a:r>
              <a:rPr lang="zh-CN" altLang="zh-CN" sz="3200" kern="100" dirty="0">
                <a:latin typeface="Calibri" panose="020F0502020204030204" pitchFamily="34" charset="0"/>
                <a:cs typeface="Times New Roman" panose="02020603050405020304" pitchFamily="18" charset="0"/>
              </a:rPr>
              <a:t>②项集合并：没有可以合并的项集</a:t>
            </a:r>
          </a:p>
        </p:txBody>
      </p:sp>
    </p:spTree>
    <p:extLst>
      <p:ext uri="{BB962C8B-B14F-4D97-AF65-F5344CB8AC3E}">
        <p14:creationId xmlns:p14="http://schemas.microsoft.com/office/powerpoint/2010/main" val="196182947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0648"/>
            <a:ext cx="8712968" cy="1569660"/>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③</a:t>
            </a:r>
            <a:r>
              <a:rPr lang="en-US" altLang="zh-CN" sz="2400" kern="100" dirty="0">
                <a:latin typeface="宋体" panose="02010600030101010101" pitchFamily="2" charset="-122"/>
                <a:cs typeface="Times New Roman" panose="02020603050405020304" pitchFamily="18" charset="0"/>
              </a:rPr>
              <a:t>GOTO</a:t>
            </a:r>
            <a:r>
              <a:rPr lang="zh-CN" altLang="zh-CN" sz="2400" kern="100" dirty="0">
                <a:latin typeface="Calibri" panose="020F0502020204030204" pitchFamily="34" charset="0"/>
                <a:cs typeface="Times New Roman" panose="02020603050405020304" pitchFamily="18" charset="0"/>
              </a:rPr>
              <a:t>函数</a:t>
            </a:r>
          </a:p>
          <a:p>
            <a:pPr algn="just">
              <a:spcAft>
                <a:spcPts val="0"/>
              </a:spcAft>
            </a:pPr>
            <a:r>
              <a:rPr lang="en-US" altLang="zh-CN" sz="2400" kern="100" dirty="0">
                <a:latin typeface="宋体" panose="02010600030101010101" pitchFamily="2" charset="-122"/>
                <a:cs typeface="Times New Roman" panose="02020603050405020304" pitchFamily="18" charset="0"/>
              </a:rPr>
              <a:t>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S)=I1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A)=I2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b)=I3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d)=I4  </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en-US" altLang="zh-CN" sz="2400" kern="100" dirty="0">
                <a:latin typeface="宋体" panose="02010600030101010101" pitchFamily="2" charset="-122"/>
                <a:cs typeface="Times New Roman" panose="02020603050405020304" pitchFamily="18" charset="0"/>
              </a:rPr>
              <a:t>GOTO(I1,$)=</a:t>
            </a:r>
            <a:r>
              <a:rPr lang="en-US" altLang="zh-CN" sz="2400" kern="100" dirty="0" err="1">
                <a:latin typeface="宋体" panose="02010600030101010101" pitchFamily="2" charset="-122"/>
                <a:cs typeface="Times New Roman" panose="02020603050405020304" pitchFamily="18" charset="0"/>
              </a:rPr>
              <a:t>acc</a:t>
            </a:r>
            <a:r>
              <a:rPr lang="en-US" altLang="zh-CN" sz="2400" kern="100" dirty="0">
                <a:latin typeface="宋体" panose="02010600030101010101" pitchFamily="2" charset="-122"/>
                <a:cs typeface="Times New Roman" panose="02020603050405020304" pitchFamily="18" charset="0"/>
              </a:rPr>
              <a:t>  GOTO(I2</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a)=I5   GOTO(I3</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A)=I6  GOTO(I3</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d)=I7   </a:t>
            </a:r>
            <a:endParaRPr lang="zh-CN" altLang="zh-CN" sz="2400" kern="100" dirty="0">
              <a:latin typeface="Calibri" panose="020F0502020204030204" pitchFamily="34" charset="0"/>
              <a:cs typeface="Times New Roman" panose="02020603050405020304" pitchFamily="18" charset="0"/>
            </a:endParaRPr>
          </a:p>
        </p:txBody>
      </p:sp>
      <p:sp>
        <p:nvSpPr>
          <p:cNvPr id="5" name="矩形 4"/>
          <p:cNvSpPr/>
          <p:nvPr/>
        </p:nvSpPr>
        <p:spPr>
          <a:xfrm>
            <a:off x="179512" y="1820250"/>
            <a:ext cx="8424936" cy="830997"/>
          </a:xfrm>
          <a:prstGeom prst="rect">
            <a:avLst/>
          </a:prstGeom>
        </p:spPr>
        <p:txBody>
          <a:bodyPr wrap="square">
            <a:spAutoFit/>
          </a:bodyPr>
          <a:lstStyle/>
          <a:p>
            <a:pPr algn="just">
              <a:spcAft>
                <a:spcPts val="0"/>
              </a:spcAft>
            </a:pPr>
            <a:r>
              <a:rPr lang="en-US" altLang="zh-CN" sz="2400" kern="100" dirty="0">
                <a:latin typeface="宋体" panose="02010600030101010101" pitchFamily="2" charset="-122"/>
                <a:cs typeface="Times New Roman" panose="02020603050405020304" pitchFamily="18" charset="0"/>
              </a:rPr>
              <a:t>GOTO(I4</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c)=I8  GOTO(I6</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c)=I9  GOTO(I7</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a)=I10</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④构造</a:t>
            </a:r>
            <a:r>
              <a:rPr lang="en-US" altLang="zh-CN" sz="2400" kern="100" dirty="0">
                <a:latin typeface="Calibri" panose="020F0502020204030204" pitchFamily="34" charset="0"/>
                <a:cs typeface="Times New Roman" panose="02020603050405020304" pitchFamily="18" charset="0"/>
              </a:rPr>
              <a:t>LALR(1)</a:t>
            </a:r>
            <a:r>
              <a:rPr lang="zh-CN" altLang="zh-CN" sz="2400" kern="100" dirty="0">
                <a:latin typeface="Calibri" panose="020F0502020204030204" pitchFamily="34" charset="0"/>
                <a:cs typeface="Times New Roman" panose="02020603050405020304" pitchFamily="18" charset="0"/>
              </a:rPr>
              <a:t>分析表如下</a:t>
            </a:r>
          </a:p>
        </p:txBody>
      </p:sp>
      <p:graphicFrame>
        <p:nvGraphicFramePr>
          <p:cNvPr id="6" name="表格 5"/>
          <p:cNvGraphicFramePr>
            <a:graphicFrameLocks noGrp="1"/>
          </p:cNvGraphicFramePr>
          <p:nvPr>
            <p:extLst>
              <p:ext uri="{D42A27DB-BD31-4B8C-83A1-F6EECF244321}">
                <p14:modId xmlns:p14="http://schemas.microsoft.com/office/powerpoint/2010/main" val="2856515287"/>
              </p:ext>
            </p:extLst>
          </p:nvPr>
        </p:nvGraphicFramePr>
        <p:xfrm>
          <a:off x="1043609" y="2780931"/>
          <a:ext cx="6234444" cy="3962400"/>
        </p:xfrm>
        <a:graphic>
          <a:graphicData uri="http://schemas.openxmlformats.org/drawingml/2006/table">
            <a:tbl>
              <a:tblPr firstRow="1" firstCol="1" bandRow="1">
                <a:tableStyleId>{5C22544A-7EE6-4342-B048-85BDC9FD1C3A}</a:tableStyleId>
              </a:tblPr>
              <a:tblGrid>
                <a:gridCol w="779031"/>
                <a:gridCol w="779031"/>
                <a:gridCol w="779031"/>
                <a:gridCol w="779031"/>
                <a:gridCol w="779031"/>
                <a:gridCol w="779763"/>
                <a:gridCol w="779763"/>
                <a:gridCol w="779763"/>
              </a:tblGrid>
              <a:tr h="163260">
                <a:tc rowSpan="2">
                  <a:txBody>
                    <a:bodyPr/>
                    <a:lstStyle/>
                    <a:p>
                      <a:pPr algn="ctr">
                        <a:spcAft>
                          <a:spcPts val="0"/>
                        </a:spcAft>
                      </a:pPr>
                      <a:r>
                        <a:rPr lang="zh-CN" sz="2000" kern="100">
                          <a:effectLst/>
                        </a:rPr>
                        <a:t>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spcAft>
                          <a:spcPts val="0"/>
                        </a:spcAft>
                      </a:pPr>
                      <a:r>
                        <a:rPr lang="en-US" sz="2000" kern="100">
                          <a:effectLst/>
                        </a:rPr>
                        <a:t>ACTION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000" kern="100">
                          <a:effectLst/>
                        </a:rPr>
                        <a:t>GOTO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163260">
                <a:tc vMerge="1">
                  <a:txBody>
                    <a:bodyPr/>
                    <a:lstStyle/>
                    <a:p>
                      <a:endParaRPr lang="zh-CN" altLang="en-US"/>
                    </a:p>
                  </a:txBody>
                  <a:tcPr/>
                </a:tc>
                <a:tc>
                  <a:txBody>
                    <a:bodyPr/>
                    <a:lstStyle/>
                    <a:p>
                      <a:pPr algn="ctr">
                        <a:spcAft>
                          <a:spcPts val="0"/>
                        </a:spcAft>
                      </a:pP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acc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6602511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8673"/>
          <p:cNvSpPr>
            <a:spLocks noGrp="1" noChangeArrowheads="1"/>
          </p:cNvSpPr>
          <p:nvPr>
            <p:ph type="title"/>
          </p:nvPr>
        </p:nvSpPr>
        <p:spPr>
          <a:xfrm>
            <a:off x="500063" y="500063"/>
            <a:ext cx="8229600" cy="774700"/>
          </a:xfrm>
        </p:spPr>
        <p:txBody>
          <a:bodyPr/>
          <a:lstStyle/>
          <a:p>
            <a:pPr eaLnBrk="1" hangingPunct="1"/>
            <a:r>
              <a:rPr lang="zh-CN" altLang="en-US" sz="4400" b="1" smtClean="0">
                <a:latin typeface="宋体" panose="02010600030101010101" pitchFamily="2" charset="-122"/>
              </a:rPr>
              <a:t>作业</a:t>
            </a:r>
            <a:r>
              <a:rPr lang="en-US" altLang="zh-CN" sz="4400" b="1" smtClean="0">
                <a:latin typeface="宋体" panose="02010600030101010101" pitchFamily="2" charset="-122"/>
              </a:rPr>
              <a:t>6</a:t>
            </a:r>
          </a:p>
        </p:txBody>
      </p:sp>
      <p:sp>
        <p:nvSpPr>
          <p:cNvPr id="43011" name="文本占位符 28674"/>
          <p:cNvSpPr>
            <a:spLocks noGrp="1" noChangeArrowheads="1"/>
          </p:cNvSpPr>
          <p:nvPr>
            <p:ph idx="1"/>
          </p:nvPr>
        </p:nvSpPr>
        <p:spPr>
          <a:xfrm>
            <a:off x="214313" y="1285875"/>
            <a:ext cx="8472487" cy="5072063"/>
          </a:xfrm>
        </p:spPr>
        <p:txBody>
          <a:bodyPr/>
          <a:lstStyle/>
          <a:p>
            <a:pPr eaLnBrk="1" hangingPunct="1">
              <a:spcBef>
                <a:spcPts val="600"/>
              </a:spcBef>
            </a:pPr>
            <a:r>
              <a:rPr lang="en-US" altLang="zh-CN" sz="3200" b="1" smtClean="0">
                <a:latin typeface="Times New Roman" panose="02020603050405020304" pitchFamily="18" charset="0"/>
              </a:rPr>
              <a:t>1</a:t>
            </a:r>
            <a:r>
              <a:rPr lang="zh-CN" altLang="en-US" sz="3200" b="1" smtClean="0">
                <a:latin typeface="Times New Roman" panose="02020603050405020304" pitchFamily="18" charset="0"/>
              </a:rPr>
              <a:t>、</a:t>
            </a:r>
            <a:r>
              <a:rPr lang="en-US" altLang="zh-CN" sz="3200" b="1" smtClean="0">
                <a:latin typeface="Times New Roman" panose="02020603050405020304" pitchFamily="18" charset="0"/>
              </a:rPr>
              <a:t>P165</a:t>
            </a:r>
            <a:r>
              <a:rPr lang="zh-CN" altLang="en-US" sz="3200" b="1" smtClean="0">
                <a:latin typeface="Times New Roman" panose="02020603050405020304" pitchFamily="18" charset="0"/>
              </a:rPr>
              <a:t>练习</a:t>
            </a:r>
            <a:r>
              <a:rPr lang="en-US" altLang="zh-CN" sz="3200" b="1" smtClean="0">
                <a:latin typeface="Times New Roman" panose="02020603050405020304" pitchFamily="18" charset="0"/>
              </a:rPr>
              <a:t>4.6.6</a:t>
            </a:r>
          </a:p>
          <a:p>
            <a:pPr eaLnBrk="1" hangingPunct="1">
              <a:spcBef>
                <a:spcPts val="600"/>
              </a:spcBef>
            </a:pPr>
            <a:r>
              <a:rPr lang="en-US" altLang="zh-CN" sz="3200" b="1" smtClean="0">
                <a:latin typeface="Times New Roman" panose="02020603050405020304" pitchFamily="18" charset="0"/>
              </a:rPr>
              <a:t>2</a:t>
            </a:r>
            <a:r>
              <a:rPr lang="zh-CN" altLang="en-US" sz="3200" b="1" smtClean="0">
                <a:latin typeface="Times New Roman" panose="02020603050405020304" pitchFamily="18" charset="0"/>
              </a:rPr>
              <a:t>、对于</a:t>
            </a:r>
            <a:r>
              <a:rPr lang="en-US" altLang="zh-CN" sz="3200" b="1" smtClean="0">
                <a:latin typeface="Times New Roman" panose="02020603050405020304" pitchFamily="18" charset="0"/>
              </a:rPr>
              <a:t>4.6.6</a:t>
            </a:r>
            <a:r>
              <a:rPr lang="zh-CN" altLang="en-US" sz="3200" b="1" smtClean="0">
                <a:latin typeface="Times New Roman" panose="02020603050405020304" pitchFamily="18" charset="0"/>
              </a:rPr>
              <a:t>的文法，说明句型</a:t>
            </a:r>
            <a:r>
              <a:rPr lang="en-US" altLang="zh-CN" sz="3200" b="1" smtClean="0">
                <a:latin typeface="Times New Roman" panose="02020603050405020304" pitchFamily="18" charset="0"/>
              </a:rPr>
              <a:t>Saaa</a:t>
            </a:r>
            <a:r>
              <a:rPr lang="zh-CN" altLang="en-US" sz="3200" b="1" smtClean="0">
                <a:latin typeface="Times New Roman" panose="02020603050405020304" pitchFamily="18" charset="0"/>
              </a:rPr>
              <a:t>的短语，句柄，可归前缀和可行前缀。</a:t>
            </a:r>
            <a:endParaRPr lang="en-US" altLang="zh-CN" sz="3200" b="1" smtClean="0">
              <a:latin typeface="Times New Roman" panose="02020603050405020304" pitchFamily="18" charset="0"/>
            </a:endParaRPr>
          </a:p>
          <a:p>
            <a:pPr eaLnBrk="1" hangingPunct="1">
              <a:spcBef>
                <a:spcPts val="600"/>
              </a:spcBef>
            </a:pPr>
            <a:r>
              <a:rPr lang="en-US" altLang="zh-CN" sz="3200" b="1" smtClean="0">
                <a:latin typeface="Times New Roman" panose="02020603050405020304" pitchFamily="18" charset="0"/>
              </a:rPr>
              <a:t>3</a:t>
            </a:r>
            <a:r>
              <a:rPr lang="zh-CN" altLang="en-US" sz="3200" b="1" smtClean="0">
                <a:latin typeface="Times New Roman" panose="02020603050405020304" pitchFamily="18" charset="0"/>
              </a:rPr>
              <a:t>、</a:t>
            </a:r>
            <a:r>
              <a:rPr lang="en-US" altLang="zh-CN" sz="3200" b="1" smtClean="0">
                <a:latin typeface="Times New Roman" panose="02020603050405020304" pitchFamily="18" charset="0"/>
              </a:rPr>
              <a:t>P178</a:t>
            </a:r>
            <a:r>
              <a:rPr lang="zh-CN" altLang="en-US" sz="3200" b="1" smtClean="0">
                <a:latin typeface="Times New Roman" panose="02020603050405020304" pitchFamily="18" charset="0"/>
              </a:rPr>
              <a:t>练习</a:t>
            </a:r>
            <a:r>
              <a:rPr lang="en-US" altLang="zh-CN" sz="3200" b="1" smtClean="0">
                <a:latin typeface="Times New Roman" panose="02020603050405020304" pitchFamily="18" charset="0"/>
              </a:rPr>
              <a:t>4.7.4</a:t>
            </a:r>
          </a:p>
          <a:p>
            <a:pPr eaLnBrk="1" hangingPunct="1">
              <a:spcBef>
                <a:spcPts val="600"/>
              </a:spcBef>
            </a:pPr>
            <a:r>
              <a:rPr lang="en-US" altLang="zh-CN" sz="3200" b="1" smtClean="0">
                <a:latin typeface="Times New Roman" panose="02020603050405020304" pitchFamily="18" charset="0"/>
              </a:rPr>
              <a:t>4.</a:t>
            </a:r>
            <a:r>
              <a:rPr lang="zh-CN" altLang="en-US" sz="3200" b="1" smtClean="0">
                <a:latin typeface="Times New Roman" panose="02020603050405020304" pitchFamily="18" charset="0"/>
              </a:rPr>
              <a:t>考虑如下文法：</a:t>
            </a:r>
          </a:p>
          <a:p>
            <a:pPr eaLnBrk="1" hangingPunct="1">
              <a:spcBef>
                <a:spcPts val="600"/>
              </a:spcBef>
            </a:pPr>
            <a:r>
              <a:rPr lang="en-US" altLang="zh-CN" sz="3200" b="1" smtClean="0">
                <a:latin typeface="Times New Roman" panose="02020603050405020304" pitchFamily="18" charset="0"/>
              </a:rPr>
              <a:t>S→A     A→BA|ε    B→aB|b</a:t>
            </a:r>
          </a:p>
          <a:p>
            <a:pPr eaLnBrk="1" hangingPunct="1">
              <a:spcBef>
                <a:spcPts val="600"/>
              </a:spcBef>
            </a:pPr>
            <a:r>
              <a:rPr lang="zh-CN" altLang="en-US" sz="3200" b="1" smtClean="0">
                <a:latin typeface="Times New Roman" panose="02020603050405020304" pitchFamily="18" charset="0"/>
              </a:rPr>
              <a:t>（</a:t>
            </a:r>
            <a:r>
              <a:rPr lang="en-US" altLang="zh-CN" sz="3200" b="1" smtClean="0">
                <a:latin typeface="Times New Roman" panose="02020603050405020304" pitchFamily="18" charset="0"/>
              </a:rPr>
              <a:t>1</a:t>
            </a:r>
            <a:r>
              <a:rPr lang="zh-CN" altLang="en-US" sz="3200" b="1" smtClean="0">
                <a:latin typeface="Times New Roman" panose="02020603050405020304" pitchFamily="18" charset="0"/>
              </a:rPr>
              <a:t>）构造该文法的</a:t>
            </a:r>
            <a:r>
              <a:rPr lang="en-US" altLang="zh-CN" sz="3200" b="1" smtClean="0">
                <a:latin typeface="Times New Roman" panose="02020603050405020304" pitchFamily="18" charset="0"/>
              </a:rPr>
              <a:t>LR(1)</a:t>
            </a:r>
            <a:r>
              <a:rPr lang="zh-CN" altLang="en-US" sz="3200" b="1" smtClean="0">
                <a:latin typeface="Times New Roman" panose="02020603050405020304" pitchFamily="18" charset="0"/>
              </a:rPr>
              <a:t>分析表</a:t>
            </a:r>
          </a:p>
          <a:p>
            <a:pPr eaLnBrk="1" hangingPunct="1">
              <a:spcBef>
                <a:spcPts val="600"/>
              </a:spcBef>
            </a:pPr>
            <a:r>
              <a:rPr lang="zh-CN" altLang="en-US" sz="3200" b="1" smtClean="0">
                <a:latin typeface="Times New Roman" panose="02020603050405020304" pitchFamily="18" charset="0"/>
              </a:rPr>
              <a:t>（</a:t>
            </a:r>
            <a:r>
              <a:rPr lang="en-US" altLang="zh-CN" sz="3200" b="1" smtClean="0">
                <a:latin typeface="Times New Roman" panose="02020603050405020304" pitchFamily="18" charset="0"/>
              </a:rPr>
              <a:t>2</a:t>
            </a:r>
            <a:r>
              <a:rPr lang="zh-CN" altLang="en-US" sz="3200" b="1" smtClean="0">
                <a:latin typeface="Times New Roman" panose="02020603050405020304" pitchFamily="18" charset="0"/>
              </a:rPr>
              <a:t>）给出对于输入符号串</a:t>
            </a:r>
            <a:r>
              <a:rPr lang="en-US" altLang="zh-CN" sz="3200" b="1" smtClean="0">
                <a:latin typeface="Times New Roman" panose="02020603050405020304" pitchFamily="18" charset="0"/>
              </a:rPr>
              <a:t>abab</a:t>
            </a:r>
            <a:r>
              <a:rPr lang="zh-CN" altLang="en-US" sz="3200" b="1" smtClean="0">
                <a:latin typeface="Times New Roman" panose="02020603050405020304" pitchFamily="18" charset="0"/>
              </a:rPr>
              <a:t>的分析过程</a:t>
            </a:r>
            <a:endParaRPr lang="en-US" altLang="zh-CN" sz="3200" b="1" smtClean="0">
              <a:latin typeface="Times New Roman" panose="02020603050405020304" pitchFamily="18" charset="0"/>
            </a:endParaRPr>
          </a:p>
          <a:p>
            <a:pPr eaLnBrk="1" hangingPunct="1">
              <a:spcBef>
                <a:spcPts val="600"/>
              </a:spcBef>
            </a:pPr>
            <a:r>
              <a:rPr lang="en-US" altLang="zh-CN" sz="3200" b="1" smtClean="0">
                <a:latin typeface="Times New Roman" panose="02020603050405020304" pitchFamily="18" charset="0"/>
              </a:rPr>
              <a:t>5.P182</a:t>
            </a:r>
            <a:r>
              <a:rPr lang="zh-CN" altLang="en-US" sz="3200" b="1" smtClean="0">
                <a:latin typeface="Times New Roman" panose="02020603050405020304" pitchFamily="18" charset="0"/>
              </a:rPr>
              <a:t>练习</a:t>
            </a:r>
            <a:r>
              <a:rPr lang="en-US" altLang="zh-CN" sz="3200" b="1" smtClean="0">
                <a:latin typeface="Times New Roman" panose="02020603050405020304" pitchFamily="18" charset="0"/>
              </a:rPr>
              <a:t>4.8.2</a:t>
            </a:r>
            <a:endParaRPr lang="zh-CN" altLang="en-US" sz="3200" b="1" smtClean="0">
              <a:latin typeface="Times New Roman" panose="02020603050405020304" pitchFamily="18" charset="0"/>
            </a:endParaRPr>
          </a:p>
        </p:txBody>
      </p:sp>
    </p:spTree>
    <p:extLst>
      <p:ext uri="{BB962C8B-B14F-4D97-AF65-F5344CB8AC3E}">
        <p14:creationId xmlns:p14="http://schemas.microsoft.com/office/powerpoint/2010/main" val="218298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程序设计语言构造的描述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程序设计语言构造的语法可使用上下文无关文法或</a:t>
            </a:r>
            <a:r>
              <a:rPr lang="en-US" altLang="zh-CN" dirty="0" smtClean="0">
                <a:latin typeface="Times New Roman" pitchFamily="18" charset="0"/>
                <a:ea typeface="隶书" pitchFamily="49" charset="-122"/>
                <a:cs typeface="Times New Roman" pitchFamily="18" charset="0"/>
              </a:rPr>
              <a:t>BNF</a:t>
            </a:r>
            <a:r>
              <a:rPr lang="zh-CN" altLang="en-US" dirty="0" smtClean="0">
                <a:latin typeface="Times New Roman" pitchFamily="18" charset="0"/>
                <a:ea typeface="隶书" pitchFamily="49" charset="-122"/>
                <a:cs typeface="Times New Roman" pitchFamily="18" charset="0"/>
              </a:rPr>
              <a:t>表示法来描述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文法可给出精确易懂的语法规则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可以自动构造出某些类型的文法的语法分析器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文法指出了语言的结构，有助于进一步的语义处理</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代码生成。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支持语言的演化和迭代。</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6264696"/>
          </a:xfrm>
        </p:spPr>
        <p:txBody>
          <a:bodyPr/>
          <a:lstStyle/>
          <a:p>
            <a:r>
              <a:rPr lang="zh-CN" altLang="zh-CN" dirty="0"/>
              <a:t>解</a:t>
            </a:r>
            <a:r>
              <a:rPr lang="zh-CN" altLang="zh-CN" dirty="0" smtClean="0"/>
              <a:t>：终结符</a:t>
            </a:r>
            <a:r>
              <a:rPr lang="zh-CN" altLang="zh-CN" dirty="0"/>
              <a:t>：</a:t>
            </a:r>
            <a:r>
              <a:rPr lang="en-US" altLang="zh-CN" dirty="0"/>
              <a:t>(</a:t>
            </a:r>
            <a:r>
              <a:rPr lang="zh-CN" altLang="zh-CN" dirty="0"/>
              <a:t>、</a:t>
            </a:r>
            <a:r>
              <a:rPr lang="en-US" altLang="zh-CN" dirty="0"/>
              <a:t>)</a:t>
            </a:r>
            <a:r>
              <a:rPr lang="zh-CN" altLang="zh-CN" dirty="0"/>
              <a:t>、</a:t>
            </a:r>
            <a:r>
              <a:rPr lang="en-US" altLang="zh-CN" dirty="0"/>
              <a:t>a</a:t>
            </a:r>
            <a:r>
              <a:rPr lang="zh-CN" altLang="zh-CN" dirty="0"/>
              <a:t>、，</a:t>
            </a:r>
          </a:p>
          <a:p>
            <a:pPr marL="0" indent="0">
              <a:buNone/>
            </a:pPr>
            <a:r>
              <a:rPr lang="zh-CN" altLang="zh-CN" dirty="0"/>
              <a:t>非终结符：</a:t>
            </a:r>
            <a:r>
              <a:rPr lang="en-US" altLang="zh-CN" dirty="0"/>
              <a:t>S</a:t>
            </a:r>
            <a:r>
              <a:rPr lang="zh-CN" altLang="zh-CN" dirty="0"/>
              <a:t>、</a:t>
            </a:r>
            <a:r>
              <a:rPr lang="en-US" altLang="zh-CN" dirty="0"/>
              <a:t>L</a:t>
            </a:r>
            <a:endParaRPr lang="zh-CN" altLang="zh-CN" dirty="0"/>
          </a:p>
          <a:p>
            <a:pPr marL="0" indent="0">
              <a:buNone/>
            </a:pPr>
            <a:r>
              <a:rPr lang="zh-CN" altLang="zh-CN" dirty="0" smtClean="0"/>
              <a:t>开始</a:t>
            </a:r>
            <a:r>
              <a:rPr lang="zh-CN" altLang="zh-CN" dirty="0"/>
              <a:t>符号：</a:t>
            </a:r>
            <a:r>
              <a:rPr lang="en-US" altLang="zh-CN" dirty="0" smtClean="0"/>
              <a:t>S</a:t>
            </a:r>
          </a:p>
          <a:p>
            <a:pPr marL="0" indent="0">
              <a:buNone/>
            </a:pPr>
            <a:endParaRPr lang="zh-CN" altLang="en-US" dirty="0"/>
          </a:p>
        </p:txBody>
      </p:sp>
      <p:pic>
        <p:nvPicPr>
          <p:cNvPr id="1026" name="Picture 2" descr="1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129614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1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420888"/>
            <a:ext cx="1728192" cy="319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1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132856"/>
            <a:ext cx="2376264" cy="403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82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normAutofit lnSpcReduction="10000"/>
          </a:bodyPr>
          <a:lstStyle/>
          <a:p>
            <a:pPr lvl="0"/>
            <a:r>
              <a:rPr lang="zh-CN" altLang="zh-CN" dirty="0"/>
              <a:t>构造</a:t>
            </a:r>
            <a:r>
              <a:rPr lang="en-US" altLang="zh-CN" dirty="0"/>
              <a:t>b)</a:t>
            </a:r>
            <a:r>
              <a:rPr lang="zh-CN" altLang="zh-CN" dirty="0"/>
              <a:t>中句子的最左</a:t>
            </a:r>
            <a:r>
              <a:rPr lang="zh-CN" altLang="zh-CN" dirty="0" smtClean="0"/>
              <a:t>推导</a:t>
            </a:r>
            <a:endParaRPr lang="en-US" altLang="zh-CN" dirty="0" smtClean="0"/>
          </a:p>
          <a:p>
            <a:pPr marL="514350" lvl="0" indent="-514350">
              <a:buAutoNum type="arabicParenBoth"/>
            </a:pPr>
            <a:r>
              <a:rPr lang="en-US" altLang="zh-CN" dirty="0" smtClean="0"/>
              <a:t>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(S, S) </a:t>
            </a:r>
            <a:r>
              <a:rPr lang="en-US" altLang="zh-CN" dirty="0">
                <a:sym typeface="Symbol" panose="05050102010706020507" pitchFamily="18" charset="2"/>
              </a:rPr>
              <a:t></a:t>
            </a:r>
            <a:r>
              <a:rPr lang="en-US" altLang="zh-CN" dirty="0"/>
              <a:t>(a, S) </a:t>
            </a:r>
            <a:r>
              <a:rPr lang="en-US" altLang="zh-CN" dirty="0">
                <a:sym typeface="Symbol" panose="05050102010706020507" pitchFamily="18" charset="2"/>
              </a:rPr>
              <a:t></a:t>
            </a:r>
            <a:r>
              <a:rPr lang="en-US" altLang="zh-CN" dirty="0"/>
              <a:t>(a, a</a:t>
            </a:r>
            <a:r>
              <a:rPr lang="en-US" altLang="zh-CN" dirty="0" smtClean="0"/>
              <a:t>)</a:t>
            </a:r>
            <a:endParaRPr lang="en-US" altLang="zh-CN" dirty="0"/>
          </a:p>
          <a:p>
            <a:pPr marL="514350" lvl="0" indent="-514350">
              <a:buAutoNum type="arabicParenBoth"/>
            </a:pPr>
            <a:r>
              <a:rPr lang="en-US" altLang="zh-CN" dirty="0" smtClean="0"/>
              <a:t>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(S, S) </a:t>
            </a:r>
            <a:r>
              <a:rPr lang="en-US" altLang="zh-CN" dirty="0">
                <a:sym typeface="Symbol" panose="05050102010706020507" pitchFamily="18" charset="2"/>
              </a:rPr>
              <a:t></a:t>
            </a:r>
            <a:r>
              <a:rPr lang="en-US" altLang="zh-CN" dirty="0"/>
              <a:t>(a, S) </a:t>
            </a:r>
            <a:r>
              <a:rPr lang="en-US" altLang="zh-CN" dirty="0">
                <a:sym typeface="Symbol" panose="05050102010706020507" pitchFamily="18" charset="2"/>
              </a:rPr>
              <a:t></a:t>
            </a:r>
            <a:r>
              <a:rPr lang="en-US" altLang="zh-CN" dirty="0"/>
              <a:t>(a, (L)) </a:t>
            </a:r>
            <a:r>
              <a:rPr lang="en-US" altLang="zh-CN" dirty="0">
                <a:sym typeface="Symbol" panose="05050102010706020507" pitchFamily="18" charset="2"/>
              </a:rPr>
              <a:t></a:t>
            </a:r>
            <a:r>
              <a:rPr lang="en-US" altLang="zh-CN" dirty="0"/>
              <a:t>(a, (L, S)) </a:t>
            </a:r>
            <a:r>
              <a:rPr lang="en-US" altLang="zh-CN" dirty="0">
                <a:sym typeface="Symbol" panose="05050102010706020507" pitchFamily="18" charset="2"/>
              </a:rPr>
              <a:t></a:t>
            </a:r>
            <a:r>
              <a:rPr lang="en-US" altLang="zh-CN" dirty="0"/>
              <a:t>(a, (S, S)) </a:t>
            </a:r>
            <a:r>
              <a:rPr lang="en-US" altLang="zh-CN" dirty="0">
                <a:sym typeface="Symbol" panose="05050102010706020507" pitchFamily="18" charset="2"/>
              </a:rPr>
              <a:t></a:t>
            </a:r>
            <a:r>
              <a:rPr lang="en-US" altLang="zh-CN" dirty="0"/>
              <a:t>(a, (a, S) </a:t>
            </a:r>
            <a:r>
              <a:rPr lang="en-US" altLang="zh-CN" dirty="0">
                <a:sym typeface="Symbol" panose="05050102010706020507" pitchFamily="18" charset="2"/>
              </a:rPr>
              <a:t></a:t>
            </a:r>
            <a:r>
              <a:rPr lang="en-US" altLang="zh-CN" dirty="0"/>
              <a:t>(a, (a, a))</a:t>
            </a:r>
            <a:endParaRPr lang="zh-CN" altLang="zh-CN" dirty="0"/>
          </a:p>
          <a:p>
            <a:pPr marL="0" indent="0">
              <a:buNone/>
            </a:pPr>
            <a:r>
              <a:rPr lang="en-US" altLang="zh-CN" dirty="0" smtClean="0"/>
              <a:t>(3)S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(S, S) </a:t>
            </a:r>
            <a:r>
              <a:rPr lang="en-US" altLang="zh-CN" dirty="0">
                <a:sym typeface="Symbol" panose="05050102010706020507" pitchFamily="18" charset="2"/>
              </a:rPr>
              <a:t></a:t>
            </a:r>
            <a:r>
              <a:rPr lang="en-US" altLang="zh-CN" dirty="0"/>
              <a:t>(a, S) </a:t>
            </a:r>
            <a:r>
              <a:rPr lang="en-US" altLang="zh-CN" dirty="0">
                <a:sym typeface="Symbol" panose="05050102010706020507" pitchFamily="18" charset="2"/>
              </a:rPr>
              <a:t></a:t>
            </a:r>
            <a:r>
              <a:rPr lang="en-US" altLang="zh-CN" dirty="0"/>
              <a:t>(a, (L)) </a:t>
            </a:r>
            <a:r>
              <a:rPr lang="en-US" altLang="zh-CN" dirty="0">
                <a:sym typeface="Symbol" panose="05050102010706020507" pitchFamily="18" charset="2"/>
              </a:rPr>
              <a:t></a:t>
            </a:r>
            <a:r>
              <a:rPr lang="en-US" altLang="zh-CN" dirty="0"/>
              <a:t>(a, (L, S)) </a:t>
            </a:r>
            <a:r>
              <a:rPr lang="en-US" altLang="zh-CN" dirty="0">
                <a:sym typeface="Symbol" panose="05050102010706020507" pitchFamily="18" charset="2"/>
              </a:rPr>
              <a:t></a:t>
            </a:r>
            <a:r>
              <a:rPr lang="en-US" altLang="zh-CN" dirty="0"/>
              <a:t>(a, (S, S)) </a:t>
            </a:r>
            <a:r>
              <a:rPr lang="en-US" altLang="zh-CN" dirty="0">
                <a:sym typeface="Symbol" panose="05050102010706020507" pitchFamily="18" charset="2"/>
              </a:rPr>
              <a:t></a:t>
            </a:r>
            <a:r>
              <a:rPr lang="en-US" altLang="zh-CN" dirty="0"/>
              <a:t>(a, ((L), S)) </a:t>
            </a:r>
            <a:r>
              <a:rPr lang="en-US" altLang="zh-CN" dirty="0">
                <a:sym typeface="Symbol" panose="05050102010706020507" pitchFamily="18" charset="2"/>
              </a:rPr>
              <a:t></a:t>
            </a:r>
            <a:r>
              <a:rPr lang="en-US" altLang="zh-CN" dirty="0"/>
              <a:t>(a, ((L, S), S)) </a:t>
            </a:r>
            <a:r>
              <a:rPr lang="en-US" altLang="zh-CN" dirty="0">
                <a:sym typeface="Symbol" panose="05050102010706020507" pitchFamily="18" charset="2"/>
              </a:rPr>
              <a:t></a:t>
            </a:r>
            <a:r>
              <a:rPr lang="en-US" altLang="zh-CN" dirty="0"/>
              <a:t>(a, ((S, S), S)) </a:t>
            </a:r>
            <a:r>
              <a:rPr lang="en-US" altLang="zh-CN" dirty="0">
                <a:sym typeface="Symbol" panose="05050102010706020507" pitchFamily="18" charset="2"/>
              </a:rPr>
              <a:t></a:t>
            </a:r>
            <a:r>
              <a:rPr lang="en-US" altLang="zh-CN" dirty="0"/>
              <a:t>(a, ((a, S), S)) </a:t>
            </a:r>
            <a:r>
              <a:rPr lang="en-US" altLang="zh-CN" dirty="0">
                <a:sym typeface="Symbol" panose="05050102010706020507" pitchFamily="18" charset="2"/>
              </a:rPr>
              <a:t></a:t>
            </a:r>
            <a:r>
              <a:rPr lang="en-US" altLang="zh-CN" dirty="0"/>
              <a:t>(a, ((a, a), S)) </a:t>
            </a:r>
            <a:r>
              <a:rPr lang="en-US" altLang="zh-CN" dirty="0">
                <a:sym typeface="Symbol" panose="05050102010706020507" pitchFamily="18" charset="2"/>
              </a:rPr>
              <a:t></a:t>
            </a:r>
            <a:r>
              <a:rPr lang="en-US" altLang="zh-CN" dirty="0"/>
              <a:t>(a, ((a, a), (L))) </a:t>
            </a:r>
            <a:r>
              <a:rPr lang="en-US" altLang="zh-CN" dirty="0">
                <a:sym typeface="Symbol" panose="05050102010706020507" pitchFamily="18" charset="2"/>
              </a:rPr>
              <a:t></a:t>
            </a:r>
            <a:r>
              <a:rPr lang="en-US" altLang="zh-CN" dirty="0"/>
              <a:t>(a, ((a, a), (L, S))) </a:t>
            </a:r>
            <a:r>
              <a:rPr lang="en-US" altLang="zh-CN" dirty="0">
                <a:sym typeface="Symbol" panose="05050102010706020507" pitchFamily="18" charset="2"/>
              </a:rPr>
              <a:t></a:t>
            </a:r>
            <a:r>
              <a:rPr lang="en-US" altLang="zh-CN" dirty="0"/>
              <a:t>(a, ((a, a), (S, S))) </a:t>
            </a:r>
            <a:r>
              <a:rPr lang="en-US" altLang="zh-CN" dirty="0">
                <a:sym typeface="Symbol" panose="05050102010706020507" pitchFamily="18" charset="2"/>
              </a:rPr>
              <a:t></a:t>
            </a:r>
            <a:r>
              <a:rPr lang="en-US" altLang="zh-CN" dirty="0"/>
              <a:t>(a, ((a, a), (a, S))) </a:t>
            </a:r>
            <a:r>
              <a:rPr lang="en-US" altLang="zh-CN" dirty="0">
                <a:sym typeface="Symbol" panose="05050102010706020507" pitchFamily="18" charset="2"/>
              </a:rPr>
              <a:t></a:t>
            </a:r>
            <a:r>
              <a:rPr lang="en-US" altLang="zh-CN" dirty="0"/>
              <a:t>(a, ((a, a), (a, a)))</a:t>
            </a:r>
            <a:endParaRPr lang="zh-CN" altLang="en-US" dirty="0"/>
          </a:p>
        </p:txBody>
      </p:sp>
    </p:spTree>
    <p:extLst>
      <p:ext uri="{BB962C8B-B14F-4D97-AF65-F5344CB8AC3E}">
        <p14:creationId xmlns:p14="http://schemas.microsoft.com/office/powerpoint/2010/main" val="170157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lvl="0"/>
            <a:r>
              <a:rPr lang="zh-CN" altLang="zh-CN" dirty="0"/>
              <a:t>构造</a:t>
            </a:r>
            <a:r>
              <a:rPr lang="en-US" altLang="zh-CN" dirty="0"/>
              <a:t>b)</a:t>
            </a:r>
            <a:r>
              <a:rPr lang="zh-CN" altLang="zh-CN" dirty="0"/>
              <a:t>中句子的最右</a:t>
            </a:r>
            <a:r>
              <a:rPr lang="zh-CN" altLang="zh-CN" dirty="0" smtClean="0"/>
              <a:t>推导</a:t>
            </a:r>
            <a:endParaRPr lang="en-US" altLang="zh-CN" dirty="0" smtClean="0"/>
          </a:p>
          <a:p>
            <a:pPr marL="0" lvl="0" indent="0">
              <a:buNone/>
            </a:pPr>
            <a:r>
              <a:rPr lang="en-US" altLang="zh-CN" dirty="0" smtClean="0"/>
              <a:t>(1)S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(L, a) </a:t>
            </a:r>
            <a:r>
              <a:rPr lang="en-US" altLang="zh-CN" dirty="0">
                <a:sym typeface="Symbol" panose="05050102010706020507" pitchFamily="18" charset="2"/>
              </a:rPr>
              <a:t></a:t>
            </a:r>
            <a:r>
              <a:rPr lang="en-US" altLang="zh-CN" dirty="0"/>
              <a:t>(S, a) </a:t>
            </a:r>
            <a:r>
              <a:rPr lang="en-US" altLang="zh-CN" dirty="0">
                <a:sym typeface="Symbol" panose="05050102010706020507" pitchFamily="18" charset="2"/>
              </a:rPr>
              <a:t></a:t>
            </a:r>
            <a:r>
              <a:rPr lang="en-US" altLang="zh-CN" dirty="0"/>
              <a:t>(a, </a:t>
            </a:r>
            <a:r>
              <a:rPr lang="en-US" altLang="zh-CN" dirty="0" smtClean="0"/>
              <a:t>a)</a:t>
            </a:r>
            <a:endParaRPr lang="en-US" altLang="zh-CN" dirty="0"/>
          </a:p>
          <a:p>
            <a:pPr marL="0" lvl="0" indent="0">
              <a:buNone/>
            </a:pPr>
            <a:r>
              <a:rPr lang="en-US" altLang="zh-CN" dirty="0" smtClean="0"/>
              <a:t>(2)S</a:t>
            </a:r>
            <a:r>
              <a:rPr lang="en-US" altLang="zh-CN" dirty="0" smtClean="0">
                <a:sym typeface="Symbol" panose="05050102010706020507" pitchFamily="18" charset="2"/>
              </a:rPr>
              <a:t></a:t>
            </a:r>
            <a:r>
              <a:rPr lang="en-US" altLang="zh-CN" dirty="0" smtClean="0"/>
              <a:t>(L)</a:t>
            </a:r>
            <a:r>
              <a:rPr lang="en-US" altLang="zh-CN" dirty="0" smtClean="0">
                <a:sym typeface="Symbol" panose="05050102010706020507" pitchFamily="18" charset="2"/>
              </a:rPr>
              <a:t></a:t>
            </a:r>
            <a:r>
              <a:rPr lang="en-US" altLang="zh-CN" dirty="0" smtClean="0"/>
              <a:t>(L, S) </a:t>
            </a:r>
            <a:r>
              <a:rPr lang="en-US" altLang="zh-CN" dirty="0" smtClean="0">
                <a:sym typeface="Symbol" panose="05050102010706020507" pitchFamily="18" charset="2"/>
              </a:rPr>
              <a:t></a:t>
            </a:r>
            <a:r>
              <a:rPr lang="en-US" altLang="zh-CN" dirty="0" smtClean="0"/>
              <a:t> (L, (L)) </a:t>
            </a:r>
            <a:r>
              <a:rPr lang="en-US" altLang="zh-CN" dirty="0" smtClean="0">
                <a:sym typeface="Symbol" panose="05050102010706020507" pitchFamily="18" charset="2"/>
              </a:rPr>
              <a:t></a:t>
            </a:r>
            <a:r>
              <a:rPr lang="en-US" altLang="zh-CN" dirty="0" smtClean="0"/>
              <a:t>(L, (L, S)) </a:t>
            </a:r>
            <a:r>
              <a:rPr lang="en-US" altLang="zh-CN" dirty="0" smtClean="0">
                <a:sym typeface="Symbol" panose="05050102010706020507" pitchFamily="18" charset="2"/>
              </a:rPr>
              <a:t></a:t>
            </a:r>
            <a:r>
              <a:rPr lang="en-US" altLang="zh-CN" dirty="0" smtClean="0"/>
              <a:t>(L, (L, a)) </a:t>
            </a:r>
            <a:r>
              <a:rPr lang="en-US" altLang="zh-CN" dirty="0" smtClean="0">
                <a:sym typeface="Symbol" panose="05050102010706020507" pitchFamily="18" charset="2"/>
              </a:rPr>
              <a:t></a:t>
            </a:r>
            <a:r>
              <a:rPr lang="en-US" altLang="zh-CN" dirty="0" smtClean="0"/>
              <a:t>(L, (S, a)) </a:t>
            </a:r>
            <a:r>
              <a:rPr lang="en-US" altLang="zh-CN" dirty="0" smtClean="0">
                <a:sym typeface="Symbol" panose="05050102010706020507" pitchFamily="18" charset="2"/>
              </a:rPr>
              <a:t></a:t>
            </a:r>
            <a:r>
              <a:rPr lang="en-US" altLang="zh-CN" dirty="0" smtClean="0"/>
              <a:t>(L, (a, a)) </a:t>
            </a:r>
            <a:r>
              <a:rPr lang="en-US" altLang="zh-CN" dirty="0" smtClean="0">
                <a:sym typeface="Symbol" panose="05050102010706020507" pitchFamily="18" charset="2"/>
              </a:rPr>
              <a:t></a:t>
            </a:r>
            <a:r>
              <a:rPr lang="en-US" altLang="zh-CN" dirty="0" smtClean="0"/>
              <a:t>(S, (a, a)) </a:t>
            </a:r>
            <a:r>
              <a:rPr lang="en-US" altLang="zh-CN" dirty="0" smtClean="0">
                <a:sym typeface="Symbol" panose="05050102010706020507" pitchFamily="18" charset="2"/>
              </a:rPr>
              <a:t></a:t>
            </a:r>
            <a:r>
              <a:rPr lang="en-US" altLang="zh-CN" dirty="0" smtClean="0"/>
              <a:t>(a, (a, a))</a:t>
            </a:r>
            <a:endParaRPr lang="zh-CN" altLang="zh-CN" dirty="0" smtClean="0"/>
          </a:p>
          <a:p>
            <a:pPr marL="0" indent="0">
              <a:buNone/>
            </a:pPr>
            <a:r>
              <a:rPr lang="en-US" altLang="zh-CN" dirty="0" smtClean="0"/>
              <a:t>(3)S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(L, (L)) </a:t>
            </a:r>
            <a:r>
              <a:rPr lang="en-US" altLang="zh-CN" dirty="0">
                <a:sym typeface="Symbol" panose="05050102010706020507" pitchFamily="18" charset="2"/>
              </a:rPr>
              <a:t></a:t>
            </a:r>
            <a:r>
              <a:rPr lang="en-US" altLang="zh-CN" dirty="0"/>
              <a:t>(L, (L, S)) </a:t>
            </a:r>
            <a:r>
              <a:rPr lang="en-US" altLang="zh-CN" dirty="0">
                <a:sym typeface="Symbol" panose="05050102010706020507" pitchFamily="18" charset="2"/>
              </a:rPr>
              <a:t></a:t>
            </a:r>
            <a:r>
              <a:rPr lang="en-US" altLang="zh-CN" dirty="0"/>
              <a:t>(L, (L, (L))) </a:t>
            </a:r>
            <a:r>
              <a:rPr lang="en-US" altLang="zh-CN" dirty="0">
                <a:sym typeface="Symbol" panose="05050102010706020507" pitchFamily="18" charset="2"/>
              </a:rPr>
              <a:t></a:t>
            </a:r>
            <a:r>
              <a:rPr lang="en-US" altLang="zh-CN" dirty="0"/>
              <a:t>(L, (L, (L, S))) </a:t>
            </a:r>
            <a:r>
              <a:rPr lang="en-US" altLang="zh-CN" dirty="0">
                <a:sym typeface="Symbol" panose="05050102010706020507" pitchFamily="18" charset="2"/>
              </a:rPr>
              <a:t></a:t>
            </a:r>
            <a:r>
              <a:rPr lang="en-US" altLang="zh-CN" dirty="0"/>
              <a:t>(L, (L, (L, a))) </a:t>
            </a:r>
            <a:r>
              <a:rPr lang="en-US" altLang="zh-CN" dirty="0">
                <a:sym typeface="Symbol" panose="05050102010706020507" pitchFamily="18" charset="2"/>
              </a:rPr>
              <a:t></a:t>
            </a:r>
            <a:r>
              <a:rPr lang="en-US" altLang="zh-CN" dirty="0"/>
              <a:t>(L, (L, (S, a))) </a:t>
            </a:r>
            <a:r>
              <a:rPr lang="en-US" altLang="zh-CN" dirty="0">
                <a:sym typeface="Symbol" panose="05050102010706020507" pitchFamily="18" charset="2"/>
              </a:rPr>
              <a:t></a:t>
            </a:r>
            <a:r>
              <a:rPr lang="en-US" altLang="zh-CN" dirty="0"/>
              <a:t>(L, (L, (a, a))) </a:t>
            </a:r>
            <a:r>
              <a:rPr lang="en-US" altLang="zh-CN" dirty="0">
                <a:sym typeface="Symbol" panose="05050102010706020507" pitchFamily="18" charset="2"/>
              </a:rPr>
              <a:t></a:t>
            </a:r>
            <a:r>
              <a:rPr lang="en-US" altLang="zh-CN" dirty="0"/>
              <a:t>(L, (S, (a, a))) </a:t>
            </a:r>
            <a:r>
              <a:rPr lang="en-US" altLang="zh-CN" dirty="0">
                <a:sym typeface="Symbol" panose="05050102010706020507" pitchFamily="18" charset="2"/>
              </a:rPr>
              <a:t></a:t>
            </a:r>
            <a:r>
              <a:rPr lang="en-US" altLang="zh-CN" dirty="0"/>
              <a:t>(L, ((L), (a, a))) </a:t>
            </a:r>
            <a:r>
              <a:rPr lang="en-US" altLang="zh-CN" dirty="0">
                <a:sym typeface="Symbol" panose="05050102010706020507" pitchFamily="18" charset="2"/>
              </a:rPr>
              <a:t></a:t>
            </a:r>
            <a:r>
              <a:rPr lang="en-US" altLang="zh-CN" dirty="0"/>
              <a:t>(L, ((L, S), (a, a))) </a:t>
            </a:r>
            <a:r>
              <a:rPr lang="en-US" altLang="zh-CN" dirty="0">
                <a:sym typeface="Symbol" panose="05050102010706020507" pitchFamily="18" charset="2"/>
              </a:rPr>
              <a:t></a:t>
            </a:r>
            <a:r>
              <a:rPr lang="en-US" altLang="zh-CN" dirty="0"/>
              <a:t>(L, ((L, a), (a, a))) </a:t>
            </a:r>
            <a:r>
              <a:rPr lang="en-US" altLang="zh-CN" dirty="0">
                <a:sym typeface="Symbol" panose="05050102010706020507" pitchFamily="18" charset="2"/>
              </a:rPr>
              <a:t></a:t>
            </a:r>
            <a:r>
              <a:rPr lang="en-US" altLang="zh-CN" dirty="0"/>
              <a:t>(L, ((S, a), (a, a))) </a:t>
            </a:r>
            <a:r>
              <a:rPr lang="en-US" altLang="zh-CN" dirty="0">
                <a:sym typeface="Symbol" panose="05050102010706020507" pitchFamily="18" charset="2"/>
              </a:rPr>
              <a:t></a:t>
            </a:r>
            <a:r>
              <a:rPr lang="en-US" altLang="zh-CN" dirty="0"/>
              <a:t>(L, ((a, a), (S, S))) </a:t>
            </a:r>
            <a:r>
              <a:rPr lang="en-US" altLang="zh-CN" dirty="0">
                <a:sym typeface="Symbol" panose="05050102010706020507" pitchFamily="18" charset="2"/>
              </a:rPr>
              <a:t></a:t>
            </a:r>
            <a:r>
              <a:rPr lang="en-US" altLang="zh-CN" dirty="0"/>
              <a:t>(S, ((a, a), (a, a))) </a:t>
            </a:r>
            <a:r>
              <a:rPr lang="en-US" altLang="zh-CN" dirty="0">
                <a:sym typeface="Symbol" panose="05050102010706020507" pitchFamily="18" charset="2"/>
              </a:rPr>
              <a:t></a:t>
            </a:r>
            <a:r>
              <a:rPr lang="en-US" altLang="zh-CN" dirty="0"/>
              <a:t>(a, ((a, a), (a, a)))</a:t>
            </a:r>
            <a:endParaRPr lang="zh-CN" altLang="en-US" dirty="0"/>
          </a:p>
        </p:txBody>
      </p:sp>
    </p:spTree>
    <p:extLst>
      <p:ext uri="{BB962C8B-B14F-4D97-AF65-F5344CB8AC3E}">
        <p14:creationId xmlns:p14="http://schemas.microsoft.com/office/powerpoint/2010/main" val="202902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该文法产生的语言是什么</a:t>
            </a:r>
          </a:p>
          <a:p>
            <a:pPr marL="0" indent="0">
              <a:buNone/>
            </a:pPr>
            <a:r>
              <a:rPr lang="zh-CN" altLang="zh-CN" dirty="0"/>
              <a:t>解：设该文法产生语言（符号串集合）</a:t>
            </a:r>
            <a:r>
              <a:rPr lang="en-US" altLang="zh-CN" dirty="0"/>
              <a:t>L</a:t>
            </a:r>
            <a:r>
              <a:rPr lang="zh-CN" altLang="zh-CN" dirty="0"/>
              <a:t>，则</a:t>
            </a:r>
            <a:r>
              <a:rPr lang="en-US" altLang="zh-CN" dirty="0"/>
              <a:t/>
            </a:r>
            <a:br>
              <a:rPr lang="en-US" altLang="zh-CN" dirty="0"/>
            </a:br>
            <a:r>
              <a:rPr lang="en-US" altLang="zh-CN" dirty="0"/>
              <a:t>    L = { (A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 | n</a:t>
            </a:r>
            <a:r>
              <a:rPr lang="zh-CN" altLang="zh-CN" dirty="0"/>
              <a:t>是任意正整数，</a:t>
            </a:r>
            <a:r>
              <a:rPr lang="en-US" altLang="zh-CN" dirty="0"/>
              <a:t>A</a:t>
            </a:r>
            <a:r>
              <a:rPr lang="en-US" altLang="zh-CN" baseline="-25000" dirty="0"/>
              <a:t>i</a:t>
            </a:r>
            <a:r>
              <a:rPr lang="en-US" altLang="zh-CN" dirty="0"/>
              <a:t>=a</a:t>
            </a:r>
            <a:r>
              <a:rPr lang="zh-CN" altLang="zh-CN" dirty="0"/>
              <a:t>，或</a:t>
            </a:r>
            <a:r>
              <a:rPr lang="en-US" altLang="zh-CN" dirty="0"/>
              <a:t>A</a:t>
            </a:r>
            <a:r>
              <a:rPr lang="en-US" altLang="zh-CN" baseline="-25000" dirty="0"/>
              <a:t>i</a:t>
            </a:r>
            <a:r>
              <a:rPr lang="en-US" altLang="zh-CN" dirty="0"/>
              <a:t>­</a:t>
            </a:r>
            <a:r>
              <a:rPr lang="zh-CN" altLang="zh-CN" dirty="0"/>
              <a:t>∈</a:t>
            </a:r>
            <a:r>
              <a:rPr lang="en-US" altLang="zh-CN" dirty="0"/>
              <a:t>L</a:t>
            </a:r>
            <a:r>
              <a:rPr lang="zh-CN" altLang="zh-CN" dirty="0"/>
              <a:t>，</a:t>
            </a:r>
            <a:r>
              <a:rPr lang="en-US" altLang="zh-CN" dirty="0" err="1"/>
              <a:t>i</a:t>
            </a:r>
            <a:r>
              <a:rPr lang="zh-CN" altLang="zh-CN" dirty="0"/>
              <a:t>是</a:t>
            </a:r>
            <a:r>
              <a:rPr lang="en-US" altLang="zh-CN" dirty="0"/>
              <a:t>1</a:t>
            </a:r>
            <a:r>
              <a:rPr lang="zh-CN" altLang="zh-CN" dirty="0"/>
              <a:t>～</a:t>
            </a:r>
            <a:r>
              <a:rPr lang="en-US" altLang="zh-CN" dirty="0"/>
              <a:t>n</a:t>
            </a:r>
            <a:r>
              <a:rPr lang="zh-CN" altLang="zh-CN" dirty="0"/>
              <a:t>之间的整数</a:t>
            </a:r>
            <a:r>
              <a:rPr lang="en-US" altLang="zh-CN" dirty="0"/>
              <a:t>}</a:t>
            </a:r>
            <a:endParaRPr lang="zh-CN" altLang="en-US" dirty="0"/>
          </a:p>
        </p:txBody>
      </p:sp>
    </p:spTree>
    <p:extLst>
      <p:ext uri="{BB962C8B-B14F-4D97-AF65-F5344CB8AC3E}">
        <p14:creationId xmlns:p14="http://schemas.microsoft.com/office/powerpoint/2010/main" val="1042797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证明文法生成的语言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4697427"/>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证明文法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生成语言</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可以帮助我们了解文法可以生成什么样的语言。</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基本步骤：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首先证明</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p>
          <a:p>
            <a:pPr lvl="1"/>
            <a:r>
              <a:rPr lang="zh-CN" altLang="en-US" dirty="0" smtClean="0">
                <a:latin typeface="Times New Roman" pitchFamily="18" charset="0"/>
                <a:ea typeface="隶书" pitchFamily="49" charset="-122"/>
                <a:cs typeface="Times New Roman" pitchFamily="18" charset="0"/>
                <a:sym typeface="Symbol"/>
              </a:rPr>
              <a:t>然后证明</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rPr>
              <a:t>L(G)</a:t>
            </a:r>
          </a:p>
          <a:p>
            <a:pPr lvl="1"/>
            <a:r>
              <a:rPr lang="zh-CN" altLang="en-US" dirty="0" smtClean="0">
                <a:latin typeface="Times New Roman" pitchFamily="18" charset="0"/>
                <a:ea typeface="隶书" pitchFamily="49" charset="-122"/>
                <a:cs typeface="Times New Roman" pitchFamily="18" charset="0"/>
              </a:rPr>
              <a:t>一般使用数学归纳法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证明</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的方法之一：</a:t>
            </a:r>
            <a:endParaRPr lang="en-US" altLang="zh-CN" dirty="0" smtClean="0">
              <a:latin typeface="Times New Roman" pitchFamily="18" charset="0"/>
              <a:ea typeface="隶书" pitchFamily="49" charset="-122"/>
              <a:cs typeface="Times New Roman" pitchFamily="18" charset="0"/>
              <a:sym typeface="Symbol"/>
            </a:endParaRPr>
          </a:p>
          <a:p>
            <a:pPr lvl="1"/>
            <a:r>
              <a:rPr lang="zh-CN" altLang="en-US" dirty="0" smtClean="0">
                <a:latin typeface="Times New Roman" pitchFamily="18" charset="0"/>
                <a:ea typeface="隶书" pitchFamily="49" charset="-122"/>
                <a:cs typeface="Times New Roman" pitchFamily="18" charset="0"/>
              </a:rPr>
              <a:t>构造</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，使得</a:t>
            </a:r>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Symbol"/>
              </a:rPr>
              <a:t>Vt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；并证明</a:t>
            </a:r>
            <a:r>
              <a:rPr lang="en-US" altLang="zh-CN" dirty="0" smtClean="0">
                <a:latin typeface="Times New Roman" pitchFamily="18" charset="0"/>
                <a:ea typeface="隶书" pitchFamily="49" charset="-122"/>
                <a:cs typeface="Times New Roman" pitchFamily="18" charset="0"/>
                <a:sym typeface="Symbol"/>
              </a:rPr>
              <a:t>S∈L’</a:t>
            </a:r>
            <a:r>
              <a:rPr lang="zh-CN" altLang="en-US" dirty="0" smtClean="0">
                <a:latin typeface="Times New Roman" pitchFamily="18" charset="0"/>
                <a:ea typeface="隶书" pitchFamily="49" charset="-122"/>
                <a:cs typeface="Times New Roman" pitchFamily="18" charset="0"/>
                <a:sym typeface="Symbol"/>
              </a:rPr>
              <a:t>，且对于</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中的任意</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α=&gt;</a:t>
            </a:r>
            <a:r>
              <a:rPr lang="el-GR" altLang="zh-CN" dirty="0" smtClean="0">
                <a:latin typeface="Times New Roman" pitchFamily="18" charset="0"/>
                <a:ea typeface="隶书" pitchFamily="49" charset="-122"/>
                <a:cs typeface="Times New Roman" pitchFamily="18" charset="0"/>
                <a:sym typeface="Symbol"/>
              </a:rPr>
              <a:t>β</a:t>
            </a:r>
            <a:r>
              <a:rPr lang="zh-CN" altLang="en-US" dirty="0" smtClean="0">
                <a:latin typeface="Times New Roman" pitchFamily="18" charset="0"/>
                <a:ea typeface="隶书" pitchFamily="49" charset="-122"/>
                <a:cs typeface="Times New Roman" pitchFamily="18" charset="0"/>
                <a:sym typeface="Symbol"/>
              </a:rPr>
              <a:t>可推出</a:t>
            </a:r>
            <a:r>
              <a:rPr lang="el-GR" altLang="zh-CN" dirty="0" smtClean="0">
                <a:latin typeface="Times New Roman" pitchFamily="18" charset="0"/>
                <a:ea typeface="隶书" pitchFamily="49" charset="-122"/>
                <a:cs typeface="Times New Roman" pitchFamily="18" charset="0"/>
                <a:sym typeface="Symbol"/>
              </a:rPr>
              <a:t>β</a:t>
            </a:r>
            <a:r>
              <a:rPr lang="zh-CN" altLang="en-US" dirty="0" smtClean="0">
                <a:latin typeface="Times New Roman" pitchFamily="18" charset="0"/>
                <a:ea typeface="隶书" pitchFamily="49" charset="-122"/>
                <a:cs typeface="Times New Roman" pitchFamily="18" charset="0"/>
                <a:sym typeface="Symbol"/>
              </a:rPr>
              <a:t>也在</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中。</a:t>
            </a:r>
            <a:endParaRPr lang="en-US" altLang="zh-CN" dirty="0" smtClean="0">
              <a:latin typeface="Times New Roman" pitchFamily="18" charset="0"/>
              <a:ea typeface="隶书" pitchFamily="49" charset="-122"/>
              <a:cs typeface="Times New Roman" pitchFamily="18" charset="0"/>
              <a:sym typeface="Symbol"/>
            </a:endParaRPr>
          </a:p>
          <a:p>
            <a:pPr lvl="1"/>
            <a:r>
              <a:rPr lang="zh-CN" altLang="en-US" dirty="0" smtClean="0">
                <a:latin typeface="Times New Roman" pitchFamily="18" charset="0"/>
                <a:ea typeface="隶书" pitchFamily="49" charset="-122"/>
                <a:cs typeface="Times New Roman" pitchFamily="18" charset="0"/>
                <a:sym typeface="Symbol"/>
              </a:rPr>
              <a:t>也可以按照推导序列长度进行数学归纳</a:t>
            </a:r>
            <a:endParaRPr lang="en-US" altLang="zh-CN" dirty="0" smtClean="0">
              <a:latin typeface="Times New Roman" pitchFamily="18" charset="0"/>
              <a:ea typeface="隶书" pitchFamily="49" charset="-122"/>
              <a:cs typeface="Times New Roman" pitchFamily="18" charset="0"/>
              <a:sym typeface="Symbol"/>
            </a:endParaRPr>
          </a:p>
          <a:p>
            <a:r>
              <a:rPr lang="zh-CN" altLang="en-US" dirty="0" smtClean="0">
                <a:latin typeface="Times New Roman" pitchFamily="18" charset="0"/>
                <a:ea typeface="隶书" pitchFamily="49" charset="-122"/>
                <a:cs typeface="Times New Roman" pitchFamily="18" charset="0"/>
              </a:rPr>
              <a:t>证明</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时，通常可按照符号串的长度来构造推导序列。</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文法生成语言的例子（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(S)S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语言：所有具有对称括号对的串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的</a:t>
            </a:r>
            <a:r>
              <a:rPr lang="zh-CN" altLang="en-US" dirty="0" smtClean="0">
                <a:latin typeface="Times New Roman" pitchFamily="18" charset="0"/>
                <a:ea typeface="隶书" pitchFamily="49" charset="-122"/>
                <a:cs typeface="Times New Roman" pitchFamily="18" charset="0"/>
                <a:sym typeface="Wingdings" pitchFamily="2" charset="2"/>
              </a:rPr>
              <a:t>证明：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令</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删除</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后括号对称的串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，显然有</a:t>
            </a:r>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Symbol"/>
              </a:rPr>
              <a:t>Vt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且</a:t>
            </a:r>
            <a:r>
              <a:rPr lang="en-US" altLang="zh-CN" dirty="0" smtClean="0">
                <a:latin typeface="Times New Roman" pitchFamily="18" charset="0"/>
                <a:ea typeface="隶书" pitchFamily="49" charset="-122"/>
                <a:cs typeface="Times New Roman" pitchFamily="18" charset="0"/>
                <a:sym typeface="Symbol"/>
              </a:rPr>
              <a:t>S ∈L’</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任意的删除</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后括号对称的串</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，不管使用</a:t>
            </a:r>
            <a:r>
              <a:rPr lang="en-US" altLang="zh-CN" dirty="0" smtClean="0">
                <a:latin typeface="Times New Roman" pitchFamily="18" charset="0"/>
                <a:ea typeface="隶书" pitchFamily="49" charset="-122"/>
                <a:cs typeface="Times New Roman" pitchFamily="18" charset="0"/>
                <a:sym typeface="Symbol"/>
              </a:rPr>
              <a:t>S</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还是</a:t>
            </a:r>
            <a:r>
              <a:rPr lang="en-US" altLang="zh-CN" dirty="0" smtClean="0">
                <a:latin typeface="Times New Roman" pitchFamily="18" charset="0"/>
                <a:ea typeface="隶书" pitchFamily="49" charset="-122"/>
                <a:cs typeface="Times New Roman" pitchFamily="18" charset="0"/>
                <a:sym typeface="Wingdings" pitchFamily="2" charset="2"/>
              </a:rPr>
              <a:t>(S)S </a:t>
            </a:r>
            <a:r>
              <a:rPr lang="zh-CN" altLang="en-US" dirty="0" smtClean="0">
                <a:latin typeface="Times New Roman" pitchFamily="18" charset="0"/>
                <a:ea typeface="隶书" pitchFamily="49" charset="-122"/>
                <a:cs typeface="Times New Roman" pitchFamily="18" charset="0"/>
                <a:sym typeface="Wingdings" pitchFamily="2" charset="2"/>
              </a:rPr>
              <a:t>推导出串</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，删除</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后得到的串仍然是括号对称的。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有上面两点可知：</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的所有句型都属于</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中的终结符号串就是</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。可知</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文法生成语言的例子（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L(G)</a:t>
            </a:r>
            <a:r>
              <a:rPr lang="zh-CN" altLang="en-US" dirty="0" smtClean="0">
                <a:latin typeface="Times New Roman" pitchFamily="18" charset="0"/>
                <a:ea typeface="隶书" pitchFamily="49" charset="-122"/>
                <a:cs typeface="Times New Roman" pitchFamily="18" charset="0"/>
                <a:sym typeface="Symbol"/>
              </a:rPr>
              <a:t>的</a:t>
            </a:r>
            <a:r>
              <a:rPr lang="zh-CN" altLang="en-US" dirty="0" smtClean="0">
                <a:latin typeface="Times New Roman" pitchFamily="18" charset="0"/>
                <a:ea typeface="隶书" pitchFamily="49" charset="-122"/>
                <a:cs typeface="Times New Roman" pitchFamily="18" charset="0"/>
                <a:sym typeface="Wingdings" pitchFamily="2" charset="2"/>
              </a:rPr>
              <a:t>证明：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注意：括号对称的串的长度必然是偶数。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归纳基础：如果括号对称的串的长度为</a:t>
            </a:r>
            <a:r>
              <a:rPr lang="en-US" altLang="zh-CN" dirty="0" smtClean="0">
                <a:latin typeface="Times New Roman" pitchFamily="18" charset="0"/>
                <a:ea typeface="隶书" pitchFamily="49" charset="-122"/>
                <a:cs typeface="Times New Roman" pitchFamily="18" charset="0"/>
                <a:sym typeface="Wingdings" pitchFamily="2" charset="2"/>
              </a:rPr>
              <a:t>0</a:t>
            </a:r>
            <a:r>
              <a:rPr lang="zh-CN" altLang="en-US" dirty="0" smtClean="0">
                <a:latin typeface="Times New Roman" pitchFamily="18" charset="0"/>
                <a:ea typeface="隶书" pitchFamily="49" charset="-122"/>
                <a:cs typeface="Times New Roman" pitchFamily="18" charset="0"/>
                <a:sym typeface="Wingdings" pitchFamily="2" charset="2"/>
              </a:rPr>
              <a:t>，显然它可以从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归纳步骤：假设长度小于</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的括号对称的串都能够由</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推导得到。假设</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是括号对称且长度为</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的串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必然以左括号开头，且</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可以写成</a:t>
            </a:r>
            <a:r>
              <a:rPr lang="en-US" altLang="zh-CN" dirty="0" smtClean="0">
                <a:latin typeface="Times New Roman" pitchFamily="18" charset="0"/>
                <a:ea typeface="隶书" pitchFamily="49" charset="-122"/>
                <a:cs typeface="Times New Roman" pitchFamily="18" charset="0"/>
                <a:sym typeface="Wingdings" pitchFamily="2" charset="2"/>
              </a:rPr>
              <a:t>(x)y</a:t>
            </a:r>
            <a:r>
              <a:rPr lang="zh-CN" altLang="en-US" dirty="0" smtClean="0">
                <a:latin typeface="Times New Roman" pitchFamily="18" charset="0"/>
                <a:ea typeface="隶书" pitchFamily="49" charset="-122"/>
                <a:cs typeface="Times New Roman" pitchFamily="18" charset="0"/>
                <a:sym typeface="Wingdings" pitchFamily="2" charset="2"/>
              </a:rPr>
              <a:t>的形式，其中</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也是括号对称的。因为</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的长度都小于</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，根据归纳假设，</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都可以从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a:t>
            </a:r>
            <a:r>
              <a:rPr lang="en-US" altLang="zh-CN" dirty="0" smtClean="0">
                <a:latin typeface="Times New Roman" pitchFamily="18" charset="0"/>
                <a:ea typeface="隶书" pitchFamily="49" charset="-122"/>
                <a:cs typeface="Times New Roman" pitchFamily="18" charset="0"/>
                <a:sym typeface="Wingdings" pitchFamily="2" charset="2"/>
              </a:rPr>
              <a:t>S=&gt;(S)S=*=&gt;(x)y</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上下文无关文法和正则表达式（</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5072098"/>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上下文无关文法比正则表达式的能力更强。即：</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所有的正则语言都可以使用文法描述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但是一些用文法描述的语言不能用正则文法描述。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证明：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aSb</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ab</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描述了语言</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n</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n</a:t>
            </a:r>
            <a:r>
              <a:rPr lang="en-US" altLang="zh-CN"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pitchFamily="18" charset="0"/>
                <a:ea typeface="隶书" pitchFamily="49" charset="-122"/>
                <a:cs typeface="Times New Roman" pitchFamily="18" charset="0"/>
                <a:sym typeface="Wingdings" pitchFamily="2" charset="2"/>
              </a:rPr>
              <a:t>&gt;0}</a:t>
            </a:r>
            <a:r>
              <a:rPr lang="zh-CN" altLang="en-US" dirty="0" smtClean="0">
                <a:latin typeface="Times New Roman" pitchFamily="18" charset="0"/>
                <a:ea typeface="隶书" pitchFamily="49" charset="-122"/>
                <a:cs typeface="Times New Roman" pitchFamily="18" charset="0"/>
                <a:sym typeface="Wingdings" pitchFamily="2" charset="2"/>
              </a:rPr>
              <a:t>，但是这个语言无法用</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假设有</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识别此语言，且这个</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有</a:t>
            </a:r>
            <a:r>
              <a:rPr lang="en-US" altLang="zh-CN" dirty="0"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个状态。那么在识别</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30000" dirty="0" smtClean="0">
                <a:latin typeface="Times New Roman" pitchFamily="18" charset="0"/>
                <a:ea typeface="隶书" pitchFamily="49" charset="-122"/>
                <a:cs typeface="Times New Roman" pitchFamily="18" charset="0"/>
                <a:sym typeface="Wingdings" pitchFamily="2" charset="2"/>
              </a:rPr>
              <a:t>k+1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的输入串时，必然两次到达同一个状态。设自动机在第</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个和第</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个</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时进入同一个状态，那么：因为</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必然到达接受状态，因此</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必然也到达接受状态。</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rPr>
              <a:t>直观地讲：有穷自动机不能数（大）数。</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上下文无关文法和正则表达式（</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证明（续）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其次证明：任何正则语言都可以表示为上下文无关文法的语言。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任何正则语言都必然有一个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。对于任意的</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构造如下的上下文无关文法</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的每个状态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，创建非终结符号</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如果有</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在输入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上到达</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的转换，增加产生式</a:t>
            </a:r>
            <a:r>
              <a:rPr lang="en-US" altLang="zh-CN" dirty="0" err="1" smtClean="0">
                <a:latin typeface="Times New Roman" pitchFamily="18" charset="0"/>
                <a:ea typeface="隶书" pitchFamily="49" charset="-122"/>
                <a:cs typeface="Times New Roman" pitchFamily="18" charset="0"/>
              </a:rPr>
              <a:t>A</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在输入</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上到达</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，那么增加产生式</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25000" dirty="0" err="1" smtClean="0">
                <a:latin typeface="Times New Roman" pitchFamily="18" charset="0"/>
                <a:ea typeface="隶书" pitchFamily="49" charset="-122"/>
                <a:cs typeface="Times New Roman" pitchFamily="18" charset="0"/>
              </a:rPr>
              <a:t>j</a:t>
            </a:r>
            <a:r>
              <a:rPr lang="en-US" altLang="zh-CN" dirty="0" smtClean="0">
                <a:latin typeface="Times New Roman" pitchFamily="18" charset="0"/>
                <a:ea typeface="隶书" pitchFamily="49" charset="-122"/>
                <a:cs typeface="Times New Roman" pitchFamily="18" charset="0"/>
                <a:sym typeface="Wingdings" pitchFamily="2" charset="2"/>
              </a:rPr>
              <a:t>.</a:t>
            </a: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是一个接受状态，增加产生式</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是开始状态，令</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sym typeface="Wingdings" pitchFamily="2" charset="2"/>
              </a:rPr>
              <a:t>为所得文法的开始符号。</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NFA</a:t>
            </a:r>
            <a:r>
              <a:rPr lang="zh-CN" altLang="en-US" dirty="0" smtClean="0">
                <a:latin typeface="华文新魏" pitchFamily="2" charset="-122"/>
                <a:ea typeface="华文新魏" pitchFamily="2" charset="-122"/>
              </a:rPr>
              <a:t>构造文法的例子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3571876"/>
            <a:ext cx="8229600" cy="3000396"/>
          </a:xfrm>
        </p:spPr>
        <p:txBody>
          <a:bodyPr>
            <a:normAutofit fontScale="85000" lnSpcReduction="10000"/>
          </a:bodyPr>
          <a:lstStyle/>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sym typeface="Wingdings" pitchFamily="2" charset="2"/>
              </a:rPr>
              <a:t>aA</a:t>
            </a:r>
            <a:r>
              <a:rPr lang="en-US" altLang="zh-CN" baseline="-25000" dirty="0" smtClean="0">
                <a:latin typeface="Times New Roman" pitchFamily="18" charset="0"/>
                <a:ea typeface="隶书" pitchFamily="49" charset="-122"/>
                <a:cs typeface="Times New Roman" pitchFamily="18" charset="0"/>
              </a:rPr>
              <a:t>0</a:t>
            </a:r>
            <a:r>
              <a:rPr lang="el-GR"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 | bA</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sym typeface="Wingdings" pitchFamily="2" charset="2"/>
              </a:rPr>
              <a:t> | aA</a:t>
            </a:r>
            <a:r>
              <a:rPr lang="en-US" altLang="zh-CN" baseline="-25000" dirty="0" smtClean="0">
                <a:latin typeface="Times New Roman" pitchFamily="18" charset="0"/>
                <a:ea typeface="隶书" pitchFamily="49" charset="-122"/>
                <a:cs typeface="Times New Roman" pitchFamily="18" charset="0"/>
              </a:rPr>
              <a:t>1</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sym typeface="Wingdings" pitchFamily="2" charset="2"/>
              </a:rPr>
              <a:t>bA</a:t>
            </a:r>
            <a:r>
              <a:rPr lang="en-US" altLang="zh-CN" baseline="-25000" dirty="0" smtClean="0">
                <a:latin typeface="Times New Roman" pitchFamily="18" charset="0"/>
                <a:ea typeface="隶书" pitchFamily="49" charset="-122"/>
                <a:cs typeface="Times New Roman" pitchFamily="18" charset="0"/>
              </a:rPr>
              <a:t>2</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sym typeface="Wingdings" pitchFamily="2" charset="2"/>
              </a:rPr>
              <a:t>bA</a:t>
            </a:r>
            <a:r>
              <a:rPr lang="en-US" altLang="zh-CN" baseline="-25000" dirty="0" smtClean="0">
                <a:latin typeface="Times New Roman" pitchFamily="18" charset="0"/>
                <a:ea typeface="隶书" pitchFamily="49" charset="-122"/>
                <a:cs typeface="Times New Roman" pitchFamily="18" charset="0"/>
              </a:rPr>
              <a:t>3</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考虑</a:t>
            </a:r>
            <a:r>
              <a:rPr lang="en-US" altLang="zh-CN" dirty="0" err="1" smtClean="0">
                <a:latin typeface="Times New Roman" pitchFamily="18" charset="0"/>
                <a:ea typeface="隶书" pitchFamily="49" charset="-122"/>
                <a:cs typeface="Times New Roman" pitchFamily="18" charset="0"/>
                <a:sym typeface="Wingdings" pitchFamily="2" charset="2"/>
              </a:rPr>
              <a:t>baabb</a:t>
            </a:r>
            <a:r>
              <a:rPr lang="zh-CN" altLang="en-US" dirty="0" smtClean="0">
                <a:latin typeface="Times New Roman" pitchFamily="18" charset="0"/>
                <a:ea typeface="隶书" pitchFamily="49" charset="-122"/>
                <a:cs typeface="Times New Roman" pitchFamily="18" charset="0"/>
                <a:sym typeface="Wingdings" pitchFamily="2" charset="2"/>
              </a:rPr>
              <a:t>的推导和接受过程可知：</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接受一个句子的运行过程实际是文法推导出该句子的过程。</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328686" y="1268760"/>
            <a:ext cx="6572296" cy="2098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语法分析器的作用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686055"/>
          </a:xfrm>
        </p:spPr>
        <p:txBody>
          <a:bodyPr>
            <a:normAutofit fontScale="92500" lnSpcReduction="10000"/>
          </a:bodyPr>
          <a:lstStyle/>
          <a:p>
            <a:r>
              <a:rPr lang="zh-CN" altLang="en-US" dirty="0" smtClean="0">
                <a:latin typeface="隶书" pitchFamily="49" charset="-122"/>
                <a:ea typeface="隶书" pitchFamily="49" charset="-122"/>
              </a:rPr>
              <a:t>基本作用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从词法分析器获得词法单元的序列，确认该序列是否可以由语言的文法生成。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对于语法错误的程序，报告错误信息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对于语法正确的程序，生成语法分析树。</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通常并不真的生产这棵语法分析树</a:t>
            </a:r>
            <a:endParaRPr lang="en-US" altLang="zh-CN" dirty="0" smtClean="0">
              <a:latin typeface="隶书" pitchFamily="49" charset="-122"/>
              <a:ea typeface="隶书"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357290" y="4308898"/>
            <a:ext cx="6424611" cy="25491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4.2.3</a:t>
            </a:r>
            <a:endParaRPr lang="zh-CN" altLang="en-US" dirty="0"/>
          </a:p>
        </p:txBody>
      </p:sp>
      <p:sp>
        <p:nvSpPr>
          <p:cNvPr id="3" name="内容占位符 2"/>
          <p:cNvSpPr>
            <a:spLocks noGrp="1"/>
          </p:cNvSpPr>
          <p:nvPr>
            <p:ph idx="1"/>
          </p:nvPr>
        </p:nvSpPr>
        <p:spPr/>
        <p:txBody>
          <a:bodyPr/>
          <a:lstStyle/>
          <a:p>
            <a:r>
              <a:rPr lang="zh-CN" altLang="en-US" dirty="0"/>
              <a:t>为下面的语言设计文法：</a:t>
            </a:r>
          </a:p>
          <a:p>
            <a:pPr marL="0" indent="0">
              <a:buNone/>
            </a:pPr>
            <a:r>
              <a:rPr lang="zh-CN" altLang="en-US" dirty="0"/>
              <a:t>1）所有由0和1组成的并且每个0之后都至少跟着一个1的串的集合</a:t>
            </a:r>
            <a:r>
              <a:rPr lang="zh-CN" altLang="en-US" dirty="0" smtClean="0"/>
              <a:t>。</a:t>
            </a:r>
            <a:endParaRPr lang="en-US" altLang="zh-CN" dirty="0" smtClean="0"/>
          </a:p>
          <a:p>
            <a:pPr marL="0" indent="0">
              <a:buNone/>
            </a:pPr>
            <a:r>
              <a:rPr lang="zh-CN" altLang="en-US" dirty="0"/>
              <a:t>2）所有由0和1组成的回文的集合，也就是从前面和从后面读结果都相同的串的集合。</a:t>
            </a:r>
          </a:p>
          <a:p>
            <a:pPr marL="0" indent="0">
              <a:buNone/>
            </a:pPr>
            <a:r>
              <a:rPr lang="zh-CN" altLang="en-US" dirty="0"/>
              <a:t>3）所有由0和1组成的具有相同多个0和1的串的集合。</a:t>
            </a:r>
          </a:p>
          <a:p>
            <a:pPr marL="0" indent="0">
              <a:buNone/>
            </a:pPr>
            <a:endParaRPr lang="zh-CN" altLang="en-US" dirty="0"/>
          </a:p>
          <a:p>
            <a:endParaRPr lang="zh-CN" altLang="en-US" dirty="0"/>
          </a:p>
        </p:txBody>
      </p:sp>
    </p:spTree>
    <p:extLst>
      <p:ext uri="{BB962C8B-B14F-4D97-AF65-F5344CB8AC3E}">
        <p14:creationId xmlns:p14="http://schemas.microsoft.com/office/powerpoint/2010/main" val="1265085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en-US" altLang="zh-CN" dirty="0" smtClean="0"/>
          </a:p>
          <a:p>
            <a:r>
              <a:rPr lang="en-US" altLang="zh-CN" dirty="0" smtClean="0"/>
              <a:t>3</a:t>
            </a:r>
            <a:r>
              <a:rPr lang="zh-CN" altLang="en-US" dirty="0" smtClean="0"/>
              <a:t>）</a:t>
            </a:r>
            <a:endParaRPr lang="zh-CN"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202286595"/>
              </p:ext>
            </p:extLst>
          </p:nvPr>
        </p:nvGraphicFramePr>
        <p:xfrm>
          <a:off x="1547664" y="1700808"/>
          <a:ext cx="2559050" cy="503238"/>
        </p:xfrm>
        <a:graphic>
          <a:graphicData uri="http://schemas.openxmlformats.org/presentationml/2006/ole">
            <mc:AlternateContent xmlns:mc="http://schemas.openxmlformats.org/markup-compatibility/2006">
              <mc:Choice xmlns:v="urn:schemas-microsoft-com:vml" Requires="v">
                <p:oleObj spid="_x0000_s4182" r:id="rId3" imgW="1031272" imgH="203838" progId="Equation.3">
                  <p:embed/>
                </p:oleObj>
              </mc:Choice>
              <mc:Fallback>
                <p:oleObj r:id="rId3" imgW="1031272" imgH="20383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00808"/>
                        <a:ext cx="25590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242829406"/>
              </p:ext>
            </p:extLst>
          </p:nvPr>
        </p:nvGraphicFramePr>
        <p:xfrm>
          <a:off x="1547664" y="2282950"/>
          <a:ext cx="3887788" cy="547687"/>
        </p:xfrm>
        <a:graphic>
          <a:graphicData uri="http://schemas.openxmlformats.org/presentationml/2006/ole">
            <mc:AlternateContent xmlns:mc="http://schemas.openxmlformats.org/markup-compatibility/2006">
              <mc:Choice xmlns:v="urn:schemas-microsoft-com:vml" Requires="v">
                <p:oleObj spid="_x0000_s4183" r:id="rId5" imgW="1440380" imgH="204079" progId="Equation.3">
                  <p:embed/>
                </p:oleObj>
              </mc:Choice>
              <mc:Fallback>
                <p:oleObj r:id="rId5" imgW="1440380" imgH="20407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282950"/>
                        <a:ext cx="3887788"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781957007"/>
              </p:ext>
            </p:extLst>
          </p:nvPr>
        </p:nvGraphicFramePr>
        <p:xfrm>
          <a:off x="1525554" y="2870975"/>
          <a:ext cx="4727575" cy="503237"/>
        </p:xfrm>
        <a:graphic>
          <a:graphicData uri="http://schemas.openxmlformats.org/presentationml/2006/ole">
            <mc:AlternateContent xmlns:mc="http://schemas.openxmlformats.org/markup-compatibility/2006">
              <mc:Choice xmlns:v="urn:schemas-microsoft-com:vml" Requires="v">
                <p:oleObj spid="_x0000_s4184" r:id="rId7" imgW="1389988" imgH="204160" progId="Equation.3">
                  <p:embed/>
                </p:oleObj>
              </mc:Choice>
              <mc:Fallback>
                <p:oleObj r:id="rId7" imgW="1389988" imgH="204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554" y="2870975"/>
                        <a:ext cx="47275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7591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设计文法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文法能够描述程序设计语言的大部分语法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但不是全部，比如：标识符的先声明后使用无法用上下文无关文法描述。</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因此：语法分析器接受的语言是程序设计语言的超集。必须通过语义分析来剔除一些符合文法、但不合法的程序。</a:t>
            </a:r>
            <a:endParaRPr lang="en-US" altLang="zh-CN" dirty="0" smtClean="0">
              <a:latin typeface="隶书" pitchFamily="49" charset="-122"/>
              <a:ea typeface="隶书" pitchFamily="49" charset="-122"/>
            </a:endParaRPr>
          </a:p>
          <a:p>
            <a:pPr lvl="1"/>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二义性的消除</a:t>
            </a:r>
            <a:r>
              <a:rPr lang="en-US" altLang="zh-CN" dirty="0" smtClean="0">
                <a:latin typeface="华文新魏" pitchFamily="2" charset="-122"/>
                <a:ea typeface="华文新魏" pitchFamily="2" charset="-122"/>
              </a:rPr>
              <a:t>(1)</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757493"/>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一些二义性文法可以被改成等价的无二义性的文法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buNone/>
            </a:pP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other</a:t>
            </a:r>
          </a:p>
          <a:p>
            <a:r>
              <a:rPr lang="en-US" altLang="zh-CN" b="1"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then</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E</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then</a:t>
            </a:r>
            <a:r>
              <a:rPr lang="en-US" altLang="zh-CN" dirty="0" smtClean="0">
                <a:latin typeface="Times New Roman" pitchFamily="18" charset="0"/>
                <a:ea typeface="隶书" pitchFamily="49" charset="-122"/>
                <a:cs typeface="Times New Roman" pitchFamily="18" charset="0"/>
              </a:rPr>
              <a:t> S</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else</a:t>
            </a:r>
            <a:r>
              <a:rPr lang="en-US" altLang="zh-CN" dirty="0" smtClean="0">
                <a:latin typeface="Times New Roman" pitchFamily="18" charset="0"/>
                <a:ea typeface="隶书" pitchFamily="49" charset="-122"/>
                <a:cs typeface="Times New Roman" pitchFamily="18" charset="0"/>
              </a:rPr>
              <a:t> S</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的两棵语法树</a:t>
            </a:r>
            <a:endParaRPr lang="zh-CN" altLang="en-US" dirty="0">
              <a:latin typeface="Times New Roman" pitchFamily="18" charset="0"/>
              <a:ea typeface="隶书" pitchFamily="49" charset="-122"/>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357158" y="4786322"/>
            <a:ext cx="8343900"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二义性的消除</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435280" cy="4525963"/>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为了保证“</a:t>
            </a: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和最近未匹配的</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匹配”，我们要求在</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分支的语句必须是匹配好的。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引入</a:t>
            </a:r>
            <a:r>
              <a:rPr lang="en-US" altLang="zh-CN" dirty="0" err="1" smtClean="0">
                <a:latin typeface="Times New Roman" pitchFamily="18" charset="0"/>
                <a:ea typeface="隶书" pitchFamily="49" charset="-122"/>
                <a:cs typeface="Times New Roman" pitchFamily="18" charset="0"/>
              </a:rPr>
              <a:t>matched_stmt</a:t>
            </a:r>
            <a:r>
              <a:rPr lang="zh-CN" altLang="en-US" dirty="0" smtClean="0">
                <a:latin typeface="Times New Roman" pitchFamily="18" charset="0"/>
                <a:ea typeface="隶书" pitchFamily="49" charset="-122"/>
                <a:cs typeface="Times New Roman" pitchFamily="18" charset="0"/>
              </a:rPr>
              <a:t>表示匹配好的语句，有如下文法：</a:t>
            </a:r>
            <a:endParaRPr lang="en-US" altLang="zh-CN" dirty="0" smtClean="0">
              <a:latin typeface="Times New Roman" pitchFamily="18" charset="0"/>
              <a:ea typeface="隶书" pitchFamily="49" charset="-122"/>
              <a:cs typeface="Times New Roman" pitchFamily="18" charset="0"/>
            </a:endParaRPr>
          </a:p>
          <a:p>
            <a:pPr lvl="1">
              <a:buNone/>
            </a:pPr>
            <a:r>
              <a:rPr lang="en-US" altLang="zh-CN" sz="2600" i="1" dirty="0" smtClean="0">
                <a:latin typeface="Times New Roman" pitchFamily="18" charset="0"/>
                <a:ea typeface="隶书" pitchFamily="49" charset="-122"/>
                <a:cs typeface="Times New Roman" pitchFamily="18" charset="0"/>
              </a:rPr>
              <a:t>stmt </a:t>
            </a:r>
            <a:r>
              <a:rPr lang="en-US" altLang="zh-CN" sz="2600" dirty="0" smtClean="0">
                <a:latin typeface="Times New Roman" pitchFamily="18" charset="0"/>
                <a:ea typeface="隶书" pitchFamily="49" charset="-122"/>
                <a:cs typeface="Times New Roman" pitchFamily="18" charset="0"/>
              </a:rPr>
              <a:t>		</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endParaRPr lang="en-US" altLang="zh-CN" sz="2600" i="1"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else</a:t>
            </a:r>
            <a:r>
              <a:rPr lang="en-US" altLang="zh-CN" sz="2600" dirty="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i="1" dirty="0" smtClean="0">
                <a:latin typeface="Times New Roman" pitchFamily="18" charset="0"/>
                <a:ea typeface="隶书" pitchFamily="49" charset="-122"/>
                <a:cs typeface="Times New Roman" pitchFamily="18" charset="0"/>
                <a:sym typeface="Wingdings" pitchFamily="2" charset="2"/>
              </a:rPr>
              <a:t>  </a:t>
            </a:r>
          </a:p>
          <a:p>
            <a:pPr lvl="1">
              <a:buNone/>
            </a:pP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other</a:t>
            </a:r>
          </a:p>
          <a:p>
            <a:pPr lvl="1">
              <a:buNone/>
            </a:pP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else</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endParaRPr lang="en-US" altLang="zh-CN" sz="2600" i="1" dirty="0" smtClean="0">
              <a:latin typeface="Times New Roman" pitchFamily="18" charset="0"/>
              <a:ea typeface="隶书" pitchFamily="49" charset="-122"/>
              <a:cs typeface="Times New Roman" pitchFamily="18" charset="0"/>
              <a:sym typeface="Wingdings" pitchFamily="2" charset="2"/>
            </a:endParaRPr>
          </a:p>
          <a:p>
            <a:r>
              <a:rPr lang="zh-CN" altLang="en-US" sz="3000" dirty="0" smtClean="0">
                <a:latin typeface="Times New Roman" pitchFamily="18" charset="0"/>
                <a:ea typeface="隶书" pitchFamily="49" charset="-122"/>
                <a:cs typeface="Times New Roman" pitchFamily="18" charset="0"/>
                <a:sym typeface="Wingdings" pitchFamily="2" charset="2"/>
              </a:rPr>
              <a:t>二义性的消除方法没有规律可循。</a:t>
            </a:r>
            <a:endParaRPr lang="en-US" altLang="zh-CN" sz="3000" dirty="0" smtClean="0">
              <a:latin typeface="Times New Roman" pitchFamily="18" charset="0"/>
              <a:ea typeface="隶书" pitchFamily="49" charset="-122"/>
              <a:cs typeface="Times New Roman" pitchFamily="18" charset="0"/>
              <a:sym typeface="Wingdings" pitchFamily="2" charset="2"/>
            </a:endParaRPr>
          </a:p>
          <a:p>
            <a:r>
              <a:rPr lang="zh-CN" altLang="en-US" sz="3000" dirty="0" smtClean="0">
                <a:latin typeface="Times New Roman" pitchFamily="18" charset="0"/>
                <a:ea typeface="隶书" pitchFamily="49" charset="-122"/>
                <a:cs typeface="Times New Roman" pitchFamily="18" charset="0"/>
                <a:sym typeface="Wingdings" pitchFamily="2" charset="2"/>
              </a:rPr>
              <a:t>通常并不是通过改变文法来消除二义性。</a:t>
            </a:r>
            <a:endParaRPr lang="en-US" altLang="zh-CN" sz="3000"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左递归的消除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左递归的定义：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如果一个文法中有非终结符号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使得</a:t>
            </a:r>
            <a:r>
              <a:rPr lang="en-US" altLang="zh-CN" dirty="0" smtClean="0">
                <a:latin typeface="Times New Roman" pitchFamily="18" charset="0"/>
                <a:ea typeface="隶书" pitchFamily="49" charset="-122"/>
                <a:cs typeface="Times New Roman" pitchFamily="18" charset="0"/>
              </a:rPr>
              <a:t>A=*=&gt;A</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，那么这个文法就是左递归的。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立即左递归（规则左递归）</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文法中存在一个形如</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A</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的产生式。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自顶向下的语法分析技术不能处理左递归的情况，因此需要消除左递归；但是自底向上的技术可以处理左递归</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立即左递归的消除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5757874" cy="3400435"/>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假设非终结符号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存在立即左递归的情形，假设以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为左部的规则有：</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m</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n </a:t>
            </a:r>
            <a:r>
              <a:rPr lang="en-US" altLang="zh-CN" dirty="0" smtClean="0">
                <a:latin typeface="Times New Roman" pitchFamily="18" charset="0"/>
                <a:ea typeface="隶书" pitchFamily="49" charset="-122"/>
                <a:cs typeface="Times New Roman" pitchFamily="18" charset="0"/>
                <a:sym typeface="Wingdings" pitchFamily="2" charset="2"/>
              </a:rPr>
              <a:t> </a:t>
            </a: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可以替换为</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n </a:t>
            </a:r>
            <a:r>
              <a:rPr lang="en-US" altLang="zh-CN" dirty="0" smtClean="0">
                <a:latin typeface="Times New Roman" pitchFamily="18" charset="0"/>
                <a:ea typeface="隶书" pitchFamily="49" charset="-122"/>
                <a:cs typeface="Times New Roman" pitchFamily="18" charset="0"/>
                <a:sym typeface="Wingdings" pitchFamily="2" charset="2"/>
              </a:rPr>
              <a:t>A’</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err="1"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由</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生成的串总是以某个</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开头，然后跟上零个或者多个</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的重复。</a:t>
            </a:r>
          </a:p>
          <a:p>
            <a:pPr lvl="1"/>
            <a:endParaRPr lang="zh-CN" altLang="en-US" dirty="0" smtClean="0"/>
          </a:p>
        </p:txBody>
      </p:sp>
      <p:pic>
        <p:nvPicPr>
          <p:cNvPr id="2050" name="Picture 2"/>
          <p:cNvPicPr>
            <a:picLocks noChangeAspect="1" noChangeArrowheads="1"/>
          </p:cNvPicPr>
          <p:nvPr/>
        </p:nvPicPr>
        <p:blipFill>
          <a:blip r:embed="rId2" cstate="print"/>
          <a:srcRect/>
          <a:stretch>
            <a:fillRect/>
          </a:stretch>
        </p:blipFill>
        <p:spPr bwMode="auto">
          <a:xfrm>
            <a:off x="6000760" y="1142984"/>
            <a:ext cx="2819407" cy="52127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消除直接左递归</a:t>
            </a:r>
            <a:r>
              <a:rPr lang="zh-CN" altLang="en-US" sz="4000" b="1" smtClean="0">
                <a:latin typeface="宋体" panose="02010600030101010101" pitchFamily="2" charset="-122"/>
                <a:ea typeface="宋体" panose="02010600030101010101" pitchFamily="2" charset="-122"/>
              </a:rPr>
              <a:t>（例）</a:t>
            </a:r>
          </a:p>
        </p:txBody>
      </p:sp>
      <p:sp>
        <p:nvSpPr>
          <p:cNvPr id="12291" name="Rectangle 3"/>
          <p:cNvSpPr>
            <a:spLocks noGrp="1" noChangeArrowheads="1"/>
          </p:cNvSpPr>
          <p:nvPr>
            <p:ph type="body" idx="1"/>
          </p:nvPr>
        </p:nvSpPr>
        <p:spPr>
          <a:xfrm>
            <a:off x="357188" y="1600200"/>
            <a:ext cx="8329612" cy="3900488"/>
          </a:xfrm>
        </p:spPr>
        <p:txBody>
          <a:bodyPr/>
          <a:lstStyle/>
          <a:p>
            <a:pPr eaLnBrk="1" hangingPunct="1">
              <a:spcBef>
                <a:spcPct val="5000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rPr>
              <a:t>对于文法</a:t>
            </a:r>
            <a:r>
              <a:rPr lang="en-US" sz="2800" b="1" dirty="0" err="1" smtClean="0">
                <a:effectLst>
                  <a:outerShdw blurRad="38100" dist="38100" dir="2700000" algn="tl">
                    <a:srgbClr val="C0C0C0"/>
                  </a:outerShdw>
                </a:effectLst>
                <a:latin typeface="Times New Roman" pitchFamily="18" charset="0"/>
                <a:ea typeface="宋体" pitchFamily="2" charset="-122"/>
              </a:rPr>
              <a:t>S</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aA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Abc|d|e</a:t>
            </a:r>
            <a:r>
              <a:rPr lang="en-US" sz="2800" b="1" dirty="0" smtClean="0">
                <a:effectLst>
                  <a:outerShdw blurRad="38100" dist="38100" dir="2700000" algn="tl">
                    <a:srgbClr val="C0C0C0"/>
                  </a:outerShdw>
                </a:effectLst>
                <a:latin typeface="Times New Roman" pitchFamily="18" charset="0"/>
                <a:ea typeface="宋体" pitchFamily="2" charset="-122"/>
              </a:rPr>
              <a:t> ，</a:t>
            </a:r>
            <a:r>
              <a:rPr lang="zh-CN" altLang="en-US" sz="2800" b="1" dirty="0" smtClean="0">
                <a:effectLst>
                  <a:outerShdw blurRad="38100" dist="38100" dir="2700000" algn="tl">
                    <a:srgbClr val="C0C0C0"/>
                  </a:outerShdw>
                </a:effectLst>
                <a:latin typeface="Times New Roman" pitchFamily="18" charset="0"/>
                <a:ea typeface="宋体" pitchFamily="2" charset="-122"/>
              </a:rPr>
              <a:t>试消除左递归</a:t>
            </a:r>
          </a:p>
          <a:p>
            <a:pPr eaLnBrk="1" hangingPunct="1">
              <a:spcBef>
                <a:spcPct val="5000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rPr>
              <a:t>解：规则</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Abc</a:t>
            </a:r>
            <a:r>
              <a:rPr lang="zh-CN" altLang="en-US" sz="2800" b="1" dirty="0" smtClean="0">
                <a:effectLst>
                  <a:outerShdw blurRad="38100" dist="38100" dir="2700000" algn="tl">
                    <a:srgbClr val="C0C0C0"/>
                  </a:outerShdw>
                </a:effectLst>
                <a:latin typeface="Times New Roman" pitchFamily="18" charset="0"/>
                <a:ea typeface="宋体" pitchFamily="2" charset="-122"/>
              </a:rPr>
              <a:t>存在直接左递归，引入非终结符</a:t>
            </a:r>
            <a:r>
              <a:rPr lang="en-US" sz="2800" b="1" dirty="0" smtClean="0">
                <a:effectLst>
                  <a:outerShdw blurRad="38100" dist="38100" dir="2700000" algn="tl">
                    <a:srgbClr val="C0C0C0"/>
                  </a:outerShdw>
                </a:effectLst>
                <a:latin typeface="Times New Roman" pitchFamily="18" charset="0"/>
                <a:ea typeface="宋体" pitchFamily="2" charset="-122"/>
              </a:rPr>
              <a:t>A’</a:t>
            </a:r>
          </a:p>
          <a:p>
            <a:pPr eaLnBrk="1" hangingPunct="1">
              <a:spcBef>
                <a:spcPct val="50000"/>
              </a:spcBef>
              <a:defRPr/>
            </a:pP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dA’|eA</a:t>
            </a:r>
            <a:r>
              <a:rPr lang="en-US" sz="2800" b="1" dirty="0" smtClean="0">
                <a:effectLst>
                  <a:outerShdw blurRad="38100" dist="38100" dir="2700000" algn="tl">
                    <a:srgbClr val="C0C0C0"/>
                  </a:outerShdw>
                </a:effectLst>
                <a:latin typeface="Times New Roman" pitchFamily="18" charset="0"/>
                <a:ea typeface="宋体" pitchFamily="2" charset="-122"/>
              </a:rPr>
              <a:t>’</a:t>
            </a:r>
          </a:p>
          <a:p>
            <a:pPr eaLnBrk="1" hangingPunct="1">
              <a:spcBef>
                <a:spcPct val="50000"/>
              </a:spcBef>
              <a:defRPr/>
            </a:pP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bcA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sym typeface="Symbol" pitchFamily="18" charset="2"/>
              </a:rPr>
              <a:t>消除左递归后的文法为：</a:t>
            </a:r>
          </a:p>
          <a:p>
            <a:pPr eaLnBrk="1" hangingPunct="1">
              <a:spcBef>
                <a:spcPct val="50000"/>
              </a:spcBef>
              <a:defRPr/>
            </a:pP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SaA</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dA’|eA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bcA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zh-CN" alt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502640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400" b="1" smtClean="0">
                <a:solidFill>
                  <a:srgbClr val="FF0000"/>
                </a:solidFill>
                <a:latin typeface="宋体" panose="02010600030101010101" pitchFamily="2" charset="-122"/>
                <a:ea typeface="宋体" panose="02010600030101010101" pitchFamily="2" charset="-122"/>
              </a:rPr>
              <a:t>间接</a:t>
            </a:r>
            <a:r>
              <a:rPr lang="zh-CN" altLang="en-US" sz="4400" b="1" smtClean="0">
                <a:latin typeface="宋体" panose="02010600030101010101" pitchFamily="2" charset="-122"/>
                <a:ea typeface="宋体" panose="02010600030101010101" pitchFamily="2" charset="-122"/>
              </a:rPr>
              <a:t>左递归</a:t>
            </a:r>
          </a:p>
        </p:txBody>
      </p:sp>
      <p:sp>
        <p:nvSpPr>
          <p:cNvPr id="13315" name="Rectangle 3"/>
          <p:cNvSpPr>
            <a:spLocks noGrp="1" noChangeArrowheads="1"/>
          </p:cNvSpPr>
          <p:nvPr>
            <p:ph type="body" idx="1"/>
          </p:nvPr>
        </p:nvSpPr>
        <p:spPr>
          <a:xfrm>
            <a:off x="395288" y="1989138"/>
            <a:ext cx="8534400" cy="2665412"/>
          </a:xfrm>
        </p:spPr>
        <p:txBody>
          <a:bodyPr/>
          <a:lstStyle/>
          <a:p>
            <a:pPr eaLnBrk="1" hangingPunct="1">
              <a:lnSpc>
                <a:spcPct val="95000"/>
              </a:lnSpc>
              <a:spcBef>
                <a:spcPct val="35000"/>
              </a:spcBef>
              <a:buFont typeface="Wingdings" pitchFamily="2" charset="2"/>
              <a:buChar char="v"/>
              <a:defRPr/>
            </a:pPr>
            <a:r>
              <a:rPr lang="zh-CN" altLang="en-US" sz="3200" b="1" dirty="0" smtClean="0">
                <a:latin typeface="宋体" pitchFamily="2" charset="-122"/>
                <a:ea typeface="宋体" pitchFamily="2" charset="-122"/>
              </a:rPr>
              <a:t>定义：</a:t>
            </a:r>
            <a:r>
              <a:rPr lang="zh-CN" altLang="en-US" sz="3200" b="1" dirty="0" smtClean="0">
                <a:effectLst>
                  <a:outerShdw blurRad="38100" dist="38100" dir="2700000" algn="tl">
                    <a:srgbClr val="C0C0C0"/>
                  </a:outerShdw>
                </a:effectLst>
                <a:latin typeface="Times New Roman" pitchFamily="18" charset="0"/>
                <a:ea typeface="宋体" pitchFamily="2" charset="-122"/>
              </a:rPr>
              <a:t>由</a:t>
            </a:r>
            <a:r>
              <a:rPr lang="zh-CN" altLang="en-US" sz="3200" b="1" dirty="0" smtClean="0">
                <a:solidFill>
                  <a:schemeClr val="accent2"/>
                </a:solidFill>
                <a:effectLst>
                  <a:outerShdw blurRad="38100" dist="38100" dir="2700000" algn="tl">
                    <a:srgbClr val="C0C0C0"/>
                  </a:outerShdw>
                </a:effectLst>
                <a:latin typeface="Times New Roman" pitchFamily="18" charset="0"/>
                <a:ea typeface="宋体" pitchFamily="2" charset="-122"/>
              </a:rPr>
              <a:t>多步推导</a:t>
            </a:r>
            <a:r>
              <a:rPr lang="zh-CN" altLang="en-US" sz="3200" b="1" dirty="0" smtClean="0">
                <a:effectLst>
                  <a:outerShdw blurRad="38100" dist="38100" dir="2700000" algn="tl">
                    <a:srgbClr val="C0C0C0"/>
                  </a:outerShdw>
                </a:effectLst>
                <a:latin typeface="Times New Roman" pitchFamily="18" charset="0"/>
                <a:ea typeface="宋体" pitchFamily="2" charset="-122"/>
              </a:rPr>
              <a:t>带来的左递归</a:t>
            </a:r>
          </a:p>
        </p:txBody>
      </p:sp>
      <p:sp>
        <p:nvSpPr>
          <p:cNvPr id="13316" name="Text Box 4"/>
          <p:cNvSpPr txBox="1">
            <a:spLocks noChangeArrowheads="1"/>
          </p:cNvSpPr>
          <p:nvPr/>
        </p:nvSpPr>
        <p:spPr bwMode="auto">
          <a:xfrm>
            <a:off x="762000" y="2895600"/>
            <a:ext cx="2743200" cy="1073150"/>
          </a:xfrm>
          <a:prstGeom prst="rect">
            <a:avLst/>
          </a:prstGeom>
          <a:noFill/>
          <a:ln w="9525">
            <a:noFill/>
            <a:miter lim="800000"/>
            <a:headEnd/>
            <a:tailEnd/>
          </a:ln>
          <a:effectLst/>
        </p:spPr>
        <p:txBody>
          <a:bodyPr>
            <a:spAutoFit/>
          </a:bodyPr>
          <a:lstStyle/>
          <a:p>
            <a:pPr fontAlgn="base">
              <a:spcBef>
                <a:spcPct val="50000"/>
              </a:spcBef>
              <a:spcAft>
                <a:spcPct val="0"/>
              </a:spcAft>
              <a:buFont typeface="Arial" panose="020B0604020202020204" pitchFamily="34" charset="0"/>
              <a:buNone/>
              <a:defRPr/>
            </a:pPr>
            <a:r>
              <a:rPr lang="zh-CN" alt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rPr>
              <a:t>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rPr>
              <a:t>S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err="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A</a:t>
            </a:r>
            <a:r>
              <a:rPr lang="en-US" sz="2800" b="1" dirty="0" err="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a</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 </a:t>
            </a:r>
            <a:r>
              <a:rPr lang="en-US" sz="2800" b="1" dirty="0">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b</a:t>
            </a:r>
          </a:p>
          <a:p>
            <a:pPr fontAlgn="base">
              <a:lnSpc>
                <a:spcPct val="80000"/>
              </a:lnSpc>
              <a:spcBef>
                <a:spcPct val="50000"/>
              </a:spcBef>
              <a:spcAft>
                <a:spcPct val="0"/>
              </a:spcAft>
              <a:buFont typeface="Arial" panose="020B0604020202020204" pitchFamily="34" charset="0"/>
              <a:buNone/>
              <a:defRPr/>
            </a:pP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rPr>
              <a:t>A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err="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S</a:t>
            </a:r>
            <a:r>
              <a:rPr lang="en-US" sz="2800" b="1" dirty="0" err="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d</a:t>
            </a:r>
            <a:r>
              <a:rPr lang="en-US" sz="2800" b="1" dirty="0">
                <a:solidFill>
                  <a:srgbClr val="C0504D"/>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a:solidFill>
                  <a:srgbClr val="000099"/>
                </a:solidFill>
                <a:effectLst>
                  <a:outerShdw blurRad="38100" dist="38100" dir="2700000" algn="tl">
                    <a:srgbClr val="C0C0C0"/>
                  </a:outerShdw>
                </a:effectLst>
                <a:latin typeface="Times New Roman" pitchFamily="18" charset="0"/>
                <a:ea typeface="宋体" panose="02010600030101010101" pitchFamily="2" charset="-122"/>
                <a:cs typeface="Times New Roman" pitchFamily="18" charset="0"/>
                <a:sym typeface="Symbol" pitchFamily="18" charset="2"/>
              </a:rPr>
              <a:t>ε</a:t>
            </a:r>
          </a:p>
        </p:txBody>
      </p:sp>
      <p:sp>
        <p:nvSpPr>
          <p:cNvPr id="15365" name="AutoShape 5"/>
          <p:cNvSpPr>
            <a:spLocks/>
          </p:cNvSpPr>
          <p:nvPr/>
        </p:nvSpPr>
        <p:spPr bwMode="auto">
          <a:xfrm>
            <a:off x="3429000" y="3124200"/>
            <a:ext cx="228600" cy="685800"/>
          </a:xfrm>
          <a:prstGeom prst="rightBrace">
            <a:avLst>
              <a:gd name="adj1" fmla="val 25000"/>
              <a:gd name="adj2" fmla="val 36111"/>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
        <p:nvSpPr>
          <p:cNvPr id="13318" name="Text Box 6"/>
          <p:cNvSpPr txBox="1">
            <a:spLocks noChangeArrowheads="1"/>
          </p:cNvSpPr>
          <p:nvPr/>
        </p:nvSpPr>
        <p:spPr bwMode="auto">
          <a:xfrm>
            <a:off x="4191000" y="3124200"/>
            <a:ext cx="2590800" cy="519113"/>
          </a:xfrm>
          <a:prstGeom prst="rect">
            <a:avLst/>
          </a:prstGeom>
          <a:noFill/>
          <a:ln w="9525">
            <a:noFill/>
            <a:miter lim="800000"/>
            <a:headEnd/>
            <a:tailEnd/>
          </a:ln>
          <a:effectLst/>
        </p:spPr>
        <p:txBody>
          <a:bodyPr>
            <a:spAutoFit/>
          </a:bodyPr>
          <a:lstStyle/>
          <a:p>
            <a:pPr fontAlgn="base">
              <a:spcBef>
                <a:spcPct val="50000"/>
              </a:spcBef>
              <a:spcAft>
                <a:spcPct val="0"/>
              </a:spcAft>
              <a:buFont typeface="Arial" panose="020B0604020202020204" pitchFamily="34" charset="0"/>
              <a:buNone/>
              <a:defRPr/>
            </a:pPr>
            <a:r>
              <a:rPr lang="en-US" sz="2800" b="1">
                <a:solidFill>
                  <a:srgbClr val="0000FF"/>
                </a:solidFill>
                <a:effectLst>
                  <a:outerShdw blurRad="38100" dist="38100" dir="2700000" algn="tl">
                    <a:srgbClr val="C0C0C0"/>
                  </a:outerShdw>
                </a:effectLst>
                <a:latin typeface="Times New Roman" pitchFamily="18" charset="0"/>
                <a:ea typeface="宋体" panose="02010600030101010101" pitchFamily="2" charset="-122"/>
              </a:rPr>
              <a:t>S</a:t>
            </a:r>
            <a:r>
              <a:rPr lang="en-US" sz="2800" b="1">
                <a:solidFill>
                  <a:srgbClr val="000000"/>
                </a:solidFill>
                <a:effectLst>
                  <a:outerShdw blurRad="38100" dist="38100" dir="2700000" algn="tl">
                    <a:srgbClr val="C0C0C0"/>
                  </a:outerShdw>
                </a:effectLst>
                <a:latin typeface="Times New Roman" pitchFamily="18" charset="0"/>
                <a:ea typeface="宋体" panose="02010600030101010101" pitchFamily="2" charset="-122"/>
              </a:rPr>
              <a:t> </a:t>
            </a:r>
            <a:r>
              <a:rPr lang="en-US" sz="2800" b="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a:t>
            </a:r>
            <a:r>
              <a:rPr lang="en-US" sz="2800" b="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a</a:t>
            </a:r>
            <a:r>
              <a:rPr lang="en-US" sz="2800" b="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 </a:t>
            </a:r>
            <a:r>
              <a:rPr lang="en-US" sz="2800" b="1">
                <a:solidFill>
                  <a:srgbClr val="0000FF"/>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S</a:t>
            </a:r>
            <a:r>
              <a:rPr lang="en-US" sz="2800" b="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da</a:t>
            </a:r>
          </a:p>
        </p:txBody>
      </p:sp>
    </p:spTree>
    <p:extLst>
      <p:ext uri="{BB962C8B-B14F-4D97-AF65-F5344CB8AC3E}">
        <p14:creationId xmlns:p14="http://schemas.microsoft.com/office/powerpoint/2010/main" val="1569393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通用的左递归消除方法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285860"/>
            <a:ext cx="8401080" cy="5072098"/>
          </a:xfrm>
        </p:spPr>
        <p:txBody>
          <a:bodyPr>
            <a:normAutofit fontScale="62500" lnSpcReduction="20000"/>
          </a:bodyPr>
          <a:lstStyle/>
          <a:p>
            <a:r>
              <a:rPr lang="zh-CN" altLang="en-US" sz="5100" dirty="0" smtClean="0">
                <a:latin typeface="Times New Roman" pitchFamily="18" charset="0"/>
                <a:ea typeface="隶书" pitchFamily="49" charset="-122"/>
                <a:cs typeface="Times New Roman" pitchFamily="18" charset="0"/>
              </a:rPr>
              <a:t>输入：没有环和</a:t>
            </a:r>
            <a:r>
              <a:rPr lang="el-GR" altLang="zh-CN" sz="5100" dirty="0" smtClean="0">
                <a:latin typeface="Times New Roman" pitchFamily="18" charset="0"/>
                <a:ea typeface="隶书" pitchFamily="49" charset="-122"/>
                <a:cs typeface="Times New Roman" pitchFamily="18" charset="0"/>
              </a:rPr>
              <a:t>ε</a:t>
            </a:r>
            <a:r>
              <a:rPr lang="zh-CN" altLang="en-US" sz="5100" dirty="0" smtClean="0">
                <a:latin typeface="Times New Roman" pitchFamily="18" charset="0"/>
                <a:ea typeface="隶书" pitchFamily="49" charset="-122"/>
                <a:cs typeface="Times New Roman" pitchFamily="18" charset="0"/>
              </a:rPr>
              <a:t>产生式的文法</a:t>
            </a:r>
            <a:r>
              <a:rPr lang="en-US" altLang="zh-CN" sz="5100" dirty="0" smtClean="0">
                <a:latin typeface="Times New Roman" pitchFamily="18" charset="0"/>
                <a:ea typeface="隶书" pitchFamily="49" charset="-122"/>
                <a:cs typeface="Times New Roman" pitchFamily="18" charset="0"/>
              </a:rPr>
              <a:t>G</a:t>
            </a:r>
          </a:p>
          <a:p>
            <a:r>
              <a:rPr lang="zh-CN" altLang="en-US" sz="5100" dirty="0" smtClean="0">
                <a:latin typeface="Times New Roman" pitchFamily="18" charset="0"/>
                <a:ea typeface="隶书" pitchFamily="49" charset="-122"/>
                <a:cs typeface="Times New Roman" pitchFamily="18" charset="0"/>
              </a:rPr>
              <a:t>输出：等价的无左递归的文法</a:t>
            </a:r>
            <a:endParaRPr lang="en-US" altLang="zh-CN" sz="5100" dirty="0" smtClean="0">
              <a:latin typeface="Times New Roman" pitchFamily="18" charset="0"/>
              <a:ea typeface="隶书" pitchFamily="49" charset="-122"/>
              <a:cs typeface="Times New Roman" pitchFamily="18" charset="0"/>
            </a:endParaRPr>
          </a:p>
          <a:p>
            <a:r>
              <a:rPr lang="zh-CN" altLang="en-US" sz="5100" dirty="0" smtClean="0">
                <a:latin typeface="Times New Roman" pitchFamily="18" charset="0"/>
                <a:ea typeface="隶书" pitchFamily="49" charset="-122"/>
                <a:cs typeface="Times New Roman" pitchFamily="18" charset="0"/>
              </a:rPr>
              <a:t>步骤：</a:t>
            </a:r>
            <a:endParaRPr lang="en-US" altLang="zh-CN" sz="5100" dirty="0" smtClean="0">
              <a:latin typeface="Times New Roman" pitchFamily="18" charset="0"/>
              <a:ea typeface="隶书" pitchFamily="49" charset="-122"/>
              <a:cs typeface="Times New Roman" pitchFamily="18" charset="0"/>
            </a:endParaRPr>
          </a:p>
          <a:p>
            <a:pPr lvl="1">
              <a:buNone/>
            </a:pPr>
            <a:r>
              <a:rPr lang="zh-CN" altLang="en-US" sz="3800" dirty="0" smtClean="0">
                <a:latin typeface="Times New Roman" pitchFamily="18" charset="0"/>
                <a:ea typeface="隶书" pitchFamily="49" charset="-122"/>
                <a:cs typeface="Times New Roman" pitchFamily="18" charset="0"/>
              </a:rPr>
              <a:t>将文法的非终结符号任意排序为</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1</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2</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n</a:t>
            </a:r>
            <a:endParaRPr lang="en-US" altLang="zh-CN" sz="3800" dirty="0" smtClean="0">
              <a:latin typeface="Times New Roman" pitchFamily="18" charset="0"/>
              <a:ea typeface="隶书" pitchFamily="49" charset="-122"/>
              <a:cs typeface="Times New Roman" pitchFamily="18" charset="0"/>
            </a:endParaRPr>
          </a:p>
          <a:p>
            <a:pPr lvl="1">
              <a:buNone/>
            </a:pPr>
            <a:r>
              <a:rPr lang="en-US" altLang="zh-CN" sz="3800" dirty="0" smtClean="0">
                <a:latin typeface="Times New Roman" pitchFamily="18" charset="0"/>
                <a:ea typeface="隶书" pitchFamily="49" charset="-122"/>
                <a:cs typeface="Times New Roman" pitchFamily="18" charset="0"/>
              </a:rPr>
              <a:t>for </a:t>
            </a:r>
            <a:r>
              <a:rPr lang="en-US" altLang="zh-CN" sz="3800" dirty="0" err="1" smtClean="0">
                <a:latin typeface="Times New Roman" pitchFamily="18" charset="0"/>
                <a:ea typeface="隶书" pitchFamily="49" charset="-122"/>
                <a:cs typeface="Times New Roman" pitchFamily="18" charset="0"/>
              </a:rPr>
              <a:t>i</a:t>
            </a:r>
            <a:r>
              <a:rPr lang="en-US" altLang="zh-CN" sz="3800" dirty="0" smtClean="0">
                <a:latin typeface="Times New Roman" pitchFamily="18" charset="0"/>
                <a:ea typeface="隶书" pitchFamily="49" charset="-122"/>
                <a:cs typeface="Times New Roman" pitchFamily="18" charset="0"/>
              </a:rPr>
              <a:t>=1 to n do</a:t>
            </a:r>
            <a:r>
              <a:rPr lang="zh-CN" altLang="en-US" sz="3800" dirty="0" smtClean="0">
                <a:latin typeface="Times New Roman" pitchFamily="18" charset="0"/>
                <a:ea typeface="隶书" pitchFamily="49" charset="-122"/>
                <a:cs typeface="Times New Roman" pitchFamily="18" charset="0"/>
              </a:rPr>
              <a:t> </a:t>
            </a:r>
            <a:r>
              <a:rPr lang="en-US" altLang="zh-CN" sz="3800" dirty="0" smtClean="0">
                <a:latin typeface="Times New Roman" pitchFamily="18" charset="0"/>
                <a:ea typeface="隶书" pitchFamily="49" charset="-122"/>
                <a:cs typeface="Times New Roman" pitchFamily="18" charset="0"/>
              </a:rPr>
              <a:t>{</a:t>
            </a:r>
          </a:p>
          <a:p>
            <a:pPr lvl="1">
              <a:buNone/>
            </a:pPr>
            <a:r>
              <a:rPr lang="en-US" altLang="zh-CN" sz="3800" dirty="0" smtClean="0">
                <a:latin typeface="Times New Roman" pitchFamily="18" charset="0"/>
                <a:ea typeface="隶书" pitchFamily="49" charset="-122"/>
                <a:cs typeface="Times New Roman" pitchFamily="18" charset="0"/>
              </a:rPr>
              <a:t>	for j = 1 to i-1 do</a:t>
            </a:r>
          </a:p>
          <a:p>
            <a:pPr lvl="1">
              <a:buNone/>
            </a:pPr>
            <a:r>
              <a:rPr lang="en-US" altLang="zh-CN" sz="3800" dirty="0" smtClean="0">
                <a:latin typeface="Times New Roman" pitchFamily="18" charset="0"/>
                <a:ea typeface="隶书" pitchFamily="49" charset="-122"/>
                <a:cs typeface="Times New Roman" pitchFamily="18" charset="0"/>
              </a:rPr>
              <a:t>	{</a:t>
            </a:r>
            <a:r>
              <a:rPr lang="zh-CN" altLang="en-US" sz="3800" dirty="0" smtClean="0">
                <a:latin typeface="Times New Roman" pitchFamily="18" charset="0"/>
                <a:ea typeface="隶书" pitchFamily="49" charset="-122"/>
                <a:cs typeface="Times New Roman" pitchFamily="18" charset="0"/>
              </a:rPr>
              <a:t>将形如</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zh-CN" altLang="en-US" sz="3800" dirty="0" smtClean="0">
                <a:latin typeface="Times New Roman" pitchFamily="18" charset="0"/>
                <a:ea typeface="隶书" pitchFamily="49" charset="-122"/>
                <a:cs typeface="Times New Roman" pitchFamily="18" charset="0"/>
                <a:sym typeface="Wingdings" pitchFamily="2" charset="2"/>
              </a:rPr>
              <a:t>的产生式替换为</a:t>
            </a:r>
            <a:r>
              <a:rPr lang="en-US" altLang="zh-CN" sz="3800" dirty="0" smtClean="0">
                <a:latin typeface="Times New Roman" pitchFamily="18" charset="0"/>
                <a:ea typeface="隶书" pitchFamily="49" charset="-122"/>
                <a:cs typeface="Times New Roman" pitchFamily="18" charset="0"/>
                <a:sym typeface="Wingdings" pitchFamily="2" charset="2"/>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δ</a:t>
            </a:r>
            <a:r>
              <a:rPr lang="en-US" altLang="zh-CN" sz="3800" baseline="-25000" dirty="0" smtClean="0">
                <a:latin typeface="Times New Roman" pitchFamily="18" charset="0"/>
                <a:ea typeface="隶书" pitchFamily="49" charset="-122"/>
                <a:cs typeface="Times New Roman" pitchFamily="18" charset="0"/>
                <a:sym typeface="Wingdings" pitchFamily="2" charset="2"/>
              </a:rPr>
              <a:t>1</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2</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en-US" altLang="zh-CN" sz="3800" dirty="0" smtClean="0">
                <a:latin typeface="Times New Roman" pitchFamily="18" charset="0"/>
                <a:ea typeface="隶书" pitchFamily="49" charset="-122"/>
                <a:cs typeface="Times New Roman" pitchFamily="18" charset="0"/>
                <a:sym typeface="Wingdings" pitchFamily="2" charset="2"/>
              </a:rPr>
              <a:t> |</a:t>
            </a:r>
            <a:r>
              <a:rPr lang="el-GR" altLang="zh-CN" sz="3800" dirty="0" smtClean="0">
                <a:latin typeface="Times New Roman" pitchFamily="18" charset="0"/>
                <a:ea typeface="隶书" pitchFamily="49" charset="-122"/>
                <a:cs typeface="Times New Roman" pitchFamily="18" charset="0"/>
                <a:sym typeface="Wingdings" pitchFamily="2" charset="2"/>
              </a:rPr>
              <a:t> </a:t>
            </a:r>
            <a:r>
              <a:rPr lang="en-US" altLang="zh-CN" sz="3800" dirty="0" smtClean="0">
                <a:latin typeface="Times New Roman" pitchFamily="18" charset="0"/>
                <a:ea typeface="隶书" pitchFamily="49" charset="-122"/>
                <a:cs typeface="Times New Roman" pitchFamily="18" charset="0"/>
                <a:sym typeface="Wingdings" pitchFamily="2" charset="2"/>
              </a:rPr>
              <a:t>… |</a:t>
            </a:r>
            <a:r>
              <a:rPr lang="el-GR" altLang="zh-CN" sz="3800" dirty="0" smtClean="0">
                <a:latin typeface="Times New Roman" pitchFamily="18" charset="0"/>
                <a:ea typeface="隶书" pitchFamily="49" charset="-122"/>
                <a:cs typeface="Times New Roman" pitchFamily="18" charset="0"/>
                <a:sym typeface="Wingdings" pitchFamily="2" charset="2"/>
              </a:rPr>
              <a:t>δ</a:t>
            </a:r>
            <a:r>
              <a:rPr lang="en-US" altLang="zh-CN" sz="3800" baseline="-25000" dirty="0" smtClean="0">
                <a:latin typeface="Times New Roman" pitchFamily="18" charset="0"/>
                <a:ea typeface="隶书" pitchFamily="49" charset="-122"/>
                <a:cs typeface="Times New Roman" pitchFamily="18" charset="0"/>
                <a:sym typeface="Wingdings" pitchFamily="2" charset="2"/>
              </a:rPr>
              <a:t>n</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zh-CN" altLang="en-US" sz="3800" dirty="0" smtClean="0">
                <a:latin typeface="Times New Roman" pitchFamily="18" charset="0"/>
                <a:ea typeface="隶书" pitchFamily="49" charset="-122"/>
                <a:cs typeface="Times New Roman" pitchFamily="18" charset="0"/>
                <a:sym typeface="Wingdings" pitchFamily="2" charset="2"/>
              </a:rPr>
              <a:t>，</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r>
              <a:rPr lang="zh-CN" altLang="en-US" sz="3800" dirty="0" smtClean="0">
                <a:latin typeface="Times New Roman" pitchFamily="18" charset="0"/>
                <a:ea typeface="隶书" pitchFamily="49" charset="-122"/>
                <a:cs typeface="Times New Roman" pitchFamily="18" charset="0"/>
                <a:sym typeface="Wingdings" pitchFamily="2" charset="2"/>
              </a:rPr>
              <a:t>其中</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1</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2</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m</a:t>
            </a:r>
            <a:r>
              <a:rPr lang="en-US" altLang="zh-CN" sz="3800" dirty="0" smtClean="0">
                <a:latin typeface="Times New Roman" pitchFamily="18" charset="0"/>
                <a:ea typeface="隶书" pitchFamily="49" charset="-122"/>
                <a:cs typeface="Times New Roman" pitchFamily="18" charset="0"/>
                <a:sym typeface="Wingdings" pitchFamily="2" charset="2"/>
              </a:rPr>
              <a:t>}</a:t>
            </a:r>
            <a:r>
              <a:rPr lang="zh-CN" altLang="en-US" sz="3800" dirty="0" smtClean="0">
                <a:latin typeface="Times New Roman" pitchFamily="18" charset="0"/>
                <a:ea typeface="隶书" pitchFamily="49" charset="-122"/>
                <a:cs typeface="Times New Roman" pitchFamily="18" charset="0"/>
                <a:sym typeface="Wingdings" pitchFamily="2" charset="2"/>
              </a:rPr>
              <a:t>是以</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zh-CN" altLang="en-US" sz="3800" dirty="0" smtClean="0">
                <a:latin typeface="Times New Roman" pitchFamily="18" charset="0"/>
                <a:ea typeface="隶书" pitchFamily="49" charset="-122"/>
                <a:cs typeface="Times New Roman" pitchFamily="18" charset="0"/>
                <a:sym typeface="Wingdings" pitchFamily="2" charset="2"/>
              </a:rPr>
              <a:t>为左部的所有产生式；</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r>
              <a:rPr lang="zh-CN" altLang="en-US" sz="3800" dirty="0" smtClean="0">
                <a:latin typeface="Times New Roman" pitchFamily="18" charset="0"/>
                <a:ea typeface="隶书" pitchFamily="49" charset="-122"/>
                <a:cs typeface="Times New Roman" pitchFamily="18" charset="0"/>
                <a:sym typeface="Wingdings" pitchFamily="2" charset="2"/>
              </a:rPr>
              <a:t>消除</a:t>
            </a:r>
            <a:r>
              <a:rPr lang="en-US" altLang="zh-CN" sz="3800" dirty="0" smtClean="0">
                <a:latin typeface="Times New Roman" pitchFamily="18" charset="0"/>
                <a:ea typeface="隶书" pitchFamily="49" charset="-122"/>
                <a:cs typeface="Times New Roman" pitchFamily="18" charset="0"/>
                <a:sym typeface="Wingdings" pitchFamily="2" charset="2"/>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zh-CN" altLang="en-US" sz="3800" dirty="0" smtClean="0">
                <a:latin typeface="Times New Roman" pitchFamily="18" charset="0"/>
                <a:ea typeface="隶书" pitchFamily="49" charset="-122"/>
                <a:cs typeface="Times New Roman" pitchFamily="18" charset="0"/>
                <a:sym typeface="Wingdings" pitchFamily="2" charset="2"/>
              </a:rPr>
              <a:t>的立即左递归；</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rPr>
              <a:t>}</a:t>
            </a:r>
          </a:p>
          <a:p>
            <a:pPr lvl="1"/>
            <a:endParaRPr lang="en-US" altLang="zh-CN" dirty="0" smtClean="0">
              <a:latin typeface="Times New Roman"/>
              <a:cs typeface="Times New Roman"/>
            </a:endParaRPr>
          </a:p>
          <a:p>
            <a:pPr lvl="1"/>
            <a:endParaRPr lang="zh-CN" altLang="en-US" dirty="0"/>
          </a:p>
        </p:txBody>
      </p:sp>
      <p:sp>
        <p:nvSpPr>
          <p:cNvPr id="4" name="TextBox 3"/>
          <p:cNvSpPr txBox="1"/>
          <p:nvPr/>
        </p:nvSpPr>
        <p:spPr>
          <a:xfrm>
            <a:off x="3000332" y="2643182"/>
            <a:ext cx="6143668" cy="4431983"/>
          </a:xfrm>
          <a:prstGeom prst="rect">
            <a:avLst/>
          </a:prstGeom>
          <a:solidFill>
            <a:schemeClr val="bg1"/>
          </a:solidFill>
        </p:spPr>
        <p:txBody>
          <a:bodyPr wrap="square" rtlCol="0">
            <a:spAutoFit/>
          </a:bodyPr>
          <a:lstStyle/>
          <a:p>
            <a:pPr marL="914400" lvl="1" indent="-457200">
              <a:buFont typeface="+mj-lt"/>
              <a:buAutoNum type="arabicPeriod"/>
            </a:pP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内层循环的每一次迭代保证了</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的产生式的右部首符号都比</a:t>
            </a:r>
            <a:r>
              <a:rPr lang="en-US" altLang="zh-CN" sz="2400" dirty="0" err="1" smtClean="0">
                <a:solidFill>
                  <a:srgbClr val="0070C0"/>
                </a:solidFill>
                <a:latin typeface="Times New Roman" pitchFamily="18" charset="0"/>
                <a:ea typeface="隶书" pitchFamily="49" charset="-122"/>
                <a:cs typeface="Times New Roman" pitchFamily="18" charset="0"/>
              </a:rPr>
              <a:t>A</a:t>
            </a:r>
            <a:r>
              <a:rPr lang="en-US" altLang="zh-CN" sz="2400" baseline="-25000" dirty="0" err="1" smtClean="0">
                <a:solidFill>
                  <a:srgbClr val="0070C0"/>
                </a:solidFill>
                <a:latin typeface="Times New Roman" pitchFamily="18" charset="0"/>
                <a:ea typeface="隶书" pitchFamily="49" charset="-122"/>
                <a:cs typeface="Times New Roman" pitchFamily="18" charset="0"/>
                <a:sym typeface="Wingdings" pitchFamily="2" charset="2"/>
              </a:rPr>
              <a:t>j</a:t>
            </a:r>
            <a:r>
              <a:rPr lang="zh-CN" altLang="en-US" sz="2400" dirty="0" smtClean="0">
                <a:solidFill>
                  <a:srgbClr val="0070C0"/>
                </a:solidFill>
                <a:latin typeface="Times New Roman" pitchFamily="18" charset="0"/>
                <a:ea typeface="隶书" pitchFamily="49" charset="-122"/>
                <a:cs typeface="Times New Roman" pitchFamily="18" charset="0"/>
              </a:rPr>
              <a:t>更加靠后。</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当内层循环结束时，</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的产生式的右部首符号不先于</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消除立即左递归就保证了</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的产生式的右部首符号必然比</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后。（不能有环和</a:t>
            </a:r>
            <a:r>
              <a:rPr lang="el-GR" altLang="zh-CN" sz="2400" dirty="0" smtClean="0">
                <a:solidFill>
                  <a:srgbClr val="0070C0"/>
                </a:solidFill>
                <a:latin typeface="Times New Roman" pitchFamily="18" charset="0"/>
                <a:ea typeface="隶书" pitchFamily="49" charset="-122"/>
                <a:cs typeface="Times New Roman" pitchFamily="18" charset="0"/>
              </a:rPr>
              <a:t>ε</a:t>
            </a:r>
            <a:r>
              <a:rPr lang="zh-CN" altLang="en-US" sz="2400" dirty="0" smtClean="0">
                <a:solidFill>
                  <a:srgbClr val="0070C0"/>
                </a:solidFill>
                <a:latin typeface="Times New Roman" pitchFamily="18" charset="0"/>
                <a:ea typeface="隶书" pitchFamily="49" charset="-122"/>
                <a:cs typeface="Times New Roman" pitchFamily="18" charset="0"/>
              </a:rPr>
              <a:t>产生式）</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当外层循环结束时，所有的产生式都是如此。使用这些产生式当然不会产生左递归的情形</a:t>
            </a:r>
            <a:r>
              <a:rPr lang="zh-CN" altLang="en-US" sz="2400" dirty="0" smtClean="0">
                <a:latin typeface="Times New Roman" pitchFamily="18" charset="0"/>
                <a:ea typeface="隶书" pitchFamily="49" charset="-122"/>
                <a:cs typeface="Times New Roman" pitchFamily="18" charset="0"/>
              </a:rPr>
              <a:t>。</a:t>
            </a:r>
            <a:endParaRPr lang="en-US" altLang="zh-CN" sz="2400"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语法分析器的分类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隶书" pitchFamily="49" charset="-122"/>
                <a:ea typeface="隶书" pitchFamily="49" charset="-122"/>
              </a:rPr>
              <a:t>通用语法分析器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可以对任意文法进行语法分析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效率很低，不适合用于编译器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自顶向下语法分析器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从语法分析树的根部开始构造语法分析树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自底向上语法分析器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从语法分析树的叶子开始构造语法分析树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后两种方法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总是从左到右、逐个扫描词法单元。</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只能处理特定类型的文法，但是这些文法足以用来描述程序设计语言。</a:t>
            </a:r>
            <a:endParaRPr lang="en-US" altLang="zh-CN" dirty="0" smtClean="0">
              <a:latin typeface="隶书" pitchFamily="49" charset="-122"/>
              <a:ea typeface="隶书"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通用左递归消除的例子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543444"/>
          </a:xfrm>
        </p:spPr>
        <p:txBody>
          <a:bodyPr>
            <a:normAutofit fontScale="77500" lnSpcReduction="20000"/>
          </a:bodyPr>
          <a:lstStyle/>
          <a:p>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b		</a:t>
            </a:r>
            <a:r>
              <a:rPr lang="en-US" altLang="zh-CN" dirty="0" err="1" smtClean="0">
                <a:latin typeface="Times New Roman" pitchFamily="18" charset="0"/>
                <a:ea typeface="隶书" pitchFamily="49" charset="-122"/>
                <a:cs typeface="Times New Roman" pitchFamily="18" charset="0"/>
                <a:sym typeface="Wingdings" pitchFamily="2" charset="2"/>
              </a:rPr>
              <a:t>AAc</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Sd</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步骤</a:t>
            </a:r>
            <a:r>
              <a:rPr lang="en-US" altLang="zh-CN"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：排列为</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p>
          <a:p>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时：内层循环不运行，</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没有立即左递归；</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j=1</a:t>
            </a:r>
            <a:r>
              <a:rPr lang="zh-CN" altLang="en-US" dirty="0" smtClean="0">
                <a:latin typeface="Times New Roman" pitchFamily="18" charset="0"/>
                <a:ea typeface="隶书" pitchFamily="49" charset="-122"/>
                <a:cs typeface="Times New Roman" pitchFamily="18" charset="0"/>
                <a:sym typeface="Wingdings" pitchFamily="2" charset="2"/>
              </a:rPr>
              <a:t>，处理规则</a:t>
            </a:r>
            <a:r>
              <a:rPr lang="en-US" altLang="zh-CN" dirty="0" err="1" smtClean="0">
                <a:latin typeface="Times New Roman" pitchFamily="18" charset="0"/>
                <a:ea typeface="隶书" pitchFamily="49" charset="-122"/>
                <a:cs typeface="Times New Roman" pitchFamily="18" charset="0"/>
                <a:sym typeface="Wingdings" pitchFamily="2" charset="2"/>
              </a:rPr>
              <a:t>ASd</a:t>
            </a:r>
            <a:r>
              <a:rPr lang="zh-CN" altLang="en-US" dirty="0" smtClean="0">
                <a:latin typeface="Times New Roman" pitchFamily="18" charset="0"/>
                <a:ea typeface="隶书" pitchFamily="49" charset="-122"/>
                <a:cs typeface="Times New Roman" pitchFamily="18" charset="0"/>
                <a:sym typeface="Wingdings" pitchFamily="2" charset="2"/>
              </a:rPr>
              <a:t>；替换得到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AAc</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Aad</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bd</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消除</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的立即左递归</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SAa</a:t>
            </a:r>
            <a:r>
              <a:rPr lang="en-US" altLang="zh-CN" dirty="0" smtClean="0">
                <a:latin typeface="Times New Roman" pitchFamily="18" charset="0"/>
                <a:ea typeface="隶书" pitchFamily="49" charset="-122"/>
                <a:cs typeface="Times New Roman" pitchFamily="18" charset="0"/>
                <a:sym typeface="Wingdings" pitchFamily="2" charset="2"/>
              </a:rPr>
              <a:t> | b</a:t>
            </a:r>
          </a:p>
          <a:p>
            <a:pPr lvl="1"/>
            <a:r>
              <a:rPr lang="en-US" altLang="zh-CN" dirty="0" err="1" smtClean="0">
                <a:latin typeface="Times New Roman" pitchFamily="18" charset="0"/>
                <a:ea typeface="隶书" pitchFamily="49" charset="-122"/>
                <a:cs typeface="Times New Roman" pitchFamily="18" charset="0"/>
                <a:sym typeface="Wingdings" pitchFamily="2" charset="2"/>
              </a:rPr>
              <a:t>AbdA</a:t>
            </a:r>
            <a:r>
              <a:rPr lang="en-US" altLang="zh-CN" dirty="0" smtClean="0">
                <a:latin typeface="Times New Roman" pitchFamily="18" charset="0"/>
                <a:ea typeface="隶书" pitchFamily="49" charset="-122"/>
                <a:cs typeface="Times New Roman" pitchFamily="18" charset="0"/>
                <a:sym typeface="Wingdings" pitchFamily="2" charset="2"/>
              </a:rPr>
              <a:t>’ | A’</a:t>
            </a:r>
          </a:p>
          <a:p>
            <a:pPr lvl="1"/>
            <a:r>
              <a:rPr lang="en-US" altLang="zh-CN" dirty="0" err="1" smtClean="0">
                <a:latin typeface="Times New Roman" pitchFamily="18" charset="0"/>
                <a:ea typeface="隶书" pitchFamily="49" charset="-122"/>
                <a:cs typeface="Times New Roman" pitchFamily="18" charset="0"/>
                <a:sym typeface="Wingdings" pitchFamily="2" charset="2"/>
              </a:rPr>
              <a:t>A’cA</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adA</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sym typeface="Wingdings" pitchFamily="2" charset="2"/>
            </a:endParaRPr>
          </a:p>
          <a:p>
            <a:pPr marL="0" indent="0">
              <a:buNone/>
              <a:tabLst>
                <a:tab pos="361950" algn="l"/>
              </a:tabLst>
            </a:pPr>
            <a:r>
              <a:rPr lang="zh-CN" altLang="en-US" dirty="0" smtClean="0">
                <a:solidFill>
                  <a:srgbClr val="0070C0"/>
                </a:solidFill>
                <a:latin typeface="Times New Roman" pitchFamily="18" charset="0"/>
                <a:ea typeface="隶书" pitchFamily="49" charset="-122"/>
                <a:cs typeface="Times New Roman" pitchFamily="18" charset="0"/>
                <a:sym typeface="Wingdings" pitchFamily="2" charset="2"/>
              </a:rPr>
              <a:t>通用左递归消除的问题在于很难找到新文法和旧文法的推导之间的对应关系，因此很难依据新文法进行语义处理。</a:t>
            </a:r>
            <a:endParaRPr lang="en-US" altLang="zh-CN" dirty="0" smtClean="0">
              <a:solidFill>
                <a:srgbClr val="0070C0"/>
              </a:solidFill>
              <a:latin typeface="Times New Roman" pitchFamily="18" charset="0"/>
              <a:ea typeface="隶书" pitchFamily="49" charset="-122"/>
              <a:cs typeface="Times New Roman" pitchFamily="18" charset="0"/>
              <a:sym typeface="Wingdings" pitchFamily="2" charset="2"/>
            </a:endParaRPr>
          </a:p>
        </p:txBody>
      </p:sp>
      <p:sp>
        <p:nvSpPr>
          <p:cNvPr id="4" name="TextBox 3"/>
          <p:cNvSpPr txBox="1"/>
          <p:nvPr/>
        </p:nvSpPr>
        <p:spPr>
          <a:xfrm>
            <a:off x="4572000" y="3286124"/>
            <a:ext cx="4071966" cy="954107"/>
          </a:xfrm>
          <a:prstGeom prst="rect">
            <a:avLst/>
          </a:prstGeom>
          <a:noFill/>
        </p:spPr>
        <p:txBody>
          <a:bodyPr wrap="square" rtlCol="0">
            <a:spAutoFit/>
          </a:bodyPr>
          <a:lstStyle/>
          <a:p>
            <a:r>
              <a:rPr lang="zh-CN" altLang="en-US" sz="2800" dirty="0" smtClean="0">
                <a:latin typeface="隶书" pitchFamily="49" charset="-122"/>
                <a:ea typeface="隶书" pitchFamily="49" charset="-122"/>
              </a:rPr>
              <a:t>本例子中的</a:t>
            </a:r>
            <a:r>
              <a:rPr lang="el-GR" altLang="zh-CN" sz="2800" dirty="0" smtClean="0">
                <a:latin typeface="Times New Roman" pitchFamily="18" charset="0"/>
                <a:ea typeface="隶书" pitchFamily="49" charset="-122"/>
                <a:cs typeface="Times New Roman" pitchFamily="18" charset="0"/>
              </a:rPr>
              <a:t>ε</a:t>
            </a:r>
            <a:r>
              <a:rPr lang="zh-CN" altLang="en-US" sz="2800" dirty="0" smtClean="0">
                <a:latin typeface="隶书" pitchFamily="49" charset="-122"/>
                <a:ea typeface="隶书" pitchFamily="49" charset="-122"/>
                <a:cs typeface="Times New Roman" pitchFamily="18" charset="0"/>
              </a:rPr>
              <a:t>产生式恰好没有影响算法的正确性</a:t>
            </a:r>
            <a:endParaRPr lang="zh-CN" altLang="en-US" sz="28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950" y="642938"/>
            <a:ext cx="8856663" cy="774700"/>
          </a:xfrm>
        </p:spPr>
        <p:txBody>
          <a:bodyPr/>
          <a:lstStyle/>
          <a:p>
            <a:pPr eaLnBrk="1" hangingPunct="1"/>
            <a:r>
              <a:rPr lang="zh-CN" altLang="en-US" b="1" smtClean="0">
                <a:latin typeface="宋体" panose="02010600030101010101" pitchFamily="2" charset="-122"/>
                <a:ea typeface="宋体" panose="02010600030101010101" pitchFamily="2" charset="-122"/>
              </a:rPr>
              <a:t>例:以下文法加入哪条规则可导致左递归(多选)</a:t>
            </a:r>
          </a:p>
        </p:txBody>
      </p:sp>
      <p:sp>
        <p:nvSpPr>
          <p:cNvPr id="14339" name="Rectangle 3"/>
          <p:cNvSpPr>
            <a:spLocks noGrp="1" noChangeArrowheads="1"/>
          </p:cNvSpPr>
          <p:nvPr>
            <p:ph type="body" idx="1"/>
          </p:nvPr>
        </p:nvSpPr>
        <p:spPr>
          <a:xfrm>
            <a:off x="457200" y="1600200"/>
            <a:ext cx="8686800" cy="4525963"/>
          </a:xfrm>
        </p:spPr>
        <p:txBody>
          <a:bodyPr/>
          <a:lstStyle/>
          <a:p>
            <a:pPr eaLnBrk="1" hangingPunct="1">
              <a:defRPr/>
            </a:pPr>
            <a:r>
              <a:rPr lang="en-US" sz="2400" b="1" dirty="0" smtClean="0">
                <a:latin typeface="Times New Roman" pitchFamily="18" charset="0"/>
              </a:rPr>
              <a:t>S</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A</a:t>
            </a:r>
            <a:r>
              <a:rPr lang="zh-CN" altLang="en-US" sz="2400" b="1" dirty="0" smtClean="0">
                <a:latin typeface="Times New Roman" pitchFamily="18" charset="0"/>
              </a:rPr>
              <a:t>　　　</a:t>
            </a:r>
            <a:r>
              <a:rPr lang="en-US" sz="2400" b="1" dirty="0" smtClean="0">
                <a:latin typeface="Times New Roman" pitchFamily="18" charset="0"/>
              </a:rPr>
              <a:t>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B∣C</a:t>
            </a:r>
            <a:r>
              <a:rPr lang="zh-CN" altLang="en-US" sz="2400" b="1" dirty="0" smtClean="0">
                <a:latin typeface="Times New Roman" pitchFamily="18" charset="0"/>
              </a:rPr>
              <a:t>　　　</a:t>
            </a:r>
            <a:r>
              <a:rPr lang="en-US" sz="2400" b="1" dirty="0" smtClean="0">
                <a:latin typeface="Times New Roman" pitchFamily="18" charset="0"/>
              </a:rPr>
              <a:t>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(C)</a:t>
            </a:r>
          </a:p>
          <a:p>
            <a:pPr eaLnBrk="1" hangingPunct="1">
              <a:defRPr/>
            </a:pPr>
            <a:r>
              <a:rPr lang="en-US" sz="2400" b="1" dirty="0" smtClean="0">
                <a:latin typeface="Times New Roman" pitchFamily="18" charset="0"/>
              </a:rPr>
              <a:t>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B+C∣D</a:t>
            </a:r>
            <a:r>
              <a:rPr lang="zh-CN" altLang="en-US" sz="2400" b="1" dirty="0" smtClean="0">
                <a:latin typeface="Times New Roman" pitchFamily="18" charset="0"/>
              </a:rPr>
              <a:t>　　　</a:t>
            </a:r>
            <a:r>
              <a:rPr lang="en-US" sz="2400" b="1" dirty="0" smtClean="0">
                <a:latin typeface="Times New Roman" pitchFamily="18" charset="0"/>
              </a:rPr>
              <a:t>D</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1∣0 </a:t>
            </a:r>
          </a:p>
          <a:p>
            <a:pPr eaLnBrk="1" hangingPunct="1">
              <a:defRPr/>
            </a:pPr>
            <a:endParaRPr lang="en-US" sz="2400" b="1" dirty="0" smtClean="0">
              <a:latin typeface="Times New Roman" pitchFamily="18" charset="0"/>
            </a:endParaRPr>
          </a:p>
          <a:p>
            <a:pPr eaLnBrk="1" hangingPunct="1">
              <a:defRPr/>
            </a:pPr>
            <a:r>
              <a:rPr lang="zh-CN" altLang="en-US" sz="2400" b="1" dirty="0" smtClean="0">
                <a:latin typeface="Times New Roman" pitchFamily="18" charset="0"/>
              </a:rPr>
              <a:t>(A)   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C+B              </a:t>
            </a:r>
          </a:p>
          <a:p>
            <a:pPr eaLnBrk="1" hangingPunct="1">
              <a:defRPr/>
            </a:pPr>
            <a:r>
              <a:rPr lang="zh-CN" altLang="en-US" sz="2400" b="1" dirty="0" smtClean="0">
                <a:latin typeface="Times New Roman" pitchFamily="18" charset="0"/>
              </a:rPr>
              <a:t>(B)    D</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B</a:t>
            </a:r>
          </a:p>
          <a:p>
            <a:pPr eaLnBrk="1" hangingPunct="1">
              <a:defRPr/>
            </a:pPr>
            <a:r>
              <a:rPr lang="zh-CN" altLang="en-US" sz="2400" b="1" dirty="0" smtClean="0">
                <a:latin typeface="Times New Roman" pitchFamily="18" charset="0"/>
              </a:rPr>
              <a:t>(C)    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1C</a:t>
            </a:r>
          </a:p>
          <a:p>
            <a:pPr eaLnBrk="1" hangingPunct="1">
              <a:defRPr/>
            </a:pPr>
            <a:r>
              <a:rPr lang="zh-CN" altLang="en-US" sz="2400" b="1" dirty="0" smtClean="0">
                <a:latin typeface="Times New Roman" pitchFamily="18" charset="0"/>
              </a:rPr>
              <a:t>(D)    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C</a:t>
            </a:r>
          </a:p>
          <a:p>
            <a:pPr eaLnBrk="1" hangingPunct="1">
              <a:defRPr/>
            </a:pPr>
            <a:r>
              <a:rPr lang="zh-CN" altLang="en-US" sz="2400" b="1" dirty="0" smtClean="0">
                <a:latin typeface="Times New Roman" pitchFamily="18" charset="0"/>
              </a:rPr>
              <a:t>(E)    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D</a:t>
            </a:r>
          </a:p>
          <a:p>
            <a:pPr eaLnBrk="1" hangingPunct="1">
              <a:defRPr/>
            </a:pPr>
            <a:r>
              <a:rPr lang="zh-CN" altLang="en-US" sz="2400" b="1" dirty="0" smtClean="0">
                <a:latin typeface="Times New Roman" pitchFamily="18" charset="0"/>
              </a:rPr>
              <a:t>(F)    D</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A</a:t>
            </a:r>
          </a:p>
        </p:txBody>
      </p:sp>
    </p:spTree>
    <p:extLst>
      <p:ext uri="{BB962C8B-B14F-4D97-AF65-F5344CB8AC3E}">
        <p14:creationId xmlns:p14="http://schemas.microsoft.com/office/powerpoint/2010/main" val="1005440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消除间接左递归</a:t>
            </a:r>
            <a:r>
              <a:rPr lang="zh-CN" altLang="en-US" sz="4000" b="1" smtClean="0">
                <a:latin typeface="宋体" panose="02010600030101010101" pitchFamily="2" charset="-122"/>
                <a:ea typeface="宋体" panose="02010600030101010101" pitchFamily="2" charset="-122"/>
              </a:rPr>
              <a:t>（例2）</a:t>
            </a:r>
          </a:p>
        </p:txBody>
      </p:sp>
      <p:sp>
        <p:nvSpPr>
          <p:cNvPr id="18435" name="Rectangle 3"/>
          <p:cNvSpPr>
            <a:spLocks noGrp="1" noChangeArrowheads="1"/>
          </p:cNvSpPr>
          <p:nvPr>
            <p:ph type="body" idx="1"/>
          </p:nvPr>
        </p:nvSpPr>
        <p:spPr>
          <a:xfrm>
            <a:off x="457200" y="1600200"/>
            <a:ext cx="8686800" cy="4525963"/>
          </a:xfrm>
        </p:spPr>
        <p:txBody>
          <a:bodyPr/>
          <a:lstStyle/>
          <a:p>
            <a:pPr eaLnBrk="1" hangingPunct="1">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rPr>
              <a:t>消除文法</a:t>
            </a:r>
            <a:r>
              <a:rPr lang="en-US" sz="2400" b="1" dirty="0" smtClean="0">
                <a:effectLst>
                  <a:outerShdw blurRad="38100" dist="38100" dir="2700000" algn="tl">
                    <a:srgbClr val="C0C0C0"/>
                  </a:outerShdw>
                </a:effectLst>
                <a:latin typeface="Times New Roman" pitchFamily="18" charset="0"/>
                <a:ea typeface="宋体" pitchFamily="2" charset="-122"/>
              </a:rPr>
              <a:t>G[S]</a:t>
            </a:r>
            <a:r>
              <a:rPr lang="zh-CN" altLang="en-US" sz="2400" b="1" dirty="0" smtClean="0">
                <a:effectLst>
                  <a:outerShdw blurRad="38100" dist="38100" dir="2700000" algn="tl">
                    <a:srgbClr val="C0C0C0"/>
                  </a:outerShdw>
                </a:effectLst>
                <a:latin typeface="Times New Roman" pitchFamily="18" charset="0"/>
                <a:ea typeface="宋体" pitchFamily="2" charset="-122"/>
              </a:rPr>
              <a:t>的左递归:  </a:t>
            </a:r>
            <a:r>
              <a:rPr lang="en-US" sz="2400" b="1" dirty="0" smtClean="0">
                <a:effectLst>
                  <a:outerShdw blurRad="38100" dist="38100" dir="2700000" algn="tl">
                    <a:srgbClr val="C0C0C0"/>
                  </a:outerShdw>
                </a:effectLst>
                <a:latin typeface="Times New Roman" pitchFamily="18" charset="0"/>
                <a:ea typeface="宋体" pitchFamily="2" charset="-122"/>
              </a:rPr>
              <a:t>S</a:t>
            </a:r>
            <a:r>
              <a:rPr lang="en-US" sz="2400" b="1" baseline="-25000" dirty="0" smtClean="0">
                <a:effectLst>
                  <a:outerShdw blurRad="38100" dist="38100" dir="2700000" algn="tl">
                    <a:srgbClr val="C0C0C0"/>
                  </a:outerShdw>
                </a:effectLst>
                <a:latin typeface="Times New Roman" pitchFamily="18" charset="0"/>
                <a:ea typeface="宋体" pitchFamily="2" charset="-122"/>
              </a:rPr>
              <a:t> </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Qc|c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QRb|b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R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Sa|a</a:t>
            </a:r>
            <a:endParaRPr lang="en-US" sz="2400" b="1" dirty="0"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eaLnBrk="1" hangingPunct="1">
              <a:lnSpc>
                <a:spcPct val="85000"/>
              </a:lnSpc>
              <a:spcBef>
                <a:spcPct val="35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rPr>
              <a:t>解：</a:t>
            </a:r>
            <a:r>
              <a:rPr lang="zh-CN" altLang="en-US" sz="2400" b="1" dirty="0" smtClean="0">
                <a:solidFill>
                  <a:schemeClr val="hlink"/>
                </a:solidFill>
                <a:effectLst>
                  <a:outerShdw blurRad="38100" dist="38100" dir="2700000" algn="tl">
                    <a:srgbClr val="C0C0C0"/>
                  </a:outerShdw>
                </a:effectLst>
                <a:latin typeface="Times New Roman" pitchFamily="18" charset="0"/>
                <a:ea typeface="宋体" pitchFamily="2" charset="-122"/>
              </a:rPr>
              <a:t>设定非终结符顺序为</a:t>
            </a:r>
            <a:r>
              <a:rPr lang="en-US" sz="2400" b="1" dirty="0" smtClean="0">
                <a:effectLst>
                  <a:outerShdw blurRad="38100" dist="38100" dir="2700000" algn="tl">
                    <a:srgbClr val="C0C0C0"/>
                  </a:outerShdw>
                </a:effectLst>
                <a:latin typeface="Times New Roman" pitchFamily="18" charset="0"/>
                <a:ea typeface="宋体" pitchFamily="2" charset="-122"/>
              </a:rPr>
              <a:t>S,Q,R</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S</a:t>
            </a:r>
            <a:r>
              <a:rPr lang="zh-CN" altLang="en-US" sz="2400" b="1" dirty="0" smtClean="0">
                <a:effectLst>
                  <a:outerShdw blurRad="38100" dist="38100" dir="2700000" algn="tl">
                    <a:srgbClr val="C0C0C0"/>
                  </a:outerShdw>
                </a:effectLst>
                <a:latin typeface="Times New Roman" pitchFamily="18" charset="0"/>
                <a:ea typeface="宋体" pitchFamily="2" charset="-122"/>
              </a:rPr>
              <a:t>和</a:t>
            </a:r>
            <a:r>
              <a:rPr lang="en-US" sz="2400" b="1" dirty="0" smtClean="0">
                <a:effectLst>
                  <a:outerShdw blurRad="38100" dist="38100" dir="2700000" algn="tl">
                    <a:srgbClr val="C0C0C0"/>
                  </a:outerShdw>
                </a:effectLst>
                <a:latin typeface="Times New Roman" pitchFamily="18" charset="0"/>
                <a:ea typeface="宋体" pitchFamily="2" charset="-122"/>
              </a:rPr>
              <a:t>Q</a:t>
            </a:r>
            <a:r>
              <a:rPr lang="zh-CN" altLang="en-US" sz="2400" b="1" dirty="0" smtClean="0">
                <a:effectLst>
                  <a:outerShdw blurRad="38100" dist="38100" dir="2700000" algn="tl">
                    <a:srgbClr val="C0C0C0"/>
                  </a:outerShdw>
                </a:effectLst>
                <a:latin typeface="Times New Roman" pitchFamily="18" charset="0"/>
                <a:ea typeface="宋体" pitchFamily="2" charset="-122"/>
              </a:rPr>
              <a:t>不存在左递归。</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R</a:t>
            </a:r>
            <a:r>
              <a:rPr lang="zh-CN" altLang="en-US" sz="2400" b="1" dirty="0" smtClean="0">
                <a:effectLst>
                  <a:outerShdw blurRad="38100" dist="38100" dir="2700000" algn="tl">
                    <a:srgbClr val="C0C0C0"/>
                  </a:outerShdw>
                </a:effectLst>
                <a:latin typeface="Times New Roman" pitchFamily="18" charset="0"/>
                <a:ea typeface="宋体" pitchFamily="2" charset="-122"/>
              </a:rPr>
              <a:t>存在间接左递归</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RSa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将</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S</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代入得：</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R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Qca|ca|a</a:t>
            </a:r>
            <a:endPar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R</a:t>
            </a:r>
            <a:r>
              <a:rPr lang="zh-CN" altLang="en-US" sz="2400" b="1" dirty="0" smtClean="0">
                <a:effectLst>
                  <a:outerShdw blurRad="38100" dist="38100" dir="2700000" algn="tl">
                    <a:srgbClr val="C0C0C0"/>
                  </a:outerShdw>
                </a:effectLst>
                <a:latin typeface="Times New Roman" pitchFamily="18" charset="0"/>
                <a:ea typeface="宋体" pitchFamily="2" charset="-122"/>
              </a:rPr>
              <a:t>存在间接左递归</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RQca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将</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Q</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代入得：</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RRbca|bca|ca|a</a:t>
            </a:r>
            <a:endParaRPr lang="en-US" sz="2400" b="1" dirty="0" smtClean="0">
              <a:effectLst>
                <a:outerShdw blurRad="38100" dist="38100" dir="2700000" algn="tl">
                  <a:srgbClr val="C0C0C0"/>
                </a:outerShdw>
              </a:effectLst>
              <a:latin typeface="Times New Roman" pitchFamily="18" charset="0"/>
              <a:ea typeface="宋体" pitchFamily="2" charset="-122"/>
            </a:endParaRP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R</a:t>
            </a:r>
            <a:r>
              <a:rPr lang="zh-CN" altLang="en-US" sz="2400" b="1" dirty="0" smtClean="0">
                <a:effectLst>
                  <a:outerShdw blurRad="38100" dist="38100" dir="2700000" algn="tl">
                    <a:srgbClr val="C0C0C0"/>
                  </a:outerShdw>
                </a:effectLst>
                <a:latin typeface="Times New Roman" pitchFamily="18" charset="0"/>
                <a:ea typeface="宋体" pitchFamily="2" charset="-122"/>
              </a:rPr>
              <a:t>存在直接左递归</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RRbca</a:t>
            </a:r>
            <a:r>
              <a:rPr lang="zh-CN" altLang="en-US" sz="2400" b="1" dirty="0" smtClean="0">
                <a:effectLst>
                  <a:outerShdw blurRad="38100" dist="38100" dir="2700000" algn="tl">
                    <a:srgbClr val="C0C0C0"/>
                  </a:outerShdw>
                </a:effectLst>
                <a:latin typeface="Times New Roman" pitchFamily="18" charset="0"/>
                <a:ea typeface="宋体" pitchFamily="2" charset="-122"/>
              </a:rPr>
              <a:t>，引入</a:t>
            </a:r>
            <a:r>
              <a:rPr lang="en-US" sz="2400" b="1" dirty="0" smtClean="0">
                <a:effectLst>
                  <a:outerShdw blurRad="38100" dist="38100" dir="2700000" algn="tl">
                    <a:srgbClr val="C0C0C0"/>
                  </a:outerShdw>
                </a:effectLst>
                <a:latin typeface="Times New Roman" pitchFamily="18" charset="0"/>
                <a:ea typeface="宋体" pitchFamily="2" charset="-122"/>
              </a:rPr>
              <a:t>R’，</a:t>
            </a:r>
            <a:r>
              <a:rPr lang="zh-CN" altLang="en-US" sz="2400" b="1" dirty="0" smtClean="0">
                <a:effectLst>
                  <a:outerShdw blurRad="38100" dist="38100" dir="2700000" algn="tl">
                    <a:srgbClr val="C0C0C0"/>
                  </a:outerShdw>
                </a:effectLst>
                <a:latin typeface="Times New Roman" pitchFamily="18" charset="0"/>
                <a:ea typeface="宋体" pitchFamily="2" charset="-122"/>
              </a:rPr>
              <a:t>消除左递归得：</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a:t>
            </a:r>
            <a:r>
              <a:rPr lang="en-US" sz="2400" b="1" dirty="0" err="1" smtClean="0">
                <a:effectLst>
                  <a:outerShdw blurRad="38100" dist="38100" dir="2700000" algn="tl">
                    <a:srgbClr val="C0C0C0"/>
                  </a:outerShdw>
                </a:effectLst>
                <a:latin typeface="Times New Roman" pitchFamily="18" charset="0"/>
                <a:ea typeface="宋体" pitchFamily="2" charset="-122"/>
              </a:rPr>
              <a:t>R</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a:p>
            <a:pPr eaLnBrk="1" hangingPunct="1">
              <a:lnSpc>
                <a:spcPct val="85000"/>
              </a:lnSpc>
              <a:spcBef>
                <a:spcPct val="35000"/>
              </a:spcBef>
              <a:defRPr/>
            </a:pPr>
            <a:r>
              <a:rPr lang="zh-CN" altLang="en-US" sz="2400" b="1" dirty="0" smtClean="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所得文法为</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smtClean="0">
                <a:effectLst>
                  <a:outerShdw blurRad="38100" dist="38100" dir="2700000" algn="tl">
                    <a:srgbClr val="C0C0C0"/>
                  </a:outerShdw>
                </a:effectLst>
                <a:latin typeface="Times New Roman" pitchFamily="18" charset="0"/>
                <a:ea typeface="宋体" pitchFamily="2" charset="-122"/>
              </a:rPr>
              <a:t>S</a:t>
            </a:r>
            <a:r>
              <a:rPr lang="en-US" sz="2400" b="1" baseline="-25000" dirty="0" smtClean="0">
                <a:effectLst>
                  <a:outerShdw blurRad="38100" dist="38100" dir="2700000" algn="tl">
                    <a:srgbClr val="C0C0C0"/>
                  </a:outerShdw>
                </a:effectLst>
                <a:latin typeface="Times New Roman" pitchFamily="18" charset="0"/>
                <a:ea typeface="宋体" pitchFamily="2" charset="-122"/>
              </a:rPr>
              <a:t> </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Qc|c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QRb|b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rPr>
              <a:t>R</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p:txBody>
      </p:sp>
    </p:spTree>
    <p:extLst>
      <p:ext uri="{BB962C8B-B14F-4D97-AF65-F5344CB8AC3E}">
        <p14:creationId xmlns:p14="http://schemas.microsoft.com/office/powerpoint/2010/main" val="710845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预测分析法简介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试图从开始符号推导出输入符号串；</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以开始符号作为初始的当前句型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每次为最左边的非终结符号选择适当的产生式；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通过查看下一个输入符号来选择这个产生式。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有多个可能的产生式时预测分析法无能为力</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比如文法：</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 | -EE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id</a:t>
            </a:r>
            <a:r>
              <a:rPr lang="zh-CN" altLang="en-US" dirty="0" smtClean="0">
                <a:latin typeface="Times New Roman" pitchFamily="18" charset="0"/>
                <a:ea typeface="隶书" pitchFamily="49" charset="-122"/>
                <a:cs typeface="Times New Roman" pitchFamily="18" charset="0"/>
                <a:sym typeface="Wingdings" pitchFamily="2" charset="2"/>
              </a:rPr>
              <a:t>；输入为</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当两个产生式具有相同的前缀时无法预测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文法：</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r>
              <a:rPr lang="zh-CN" altLang="en-US" dirty="0" smtClean="0">
                <a:latin typeface="Times New Roman" pitchFamily="18" charset="0"/>
                <a:ea typeface="隶书" pitchFamily="49" charset="-122"/>
                <a:cs typeface="Times New Roman" pitchFamily="18" charset="0"/>
                <a:sym typeface="Wingdings" pitchFamily="2" charset="2"/>
              </a:rPr>
              <a:t>输入：</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zh-CN" altLang="en-US" dirty="0" smtClean="0">
                <a:latin typeface="Times New Roman" pitchFamily="18" charset="0"/>
                <a:ea typeface="隶书" pitchFamily="49" charset="-122"/>
                <a:cs typeface="Times New Roman" pitchFamily="18" charset="0"/>
                <a:sym typeface="Wingdings" pitchFamily="2" charset="2"/>
              </a:rPr>
              <a:t>新文法：</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elsePart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i="1" dirty="0" err="1" smtClean="0">
                <a:latin typeface="Times New Roman" pitchFamily="18" charset="0"/>
                <a:ea typeface="隶书" pitchFamily="49" charset="-122"/>
                <a:cs typeface="Times New Roman" pitchFamily="18" charset="0"/>
                <a:sym typeface="Wingdings" pitchFamily="2" charset="2"/>
              </a:rPr>
              <a:t>elsePart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stmt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需要提取公因子</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提取公因子的文法变换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输入：文法</a:t>
            </a:r>
            <a:r>
              <a:rPr lang="en-US" altLang="zh-CN" dirty="0" smtClean="0">
                <a:latin typeface="Times New Roman" pitchFamily="18" charset="0"/>
                <a:ea typeface="隶书" pitchFamily="49" charset="-122"/>
                <a:cs typeface="Times New Roman" pitchFamily="18" charset="0"/>
              </a:rPr>
              <a:t>G</a:t>
            </a:r>
          </a:p>
          <a:p>
            <a:pPr lvl="1"/>
            <a:r>
              <a:rPr lang="zh-CN" altLang="en-US" dirty="0" smtClean="0">
                <a:latin typeface="Times New Roman" pitchFamily="18" charset="0"/>
                <a:ea typeface="隶书" pitchFamily="49" charset="-122"/>
                <a:cs typeface="Times New Roman" pitchFamily="18" charset="0"/>
              </a:rPr>
              <a:t>输出：等价的提取了左公因子的文法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方法：对于每个非终结符号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，找出它的两个或者多个可选产生式体之间的最长公共前缀。</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1</a:t>
            </a:r>
            <a:r>
              <a:rPr lang="en-US" altLang="zh-CN" dirty="0" smtClean="0">
                <a:latin typeface="Times New Roman" pitchFamily="18" charset="0"/>
                <a:ea typeface="隶书" pitchFamily="49" charset="-122"/>
                <a:cs typeface="Times New Roman" pitchFamily="18" charset="0"/>
                <a:sym typeface="Symbol"/>
              </a:rPr>
              <a:t> |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2</a:t>
            </a:r>
            <a:r>
              <a:rPr lang="en-US" altLang="zh-CN" dirty="0" smtClean="0">
                <a:latin typeface="Times New Roman" pitchFamily="18" charset="0"/>
                <a:ea typeface="隶书" pitchFamily="49" charset="-122"/>
                <a:cs typeface="Times New Roman" pitchFamily="18" charset="0"/>
                <a:sym typeface="Symbol"/>
              </a:rPr>
              <a:t> | … |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n</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γ</a:t>
            </a:r>
            <a:endParaRPr lang="en-US" altLang="zh-CN" dirty="0" smtClean="0">
              <a:latin typeface="Times New Roman" pitchFamily="18" charset="0"/>
              <a:ea typeface="隶书" pitchFamily="49" charset="-122"/>
              <a:cs typeface="Times New Roman" pitchFamily="18" charset="0"/>
              <a:sym typeface="Symbol"/>
            </a:endParaRPr>
          </a:p>
          <a:p>
            <a:pPr lvl="2"/>
            <a:r>
              <a:rPr lang="en-US" altLang="zh-CN" dirty="0" err="1" smtClean="0">
                <a:latin typeface="Times New Roman" pitchFamily="18" charset="0"/>
                <a:ea typeface="隶书" pitchFamily="49" charset="-122"/>
                <a:cs typeface="Times New Roman" pitchFamily="18" charset="0"/>
                <a:sym typeface="Symbol"/>
              </a:rPr>
              <a:t>A</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Symbol"/>
              </a:rPr>
              <a:t>αA</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γ</a:t>
            </a:r>
            <a:r>
              <a:rPr lang="en-US" altLang="zh-CN" dirty="0" smtClean="0">
                <a:latin typeface="Times New Roman" pitchFamily="18" charset="0"/>
                <a:ea typeface="隶书" pitchFamily="49" charset="-122"/>
                <a:cs typeface="Times New Roman" pitchFamily="18" charset="0"/>
                <a:sym typeface="Symbol"/>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1</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2</a:t>
            </a:r>
            <a:r>
              <a:rPr lang="en-US" altLang="zh-CN" dirty="0" smtClean="0">
                <a:latin typeface="Times New Roman" pitchFamily="18" charset="0"/>
                <a:ea typeface="隶书" pitchFamily="49" charset="-122"/>
                <a:cs typeface="Times New Roman" pitchFamily="18" charset="0"/>
                <a:sym typeface="Symbol"/>
              </a:rPr>
              <a:t> | … | </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n</a:t>
            </a:r>
            <a:r>
              <a:rPr lang="en-US" altLang="zh-CN" dirty="0" smtClean="0">
                <a:latin typeface="Times New Roman" pitchFamily="18" charset="0"/>
                <a:ea typeface="隶书" pitchFamily="49" charset="-122"/>
                <a:cs typeface="Times New Roman" pitchFamily="18" charset="0"/>
                <a:sym typeface="Symbol"/>
              </a:rPr>
              <a:t> </a:t>
            </a:r>
          </a:p>
          <a:p>
            <a:pPr lvl="2"/>
            <a:r>
              <a:rPr lang="zh-CN" altLang="en-US" dirty="0" smtClean="0">
                <a:latin typeface="Times New Roman" pitchFamily="18" charset="0"/>
                <a:ea typeface="隶书" pitchFamily="49" charset="-122"/>
                <a:cs typeface="Times New Roman" pitchFamily="18" charset="0"/>
                <a:sym typeface="Symbol"/>
              </a:rPr>
              <a:t>其中</a:t>
            </a:r>
            <a:r>
              <a:rPr lang="el-GR" altLang="zh-CN" dirty="0" smtClean="0">
                <a:latin typeface="Times New Roman" pitchFamily="18" charset="0"/>
                <a:ea typeface="隶书" pitchFamily="49" charset="-122"/>
                <a:cs typeface="Times New Roman" pitchFamily="18" charset="0"/>
                <a:sym typeface="Symbol"/>
              </a:rPr>
              <a:t>γ</a:t>
            </a:r>
            <a:r>
              <a:rPr lang="zh-CN" altLang="en-US" dirty="0" smtClean="0">
                <a:latin typeface="Times New Roman" pitchFamily="18" charset="0"/>
                <a:ea typeface="隶书" pitchFamily="49" charset="-122"/>
                <a:cs typeface="Times New Roman" pitchFamily="18" charset="0"/>
                <a:sym typeface="Symbol"/>
              </a:rPr>
              <a:t>是不以</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开头的产生式体</a:t>
            </a:r>
            <a:endParaRPr lang="en-US" altLang="zh-CN" dirty="0" smtClean="0">
              <a:latin typeface="Times New Roman" pitchFamily="18" charset="0"/>
              <a:ea typeface="隶书" pitchFamily="49" charset="-122"/>
              <a:cs typeface="Times New Roman" pitchFamily="18" charset="0"/>
              <a:sym typeface="Symbol"/>
            </a:endParaRPr>
          </a:p>
          <a:p>
            <a:pPr lvl="2"/>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提取公因子的例子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 S | </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 E t S e S | a</a:t>
            </a:r>
          </a:p>
          <a:p>
            <a:pPr lvl="1"/>
            <a:r>
              <a:rPr lang="en-US" altLang="zh-CN" dirty="0" smtClean="0">
                <a:latin typeface="Times New Roman" pitchFamily="18" charset="0"/>
                <a:ea typeface="隶书" pitchFamily="49" charset="-122"/>
                <a:cs typeface="Times New Roman" pitchFamily="18" charset="0"/>
                <a:sym typeface="Wingdings" pitchFamily="2" charset="2"/>
              </a:rPr>
              <a:t>E  b</a:t>
            </a:r>
          </a:p>
          <a:p>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而言，最长的前缀是</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 E t S</a:t>
            </a:r>
            <a:r>
              <a:rPr lang="zh-CN" altLang="en-US" dirty="0" smtClean="0">
                <a:latin typeface="Times New Roman" pitchFamily="18" charset="0"/>
                <a:ea typeface="隶书" pitchFamily="49" charset="-122"/>
                <a:cs typeface="Times New Roman" pitchFamily="18" charset="0"/>
                <a:sym typeface="Wingdings" pitchFamily="2" charset="2"/>
              </a:rPr>
              <a:t>，因此：</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 S </a:t>
            </a:r>
            <a:r>
              <a:rPr lang="en-US" altLang="zh-CN" dirty="0" err="1" smtClean="0">
                <a:latin typeface="Times New Roman" pitchFamily="18" charset="0"/>
                <a:ea typeface="隶书" pitchFamily="49" charset="-122"/>
                <a:cs typeface="Times New Roman" pitchFamily="18" charset="0"/>
                <a:sym typeface="Wingdings" pitchFamily="2" charset="2"/>
              </a:rPr>
              <a:t>S</a:t>
            </a:r>
            <a:r>
              <a:rPr lang="en-US" altLang="zh-CN" dirty="0" smtClean="0">
                <a:latin typeface="Times New Roman" pitchFamily="18" charset="0"/>
                <a:ea typeface="隶书" pitchFamily="49" charset="-122"/>
                <a:cs typeface="Times New Roman" pitchFamily="18" charset="0"/>
                <a:sym typeface="Wingdings" pitchFamily="2" charset="2"/>
              </a:rPr>
              <a:t>’| a</a:t>
            </a:r>
          </a:p>
          <a:p>
            <a:pPr lvl="1"/>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 S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  b</a:t>
            </a:r>
            <a:endParaRPr lang="en-US" altLang="zh-CN" dirty="0" smtClean="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提取左公共因子</a:t>
            </a:r>
            <a:r>
              <a:rPr lang="zh-CN" altLang="en-US" sz="4000" b="1" smtClean="0">
                <a:latin typeface="宋体" panose="02010600030101010101" pitchFamily="2" charset="-122"/>
                <a:ea typeface="宋体" panose="02010600030101010101" pitchFamily="2" charset="-122"/>
              </a:rPr>
              <a:t>（例）</a:t>
            </a:r>
          </a:p>
        </p:txBody>
      </p:sp>
      <p:sp>
        <p:nvSpPr>
          <p:cNvPr id="22531" name="Rectangle 3"/>
          <p:cNvSpPr>
            <a:spLocks noGrp="1" noChangeArrowheads="1"/>
          </p:cNvSpPr>
          <p:nvPr>
            <p:ph type="body" idx="1"/>
          </p:nvPr>
        </p:nvSpPr>
        <p:spPr>
          <a:xfrm>
            <a:off x="457200" y="1600200"/>
            <a:ext cx="8229600" cy="3829050"/>
          </a:xfrm>
        </p:spPr>
        <p:txBody>
          <a:bodyPr/>
          <a:lstStyle/>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rPr>
              <a:t>改造</a:t>
            </a:r>
            <a:r>
              <a:rPr lang="zh-CN" altLang="en-US" sz="2800" b="1" dirty="0" smtClean="0">
                <a:effectLst>
                  <a:outerShdw blurRad="38100" dist="38100" dir="2700000" algn="tl">
                    <a:srgbClr val="C0C0C0"/>
                  </a:outerShdw>
                </a:effectLst>
                <a:latin typeface="Times New Roman" pitchFamily="18" charset="0"/>
                <a:ea typeface="宋体" pitchFamily="2" charset="-122"/>
              </a:rPr>
              <a:t>以下文法，以利于无回溯的自顶向下分析：</a:t>
            </a:r>
          </a:p>
          <a:p>
            <a:pPr eaLnBrk="1" hangingPunct="1">
              <a:spcBef>
                <a:spcPct val="50000"/>
              </a:spcBef>
              <a:defRPr/>
            </a:pPr>
            <a:r>
              <a:rPr lang="en-US" sz="2800" b="1" dirty="0" smtClean="0">
                <a:effectLst>
                  <a:outerShdw blurRad="38100" dist="38100" dir="2700000" algn="tl">
                    <a:srgbClr val="C0C0C0"/>
                  </a:outerShdw>
                </a:effectLst>
                <a:latin typeface="Times New Roman" pitchFamily="18" charset="0"/>
                <a:ea typeface="宋体" pitchFamily="2" charset="-122"/>
              </a:rPr>
              <a:t>        S </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cAd</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zh-CN" alt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smtClean="0">
                <a:effectLst>
                  <a:outerShdw blurRad="38100" dist="38100" dir="2700000" algn="tl">
                    <a:srgbClr val="C0C0C0"/>
                  </a:outerShdw>
                </a:effectLst>
                <a:latin typeface="Times New Roman" pitchFamily="18" charset="0"/>
                <a:ea typeface="宋体" pitchFamily="2" charset="-122"/>
              </a:rPr>
              <a:t>A </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ab</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 a</a:t>
            </a:r>
          </a:p>
          <a:p>
            <a:pPr eaLnBrk="1" hangingPunct="1">
              <a:spcBef>
                <a:spcPct val="5000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解：以</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A</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为左部的规则存在左公共因子，引入非终结符</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A’, </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变为：</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AaA</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A’b</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sym typeface="Symbol" pitchFamily="18" charset="2"/>
              </a:rPr>
              <a:t>所得文法为</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p>
          <a:p>
            <a:pPr eaLnBrk="1" hangingPunct="1">
              <a:spcBef>
                <a:spcPct val="50000"/>
              </a:spcBef>
              <a:defRPr/>
            </a:pPr>
            <a:r>
              <a:rPr lang="en-US" sz="2800" b="1" dirty="0" smtClean="0">
                <a:effectLst>
                  <a:outerShdw blurRad="38100" dist="38100" dir="2700000" algn="tl">
                    <a:srgbClr val="C0C0C0"/>
                  </a:outerShdw>
                </a:effectLst>
                <a:latin typeface="Times New Roman" pitchFamily="18" charset="0"/>
                <a:ea typeface="宋体" pitchFamily="2" charset="-122"/>
              </a:rPr>
              <a:t>     S </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cAd</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AaA</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A’b</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p:txBody>
      </p:sp>
    </p:spTree>
    <p:extLst>
      <p:ext uri="{BB962C8B-B14F-4D97-AF65-F5344CB8AC3E}">
        <p14:creationId xmlns:p14="http://schemas.microsoft.com/office/powerpoint/2010/main" val="1607676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提取左公共因子</a:t>
            </a:r>
            <a:r>
              <a:rPr lang="zh-CN" altLang="en-US" sz="4000" b="1" smtClean="0">
                <a:latin typeface="宋体" panose="02010600030101010101" pitchFamily="2" charset="-122"/>
                <a:ea typeface="宋体" panose="02010600030101010101" pitchFamily="2" charset="-122"/>
              </a:rPr>
              <a:t>（例2）</a:t>
            </a:r>
          </a:p>
        </p:txBody>
      </p:sp>
      <p:sp>
        <p:nvSpPr>
          <p:cNvPr id="23555" name="Rectangle 3"/>
          <p:cNvSpPr>
            <a:spLocks noGrp="1" noChangeArrowheads="1"/>
          </p:cNvSpPr>
          <p:nvPr>
            <p:ph type="body" idx="1"/>
          </p:nvPr>
        </p:nvSpPr>
        <p:spPr/>
        <p:txBody>
          <a:bodyPr/>
          <a:lstStyle/>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cs typeface="Times New Roman" pitchFamily="18" charset="0"/>
              </a:rPr>
              <a:t>改造</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以下文法G，以利于无回溯的自顶向下分析：</a:t>
            </a:r>
          </a:p>
          <a:p>
            <a:pPr eaLnBrk="1" hangingPunct="1">
              <a:spcBef>
                <a:spcPct val="50000"/>
              </a:spcBef>
              <a:defRPr/>
            </a:pPr>
            <a:r>
              <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S </a:t>
            </a:r>
            <a:r>
              <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bcd</a:t>
            </a:r>
            <a:r>
              <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 a</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bce | abf</a:t>
            </a:r>
            <a:endPar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解：S为左部的产生式体的最长公共前缀为abc, 引入A， 将文法变为：</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bcA | abf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d</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 e</a:t>
            </a: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S为左部的产生式体的最长公共前缀为ab,引入B，得：</a:t>
            </a: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bB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B</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 | f </a:t>
            </a:r>
          </a:p>
          <a:p>
            <a:pPr eaLnBrk="1" hangingPunct="1">
              <a:lnSpc>
                <a:spcPct val="110000"/>
              </a:lnSpc>
              <a:spcBef>
                <a:spcPct val="50000"/>
              </a:spcBef>
              <a:defRPr/>
            </a:pPr>
            <a:r>
              <a:rPr lang="zh-CN" altLang="en-US" sz="2400" b="1" dirty="0" smtClean="0">
                <a:solidFill>
                  <a:srgbClr val="FF33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所得文法为：</a:t>
            </a: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bB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d</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 e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B</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 | f </a:t>
            </a:r>
          </a:p>
        </p:txBody>
      </p:sp>
    </p:spTree>
    <p:extLst>
      <p:ext uri="{BB962C8B-B14F-4D97-AF65-F5344CB8AC3E}">
        <p14:creationId xmlns:p14="http://schemas.microsoft.com/office/powerpoint/2010/main" val="1368490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非上下文无关语言的构造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抽象语言 </a:t>
            </a:r>
            <a:r>
              <a:rPr lang="en-US" altLang="zh-CN" dirty="0" smtClean="0">
                <a:latin typeface="Times New Roman" pitchFamily="18" charset="0"/>
                <a:ea typeface="隶书" pitchFamily="49" charset="-122"/>
                <a:cs typeface="Times New Roman" pitchFamily="18" charset="0"/>
              </a:rPr>
              <a:t>L1={</a:t>
            </a:r>
            <a:r>
              <a:rPr lang="en-US" altLang="zh-CN" dirty="0" err="1" smtClean="0">
                <a:latin typeface="Times New Roman" pitchFamily="18" charset="0"/>
                <a:ea typeface="隶书" pitchFamily="49" charset="-122"/>
                <a:cs typeface="Times New Roman" pitchFamily="18" charset="0"/>
              </a:rPr>
              <a:t>wcw</a:t>
            </a:r>
            <a:r>
              <a:rPr lang="en-US" altLang="zh-CN" dirty="0" smtClean="0">
                <a:latin typeface="Times New Roman" pitchFamily="18" charset="0"/>
                <a:ea typeface="隶书" pitchFamily="49" charset="-122"/>
                <a:cs typeface="Times New Roman" pitchFamily="18" charset="0"/>
              </a:rPr>
              <a:t> | w</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这个语言不是上下文无关的语言</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它抽象地表示了</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或者</a:t>
            </a:r>
            <a:r>
              <a:rPr lang="en-US" altLang="zh-CN" dirty="0" smtClean="0">
                <a:latin typeface="Times New Roman" pitchFamily="18" charset="0"/>
                <a:ea typeface="隶书" pitchFamily="49" charset="-122"/>
                <a:cs typeface="Times New Roman" pitchFamily="18" charset="0"/>
              </a:rPr>
              <a:t>Java</a:t>
            </a:r>
            <a:r>
              <a:rPr lang="zh-CN" altLang="en-US" dirty="0" smtClean="0">
                <a:latin typeface="Times New Roman" pitchFamily="18" charset="0"/>
                <a:ea typeface="隶书" pitchFamily="49" charset="-122"/>
                <a:cs typeface="Times New Roman" pitchFamily="18" charset="0"/>
              </a:rPr>
              <a:t>中“标识符先声明后使用”的规则。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说明了这些语言不是上下文无关语言，不能使用上下文无关文法描述。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通常用上下文无关文法描述其基本结构，不能用文法描述的特性在语义分析阶段完成。原因是上下文文法具有高效的处理算法。</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4.3.1</a:t>
            </a:r>
            <a:endParaRPr lang="zh-CN" altLang="en-US" dirty="0"/>
          </a:p>
        </p:txBody>
      </p:sp>
      <p:sp>
        <p:nvSpPr>
          <p:cNvPr id="4" name="Rectangle 1"/>
          <p:cNvSpPr>
            <a:spLocks noGrp="1" noChangeArrowheads="1"/>
          </p:cNvSpPr>
          <p:nvPr>
            <p:ph idx="1"/>
          </p:nvPr>
        </p:nvSpPr>
        <p:spPr bwMode="auto">
          <a:xfrm>
            <a:off x="457200" y="2089650"/>
            <a:ext cx="8143255" cy="35470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下面是一个只包含符号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和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b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的正则表达式文法。</a:t>
            </a:r>
            <a:endParaRPr kumimoji="0" lang="en-US"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它使用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替代表示并运算的字符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t>
            </a:r>
            <a:endParaRPr kumimoji="0" lang="en-US"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以避免和文法中作为元符号使用的竖线相混淆：</a:t>
            </a:r>
            <a:endParaRPr kumimoji="0" 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rexpr -&gt; rexpr + rterm | rterm </a:t>
            </a:r>
            <a:endParaRPr kumimoji="0" lang="en-US"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rterm -&gt; rterm</a:t>
            </a:r>
            <a:r>
              <a:rPr lang="en-US" altLang="zh-CN" sz="20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rfactor | rfactor </a:t>
            </a:r>
            <a:endParaRPr kumimoji="0" lang="en-US"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rfactor -&gt; rfactor * | rprimary rprimary -&gt; a | b </a:t>
            </a:r>
            <a:endPar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对这个文法提取左公因子。</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提取左公因子的变换能使这个文法适用于自顶向下的语法分析技术吗？</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提取左公因子之后，从原文法中消除左递归。</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得到的文法适用于自顶向下的语法分析吗？</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8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上下文无关文法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定义：一个上下文无关文法包含四个部分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终结符号：组成串的基本符号（词法单元名字）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非终结符号：表示串的集合的语法变量。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给出了语言的层次结构。</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在程序设计语言中通常对应于某个程序构造，比如</a:t>
            </a:r>
            <a:r>
              <a:rPr lang="en-US" altLang="zh-CN" dirty="0" smtClean="0">
                <a:latin typeface="Times New Roman" pitchFamily="18" charset="0"/>
                <a:ea typeface="隶书" pitchFamily="49" charset="-122"/>
                <a:cs typeface="Times New Roman" pitchFamily="18" charset="0"/>
              </a:rPr>
              <a:t>stmt</a:t>
            </a:r>
            <a:r>
              <a:rPr lang="zh-CN" altLang="en-US" dirty="0" smtClean="0">
                <a:latin typeface="Times New Roman" pitchFamily="18" charset="0"/>
                <a:ea typeface="隶书" pitchFamily="49" charset="-122"/>
                <a:cs typeface="Times New Roman" pitchFamily="18" charset="0"/>
              </a:rPr>
              <a:t>（语句）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开始符号：某个被指定的非终结符号。</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它对应的串的集合就是文法的语言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产生式集合：描述将终结符号和非终结符号组成串的方法</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产生式的形式：头</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左部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rPr>
              <a:t>体</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右部</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头部是一个非终结符号，右部是一个符号串；</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例子：</a:t>
            </a:r>
            <a:r>
              <a:rPr lang="en-US" altLang="zh-CN" dirty="0" smtClean="0">
                <a:latin typeface="Times New Roman" pitchFamily="18" charset="0"/>
                <a:ea typeface="隶书" pitchFamily="49" charset="-122"/>
                <a:cs typeface="Times New Roman" pitchFamily="18" charset="0"/>
              </a:rPr>
              <a:t>expression </a:t>
            </a:r>
            <a:r>
              <a:rPr lang="en-US" altLang="zh-CN" dirty="0" smtClean="0">
                <a:latin typeface="Times New Roman" pitchFamily="18" charset="0"/>
                <a:ea typeface="隶书" pitchFamily="49" charset="-122"/>
                <a:cs typeface="Times New Roman" pitchFamily="18" charset="0"/>
                <a:sym typeface="Wingdings" pitchFamily="2" charset="2"/>
              </a:rPr>
              <a:t> expression + term</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899592" y="476672"/>
            <a:ext cx="7488832" cy="618630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解答</a:t>
            </a:r>
          </a:p>
          <a:p>
            <a:pPr marL="0" indent="0" eaLnBrk="0" fontAlgn="base" hangingPunct="0">
              <a:spcBef>
                <a:spcPct val="0"/>
              </a:spcBef>
              <a:spcAft>
                <a:spcPct val="0"/>
              </a:spcAft>
              <a:buFontTx/>
              <a:buAutoNum type="arabicPeriod"/>
            </a:pPr>
            <a:r>
              <a:rPr kumimoji="0" lang="en-US" alt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rexpr -&gt; rterm </a:t>
            </a: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A</a:t>
            </a:r>
            <a:endParaRPr lang="en-US"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A -&gt; + rexpr</a:t>
            </a: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 ε </a:t>
            </a:r>
            <a:endParaRPr lang="en-US"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rterm -&gt; rterm</a:t>
            </a:r>
            <a:r>
              <a:rPr lang="en-US"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rfactor | rfactor </a:t>
            </a:r>
            <a:endParaRPr lang="en-US"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rfactor -&gt; rfactor * | rprimary </a:t>
            </a:r>
            <a:endParaRPr lang="en-US"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rprimary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-&gt; a | b </a:t>
            </a: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endPar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不适合</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消除左递归</a:t>
            </a:r>
            <a:endParaRPr kumimoji="0" 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rexpr -&gt; rterm A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A -&gt; + rterm A | ε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rterm -&gt; rfactor B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B -&gt; rfactor B | ε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rfactor -&gt; rprimary C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C -&gt; * C | ε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rprimary -&gt; a | b </a:t>
            </a:r>
            <a:endParaRPr kumimoji="0" lang="zh-CN" alt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适合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191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自顶向下的语法分析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为输入串构造语法分析树</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从分析树的根结点开始，按照先根次序，深度优先地创建各个结点</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对应于最左推导。</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基本步骤</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确定对句型中最左边的非终结符号应用哪个产生式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然后对句型中的非终结符号和输入符号进行匹配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关键问题是：确定对最左边的非终结符号应用哪个产生式</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自顶向下分析的例子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971924" cy="452596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a:t>
            </a:r>
          </a:p>
          <a:p>
            <a:pPr lvl="1"/>
            <a:r>
              <a:rPr lang="en-US" altLang="zh-CN" dirty="0" smtClean="0">
                <a:latin typeface="Times New Roman" pitchFamily="18" charset="0"/>
                <a:ea typeface="隶书" pitchFamily="49" charset="-122"/>
                <a:cs typeface="Times New Roman" pitchFamily="18" charset="0"/>
                <a:sym typeface="Wingdings" pitchFamily="2" charset="2"/>
              </a:rPr>
              <a:t>E’+TE’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FT’      </a:t>
            </a:r>
          </a:p>
          <a:p>
            <a:pPr lvl="1"/>
            <a:r>
              <a:rPr lang="en-US" altLang="zh-CN" dirty="0" smtClean="0">
                <a:latin typeface="Times New Roman" pitchFamily="18" charset="0"/>
                <a:ea typeface="隶书" pitchFamily="49" charset="-122"/>
                <a:cs typeface="Times New Roman" pitchFamily="18" charset="0"/>
                <a:sym typeface="Wingdings" pitchFamily="2" charset="2"/>
              </a:rPr>
              <a:t>T’*FT’| </a:t>
            </a:r>
            <a:r>
              <a:rPr lang="el-GR" altLang="zh-CN" dirty="0" smtClean="0">
                <a:latin typeface="Times New Roman" pitchFamily="18" charset="0"/>
                <a:ea typeface="隶书" pitchFamily="49" charset="-122"/>
                <a:cs typeface="Times New Roman" pitchFamily="18" charset="0"/>
              </a:rPr>
              <a:t>ε</a:t>
            </a:r>
            <a:r>
              <a:rPr lang="en-US" altLang="zh-CN" dirty="0" smtClean="0">
                <a:latin typeface="Times New Roman" pitchFamily="18" charset="0"/>
                <a:ea typeface="隶书" pitchFamily="49" charset="-122"/>
                <a:cs typeface="Times New Roman" pitchFamily="18" charset="0"/>
              </a:rPr>
              <a:t> 	</a:t>
            </a:r>
          </a:p>
          <a:p>
            <a:pPr lvl="1"/>
            <a:r>
              <a:rPr lang="en-US" altLang="zh-CN" dirty="0" smtClean="0">
                <a:latin typeface="Times New Roman" pitchFamily="18" charset="0"/>
                <a:ea typeface="隶书" pitchFamily="49" charset="-122"/>
                <a:cs typeface="Times New Roman" pitchFamily="18" charset="0"/>
              </a:rPr>
              <a:t>F</a:t>
            </a:r>
            <a:r>
              <a:rPr lang="en-US" altLang="zh-CN" dirty="0" smtClean="0">
                <a:latin typeface="Times New Roman" pitchFamily="18" charset="0"/>
                <a:ea typeface="隶书" pitchFamily="49" charset="-122"/>
                <a:cs typeface="Times New Roman" pitchFamily="18" charset="0"/>
                <a:sym typeface="Wingdings" pitchFamily="2" charset="2"/>
              </a:rPr>
              <a:t>(E)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rPr>
              <a:t>输入</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 </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 </a:t>
            </a:r>
            <a:r>
              <a:rPr lang="en-US" altLang="zh-CN" b="1" dirty="0" smtClean="0">
                <a:latin typeface="Times New Roman" pitchFamily="18" charset="0"/>
                <a:ea typeface="隶书" pitchFamily="49" charset="-122"/>
                <a:cs typeface="Times New Roman" pitchFamily="18" charset="0"/>
              </a:rPr>
              <a:t>id</a:t>
            </a:r>
          </a:p>
          <a:p>
            <a:r>
              <a:rPr lang="zh-CN" altLang="en-US" dirty="0" smtClean="0">
                <a:latin typeface="Times New Roman" pitchFamily="18" charset="0"/>
                <a:ea typeface="隶书" pitchFamily="49" charset="-122"/>
                <a:cs typeface="Times New Roman" pitchFamily="18" charset="0"/>
              </a:rPr>
              <a:t>分析树序列见右面（图</a:t>
            </a:r>
            <a:r>
              <a:rPr lang="en-US" altLang="zh-CN" dirty="0" smtClean="0">
                <a:latin typeface="Times New Roman" pitchFamily="18" charset="0"/>
                <a:ea typeface="隶书" pitchFamily="49" charset="-122"/>
                <a:cs typeface="Times New Roman" pitchFamily="18" charset="0"/>
              </a:rPr>
              <a:t>4-12</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3707904" y="1484784"/>
            <a:ext cx="5183855" cy="4010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递归下降的语法分析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7"/>
            <a:ext cx="8229600" cy="2071702"/>
          </a:xfrm>
        </p:spPr>
        <p:txBody>
          <a:bodyPr>
            <a:normAutofit fontScale="85000" lnSpcReduction="20000"/>
          </a:bodyPr>
          <a:lstStyle/>
          <a:p>
            <a:r>
              <a:rPr lang="zh-CN" altLang="en-US" dirty="0" smtClean="0">
                <a:latin typeface="隶书" pitchFamily="49" charset="-122"/>
                <a:ea typeface="隶书" pitchFamily="49" charset="-122"/>
              </a:rPr>
              <a:t>递归下降语法分析程序由一组过程组成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每个非终结符号对应于一个过程，该过程负责扫描非终结符号对应的结构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程序执行从开始符号对应的过程开始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当扫描整个输入串时宣布分析成功完成</a:t>
            </a:r>
            <a:endParaRPr lang="en-US" altLang="zh-CN" dirty="0" smtClean="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1571604" y="3500438"/>
            <a:ext cx="5715040" cy="32729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递归下降分析技术的回溯</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2"/>
            <a:ext cx="8229600" cy="5286412"/>
          </a:xfrm>
        </p:spPr>
        <p:txBody>
          <a:bodyPr>
            <a:normAutofit fontScale="85000" lnSpcReduction="20000"/>
          </a:bodyPr>
          <a:lstStyle/>
          <a:p>
            <a:r>
              <a:rPr lang="zh-CN" altLang="en-US" sz="3600" dirty="0" smtClean="0">
                <a:latin typeface="Times New Roman" pitchFamily="18" charset="0"/>
                <a:ea typeface="隶书" pitchFamily="49" charset="-122"/>
                <a:cs typeface="Times New Roman" pitchFamily="18" charset="0"/>
              </a:rPr>
              <a:t>如果没有足够的信息来唯一地确定可能的产生式，那么分析过程就产生回溯。</a:t>
            </a:r>
            <a:endParaRPr lang="en-US" altLang="zh-CN" sz="3600" dirty="0" smtClean="0">
              <a:latin typeface="Times New Roman" pitchFamily="18" charset="0"/>
              <a:ea typeface="隶书" pitchFamily="49" charset="-122"/>
              <a:cs typeface="Times New Roman" pitchFamily="18" charset="0"/>
            </a:endParaRPr>
          </a:p>
          <a:p>
            <a:pPr lvl="1"/>
            <a:r>
              <a:rPr lang="zh-CN" altLang="en-US" sz="3100" dirty="0" smtClean="0">
                <a:latin typeface="Times New Roman" pitchFamily="18" charset="0"/>
                <a:ea typeface="隶书" pitchFamily="49" charset="-122"/>
                <a:cs typeface="Times New Roman" pitchFamily="18" charset="0"/>
              </a:rPr>
              <a:t>前面的算法报告错误（第</a:t>
            </a:r>
            <a:r>
              <a:rPr lang="en-US" altLang="zh-CN" sz="3100" dirty="0" smtClean="0">
                <a:latin typeface="Times New Roman" pitchFamily="18" charset="0"/>
                <a:ea typeface="隶书" pitchFamily="49" charset="-122"/>
                <a:cs typeface="Times New Roman" pitchFamily="18" charset="0"/>
              </a:rPr>
              <a:t>7</a:t>
            </a:r>
            <a:r>
              <a:rPr lang="zh-CN" altLang="en-US" sz="3100" dirty="0" smtClean="0">
                <a:latin typeface="Times New Roman" pitchFamily="18" charset="0"/>
                <a:ea typeface="隶书" pitchFamily="49" charset="-122"/>
                <a:cs typeface="Times New Roman" pitchFamily="18" charset="0"/>
              </a:rPr>
              <a:t>行）并不意味着输入串不是句子，而可能是表示前面选错了产生式。</a:t>
            </a:r>
            <a:endParaRPr lang="en-US" altLang="zh-CN" sz="3100" dirty="0" smtClean="0">
              <a:latin typeface="Times New Roman" pitchFamily="18" charset="0"/>
              <a:ea typeface="隶书" pitchFamily="49" charset="-122"/>
              <a:cs typeface="Times New Roman" pitchFamily="18" charset="0"/>
            </a:endParaRPr>
          </a:p>
          <a:p>
            <a:pPr lvl="1"/>
            <a:r>
              <a:rPr lang="zh-CN" altLang="en-US" sz="3000" dirty="0" smtClean="0">
                <a:latin typeface="Times New Roman" pitchFamily="18" charset="0"/>
                <a:ea typeface="隶书" pitchFamily="49" charset="-122"/>
                <a:cs typeface="Times New Roman" pitchFamily="18" charset="0"/>
              </a:rPr>
              <a:t>第一行上保存当前的扫描指针</a:t>
            </a:r>
            <a:endParaRPr lang="en-US" altLang="zh-CN" sz="3000" dirty="0" smtClean="0">
              <a:latin typeface="Times New Roman" pitchFamily="18" charset="0"/>
              <a:ea typeface="隶书" pitchFamily="49" charset="-122"/>
              <a:cs typeface="Times New Roman" pitchFamily="18" charset="0"/>
            </a:endParaRPr>
          </a:p>
          <a:p>
            <a:pPr lvl="1"/>
            <a:r>
              <a:rPr lang="zh-CN" altLang="en-US" sz="3000" dirty="0" smtClean="0">
                <a:latin typeface="Times New Roman" pitchFamily="18" charset="0"/>
                <a:ea typeface="隶书" pitchFamily="49" charset="-122"/>
                <a:cs typeface="Times New Roman" pitchFamily="18" charset="0"/>
              </a:rPr>
              <a:t>在第七行上应该改成</a:t>
            </a:r>
            <a:endParaRPr lang="en-US" altLang="zh-CN" sz="3000" dirty="0" smtClean="0">
              <a:latin typeface="Times New Roman" pitchFamily="18" charset="0"/>
              <a:ea typeface="隶书" pitchFamily="49" charset="-122"/>
              <a:cs typeface="Times New Roman" pitchFamily="18" charset="0"/>
            </a:endParaRPr>
          </a:p>
          <a:p>
            <a:pPr lvl="2"/>
            <a:r>
              <a:rPr lang="zh-CN" altLang="en-US" sz="2700" dirty="0" smtClean="0">
                <a:latin typeface="Times New Roman" pitchFamily="18" charset="0"/>
                <a:ea typeface="隶书" pitchFamily="49" charset="-122"/>
                <a:cs typeface="Times New Roman" pitchFamily="18" charset="0"/>
              </a:rPr>
              <a:t>回退到保存的指针；</a:t>
            </a:r>
            <a:r>
              <a:rPr lang="en-US" altLang="zh-CN" sz="2700" dirty="0" smtClean="0">
                <a:latin typeface="Times New Roman" pitchFamily="18" charset="0"/>
                <a:ea typeface="隶书" pitchFamily="49" charset="-122"/>
                <a:cs typeface="Times New Roman" pitchFamily="18" charset="0"/>
              </a:rPr>
              <a:t>GOTO</a:t>
            </a:r>
            <a:r>
              <a:rPr lang="zh-CN" altLang="en-US" sz="2700" dirty="0" smtClean="0">
                <a:latin typeface="Times New Roman" pitchFamily="18" charset="0"/>
                <a:ea typeface="隶书" pitchFamily="49" charset="-122"/>
                <a:cs typeface="Times New Roman" pitchFamily="18" charset="0"/>
              </a:rPr>
              <a:t>  </a:t>
            </a:r>
            <a:r>
              <a:rPr lang="en-US" altLang="zh-CN" sz="2700" dirty="0" smtClean="0">
                <a:latin typeface="Times New Roman" pitchFamily="18" charset="0"/>
                <a:ea typeface="隶书" pitchFamily="49" charset="-122"/>
                <a:cs typeface="Times New Roman" pitchFamily="18" charset="0"/>
              </a:rPr>
              <a:t>(1)</a:t>
            </a:r>
            <a:r>
              <a:rPr lang="zh-CN" altLang="en-US" sz="2700" dirty="0" smtClean="0">
                <a:latin typeface="Times New Roman" pitchFamily="18" charset="0"/>
                <a:ea typeface="隶书" pitchFamily="49" charset="-122"/>
                <a:cs typeface="Times New Roman" pitchFamily="18" charset="0"/>
              </a:rPr>
              <a:t>并选择下一个产生式；</a:t>
            </a:r>
            <a:endParaRPr lang="en-US" altLang="zh-CN" sz="2700" dirty="0" smtClean="0">
              <a:latin typeface="Times New Roman" pitchFamily="18" charset="0"/>
              <a:ea typeface="隶书" pitchFamily="49" charset="-122"/>
              <a:cs typeface="Times New Roman" pitchFamily="18" charset="0"/>
            </a:endParaRPr>
          </a:p>
          <a:p>
            <a:pPr lvl="2"/>
            <a:r>
              <a:rPr lang="zh-CN" altLang="en-US" sz="2700" dirty="0" smtClean="0">
                <a:latin typeface="Times New Roman" pitchFamily="18" charset="0"/>
                <a:ea typeface="隶书" pitchFamily="49" charset="-122"/>
                <a:cs typeface="Times New Roman" pitchFamily="18" charset="0"/>
              </a:rPr>
              <a:t>如果没有下一个产生式可选，报告错误。</a:t>
            </a:r>
            <a:endParaRPr lang="en-US" altLang="zh-CN" sz="2700" dirty="0" smtClean="0">
              <a:latin typeface="Times New Roman" pitchFamily="18" charset="0"/>
              <a:ea typeface="隶书" pitchFamily="49" charset="-122"/>
              <a:cs typeface="Times New Roman" pitchFamily="18" charset="0"/>
            </a:endParaRPr>
          </a:p>
          <a:p>
            <a:r>
              <a:rPr lang="zh-CN" altLang="en-US" sz="3800" dirty="0" smtClean="0">
                <a:latin typeface="Times New Roman" pitchFamily="18" charset="0"/>
                <a:ea typeface="隶书" pitchFamily="49" charset="-122"/>
                <a:cs typeface="Times New Roman" pitchFamily="18" charset="0"/>
              </a:rPr>
              <a:t>回溯需要来回扫描，低效</a:t>
            </a:r>
            <a:endParaRPr lang="en-US" altLang="zh-CN" sz="3800" dirty="0" smtClean="0">
              <a:latin typeface="Times New Roman" pitchFamily="18" charset="0"/>
              <a:ea typeface="隶书" pitchFamily="49" charset="-122"/>
              <a:cs typeface="Times New Roman" pitchFamily="18" charset="0"/>
            </a:endParaRPr>
          </a:p>
          <a:p>
            <a:pPr lvl="1"/>
            <a:r>
              <a:rPr lang="zh-CN" altLang="en-US" sz="3100" dirty="0" smtClean="0">
                <a:latin typeface="Times New Roman" pitchFamily="18" charset="0"/>
                <a:ea typeface="隶书" pitchFamily="49" charset="-122"/>
                <a:cs typeface="Times New Roman" pitchFamily="18" charset="0"/>
              </a:rPr>
              <a:t>如果嵌入了语义处理，则需要撤销已经完成的语义处理动作。</a:t>
            </a:r>
            <a:endParaRPr lang="en-US" altLang="zh-CN" sz="3100" dirty="0" smtClean="0">
              <a:latin typeface="Times New Roman" pitchFamily="18" charset="0"/>
              <a:ea typeface="隶书" pitchFamily="49" charset="-122"/>
              <a:cs typeface="Times New Roman" pitchFamily="18" charset="0"/>
            </a:endParaRPr>
          </a:p>
          <a:p>
            <a:r>
              <a:rPr lang="zh-CN" altLang="en-US" sz="3600" dirty="0" smtClean="0">
                <a:latin typeface="Times New Roman" pitchFamily="18" charset="0"/>
                <a:ea typeface="隶书" pitchFamily="49" charset="-122"/>
                <a:cs typeface="Times New Roman" pitchFamily="18" charset="0"/>
              </a:rPr>
              <a:t>解决方法：设法通过一些信息确定唯一可能的产生式</a:t>
            </a:r>
            <a:endParaRPr lang="zh-CN"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递归下降分析中回溯的例子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文法：</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cAd</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Aab</a:t>
            </a:r>
            <a:r>
              <a:rPr lang="en-US" altLang="zh-CN" dirty="0" smtClean="0">
                <a:latin typeface="Times New Roman" pitchFamily="18" charset="0"/>
                <a:ea typeface="隶书" pitchFamily="49" charset="-122"/>
                <a:cs typeface="Times New Roman" pitchFamily="18" charset="0"/>
                <a:sym typeface="Wingdings" pitchFamily="2" charset="2"/>
              </a:rPr>
              <a:t> | a</a:t>
            </a:r>
          </a:p>
          <a:p>
            <a:r>
              <a:rPr lang="zh-CN" altLang="en-US" dirty="0" smtClean="0">
                <a:latin typeface="Times New Roman" pitchFamily="18" charset="0"/>
                <a:ea typeface="隶书" pitchFamily="49" charset="-122"/>
                <a:cs typeface="Times New Roman" pitchFamily="18" charset="0"/>
                <a:sym typeface="Wingdings" pitchFamily="2" charset="2"/>
              </a:rPr>
              <a:t>输入串：</a:t>
            </a:r>
            <a:r>
              <a:rPr lang="en-US" altLang="zh-CN" dirty="0" smtClean="0">
                <a:latin typeface="Times New Roman" pitchFamily="18" charset="0"/>
                <a:ea typeface="隶书" pitchFamily="49" charset="-122"/>
                <a:cs typeface="Times New Roman" pitchFamily="18" charset="0"/>
                <a:sym typeface="Wingdings" pitchFamily="2" charset="2"/>
              </a:rPr>
              <a:t>cad</a:t>
            </a:r>
          </a:p>
          <a:p>
            <a:r>
              <a:rPr lang="zh-CN" altLang="en-US" dirty="0" smtClean="0">
                <a:latin typeface="Times New Roman" pitchFamily="18" charset="0"/>
                <a:ea typeface="隶书" pitchFamily="49" charset="-122"/>
                <a:cs typeface="Times New Roman" pitchFamily="18" charset="0"/>
                <a:sym typeface="Wingdings" pitchFamily="2" charset="2"/>
              </a:rPr>
              <a:t>步骤：</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调用函数</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选择唯一产生式</a:t>
            </a:r>
            <a:r>
              <a:rPr lang="en-US" altLang="zh-CN" dirty="0" err="1" smtClean="0">
                <a:latin typeface="Times New Roman" pitchFamily="18" charset="0"/>
                <a:ea typeface="隶书" pitchFamily="49" charset="-122"/>
                <a:cs typeface="Times New Roman" pitchFamily="18" charset="0"/>
                <a:sym typeface="Wingdings" pitchFamily="2" charset="2"/>
              </a:rPr>
              <a:t>ScAd</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输入中的</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和句型中的</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匹配，继续调用</a:t>
            </a:r>
            <a:r>
              <a:rPr lang="en-US" altLang="zh-CN" dirty="0" smtClean="0">
                <a:latin typeface="Times New Roman" pitchFamily="18" charset="0"/>
                <a:ea typeface="隶书" pitchFamily="49" charset="-122"/>
                <a:cs typeface="Times New Roman" pitchFamily="18" charset="0"/>
                <a:sym typeface="Wingdings" pitchFamily="2" charset="2"/>
              </a:rPr>
              <a:t>A</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首先选择产生式</a:t>
            </a:r>
            <a:r>
              <a:rPr lang="en-US" altLang="zh-CN" dirty="0" err="1" smtClean="0">
                <a:latin typeface="Times New Roman" pitchFamily="18" charset="0"/>
                <a:ea typeface="隶书" pitchFamily="49" charset="-122"/>
                <a:cs typeface="Times New Roman" pitchFamily="18" charset="0"/>
                <a:sym typeface="Wingdings" pitchFamily="2" charset="2"/>
              </a:rPr>
              <a:t>Aab</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匹配，</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不匹配；</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回溯并选择下一个产生式</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相匹配；对</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的调用返回；到</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的调用；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ScAd</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和下一个输入匹配；</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对</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的调用返回，已经读入所有输入符号；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因此扫描结束，</a:t>
            </a:r>
            <a:r>
              <a:rPr lang="en-US" altLang="zh-CN" dirty="0" smtClean="0">
                <a:latin typeface="Times New Roman" pitchFamily="18" charset="0"/>
                <a:ea typeface="隶书" pitchFamily="49" charset="-122"/>
                <a:cs typeface="Times New Roman" pitchFamily="18" charset="0"/>
                <a:sym typeface="Wingdings" pitchFamily="2" charset="2"/>
              </a:rPr>
              <a:t>cad</a:t>
            </a:r>
            <a:r>
              <a:rPr lang="zh-CN" altLang="en-US" dirty="0" smtClean="0">
                <a:latin typeface="Times New Roman" pitchFamily="18" charset="0"/>
                <a:ea typeface="隶书" pitchFamily="49" charset="-122"/>
                <a:cs typeface="Times New Roman" pitchFamily="18" charset="0"/>
                <a:sym typeface="Wingdings" pitchFamily="2" charset="2"/>
              </a:rPr>
              <a:t>是句子。</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5121"/>
          <p:cNvSpPr>
            <a:spLocks noGrp="1" noChangeArrowheads="1"/>
          </p:cNvSpPr>
          <p:nvPr>
            <p:ph type="title"/>
          </p:nvPr>
        </p:nvSpPr>
        <p:spPr>
          <a:xfrm>
            <a:off x="468313" y="549275"/>
            <a:ext cx="8229600" cy="774700"/>
          </a:xfrm>
        </p:spPr>
        <p:txBody>
          <a:bodyPr/>
          <a:lstStyle/>
          <a:p>
            <a:pPr eaLnBrk="1" hangingPunct="1"/>
            <a:r>
              <a:rPr lang="zh-CN" altLang="en-US" sz="4400" b="1" smtClean="0">
                <a:latin typeface="宋体" panose="02010600030101010101" pitchFamily="2" charset="-122"/>
              </a:rPr>
              <a:t>回溯问题</a:t>
            </a:r>
          </a:p>
        </p:txBody>
      </p:sp>
      <p:sp>
        <p:nvSpPr>
          <p:cNvPr id="5123" name="文本占位符 5122"/>
          <p:cNvSpPr>
            <a:spLocks noGrp="1"/>
          </p:cNvSpPr>
          <p:nvPr>
            <p:ph idx="1"/>
          </p:nvPr>
        </p:nvSpPr>
        <p:spPr>
          <a:xfrm>
            <a:off x="468313" y="1485900"/>
            <a:ext cx="8229600" cy="1219200"/>
          </a:xfrm>
        </p:spPr>
        <p:txBody>
          <a:bodyPr/>
          <a:lstStyle/>
          <a:p>
            <a:pPr eaLnBrk="1" hangingPunct="1">
              <a:spcBef>
                <a:spcPct val="35000"/>
              </a:spcBef>
              <a:buClr>
                <a:schemeClr val="tx1"/>
              </a:buClr>
              <a:buFont typeface="Wingdings" pitchFamily="2" charset="2"/>
              <a:buChar char="v"/>
              <a:defRPr/>
            </a:pPr>
            <a:r>
              <a:rPr lang="zh-CN" altLang="en-US" sz="3200" b="1" noProof="1">
                <a:effectLst>
                  <a:outerShdw blurRad="38100" dist="38100" dir="2700000">
                    <a:srgbClr val="C0C0C0"/>
                  </a:outerShdw>
                </a:effectLst>
                <a:latin typeface="宋体" pitchFamily="2" charset="-122"/>
              </a:rPr>
              <a:t>文法</a:t>
            </a:r>
          </a:p>
          <a:p>
            <a:pPr eaLnBrk="1" hangingPunct="1">
              <a:spcBef>
                <a:spcPct val="35000"/>
              </a:spcBef>
              <a:buClr>
                <a:schemeClr val="tx1"/>
              </a:buClr>
              <a:defRPr/>
            </a:pPr>
            <a:r>
              <a:rPr lang="en-US" altLang="x-none" sz="2800" b="1" noProof="1" smtClean="0">
                <a:effectLst>
                  <a:outerShdw blurRad="38100" dist="38100" dir="2700000">
                    <a:srgbClr val="C0C0C0"/>
                  </a:outerShdw>
                </a:effectLst>
                <a:latin typeface="Times New Roman" pitchFamily="18" charset="0"/>
              </a:rPr>
              <a:t>   </a:t>
            </a:r>
            <a:r>
              <a:rPr lang="en-US" altLang="x-none" sz="2800" b="1" noProof="1">
                <a:effectLst>
                  <a:outerShdw blurRad="38100" dist="38100" dir="2700000">
                    <a:srgbClr val="C0C0C0"/>
                  </a:outerShdw>
                </a:effectLst>
                <a:latin typeface="Times New Roman" pitchFamily="18" charset="0"/>
              </a:rPr>
              <a:t>S </a:t>
            </a:r>
            <a:r>
              <a:rPr lang="en-US" altLang="x-none" sz="2800" b="1" noProof="1">
                <a:effectLst>
                  <a:outerShdw blurRad="38100" dist="38100" dir="2700000">
                    <a:srgbClr val="C0C0C0"/>
                  </a:outerShdw>
                </a:effectLst>
                <a:latin typeface="Times New Roman" pitchFamily="18" charset="0"/>
                <a:sym typeface="Symbol" pitchFamily="18" charset="2"/>
              </a:rPr>
              <a:t> cAd   			A  ab | a</a:t>
            </a:r>
          </a:p>
        </p:txBody>
      </p:sp>
      <p:pic>
        <p:nvPicPr>
          <p:cNvPr id="15364" name="图片 5123" descr="C:\Documents and Settings\He\My Documents\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81350"/>
            <a:ext cx="82296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540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在自顶向下的分析技术中，通常使用向前看几个符号来唯一地确定产生式（这里假定只看一个符号）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当前句型是</a:t>
            </a:r>
            <a:r>
              <a:rPr lang="en-US" altLang="zh-CN" i="1"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A</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，而输入是</a:t>
            </a:r>
            <a:r>
              <a:rPr lang="en-US" altLang="zh-CN" i="1"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。那么选择产生式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的必要条件是下列之一：</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=*=&gt;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开头；也就是说在某个句型中</a:t>
            </a:r>
            <a:r>
              <a:rPr lang="en-US" altLang="zh-CN" dirty="0" smtClean="0">
                <a:solidFill>
                  <a:srgbClr val="FF0000"/>
                </a:solidFill>
                <a:latin typeface="Times New Roman" pitchFamily="18" charset="0"/>
                <a:ea typeface="隶书" pitchFamily="49" charset="-122"/>
                <a:cs typeface="Times New Roman" pitchFamily="18" charset="0"/>
              </a:rPr>
              <a:t>a</a:t>
            </a:r>
            <a:r>
              <a:rPr lang="zh-CN" altLang="en-US" dirty="0" smtClean="0">
                <a:solidFill>
                  <a:srgbClr val="FF0000"/>
                </a:solidFill>
                <a:latin typeface="Times New Roman" pitchFamily="18" charset="0"/>
                <a:ea typeface="隶书" pitchFamily="49" charset="-122"/>
                <a:cs typeface="Times New Roman" pitchFamily="18" charset="0"/>
              </a:rPr>
              <a:t>跟在</a:t>
            </a:r>
            <a:r>
              <a:rPr lang="en-US" altLang="zh-CN" dirty="0" smtClean="0">
                <a:solidFill>
                  <a:srgbClr val="FF0000"/>
                </a:solidFill>
                <a:latin typeface="Times New Roman" pitchFamily="18" charset="0"/>
                <a:ea typeface="隶书" pitchFamily="49" charset="-122"/>
                <a:cs typeface="Times New Roman" pitchFamily="18" charset="0"/>
              </a:rPr>
              <a:t>A</a:t>
            </a:r>
            <a:r>
              <a:rPr lang="zh-CN" altLang="en-US" dirty="0" smtClean="0">
                <a:solidFill>
                  <a:srgbClr val="FF0000"/>
                </a:solidFill>
                <a:latin typeface="Times New Roman" pitchFamily="18" charset="0"/>
                <a:ea typeface="隶书" pitchFamily="49" charset="-122"/>
                <a:cs typeface="Times New Roman" pitchFamily="18" charset="0"/>
              </a:rPr>
              <a:t>之后</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=*=&gt;</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如果按照这两个条件选择时能够保证唯一性，那么我们就可以避免回溯。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因此，我们定义</a:t>
            </a:r>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FOLLOW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4757742" cy="4472005"/>
          </a:xfrm>
        </p:spPr>
        <p:txBody>
          <a:bodyPr>
            <a:normAutofit/>
          </a:bodyPr>
          <a:lstStyle/>
          <a:p>
            <a:r>
              <a:rPr lang="en-US" altLang="zh-CN" dirty="0" smtClean="0">
                <a:latin typeface="Times New Roman" pitchFamily="18" charset="0"/>
                <a:ea typeface="隶书" pitchFamily="49" charset="-122"/>
                <a:cs typeface="Times New Roman" pitchFamily="18" charset="0"/>
              </a:rPr>
              <a:t>FIRST(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可以从</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推导得到的串的首符号的集合；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=&gt;</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也在</a:t>
            </a:r>
            <a:r>
              <a:rPr lang="en-US" altLang="zh-CN" dirty="0" smtClean="0">
                <a:latin typeface="Times New Roman" pitchFamily="18" charset="0"/>
                <a:ea typeface="隶书" pitchFamily="49" charset="-122"/>
                <a:cs typeface="Times New Roman" pitchFamily="18" charset="0"/>
              </a:rPr>
              <a:t>FIRST(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可能在某些句型中紧跟在</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右边的终结符号的集合。</a:t>
            </a:r>
            <a:endParaRPr lang="en-US" altLang="zh-CN" dirty="0" smtClean="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143504" y="2285992"/>
            <a:ext cx="3800483" cy="31262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的计算方法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是终结符号，那么</a:t>
            </a:r>
            <a:r>
              <a:rPr lang="en-US" altLang="zh-CN" dirty="0" smtClean="0">
                <a:latin typeface="Times New Roman" pitchFamily="18" charset="0"/>
                <a:ea typeface="隶书" pitchFamily="49" charset="-122"/>
                <a:cs typeface="Times New Roman" pitchFamily="18" charset="0"/>
              </a:rPr>
              <a:t>FIRS(X)=X</a:t>
            </a: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是非终结符号，且</a:t>
            </a:r>
            <a:r>
              <a:rPr lang="en-US" altLang="zh-CN" dirty="0" smtClean="0">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是产生式，</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中，且</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i-1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中，那么</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也在</a:t>
            </a:r>
            <a:r>
              <a:rPr lang="en-US" altLang="zh-CN" dirty="0" smtClean="0">
                <a:latin typeface="Times New Roman" pitchFamily="18" charset="0"/>
                <a:ea typeface="隶书" pitchFamily="49" charset="-122"/>
                <a:cs typeface="Times New Roman" pitchFamily="18" charset="0"/>
                <a:sym typeface="Wingdings" pitchFamily="2" charset="2"/>
              </a:rPr>
              <a:t>FIRST(X)</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FIRST(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solidFill>
                  <a:srgbClr val="FF0000"/>
                </a:solidFill>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是非终结符号，且</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是一个产生式，那么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向集合中加入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中所有非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中，再加入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中的所有非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在所有的</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中，将</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a:cs typeface="Times New Roman"/>
              </a:rPr>
              <a:t>)</a:t>
            </a:r>
            <a:r>
              <a:rPr lang="zh-CN" altLang="en-US" dirty="0" smtClean="0">
                <a:latin typeface="Times New Roman"/>
                <a:cs typeface="Times New Roman"/>
              </a:rPr>
              <a:t>中。</a:t>
            </a:r>
            <a:endParaRPr lang="en-US" altLang="zh-CN" dirty="0" smtClean="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上下文无关文法的例子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简单算术表达式的文法：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id + - * / ( )</a:t>
            </a:r>
          </a:p>
          <a:p>
            <a:pPr lvl="1"/>
            <a:r>
              <a:rPr lang="zh-CN" altLang="en-US" dirty="0" smtClean="0">
                <a:latin typeface="Times New Roman" pitchFamily="18" charset="0"/>
                <a:ea typeface="隶书" pitchFamily="49" charset="-122"/>
                <a:cs typeface="Times New Roman" pitchFamily="18" charset="0"/>
              </a:rPr>
              <a:t>非终结符号：</a:t>
            </a:r>
            <a:r>
              <a:rPr lang="en-US" altLang="zh-CN" dirty="0" smtClean="0">
                <a:latin typeface="Times New Roman" pitchFamily="18" charset="0"/>
                <a:ea typeface="隶书" pitchFamily="49" charset="-122"/>
                <a:cs typeface="Times New Roman" pitchFamily="18" charset="0"/>
              </a:rPr>
              <a:t>expression, term, factor</a:t>
            </a:r>
          </a:p>
          <a:p>
            <a:pPr lvl="1"/>
            <a:r>
              <a:rPr lang="zh-CN" altLang="en-US" dirty="0" smtClean="0">
                <a:latin typeface="Times New Roman" pitchFamily="18" charset="0"/>
                <a:ea typeface="隶书" pitchFamily="49" charset="-122"/>
                <a:cs typeface="Times New Roman" pitchFamily="18" charset="0"/>
              </a:rPr>
              <a:t>开始符号：</a:t>
            </a:r>
            <a:r>
              <a:rPr lang="en-US" altLang="zh-CN" dirty="0" smtClean="0">
                <a:latin typeface="Times New Roman" pitchFamily="18" charset="0"/>
                <a:ea typeface="隶书" pitchFamily="49" charset="-122"/>
                <a:cs typeface="Times New Roman" pitchFamily="18" charset="0"/>
              </a:rPr>
              <a:t>expression</a:t>
            </a:r>
          </a:p>
          <a:p>
            <a:pPr lvl="1"/>
            <a:r>
              <a:rPr lang="zh-CN" altLang="en-US" dirty="0" smtClean="0">
                <a:latin typeface="Times New Roman" pitchFamily="18" charset="0"/>
                <a:ea typeface="隶书" pitchFamily="49" charset="-122"/>
                <a:cs typeface="Times New Roman" pitchFamily="18" charset="0"/>
              </a:rPr>
              <a:t>产生式集合：</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expression </a:t>
            </a:r>
            <a:r>
              <a:rPr lang="en-US" altLang="zh-CN" dirty="0" smtClean="0">
                <a:latin typeface="Times New Roman" pitchFamily="18" charset="0"/>
                <a:ea typeface="隶书" pitchFamily="49" charset="-122"/>
                <a:cs typeface="Times New Roman" pitchFamily="18" charset="0"/>
                <a:sym typeface="Wingdings" pitchFamily="2" charset="2"/>
              </a:rPr>
              <a:t> expression + term</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expression  expression – term</a:t>
            </a:r>
          </a:p>
          <a:p>
            <a:pPr lvl="1">
              <a:buNone/>
            </a:pPr>
            <a:r>
              <a:rPr lang="en-US" altLang="zh-CN" dirty="0" smtClean="0">
                <a:latin typeface="Times New Roman" pitchFamily="18" charset="0"/>
                <a:ea typeface="隶书" pitchFamily="49" charset="-122"/>
                <a:cs typeface="Times New Roman" pitchFamily="18" charset="0"/>
              </a:rPr>
              <a:t>	expression </a:t>
            </a:r>
            <a:r>
              <a:rPr lang="en-US" altLang="zh-CN" dirty="0" smtClean="0">
                <a:latin typeface="Times New Roman" pitchFamily="18" charset="0"/>
                <a:ea typeface="隶书" pitchFamily="49" charset="-122"/>
                <a:cs typeface="Times New Roman" pitchFamily="18" charset="0"/>
                <a:sym typeface="Wingdings" pitchFamily="2" charset="2"/>
              </a:rPr>
              <a:t> term</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factor  (expression)</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factor  </a:t>
            </a:r>
            <a:r>
              <a:rPr lang="en-US" altLang="zh-CN" b="1" dirty="0" smtClean="0">
                <a:latin typeface="Times New Roman" pitchFamily="18" charset="0"/>
                <a:ea typeface="隶书" pitchFamily="49" charset="-122"/>
                <a:cs typeface="Times New Roman" pitchFamily="18" charset="0"/>
                <a:sym typeface="Wingdings" pitchFamily="2" charset="2"/>
              </a:rPr>
              <a:t>id</a:t>
            </a:r>
            <a:endParaRPr lang="zh-CN" altLang="en-US" b="1" dirty="0">
              <a:latin typeface="Times New Roman" pitchFamily="18" charset="0"/>
              <a:ea typeface="隶书" pitchFamily="49" charset="-122"/>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的计算方法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将右端结束标记</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放到</a:t>
            </a:r>
            <a:r>
              <a:rPr lang="en-US" altLang="zh-CN" dirty="0" smtClean="0">
                <a:latin typeface="Times New Roman" pitchFamily="18" charset="0"/>
                <a:ea typeface="隶书" pitchFamily="49" charset="-122"/>
                <a:cs typeface="Times New Roman" pitchFamily="18" charset="0"/>
              </a:rPr>
              <a:t>FOLLOW(S)</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按照下面的两个规则不断迭代，直到所有的</a:t>
            </a:r>
            <a:r>
              <a:rPr lang="en-US" altLang="zh-CN" dirty="0" smtClean="0">
                <a:latin typeface="Times New Roman" pitchFamily="18" charset="0"/>
                <a:ea typeface="隶书" pitchFamily="49" charset="-122"/>
                <a:cs typeface="Times New Roman" pitchFamily="18" charset="0"/>
              </a:rPr>
              <a:t>FOLLOW</a:t>
            </a:r>
            <a:r>
              <a:rPr lang="zh-CN" altLang="en-US" dirty="0" smtClean="0">
                <a:latin typeface="Times New Roman" pitchFamily="18" charset="0"/>
                <a:ea typeface="隶书" pitchFamily="49" charset="-122"/>
                <a:cs typeface="Times New Roman" pitchFamily="18" charset="0"/>
              </a:rPr>
              <a:t>集合都不再增长为止。</a:t>
            </a:r>
          </a:p>
          <a:p>
            <a:pPr lvl="2"/>
            <a:r>
              <a:rPr lang="zh-CN" altLang="en-US" dirty="0" smtClean="0">
                <a:latin typeface="Times New Roman" pitchFamily="18" charset="0"/>
                <a:ea typeface="隶书" pitchFamily="49" charset="-122"/>
                <a:cs typeface="Times New Roman" pitchFamily="18" charset="0"/>
              </a:rPr>
              <a:t>如果存在产生式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中所有</a:t>
            </a:r>
            <a:r>
              <a:rPr lang="zh-CN" altLang="en-US" dirty="0" smtClean="0">
                <a:latin typeface="Times New Roman" pitchFamily="18" charset="0"/>
                <a:ea typeface="隶书" pitchFamily="49" charset="-122"/>
                <a:cs typeface="Times New Roman" pitchFamily="18" charset="0"/>
              </a:rPr>
              <a:t>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的符号都在</a:t>
            </a:r>
            <a:r>
              <a:rPr lang="en-US" altLang="zh-CN" dirty="0" smtClean="0">
                <a:latin typeface="Times New Roman" pitchFamily="18" charset="0"/>
                <a:ea typeface="隶书" pitchFamily="49" charset="-122"/>
                <a:cs typeface="Times New Roman" pitchFamily="18" charset="0"/>
              </a:rPr>
              <a:t>FOLLOW(B)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如果存在一个产生式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，或者</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包含</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中的所有符号都加入到</a:t>
            </a:r>
            <a:r>
              <a:rPr lang="en-US" altLang="zh-CN" dirty="0" smtClean="0">
                <a:latin typeface="Times New Roman" pitchFamily="18" charset="0"/>
                <a:ea typeface="隶书" pitchFamily="49" charset="-122"/>
                <a:cs typeface="Times New Roman" pitchFamily="18" charset="0"/>
              </a:rPr>
              <a:t>FOLLOW(B)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请注意各个步骤中将符号加入到</a:t>
            </a:r>
            <a:r>
              <a:rPr lang="en-US" altLang="zh-CN" dirty="0" smtClean="0">
                <a:latin typeface="Times New Roman" pitchFamily="18" charset="0"/>
                <a:ea typeface="隶书" pitchFamily="49" charset="-122"/>
                <a:cs typeface="Times New Roman" pitchFamily="18" charset="0"/>
              </a:rPr>
              <a:t>FOLLOW</a:t>
            </a:r>
            <a:r>
              <a:rPr lang="zh-CN" altLang="en-US" dirty="0" smtClean="0">
                <a:latin typeface="Times New Roman" pitchFamily="18" charset="0"/>
                <a:ea typeface="隶书" pitchFamily="49" charset="-122"/>
                <a:cs typeface="Times New Roman" pitchFamily="18" charset="0"/>
              </a:rPr>
              <a:t>集合中的理由。</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FIRST/FOLLOW</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E’+TE’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T </a:t>
            </a:r>
            <a:r>
              <a:rPr lang="en-US" altLang="zh-CN" dirty="0" smtClean="0">
                <a:latin typeface="Times New Roman" pitchFamily="18" charset="0"/>
                <a:ea typeface="隶书" pitchFamily="49" charset="-122"/>
                <a:cs typeface="Times New Roman" pitchFamily="18" charset="0"/>
                <a:sym typeface="Wingdings" pitchFamily="2" charset="2"/>
              </a:rPr>
              <a:t> FT’	T’*FT’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F(E)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FIRST(F) = {(, 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a:t>
            </a:r>
          </a:p>
          <a:p>
            <a:pPr lvl="1"/>
            <a:r>
              <a:rPr lang="en-US" altLang="zh-CN" dirty="0" smtClean="0">
                <a:latin typeface="Times New Roman" pitchFamily="18" charset="0"/>
                <a:ea typeface="隶书" pitchFamily="49" charset="-122"/>
                <a:cs typeface="Times New Roman" pitchFamily="18" charset="0"/>
              </a:rPr>
              <a:t>FIRST(E) =FIRST(T)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{(,id}</a:t>
            </a:r>
          </a:p>
          <a:p>
            <a:pPr lvl="1"/>
            <a:r>
              <a:rPr lang="en-US" altLang="zh-CN" dirty="0" smtClean="0">
                <a:latin typeface="Times New Roman" pitchFamily="18" charset="0"/>
                <a:ea typeface="隶书" pitchFamily="49" charset="-122"/>
                <a:cs typeface="Times New Roman" pitchFamily="18" charset="0"/>
              </a:rPr>
              <a:t>FIRST(E’) = {+,</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FIRST(T’)={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由此可以推出各个产生式右部的</a:t>
            </a:r>
            <a:r>
              <a:rPr lang="en-US" altLang="zh-CN" dirty="0" smtClean="0">
                <a:latin typeface="Times New Roman" pitchFamily="18" charset="0"/>
                <a:ea typeface="隶书" pitchFamily="49" charset="-122"/>
                <a:cs typeface="Times New Roman" pitchFamily="18" charset="0"/>
                <a:sym typeface="Wingdings" pitchFamily="2" charset="2"/>
              </a:rPr>
              <a:t>FIRST</a:t>
            </a:r>
            <a:r>
              <a:rPr lang="zh-CN" altLang="en-US" dirty="0" smtClean="0">
                <a:latin typeface="Times New Roman" pitchFamily="18" charset="0"/>
                <a:ea typeface="隶书" pitchFamily="49" charset="-122"/>
                <a:cs typeface="Times New Roman" pitchFamily="18" charset="0"/>
                <a:sym typeface="Wingdings" pitchFamily="2" charset="2"/>
              </a:rPr>
              <a:t>集合。</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FIRST/FOLLOW</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357298"/>
            <a:ext cx="8229600" cy="5143536"/>
          </a:xfrm>
        </p:spPr>
        <p:txBody>
          <a:bodyPr>
            <a:noAutofit/>
          </a:bodyPr>
          <a:lstStyle/>
          <a:p>
            <a:r>
              <a:rPr lang="en-US" altLang="zh-CN" sz="2000" dirty="0" smtClean="0">
                <a:latin typeface="Times New Roman" pitchFamily="18" charset="0"/>
                <a:ea typeface="隶书" pitchFamily="49" charset="-122"/>
                <a:cs typeface="Times New Roman" pitchFamily="18" charset="0"/>
              </a:rPr>
              <a:t>FOLLOW</a:t>
            </a:r>
            <a:r>
              <a:rPr lang="zh-CN" altLang="en-US" sz="2000" dirty="0" smtClean="0">
                <a:latin typeface="Times New Roman" pitchFamily="18" charset="0"/>
                <a:ea typeface="隶书" pitchFamily="49" charset="-122"/>
                <a:cs typeface="Times New Roman" pitchFamily="18" charset="0"/>
              </a:rPr>
              <a:t>集合的计算过程</a:t>
            </a:r>
            <a:endParaRPr lang="en-US" altLang="zh-CN" sz="2000" dirty="0" smtClean="0">
              <a:latin typeface="Times New Roman" pitchFamily="18" charset="0"/>
              <a:ea typeface="隶书" pitchFamily="49" charset="-122"/>
              <a:cs typeface="Times New Roman" pitchFamily="18" charset="0"/>
            </a:endParaRPr>
          </a:p>
          <a:p>
            <a:pPr lvl="1"/>
            <a:r>
              <a:rPr lang="en-US" altLang="zh-CN" sz="2000" dirty="0" smtClean="0">
                <a:latin typeface="Times New Roman" pitchFamily="18" charset="0"/>
                <a:ea typeface="隶书" pitchFamily="49" charset="-122"/>
                <a:cs typeface="Times New Roman" pitchFamily="18" charset="0"/>
              </a:rPr>
              <a:t>$</a:t>
            </a:r>
            <a:r>
              <a:rPr lang="zh-CN" altLang="en-US" sz="2000" dirty="0" smtClean="0">
                <a:latin typeface="Times New Roman" pitchFamily="18" charset="0"/>
                <a:ea typeface="隶书" pitchFamily="49" charset="-122"/>
                <a:cs typeface="Times New Roman" pitchFamily="18" charset="0"/>
              </a:rPr>
              <a:t>在</a:t>
            </a:r>
            <a:r>
              <a:rPr lang="en-US" altLang="zh-CN" sz="2000" dirty="0" smtClean="0">
                <a:latin typeface="Times New Roman" pitchFamily="18" charset="0"/>
                <a:ea typeface="隶书" pitchFamily="49" charset="-122"/>
                <a:cs typeface="Times New Roman" pitchFamily="18" charset="0"/>
              </a:rPr>
              <a:t>FOLLOW(E) </a:t>
            </a:r>
            <a:r>
              <a:rPr lang="zh-CN" altLang="en-US" sz="2000" dirty="0" smtClean="0">
                <a:latin typeface="Times New Roman" pitchFamily="18" charset="0"/>
                <a:ea typeface="隶书" pitchFamily="49" charset="-122"/>
                <a:cs typeface="Times New Roman" pitchFamily="18" charset="0"/>
              </a:rPr>
              <a:t>中（</a:t>
            </a:r>
            <a:r>
              <a:rPr lang="en-US" altLang="zh-CN" sz="2000" dirty="0" smtClean="0">
                <a:latin typeface="Times New Roman" pitchFamily="18" charset="0"/>
                <a:ea typeface="隶书" pitchFamily="49" charset="-122"/>
                <a:cs typeface="Times New Roman" pitchFamily="18" charset="0"/>
              </a:rPr>
              <a:t>E</a:t>
            </a:r>
            <a:r>
              <a:rPr lang="zh-CN" altLang="en-US" sz="2000" dirty="0" smtClean="0">
                <a:latin typeface="Times New Roman" pitchFamily="18" charset="0"/>
                <a:ea typeface="隶书" pitchFamily="49" charset="-122"/>
                <a:cs typeface="Times New Roman" pitchFamily="18" charset="0"/>
              </a:rPr>
              <a:t>是开始符号）</a:t>
            </a:r>
            <a:endParaRPr lang="en-US" altLang="zh-CN" sz="2000" dirty="0" smtClean="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由规则</a:t>
            </a:r>
            <a:r>
              <a:rPr lang="en-US" altLang="zh-CN" sz="2000" dirty="0" smtClean="0">
                <a:latin typeface="Times New Roman" pitchFamily="18" charset="0"/>
                <a:ea typeface="隶书" pitchFamily="49" charset="-122"/>
                <a:cs typeface="Times New Roman" pitchFamily="18" charset="0"/>
              </a:rPr>
              <a:t>F</a:t>
            </a:r>
            <a:r>
              <a:rPr lang="en-US" altLang="zh-CN" sz="2000" dirty="0" smtClean="0">
                <a:latin typeface="Times New Roman" pitchFamily="18" charset="0"/>
                <a:ea typeface="隶书" pitchFamily="49" charset="-122"/>
                <a:cs typeface="Times New Roman" pitchFamily="18" charset="0"/>
                <a:sym typeface="Wingdings" pitchFamily="2" charset="2"/>
              </a:rPr>
              <a:t>(E)</a:t>
            </a:r>
            <a:r>
              <a:rPr lang="zh-CN" altLang="en-US" sz="2000" dirty="0" smtClean="0">
                <a:latin typeface="Times New Roman" pitchFamily="18" charset="0"/>
                <a:ea typeface="隶书" pitchFamily="49" charset="-122"/>
                <a:cs typeface="Times New Roman" pitchFamily="18" charset="0"/>
                <a:sym typeface="Wingdings" pitchFamily="2" charset="2"/>
              </a:rPr>
              <a:t>可知，</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ETE’</a:t>
            </a:r>
            <a:r>
              <a:rPr lang="zh-CN" altLang="en-US" sz="2000" dirty="0" smtClean="0">
                <a:latin typeface="Times New Roman" pitchFamily="18" charset="0"/>
                <a:ea typeface="隶书" pitchFamily="49" charset="-122"/>
                <a:cs typeface="Times New Roman" pitchFamily="18" charset="0"/>
                <a:sym typeface="Wingdings" pitchFamily="2" charset="2"/>
              </a:rPr>
              <a:t> 可知</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也包含了</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和</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2"/>
            <a:r>
              <a:rPr lang="zh-CN" altLang="en-US" sz="1600" dirty="0" smtClean="0">
                <a:latin typeface="Times New Roman" pitchFamily="18" charset="0"/>
                <a:ea typeface="隶书" pitchFamily="49" charset="-122"/>
                <a:cs typeface="Times New Roman" pitchFamily="18" charset="0"/>
                <a:sym typeface="Wingdings" pitchFamily="2" charset="2"/>
              </a:rPr>
              <a:t>注意：因为</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只出现在</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和</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的产生式的尾部，因此</a:t>
            </a:r>
            <a:r>
              <a:rPr lang="en-US" altLang="zh-CN" sz="1600" dirty="0" smtClean="0">
                <a:latin typeface="Times New Roman" pitchFamily="18" charset="0"/>
                <a:ea typeface="隶书" pitchFamily="49" charset="-122"/>
                <a:cs typeface="Times New Roman" pitchFamily="18" charset="0"/>
                <a:sym typeface="Wingdings" pitchFamily="2" charset="2"/>
              </a:rPr>
              <a:t>FOLLOW(E’)</a:t>
            </a:r>
            <a:r>
              <a:rPr lang="zh-CN" altLang="en-US" sz="1600" dirty="0" smtClean="0">
                <a:latin typeface="Times New Roman" pitchFamily="18" charset="0"/>
                <a:ea typeface="隶书" pitchFamily="49" charset="-122"/>
                <a:cs typeface="Times New Roman" pitchFamily="18" charset="0"/>
                <a:sym typeface="Wingdings" pitchFamily="2" charset="2"/>
              </a:rPr>
              <a:t>必然等于</a:t>
            </a:r>
            <a:r>
              <a:rPr lang="en-US" altLang="zh-CN" sz="1600" dirty="0" smtClean="0">
                <a:latin typeface="Times New Roman" pitchFamily="18" charset="0"/>
                <a:ea typeface="隶书" pitchFamily="49" charset="-122"/>
                <a:cs typeface="Times New Roman" pitchFamily="18" charset="0"/>
                <a:sym typeface="Wingdings" pitchFamily="2" charset="2"/>
              </a:rPr>
              <a:t>FOLLOW(E)</a:t>
            </a:r>
            <a:r>
              <a:rPr lang="zh-CN" altLang="en-US" sz="1600" dirty="0" smtClean="0">
                <a:latin typeface="Times New Roman" pitchFamily="18" charset="0"/>
                <a:ea typeface="隶书" pitchFamily="49" charset="-122"/>
                <a:cs typeface="Times New Roman" pitchFamily="18" charset="0"/>
                <a:sym typeface="Wingdings" pitchFamily="2" charset="2"/>
              </a:rPr>
              <a:t>。</a:t>
            </a:r>
            <a:endParaRPr lang="en-US" altLang="zh-CN" sz="16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E’+TE’</a:t>
            </a:r>
            <a:r>
              <a:rPr lang="zh-CN" altLang="en-US" sz="2000" dirty="0" smtClean="0">
                <a:latin typeface="Times New Roman" pitchFamily="18" charset="0"/>
                <a:ea typeface="隶书" pitchFamily="49" charset="-122"/>
                <a:cs typeface="Times New Roman" pitchFamily="18" charset="0"/>
                <a:sym typeface="Wingdings" pitchFamily="2" charset="2"/>
              </a:rPr>
              <a:t>，</a:t>
            </a:r>
            <a:r>
              <a:rPr lang="en-US" altLang="zh-CN" sz="2000" dirty="0" smtClean="0">
                <a:latin typeface="Times New Roman" pitchFamily="18" charset="0"/>
                <a:ea typeface="隶书" pitchFamily="49" charset="-122"/>
                <a:cs typeface="Times New Roman" pitchFamily="18" charset="0"/>
                <a:sym typeface="Wingdings" pitchFamily="2" charset="2"/>
              </a:rPr>
              <a:t>FIRST(E’) </a:t>
            </a:r>
            <a:r>
              <a:rPr lang="zh-CN" altLang="en-US" sz="2000" dirty="0" smtClean="0">
                <a:latin typeface="Times New Roman" pitchFamily="18" charset="0"/>
                <a:ea typeface="隶书" pitchFamily="49" charset="-122"/>
                <a:cs typeface="Times New Roman" pitchFamily="18" charset="0"/>
                <a:sym typeface="Wingdings" pitchFamily="2" charset="2"/>
              </a:rPr>
              <a:t>中的</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在</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中；且</a:t>
            </a:r>
            <a:r>
              <a:rPr lang="en-US" altLang="zh-CN" sz="2000" dirty="0" smtClean="0">
                <a:latin typeface="Times New Roman" pitchFamily="18" charset="0"/>
                <a:ea typeface="隶书" pitchFamily="49" charset="-122"/>
                <a:cs typeface="Times New Roman" pitchFamily="18" charset="0"/>
                <a:sym typeface="Wingdings" pitchFamily="2" charset="2"/>
              </a:rPr>
              <a:t>FIRST(E’) </a:t>
            </a:r>
            <a:r>
              <a:rPr lang="zh-CN" altLang="en-US" sz="2000" dirty="0" smtClean="0">
                <a:latin typeface="Times New Roman" pitchFamily="18" charset="0"/>
                <a:ea typeface="隶书" pitchFamily="49" charset="-122"/>
                <a:cs typeface="Times New Roman" pitchFamily="18" charset="0"/>
                <a:sym typeface="Wingdings" pitchFamily="2" charset="2"/>
              </a:rPr>
              <a:t>包含</a:t>
            </a:r>
            <a:r>
              <a:rPr lang="el-GR" altLang="zh-CN" sz="2000" dirty="0" smtClean="0">
                <a:latin typeface="Times New Roman" pitchFamily="18" charset="0"/>
                <a:ea typeface="隶书" pitchFamily="49" charset="-122"/>
                <a:cs typeface="Times New Roman" pitchFamily="18" charset="0"/>
                <a:sym typeface="Wingdings" pitchFamily="2" charset="2"/>
              </a:rPr>
              <a:t>ε</a:t>
            </a:r>
            <a:r>
              <a:rPr lang="zh-CN" altLang="en-US" sz="2000" dirty="0" smtClean="0">
                <a:latin typeface="Times New Roman" pitchFamily="18" charset="0"/>
                <a:ea typeface="隶书" pitchFamily="49" charset="-122"/>
                <a:cs typeface="Times New Roman" pitchFamily="18" charset="0"/>
                <a:sym typeface="Wingdings" pitchFamily="2" charset="2"/>
              </a:rPr>
              <a:t>，因此</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中的</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和</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2"/>
            <a:r>
              <a:rPr lang="zh-CN" altLang="en-US" sz="1600" dirty="0" smtClean="0">
                <a:latin typeface="Times New Roman" pitchFamily="18" charset="0"/>
                <a:ea typeface="隶书" pitchFamily="49" charset="-122"/>
                <a:cs typeface="Times New Roman" pitchFamily="18" charset="0"/>
                <a:sym typeface="Wingdings" pitchFamily="2" charset="2"/>
              </a:rPr>
              <a:t>因为</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只出现在</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和</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的产生式的末尾，可以</a:t>
            </a:r>
            <a:r>
              <a:rPr lang="en-US" altLang="zh-CN" sz="1600" dirty="0" smtClean="0">
                <a:latin typeface="Times New Roman" pitchFamily="18" charset="0"/>
                <a:ea typeface="隶书" pitchFamily="49" charset="-122"/>
                <a:cs typeface="Times New Roman" pitchFamily="18" charset="0"/>
                <a:sym typeface="Wingdings" pitchFamily="2" charset="2"/>
              </a:rPr>
              <a:t>FOLLOW(T’)=FOLLOW(T)</a:t>
            </a:r>
            <a:r>
              <a:rPr lang="zh-CN" altLang="en-US" sz="1600" dirty="0" smtClean="0">
                <a:latin typeface="Times New Roman" pitchFamily="18" charset="0"/>
                <a:ea typeface="隶书" pitchFamily="49" charset="-122"/>
                <a:cs typeface="Times New Roman" pitchFamily="18" charset="0"/>
                <a:sym typeface="Wingdings" pitchFamily="2" charset="2"/>
              </a:rPr>
              <a:t>；</a:t>
            </a:r>
            <a:endParaRPr lang="en-US" altLang="zh-CN" sz="16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TFT’</a:t>
            </a:r>
            <a:r>
              <a:rPr lang="zh-CN" altLang="en-US" sz="2000" dirty="0" smtClean="0">
                <a:latin typeface="Times New Roman" pitchFamily="18" charset="0"/>
                <a:ea typeface="隶书" pitchFamily="49" charset="-122"/>
                <a:cs typeface="Times New Roman" pitchFamily="18" charset="0"/>
                <a:sym typeface="Wingdings" pitchFamily="2" charset="2"/>
              </a:rPr>
              <a:t>且</a:t>
            </a:r>
            <a:r>
              <a:rPr lang="en-US" altLang="zh-CN" sz="2000" dirty="0" smtClean="0">
                <a:latin typeface="Times New Roman" pitchFamily="18" charset="0"/>
                <a:ea typeface="隶书" pitchFamily="49" charset="-122"/>
                <a:cs typeface="Times New Roman" pitchFamily="18" charset="0"/>
                <a:sym typeface="Wingdings" pitchFamily="2" charset="2"/>
              </a:rPr>
              <a:t>T’</a:t>
            </a:r>
            <a:r>
              <a:rPr lang="zh-CN" altLang="en-US" sz="2000" dirty="0" smtClean="0">
                <a:latin typeface="Times New Roman" pitchFamily="18" charset="0"/>
                <a:ea typeface="隶书" pitchFamily="49" charset="-122"/>
                <a:cs typeface="Times New Roman" pitchFamily="18" charset="0"/>
                <a:sym typeface="Wingdings" pitchFamily="2" charset="2"/>
              </a:rPr>
              <a:t>可以推导出</a:t>
            </a:r>
            <a:r>
              <a:rPr lang="el-GR" altLang="zh-CN" sz="2000" dirty="0" smtClean="0">
                <a:latin typeface="Times New Roman" pitchFamily="18" charset="0"/>
                <a:ea typeface="隶书" pitchFamily="49" charset="-122"/>
                <a:cs typeface="Times New Roman" pitchFamily="18" charset="0"/>
                <a:sym typeface="Wingdings" pitchFamily="2" charset="2"/>
              </a:rPr>
              <a:t>ε</a:t>
            </a:r>
            <a:r>
              <a:rPr lang="zh-CN" altLang="en-US" sz="2000" dirty="0" smtClean="0">
                <a:latin typeface="Times New Roman" pitchFamily="18" charset="0"/>
                <a:ea typeface="隶书" pitchFamily="49" charset="-122"/>
                <a:cs typeface="Times New Roman" pitchFamily="18" charset="0"/>
                <a:sym typeface="Wingdings" pitchFamily="2" charset="2"/>
              </a:rPr>
              <a:t>，因此可知</a:t>
            </a:r>
            <a:r>
              <a:rPr lang="en-US" altLang="zh-CN" sz="2000" dirty="0" smtClean="0">
                <a:latin typeface="Times New Roman" pitchFamily="18" charset="0"/>
                <a:ea typeface="隶书" pitchFamily="49" charset="-122"/>
                <a:cs typeface="Times New Roman" pitchFamily="18" charset="0"/>
                <a:sym typeface="Wingdings" pitchFamily="2" charset="2"/>
              </a:rPr>
              <a:t>FOLLOW(F)</a:t>
            </a:r>
            <a:r>
              <a:rPr lang="zh-CN" altLang="en-US" sz="2000" dirty="0" smtClean="0">
                <a:latin typeface="Times New Roman" pitchFamily="18" charset="0"/>
                <a:ea typeface="隶书" pitchFamily="49" charset="-122"/>
                <a:cs typeface="Times New Roman" pitchFamily="18" charset="0"/>
                <a:sym typeface="Wingdings" pitchFamily="2" charset="2"/>
              </a:rPr>
              <a:t>包含</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；同时</a:t>
            </a:r>
            <a:r>
              <a:rPr lang="en-US" altLang="zh-CN" sz="2000" dirty="0" smtClean="0">
                <a:latin typeface="Times New Roman" pitchFamily="18" charset="0"/>
                <a:ea typeface="隶书" pitchFamily="49" charset="-122"/>
                <a:cs typeface="Times New Roman" pitchFamily="18" charset="0"/>
                <a:sym typeface="Wingdings" pitchFamily="2" charset="2"/>
              </a:rPr>
              <a:t>FIRST(T’)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FOLLOW(F)</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r>
              <a:rPr lang="zh-CN" altLang="en-US" sz="2000" dirty="0" smtClean="0">
                <a:latin typeface="Times New Roman" pitchFamily="18" charset="0"/>
                <a:ea typeface="隶书" pitchFamily="49" charset="-122"/>
                <a:cs typeface="Times New Roman" pitchFamily="18" charset="0"/>
              </a:rPr>
              <a:t>因此</a:t>
            </a:r>
            <a:r>
              <a:rPr lang="en-US" altLang="zh-CN" sz="2000" dirty="0" smtClean="0">
                <a:latin typeface="Times New Roman" pitchFamily="18" charset="0"/>
                <a:ea typeface="隶书" pitchFamily="49" charset="-122"/>
                <a:cs typeface="Times New Roman" pitchFamily="18" charset="0"/>
              </a:rPr>
              <a:t>	E</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E’</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a:t>
            </a:r>
          </a:p>
          <a:p>
            <a:pPr>
              <a:buNone/>
            </a:pPr>
            <a:r>
              <a:rPr lang="en-US" altLang="zh-CN" sz="2000" dirty="0" smtClean="0">
                <a:latin typeface="Times New Roman" pitchFamily="18" charset="0"/>
                <a:ea typeface="隶书" pitchFamily="49" charset="-122"/>
                <a:cs typeface="Times New Roman" pitchFamily="18" charset="0"/>
              </a:rPr>
              <a:t>		T,T’</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 $}	F</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a:t>
            </a:r>
            <a:endParaRPr lang="zh-CN" altLang="en-US" sz="2000" dirty="0">
              <a:latin typeface="Times New Roman" pitchFamily="18" charset="0"/>
              <a:ea typeface="隶书" pitchFamily="49" charset="-122"/>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0241"/>
          <p:cNvSpPr>
            <a:spLocks noGrp="1" noChangeArrowheads="1"/>
          </p:cNvSpPr>
          <p:nvPr>
            <p:ph type="title"/>
          </p:nvPr>
        </p:nvSpPr>
        <p:spPr>
          <a:xfrm>
            <a:off x="323850" y="642938"/>
            <a:ext cx="8569325" cy="774700"/>
          </a:xfrm>
        </p:spPr>
        <p:txBody>
          <a:bodyPr/>
          <a:lstStyle/>
          <a:p>
            <a:pPr eaLnBrk="1" hangingPunct="1"/>
            <a:r>
              <a:rPr lang="zh-CN" altLang="en-US" sz="4400" b="1" dirty="0" smtClean="0">
                <a:latin typeface="Times New Roman" panose="02020603050405020304" pitchFamily="18" charset="0"/>
              </a:rPr>
              <a:t>计算</a:t>
            </a:r>
            <a:r>
              <a:rPr lang="en-US" altLang="zh-CN" sz="4400" b="1" dirty="0" smtClean="0">
                <a:latin typeface="Times New Roman" panose="02020603050405020304" pitchFamily="18" charset="0"/>
              </a:rPr>
              <a:t>FIRST</a:t>
            </a:r>
            <a:r>
              <a:rPr lang="zh-CN" altLang="en-US" sz="4400" b="1" dirty="0" smtClean="0">
                <a:latin typeface="Times New Roman" panose="02020603050405020304" pitchFamily="18" charset="0"/>
              </a:rPr>
              <a:t>集</a:t>
            </a:r>
            <a:endParaRPr lang="en-US" sz="4000" b="1" dirty="0" smtClean="0"/>
          </a:p>
        </p:txBody>
      </p:sp>
      <p:sp>
        <p:nvSpPr>
          <p:cNvPr id="10243" name="文本占位符 10242"/>
          <p:cNvSpPr>
            <a:spLocks noGrp="1"/>
          </p:cNvSpPr>
          <p:nvPr>
            <p:ph idx="1"/>
          </p:nvPr>
        </p:nvSpPr>
        <p:spPr>
          <a:xfrm>
            <a:off x="457200" y="1600200"/>
            <a:ext cx="8686800" cy="4648200"/>
          </a:xfrm>
        </p:spPr>
        <p:txBody>
          <a:bodyPr/>
          <a:lstStyle/>
          <a:p>
            <a:pPr eaLnBrk="1" hangingPunct="1">
              <a:defRPr/>
            </a:pPr>
            <a:r>
              <a:rPr lang="zh-CN" altLang="en-US" sz="2800" b="1" noProof="1" smtClean="0">
                <a:effectLst>
                  <a:outerShdw blurRad="38100" dist="38100" dir="2700000" algn="tl">
                    <a:srgbClr val="C0C0C0"/>
                  </a:outerShdw>
                </a:effectLst>
                <a:latin typeface="Times New Roman" pitchFamily="18" charset="0"/>
              </a:rPr>
              <a:t>例：文法</a:t>
            </a:r>
            <a:r>
              <a:rPr lang="en-US" sz="2800" b="1" noProof="1" smtClean="0">
                <a:effectLst>
                  <a:outerShdw blurRad="38100" dist="38100" dir="2700000" algn="tl">
                    <a:srgbClr val="C0C0C0"/>
                  </a:outerShdw>
                </a:effectLst>
                <a:latin typeface="Times New Roman" pitchFamily="18" charset="0"/>
              </a:rPr>
              <a:t>G[S]</a:t>
            </a:r>
            <a:r>
              <a:rPr lang="zh-CN" altLang="en-US" sz="2800" b="1" noProof="1" smtClean="0">
                <a:effectLst>
                  <a:outerShdw blurRad="38100" dist="38100" dir="2700000" algn="tl">
                    <a:srgbClr val="C0C0C0"/>
                  </a:outerShdw>
                </a:effectLst>
                <a:latin typeface="Times New Roman" pitchFamily="18" charset="0"/>
              </a:rPr>
              <a:t>为：</a:t>
            </a:r>
          </a:p>
          <a:p>
            <a:pPr eaLnBrk="1" hangingPunct="1">
              <a:defRPr/>
            </a:pPr>
            <a:r>
              <a:rPr lang="en-US" sz="2400" b="1" noProof="1" smtClean="0">
                <a:effectLst>
                  <a:outerShdw blurRad="38100" dist="38100" dir="2700000" algn="tl">
                    <a:srgbClr val="C0C0C0"/>
                  </a:outerShdw>
                </a:effectLst>
                <a:latin typeface="Times New Roman" pitchFamily="18" charset="0"/>
              </a:rPr>
              <a:t>S</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rPr>
              <a:t>AB		S</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rPr>
              <a:t>bC		A</a:t>
            </a:r>
            <a:r>
              <a:rPr lang="en-US" sz="2400" b="1" noProof="1" smtClean="0">
                <a:effectLst>
                  <a:outerShdw blurRad="38100" dist="38100" dir="2700000" algn="tl">
                    <a:srgbClr val="C0C0C0"/>
                  </a:outerShdw>
                </a:effectLst>
                <a:latin typeface="Times New Roman" pitchFamily="18" charset="0"/>
                <a:sym typeface="Symbol" pitchFamily="18" charset="2"/>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			A</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b	</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B</a:t>
            </a:r>
            <a:r>
              <a:rPr lang="en-US" sz="2400" b="1" noProof="1" smtClean="0">
                <a:effectLst>
                  <a:outerShdw blurRad="38100" dist="38100" dir="2700000" algn="tl">
                    <a:srgbClr val="C0C0C0"/>
                  </a:outerShdw>
                </a:effectLst>
                <a:latin typeface="Times New Roman" pitchFamily="18" charset="0"/>
                <a:sym typeface="Symbol" pitchFamily="18" charset="2"/>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		B</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aD		C</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AD		C</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b</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D</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aS		D</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c</a:t>
            </a:r>
          </a:p>
          <a:p>
            <a:pPr eaLnBrk="1" hangingPunct="1">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解：</a:t>
            </a:r>
            <a:endParaRPr lang="en-US" sz="2400" b="1" noProof="1" smtClean="0">
              <a:effectLst>
                <a:outerShdw blurRad="38100" dist="38100" dir="2700000" algn="tl">
                  <a:srgbClr val="C0C0C0"/>
                </a:outerShdw>
              </a:effectLst>
              <a:latin typeface="Times New Roman" pitchFamily="18" charset="0"/>
              <a:cs typeface="Times New Roman" pitchFamily="18" charset="0"/>
            </a:endParaRP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FIRST(S)</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FIRST(AB) </a:t>
            </a:r>
            <a:r>
              <a:rPr lang="en-US" sz="2400" b="1" noProof="1" smtClean="0">
                <a:effectLst>
                  <a:outerShdw blurRad="38100" dist="38100" dir="2700000" algn="tl">
                    <a:srgbClr val="C0C0C0"/>
                  </a:outerShdw>
                </a:effectLst>
                <a:latin typeface="Times New Roman" pitchFamily="18" charset="0"/>
                <a:ea typeface="Batang" pitchFamily="18" charset="-127"/>
              </a:rPr>
              <a:t>∪</a:t>
            </a:r>
            <a:r>
              <a:rPr lang="en-US" altLang="en-US" sz="2400" b="1" noProof="1" smtClean="0">
                <a:effectLst>
                  <a:outerShdw blurRad="38100" dist="38100" dir="2700000" algn="tl">
                    <a:srgbClr val="C0C0C0"/>
                  </a:outerShdw>
                </a:effectLst>
                <a:latin typeface="Times New Roman" pitchFamily="18" charset="0"/>
                <a:sym typeface="Symbol" pitchFamily="18" charset="2"/>
              </a:rPr>
              <a:t> FIRST(bC) =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,a,b}</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FIRST(A)</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,b}</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FIRST(B)</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,a}</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FIRST(C)</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FIRST(AD) </a:t>
            </a:r>
            <a:r>
              <a:rPr lang="en-US" sz="2400" b="1" noProof="1" smtClean="0">
                <a:effectLst>
                  <a:outerShdw blurRad="38100" dist="38100" dir="2700000" algn="tl">
                    <a:srgbClr val="C0C0C0"/>
                  </a:outerShdw>
                </a:effectLst>
                <a:latin typeface="Times New Roman" pitchFamily="18" charset="0"/>
                <a:ea typeface="Batang" pitchFamily="18" charset="-127"/>
              </a:rPr>
              <a:t>∪</a:t>
            </a:r>
            <a:r>
              <a:rPr lang="en-US" altLang="en-US" sz="2400" b="1" noProof="1" smtClean="0">
                <a:effectLst>
                  <a:outerShdw blurRad="38100" dist="38100" dir="2700000" algn="tl">
                    <a:srgbClr val="C0C0C0"/>
                  </a:outerShdw>
                </a:effectLst>
                <a:latin typeface="Times New Roman" pitchFamily="18" charset="0"/>
                <a:sym typeface="Symbol" pitchFamily="18" charset="2"/>
              </a:rPr>
              <a:t> FIRST(b) =</a:t>
            </a:r>
            <a:r>
              <a:rPr lang="en-US" sz="2400" b="1" noProof="1" smtClean="0">
                <a:effectLst>
                  <a:outerShdw blurRad="38100" dist="38100" dir="2700000" algn="tl">
                    <a:srgbClr val="C0C0C0"/>
                  </a:outerShdw>
                </a:effectLst>
                <a:latin typeface="Times New Roman" pitchFamily="18" charset="0"/>
                <a:cs typeface="Times New Roman" pitchFamily="18" charset="0"/>
              </a:rPr>
              <a:t>{a,b,c}</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FIRST(D)={a,c}</a:t>
            </a:r>
          </a:p>
        </p:txBody>
      </p:sp>
    </p:spTree>
    <p:extLst>
      <p:ext uri="{BB962C8B-B14F-4D97-AF65-F5344CB8AC3E}">
        <p14:creationId xmlns:p14="http://schemas.microsoft.com/office/powerpoint/2010/main" val="34140726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4337"/>
          <p:cNvSpPr>
            <a:spLocks noGrp="1" noChangeArrowheads="1"/>
          </p:cNvSpPr>
          <p:nvPr>
            <p:ph type="title"/>
          </p:nvPr>
        </p:nvSpPr>
        <p:spPr>
          <a:xfrm>
            <a:off x="107950" y="642938"/>
            <a:ext cx="8785225" cy="774700"/>
          </a:xfrm>
        </p:spPr>
        <p:txBody>
          <a:bodyPr/>
          <a:lstStyle/>
          <a:p>
            <a:pPr eaLnBrk="1" hangingPunct="1"/>
            <a:r>
              <a:rPr lang="en-US" altLang="zh-CN" sz="4000" b="1" dirty="0" smtClean="0">
                <a:latin typeface="Times New Roman" panose="02020603050405020304" pitchFamily="18" charset="0"/>
              </a:rPr>
              <a:t>  FOLLOW</a:t>
            </a:r>
            <a:r>
              <a:rPr lang="zh-CN" altLang="en-US" sz="4000" b="1" dirty="0" smtClean="0">
                <a:latin typeface="宋体" panose="02010600030101010101" pitchFamily="2" charset="-122"/>
              </a:rPr>
              <a:t>集的计算</a:t>
            </a:r>
            <a:endParaRPr lang="zh-CN" altLang="en-US" b="1" dirty="0" smtClean="0">
              <a:latin typeface="宋体" panose="02010600030101010101" pitchFamily="2" charset="-122"/>
            </a:endParaRPr>
          </a:p>
        </p:txBody>
      </p:sp>
      <p:sp>
        <p:nvSpPr>
          <p:cNvPr id="14339" name="文本占位符 14338"/>
          <p:cNvSpPr>
            <a:spLocks noGrp="1"/>
          </p:cNvSpPr>
          <p:nvPr>
            <p:ph idx="1"/>
          </p:nvPr>
        </p:nvSpPr>
        <p:spPr>
          <a:xfrm>
            <a:off x="381000" y="1600200"/>
            <a:ext cx="8458200" cy="3048000"/>
          </a:xfrm>
        </p:spPr>
        <p:txBody>
          <a:bodyPr/>
          <a:lstStyle/>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rPr>
              <a:t>FOLLOW(S)  = {$}</a:t>
            </a:r>
            <a:r>
              <a:rPr lang="en-US" sz="2400" b="1" dirty="0" smtClean="0">
                <a:effectLst>
                  <a:outerShdw blurRad="38100" dist="38100" dir="2700000" algn="tl">
                    <a:srgbClr val="C0C0C0"/>
                  </a:outerShdw>
                </a:effectLst>
                <a:latin typeface="Times New Roman" pitchFamily="18" charset="0"/>
                <a:ea typeface="Batang" pitchFamily="18" charset="-127"/>
              </a:rPr>
              <a:t>∪FOLLOW(D) = </a:t>
            </a:r>
            <a:r>
              <a:rPr lang="en-US" sz="2400" b="1" dirty="0" smtClean="0">
                <a:effectLst>
                  <a:outerShdw blurRad="38100" dist="38100" dir="2700000" algn="tl">
                    <a:srgbClr val="C0C0C0"/>
                  </a:outerShdw>
                </a:effectLst>
                <a:latin typeface="Times New Roman" pitchFamily="18" charset="0"/>
              </a:rPr>
              <a:t>{$} </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ea typeface="Batang" pitchFamily="18" charset="-127"/>
              </a:rPr>
              <a:t>FOLLOW(A) = (FIRST(B)-{</a:t>
            </a:r>
            <a:r>
              <a:rPr lang="en-US" sz="2400" b="1" dirty="0" smtClean="0">
                <a:effectLst>
                  <a:outerShdw blurRad="38100" dist="38100" dir="2700000" algn="tl">
                    <a:srgbClr val="C0C0C0"/>
                  </a:outerShdw>
                </a:effectLst>
                <a:latin typeface="Times New Roman" pitchFamily="18" charset="0"/>
                <a:cs typeface="Times New Roman" pitchFamily="18" charset="0"/>
              </a:rPr>
              <a:t>ε})</a:t>
            </a:r>
            <a:r>
              <a:rPr lang="en-US" sz="2400" b="1" dirty="0" smtClean="0">
                <a:effectLst>
                  <a:outerShdw blurRad="38100" dist="38100" dir="2700000" algn="tl">
                    <a:srgbClr val="C0C0C0"/>
                  </a:outerShdw>
                </a:effectLst>
                <a:latin typeface="Times New Roman" pitchFamily="18" charset="0"/>
                <a:ea typeface="Batang" pitchFamily="18" charset="-127"/>
              </a:rPr>
              <a:t>∪</a:t>
            </a:r>
            <a:r>
              <a:rPr lang="en-US" sz="2400" b="1" dirty="0" smtClean="0">
                <a:effectLst>
                  <a:outerShdw blurRad="38100" dist="38100" dir="2700000" algn="tl">
                    <a:srgbClr val="C0C0C0"/>
                  </a:outerShdw>
                </a:effectLst>
                <a:latin typeface="Times New Roman" pitchFamily="18" charset="0"/>
              </a:rPr>
              <a:t>FOLLOW(S)</a:t>
            </a:r>
            <a:r>
              <a:rPr lang="en-US" sz="2400" b="1" dirty="0" smtClean="0">
                <a:effectLst>
                  <a:outerShdw blurRad="38100" dist="38100" dir="2700000" algn="tl">
                    <a:srgbClr val="C0C0C0"/>
                  </a:outerShdw>
                </a:effectLst>
                <a:latin typeface="Times New Roman" pitchFamily="18" charset="0"/>
                <a:ea typeface="Batang" pitchFamily="18" charset="-127"/>
              </a:rPr>
              <a:t>∪FIRST(D) = {</a:t>
            </a:r>
            <a:r>
              <a:rPr lang="en-US" sz="2400" b="1" dirty="0" err="1" smtClean="0">
                <a:effectLst>
                  <a:outerShdw blurRad="38100" dist="38100" dir="2700000" algn="tl">
                    <a:srgbClr val="C0C0C0"/>
                  </a:outerShdw>
                </a:effectLst>
                <a:latin typeface="Times New Roman" pitchFamily="18" charset="0"/>
                <a:ea typeface="Batang" pitchFamily="18" charset="-127"/>
              </a:rPr>
              <a:t>a,</a:t>
            </a:r>
            <a:r>
              <a:rPr lang="en-US" sz="2400" b="1" dirty="0" err="1" smtClean="0">
                <a:effectLst>
                  <a:outerShdw blurRad="38100" dist="38100" dir="2700000" algn="tl">
                    <a:srgbClr val="C0C0C0"/>
                  </a:outerShdw>
                </a:effectLst>
                <a:latin typeface="Times New Roman" pitchFamily="18" charset="0"/>
                <a:cs typeface="Times New Roman" pitchFamily="18" charset="0"/>
              </a:rPr>
              <a:t>c</a:t>
            </a:r>
            <a:r>
              <a:rPr lang="en-US" sz="2400" b="1" dirty="0" smtClean="0">
                <a:effectLst>
                  <a:outerShdw blurRad="38100" dist="38100" dir="2700000" algn="tl">
                    <a:srgbClr val="C0C0C0"/>
                  </a:outerShdw>
                </a:effectLst>
                <a:latin typeface="Times New Roman" pitchFamily="18" charset="0"/>
                <a:cs typeface="Times New Roman" pitchFamily="18" charset="0"/>
              </a:rPr>
              <a:t>,$}</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cs typeface="Times New Roman" pitchFamily="18" charset="0"/>
              </a:rPr>
              <a:t>FOLLOW(B) = </a:t>
            </a:r>
            <a:r>
              <a:rPr lang="en-US" sz="2400" b="1" dirty="0" smtClean="0">
                <a:effectLst>
                  <a:outerShdw blurRad="38100" dist="38100" dir="2700000" algn="tl">
                    <a:srgbClr val="C0C0C0"/>
                  </a:outerShdw>
                </a:effectLst>
                <a:latin typeface="Times New Roman" pitchFamily="18" charset="0"/>
              </a:rPr>
              <a:t>FOLLOW(S) = {$} </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rPr>
              <a:t>FOLLOW(C) = FOLLOW(S) = {$} </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rPr>
              <a:t>FOLLOW(D) = FOLLOW(B) </a:t>
            </a:r>
            <a:r>
              <a:rPr lang="en-US" sz="2400" b="1" dirty="0" smtClean="0">
                <a:effectLst>
                  <a:outerShdw blurRad="38100" dist="38100" dir="2700000" algn="tl">
                    <a:srgbClr val="C0C0C0"/>
                  </a:outerShdw>
                </a:effectLst>
                <a:latin typeface="Times New Roman" pitchFamily="18" charset="0"/>
                <a:ea typeface="Batang" pitchFamily="18" charset="-127"/>
              </a:rPr>
              <a:t>∪ FOLLOW(C) = </a:t>
            </a:r>
            <a:r>
              <a:rPr lang="en-US" sz="2400" b="1" dirty="0" smtClean="0">
                <a:effectLst>
                  <a:outerShdw blurRad="38100" dist="38100" dir="2700000" algn="tl">
                    <a:srgbClr val="C0C0C0"/>
                  </a:outerShdw>
                </a:effectLst>
                <a:latin typeface="Times New Roman" pitchFamily="18" charset="0"/>
              </a:rPr>
              <a:t>{$}</a:t>
            </a:r>
          </a:p>
        </p:txBody>
      </p:sp>
      <p:sp>
        <p:nvSpPr>
          <p:cNvPr id="14340" name="矩形 14339"/>
          <p:cNvSpPr/>
          <p:nvPr/>
        </p:nvSpPr>
        <p:spPr>
          <a:xfrm>
            <a:off x="323850" y="4870450"/>
            <a:ext cx="8591550" cy="1454150"/>
          </a:xfrm>
          <a:prstGeom prst="rect">
            <a:avLst/>
          </a:prstGeom>
          <a:noFill/>
          <a:ln w="28575" cap="flat" cmpd="sng">
            <a:solidFill>
              <a:srgbClr val="FF0000"/>
            </a:solidFill>
            <a:prstDash val="dash"/>
            <a:miter/>
            <a:headEnd type="none" w="med" len="med"/>
            <a:tailEnd type="none" w="med" len="med"/>
          </a:ln>
        </p:spPr>
        <p:txBody>
          <a:bodyPr/>
          <a:lstStyle/>
          <a:p>
            <a:pPr marL="342900" indent="-342900" fontAlgn="base">
              <a:lnSpc>
                <a:spcPct val="90000"/>
              </a:lnSpc>
              <a:spcBef>
                <a:spcPct val="20000"/>
              </a:spcBef>
              <a:spcAft>
                <a:spcPct val="0"/>
              </a:spcAft>
              <a:buFont typeface="Arial" panose="020B0604020202020204" pitchFamily="34" charset="0"/>
              <a:buNone/>
              <a:defRPr/>
            </a:pPr>
            <a:r>
              <a:rPr lang="zh-CN" altLang="en-US" sz="2000" b="1" dirty="0">
                <a:solidFill>
                  <a:srgbClr val="000000"/>
                </a:solidFill>
                <a:effectLst>
                  <a:outerShdw blurRad="38100" dist="38100" dir="2700000" algn="tl">
                    <a:srgbClr val="C0C0C0"/>
                  </a:outerShdw>
                </a:effectLst>
                <a:latin typeface="Times New Roman" pitchFamily="18" charset="0"/>
              </a:rPr>
              <a:t>文法</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G[S]</a:t>
            </a:r>
            <a:r>
              <a:rPr lang="zh-CN" alt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 ：</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S</a:t>
            </a:r>
            <a:r>
              <a:rPr lang="en-US" sz="2000" b="1" dirty="0">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AB	</a:t>
            </a:r>
            <a:r>
              <a:rPr lang="en-US" sz="2000" b="1" dirty="0" err="1">
                <a:solidFill>
                  <a:srgbClr val="000000"/>
                </a:solidFill>
                <a:effectLst>
                  <a:outerShdw blurRad="38100" dist="38100" dir="2700000" algn="tl">
                    <a:srgbClr val="C0C0C0"/>
                  </a:outerShdw>
                </a:effectLst>
                <a:latin typeface="Times New Roman" pitchFamily="18" charset="0"/>
                <a:ea typeface="华文细黑" pitchFamily="2" charset="-122"/>
              </a:rPr>
              <a:t>S</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ea typeface="华文细黑" pitchFamily="2" charset="-122"/>
              </a:rPr>
              <a:t>bC</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	</a:t>
            </a:r>
            <a:r>
              <a:rPr lang="en-US" sz="2000" b="1" dirty="0" err="1">
                <a:solidFill>
                  <a:srgbClr val="000000"/>
                </a:solidFill>
                <a:effectLst>
                  <a:outerShdw blurRad="38100" dist="38100" dir="2700000" algn="tl">
                    <a:srgbClr val="C0C0C0"/>
                  </a:outerShdw>
                </a:effectLst>
                <a:latin typeface="Times New Roman" pitchFamily="18" charset="0"/>
                <a:ea typeface="华文细黑" pitchFamily="2" charset="-122"/>
              </a:rPr>
              <a:t>A</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ε</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ε</a:t>
            </a:r>
            <a:endPar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endParaRPr>
          </a:p>
          <a:p>
            <a:pPr marL="342900" indent="-342900" fontAlgn="base">
              <a:lnSpc>
                <a:spcPct val="90000"/>
              </a:lnSpc>
              <a:spcBef>
                <a:spcPct val="20000"/>
              </a:spcBef>
              <a:spcAft>
                <a:spcPct val="0"/>
              </a:spcAft>
              <a:buFont typeface="Arial" panose="020B0604020202020204" pitchFamily="34" charset="0"/>
              <a:buNone/>
              <a:defRPr/>
            </a:pP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aD</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C</a:t>
            </a:r>
            <a:r>
              <a:rPr lang="en-US" sz="2000" b="1" dirty="0">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AD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C</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D</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aS</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D</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c</a:t>
            </a:r>
            <a:endPar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endParaRPr>
          </a:p>
          <a:p>
            <a:pPr marL="342900" indent="-342900" fontAlgn="base">
              <a:spcBef>
                <a:spcPct val="20000"/>
              </a:spcBef>
              <a:spcAft>
                <a:spcPct val="0"/>
              </a:spcAft>
              <a:buFont typeface="Arial" panose="020B0604020202020204" pitchFamily="34" charset="0"/>
              <a:buNone/>
              <a:defRPr/>
            </a:pP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FIRST(S)={</a:t>
            </a:r>
            <a:r>
              <a:rPr lang="en-US" sz="2000" b="1" dirty="0" err="1">
                <a:solidFill>
                  <a:srgbClr val="FF0000"/>
                </a:solidFill>
                <a:effectLst>
                  <a:outerShdw blurRad="38100" dist="38100" dir="2700000" algn="tl">
                    <a:srgbClr val="C0C0C0"/>
                  </a:outerShdw>
                </a:effectLst>
                <a:latin typeface="Times New Roman" pitchFamily="18" charset="0"/>
                <a:cs typeface="Times New Roman" pitchFamily="18" charset="0"/>
              </a:rPr>
              <a:t>ε</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FIRST(A)={</a:t>
            </a:r>
            <a:r>
              <a:rPr lang="en-US" sz="2000" b="1" dirty="0" err="1">
                <a:solidFill>
                  <a:srgbClr val="FF0000"/>
                </a:solidFill>
                <a:effectLst>
                  <a:outerShdw blurRad="38100" dist="38100" dir="2700000" algn="tl">
                    <a:srgbClr val="C0C0C0"/>
                  </a:outerShdw>
                </a:effectLst>
                <a:latin typeface="Times New Roman" pitchFamily="18" charset="0"/>
                <a:cs typeface="Times New Roman" pitchFamily="18" charset="0"/>
              </a:rPr>
              <a:t>ε</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FIRST(B)={</a:t>
            </a:r>
            <a:r>
              <a:rPr lang="en-US" sz="2000" b="1" dirty="0" err="1">
                <a:solidFill>
                  <a:srgbClr val="FF0000"/>
                </a:solidFill>
                <a:effectLst>
                  <a:outerShdw blurRad="38100" dist="38100" dir="2700000" algn="tl">
                    <a:srgbClr val="C0C0C0"/>
                  </a:outerShdw>
                </a:effectLst>
                <a:latin typeface="Times New Roman" pitchFamily="18" charset="0"/>
                <a:cs typeface="Times New Roman" pitchFamily="18" charset="0"/>
              </a:rPr>
              <a:t>ε</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a:t>
            </a:r>
          </a:p>
          <a:p>
            <a:pPr marL="342900" indent="-342900" fontAlgn="base">
              <a:spcBef>
                <a:spcPct val="20000"/>
              </a:spcBef>
              <a:spcAft>
                <a:spcPct val="0"/>
              </a:spcAft>
              <a:buFont typeface="Arial" panose="020B0604020202020204" pitchFamily="34" charset="0"/>
              <a:buNone/>
              <a:defRPr/>
            </a:pP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FIRST(C)={</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a,b,c</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FIRST(D)={</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a,c</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a:t>
            </a:r>
          </a:p>
        </p:txBody>
      </p:sp>
    </p:spTree>
    <p:extLst>
      <p:ext uri="{BB962C8B-B14F-4D97-AF65-F5344CB8AC3E}">
        <p14:creationId xmlns:p14="http://schemas.microsoft.com/office/powerpoint/2010/main" val="494371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定义</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对于文法的任意两个不同的产生式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不存在终结符号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使得</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和</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都可以推导出以</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开头的串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和</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最多只有一个可以推导出空串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可以推导出空串，那么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不能推导出以</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中任何终结符号开头的串；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等价于：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Φ</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（条件一、二）</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 FOLLOW(</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Φ</a:t>
            </a:r>
            <a:r>
              <a:rPr lang="zh-CN" altLang="en-US" dirty="0" smtClean="0">
                <a:latin typeface="Times New Roman" pitchFamily="18" charset="0"/>
                <a:ea typeface="隶书" pitchFamily="49" charset="-122"/>
                <a:cs typeface="Times New Roman" pitchFamily="18" charset="0"/>
                <a:sym typeface="Wingdings" pitchFamily="2" charset="2"/>
              </a:rPr>
              <a:t>；反之亦然。（条件三）</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考虑：对于一个</a:t>
            </a:r>
            <a:r>
              <a:rPr lang="en-US" altLang="zh-CN" dirty="0" smtClean="0">
                <a:latin typeface="Times New Roman" pitchFamily="18" charset="0"/>
                <a:ea typeface="隶书" pitchFamily="49" charset="-122"/>
                <a:cs typeface="Times New Roman" pitchFamily="18" charset="0"/>
                <a:sym typeface="Wingdings" pitchFamily="2" charset="2"/>
              </a:rPr>
              <a:t>LL(1)</a:t>
            </a:r>
            <a:r>
              <a:rPr lang="zh-CN" altLang="en-US" dirty="0" smtClean="0">
                <a:latin typeface="Times New Roman" pitchFamily="18" charset="0"/>
                <a:ea typeface="隶书" pitchFamily="49" charset="-122"/>
                <a:cs typeface="Times New Roman" pitchFamily="18" charset="0"/>
                <a:sym typeface="Wingdings" pitchFamily="2" charset="2"/>
              </a:rPr>
              <a:t>文法，我们期望从</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推导出以终结符号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开头的符号串，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我们如何选择产生式？</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有多个选择吗？</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LL(1)</a:t>
            </a:r>
            <a:r>
              <a:rPr lang="zh-CN" altLang="en-US" dirty="0" smtClean="0">
                <a:latin typeface="Times New Roman" pitchFamily="18" charset="0"/>
                <a:ea typeface="隶书" pitchFamily="49" charset="-122"/>
                <a:cs typeface="Times New Roman" pitchFamily="18" charset="0"/>
              </a:rPr>
              <a:t>文法，可以在自顶向下分析过程中，根据当前输入符号来确定使用的产生式。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例如：</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产生式：</a:t>
            </a: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i="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a</a:t>
            </a:r>
          </a:p>
          <a:p>
            <a:pPr lvl="1"/>
            <a:r>
              <a:rPr lang="zh-CN" altLang="en-US" dirty="0" smtClean="0">
                <a:latin typeface="Times New Roman" pitchFamily="18" charset="0"/>
                <a:ea typeface="隶书" pitchFamily="49" charset="-122"/>
                <a:cs typeface="Times New Roman" pitchFamily="18" charset="0"/>
                <a:sym typeface="Wingdings" pitchFamily="2" charset="2"/>
              </a:rPr>
              <a:t>输入：</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 else a</a:t>
            </a:r>
          </a:p>
          <a:p>
            <a:pPr lvl="1"/>
            <a:r>
              <a:rPr lang="zh-CN" altLang="en-US" dirty="0" smtClean="0">
                <a:latin typeface="Times New Roman" pitchFamily="18" charset="0"/>
                <a:ea typeface="隶书" pitchFamily="49" charset="-122"/>
                <a:cs typeface="Times New Roman" pitchFamily="18" charset="0"/>
              </a:rPr>
              <a:t>首先选择产生式</a:t>
            </a:r>
            <a:r>
              <a:rPr lang="en-US" altLang="zh-CN" dirty="0" smtClean="0">
                <a:latin typeface="Times New Roman" pitchFamily="18" charset="0"/>
                <a:ea typeface="隶书" pitchFamily="49" charset="-122"/>
                <a:cs typeface="Times New Roman" pitchFamily="18" charset="0"/>
              </a:rPr>
              <a:t>stmt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得到句型</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zh-CN" altLang="en-US" dirty="0" smtClean="0">
                <a:latin typeface="Times New Roman" pitchFamily="18" charset="0"/>
                <a:ea typeface="隶书" pitchFamily="49" charset="-122"/>
                <a:cs typeface="Times New Roman" pitchFamily="18" charset="0"/>
                <a:sym typeface="Wingdings" pitchFamily="2" charset="2"/>
              </a:rPr>
              <a:t>然后发现要把句型中的第一个</a:t>
            </a:r>
            <a:r>
              <a:rPr lang="en-US" altLang="zh-CN"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展开，选择产生式</a:t>
            </a: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，得到句型</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b="1" dirty="0" smtClean="0">
                <a:latin typeface="Times New Roman" pitchFamily="18" charset="0"/>
                <a:ea typeface="隶书" pitchFamily="49" charset="-122"/>
                <a:cs typeface="Times New Roman" pitchFamily="18" charset="0"/>
                <a:sym typeface="Wingdings" pitchFamily="2" charset="2"/>
              </a:rPr>
              <a:t> else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然后再展开第一个</a:t>
            </a:r>
            <a:r>
              <a:rPr lang="en-US" altLang="zh-CN"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，得到</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 else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输入：文法</a:t>
            </a:r>
            <a:r>
              <a:rPr lang="en-US" altLang="zh-CN" dirty="0" smtClean="0">
                <a:latin typeface="Times New Roman" pitchFamily="18" charset="0"/>
                <a:ea typeface="隶书" pitchFamily="49" charset="-122"/>
                <a:cs typeface="Times New Roman" pitchFamily="18" charset="0"/>
              </a:rPr>
              <a:t>G</a:t>
            </a:r>
          </a:p>
          <a:p>
            <a:r>
              <a:rPr lang="zh-CN" altLang="en-US" dirty="0" smtClean="0">
                <a:latin typeface="Times New Roman" pitchFamily="18" charset="0"/>
                <a:ea typeface="隶书" pitchFamily="49" charset="-122"/>
                <a:cs typeface="Times New Roman" pitchFamily="18" charset="0"/>
              </a:rPr>
              <a:t>输出：预测分析表</a:t>
            </a:r>
            <a:r>
              <a:rPr lang="en-US" altLang="zh-CN" dirty="0" smtClean="0">
                <a:latin typeface="Times New Roman" pitchFamily="18" charset="0"/>
                <a:ea typeface="隶书" pitchFamily="49" charset="-122"/>
                <a:cs typeface="Times New Roman" pitchFamily="18" charset="0"/>
              </a:rPr>
              <a:t>M</a:t>
            </a: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的每个产生式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中的每个终结符号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加入到</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，那么对于</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中的每个符号</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，将将</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加入到</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最后在所有的空白条目中填入</a:t>
            </a:r>
            <a:r>
              <a:rPr lang="en-US" altLang="zh-CN" dirty="0" smtClean="0">
                <a:latin typeface="Times New Roman" pitchFamily="18" charset="0"/>
                <a:ea typeface="隶书" pitchFamily="49" charset="-122"/>
                <a:cs typeface="Times New Roman" pitchFamily="18" charset="0"/>
                <a:sym typeface="Wingdings" pitchFamily="2" charset="2"/>
              </a:rPr>
              <a:t>error</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3"/>
            <a:ext cx="8472518" cy="2643206"/>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E’+TE’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T </a:t>
            </a:r>
            <a:r>
              <a:rPr lang="en-US" altLang="zh-CN" dirty="0" smtClean="0">
                <a:latin typeface="Times New Roman" pitchFamily="18" charset="0"/>
                <a:ea typeface="隶书" pitchFamily="49" charset="-122"/>
                <a:cs typeface="Times New Roman" pitchFamily="18" charset="0"/>
                <a:sym typeface="Wingdings" pitchFamily="2" charset="2"/>
              </a:rPr>
              <a:t> FT’		T’*FT’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dirty="0" smtClean="0">
                <a:latin typeface="Times New Roman" pitchFamily="18" charset="0"/>
                <a:ea typeface="隶书" pitchFamily="49" charset="-122"/>
                <a:cs typeface="Times New Roman" pitchFamily="18" charset="0"/>
                <a:sym typeface="Wingdings" pitchFamily="2" charset="2"/>
              </a:rPr>
              <a:t>F(E)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r>
              <a:rPr lang="en-US" altLang="zh-CN" dirty="0" smtClean="0">
                <a:latin typeface="Times New Roman" pitchFamily="18" charset="0"/>
                <a:ea typeface="隶书" pitchFamily="49" charset="-122"/>
                <a:cs typeface="Times New Roman" pitchFamily="18" charset="0"/>
                <a:sym typeface="Wingdings" pitchFamily="2" charset="2"/>
              </a:rPr>
              <a:t>}</a:t>
            </a:r>
          </a:p>
          <a:p>
            <a:r>
              <a:rPr lang="en-US" altLang="zh-CN" dirty="0" smtClean="0">
                <a:latin typeface="Times New Roman" pitchFamily="18" charset="0"/>
                <a:ea typeface="隶书" pitchFamily="49" charset="-122"/>
                <a:cs typeface="Times New Roman" pitchFamily="18" charset="0"/>
                <a:sym typeface="Wingdings" pitchFamily="2" charset="2"/>
              </a:rPr>
              <a:t>FOLLOW</a:t>
            </a:r>
            <a:r>
              <a:rPr lang="zh-CN" altLang="en-US" dirty="0" smtClean="0">
                <a:latin typeface="Times New Roman" pitchFamily="18" charset="0"/>
                <a:ea typeface="隶书" pitchFamily="49" charset="-122"/>
                <a:cs typeface="Times New Roman" pitchFamily="18" charset="0"/>
                <a:sym typeface="Wingdings" pitchFamily="2" charset="2"/>
              </a:rPr>
              <a:t>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T,T’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 $}	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endParaRPr lang="zh-CN" altLang="en-US"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cs typeface="Times New Roman" pitchFamily="18" charset="0"/>
              <a:sym typeface="Wingdings" pitchFamily="2" charset="2"/>
            </a:endParaRP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0" y="3714752"/>
            <a:ext cx="9121548" cy="3000396"/>
          </a:xfrm>
          <a:prstGeom prst="rect">
            <a:avLst/>
          </a:prstGeom>
          <a:noFill/>
          <a:ln w="9525">
            <a:noFill/>
            <a:miter lim="800000"/>
            <a:headEnd/>
            <a:tailEnd/>
          </a:ln>
          <a:effectLst/>
        </p:spPr>
      </p:pic>
      <p:sp>
        <p:nvSpPr>
          <p:cNvPr id="6" name="TextBox 5"/>
          <p:cNvSpPr txBox="1"/>
          <p:nvPr/>
        </p:nvSpPr>
        <p:spPr>
          <a:xfrm>
            <a:off x="4857752" y="1285860"/>
            <a:ext cx="4143404" cy="1200329"/>
          </a:xfrm>
          <a:prstGeom prst="rect">
            <a:avLst/>
          </a:prstGeom>
          <a:noFill/>
        </p:spPr>
        <p:txBody>
          <a:bodyPr wrap="square" rtlCol="0">
            <a:spAutoFit/>
          </a:bodyPr>
          <a:lstStyle/>
          <a:p>
            <a:r>
              <a:rPr lang="zh-CN" altLang="en-US" dirty="0" smtClean="0">
                <a:solidFill>
                  <a:srgbClr val="FF0000"/>
                </a:solidFill>
                <a:latin typeface="隶书" pitchFamily="49" charset="-122"/>
                <a:ea typeface="隶书" pitchFamily="49" charset="-122"/>
              </a:rPr>
              <a:t>这个例子恰巧使得每个产生式的右部的第一个符号的</a:t>
            </a:r>
            <a:r>
              <a:rPr lang="en-US" altLang="zh-CN" dirty="0" smtClean="0">
                <a:solidFill>
                  <a:srgbClr val="FF0000"/>
                </a:solidFill>
                <a:latin typeface="隶书" pitchFamily="49" charset="-122"/>
                <a:ea typeface="隶书" pitchFamily="49" charset="-122"/>
              </a:rPr>
              <a:t>FIRST</a:t>
            </a:r>
            <a:r>
              <a:rPr lang="zh-CN" altLang="en-US" dirty="0" smtClean="0">
                <a:solidFill>
                  <a:srgbClr val="FF0000"/>
                </a:solidFill>
                <a:latin typeface="隶书" pitchFamily="49" charset="-122"/>
                <a:ea typeface="隶书" pitchFamily="49" charset="-122"/>
              </a:rPr>
              <a:t>集合就等于产生式右部的</a:t>
            </a:r>
            <a:r>
              <a:rPr lang="en-US" altLang="zh-CN" dirty="0" smtClean="0">
                <a:solidFill>
                  <a:srgbClr val="FF0000"/>
                </a:solidFill>
                <a:latin typeface="隶书" pitchFamily="49" charset="-122"/>
                <a:ea typeface="隶书" pitchFamily="49" charset="-122"/>
              </a:rPr>
              <a:t>FIRST</a:t>
            </a:r>
            <a:r>
              <a:rPr lang="zh-CN" altLang="en-US" dirty="0" smtClean="0">
                <a:solidFill>
                  <a:srgbClr val="FF0000"/>
                </a:solidFill>
                <a:latin typeface="隶书" pitchFamily="49" charset="-122"/>
                <a:ea typeface="隶书" pitchFamily="49" charset="-122"/>
              </a:rPr>
              <a:t>集合。但是在一般情况下不总是这样的。</a:t>
            </a:r>
            <a:endParaRPr lang="zh-CN" altLang="en-US" dirty="0">
              <a:solidFill>
                <a:srgbClr val="FF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预测分析表冲突的例子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357298"/>
            <a:ext cx="8229600" cy="2071702"/>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文法：</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iEtSS</a:t>
            </a:r>
            <a:r>
              <a:rPr lang="en-US" altLang="zh-CN" dirty="0" smtClean="0">
                <a:latin typeface="Times New Roman" pitchFamily="18" charset="0"/>
                <a:ea typeface="隶书" pitchFamily="49" charset="-122"/>
                <a:cs typeface="Times New Roman" pitchFamily="18" charset="0"/>
                <a:sym typeface="Wingdings" pitchFamily="2" charset="2"/>
              </a:rPr>
              <a:t>’ | a		</a:t>
            </a:r>
            <a:r>
              <a:rPr lang="en-US" altLang="zh-CN" dirty="0" err="1" smtClean="0">
                <a:latin typeface="Times New Roman" pitchFamily="18" charset="0"/>
                <a:ea typeface="隶书" pitchFamily="49" charset="-122"/>
                <a:cs typeface="Times New Roman" pitchFamily="18" charset="0"/>
                <a:sym typeface="Wingdings" pitchFamily="2" charset="2"/>
              </a:rPr>
              <a:t>S’eS</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Eb</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FIRST(</a:t>
            </a:r>
            <a:r>
              <a:rPr lang="en-US" altLang="zh-CN" dirty="0" err="1" smtClean="0">
                <a:latin typeface="Times New Roman" pitchFamily="18" charset="0"/>
                <a:ea typeface="隶书" pitchFamily="49" charset="-122"/>
                <a:cs typeface="Times New Roman" pitchFamily="18" charset="0"/>
                <a:sym typeface="Wingdings" pitchFamily="2" charset="2"/>
              </a:rPr>
              <a:t>eS</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，使得</a:t>
            </a:r>
            <a:r>
              <a:rPr lang="en-US" altLang="zh-CN" dirty="0" err="1" smtClean="0">
                <a:latin typeface="Times New Roman" pitchFamily="18" charset="0"/>
                <a:ea typeface="隶书" pitchFamily="49" charset="-122"/>
                <a:cs typeface="Times New Roman" pitchFamily="18" charset="0"/>
                <a:sym typeface="Wingdings" pitchFamily="2" charset="2"/>
              </a:rPr>
              <a:t>S’eS</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FOLLOW(S’)={$,e}</a:t>
            </a:r>
            <a:r>
              <a:rPr lang="zh-CN" altLang="en-US" dirty="0" smtClean="0">
                <a:latin typeface="Times New Roman" pitchFamily="18" charset="0"/>
                <a:ea typeface="隶书" pitchFamily="49" charset="-122"/>
                <a:cs typeface="Times New Roman" pitchFamily="18" charset="0"/>
                <a:sym typeface="Wingdings" pitchFamily="2" charset="2"/>
              </a:rPr>
              <a:t>使得</a:t>
            </a:r>
            <a:r>
              <a:rPr lang="en-US" altLang="zh-CN" dirty="0" smtClean="0">
                <a:latin typeface="Times New Roman" pitchFamily="18" charset="0"/>
                <a:ea typeface="隶书" pitchFamily="49" charset="-122"/>
                <a:cs typeface="Times New Roman" pitchFamily="18" charset="0"/>
                <a:sym typeface="Wingdings" pitchFamily="2" charset="2"/>
              </a:rPr>
              <a:t>S’</a:t>
            </a:r>
            <a:r>
              <a:rPr lang="el-GR" altLang="zh-CN" dirty="0" smtClean="0">
                <a:latin typeface="Times New Roman" pitchFamily="18" charset="0"/>
                <a:ea typeface="隶书" pitchFamily="49" charset="-122"/>
                <a:cs typeface="Times New Roman" pitchFamily="18" charset="0"/>
                <a:sym typeface="Wingdings" pitchFamily="2" charset="2"/>
              </a:rPr>
              <a:t> ε</a:t>
            </a:r>
            <a:r>
              <a:rPr lang="zh-CN" altLang="en-US" dirty="0" smtClean="0">
                <a:latin typeface="Times New Roman" pitchFamily="18" charset="0"/>
                <a:ea typeface="隶书" pitchFamily="49" charset="-122"/>
                <a:cs typeface="Times New Roman" pitchFamily="18" charset="0"/>
                <a:sym typeface="Wingdings" pitchFamily="2" charset="2"/>
              </a:rPr>
              <a:t>也在</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LL(1)</a:t>
            </a:r>
            <a:r>
              <a:rPr lang="zh-CN" altLang="en-US" dirty="0" smtClean="0">
                <a:latin typeface="Times New Roman" pitchFamily="18" charset="0"/>
                <a:ea typeface="隶书" pitchFamily="49" charset="-122"/>
                <a:cs typeface="Times New Roman" pitchFamily="18" charset="0"/>
                <a:sym typeface="Wingdings" pitchFamily="2" charset="2"/>
              </a:rPr>
              <a:t>文法必然不是二义性的；而这个文法是二义性的</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1026" name="Picture 2"/>
          <p:cNvPicPr>
            <a:picLocks noChangeAspect="1" noChangeArrowheads="1"/>
          </p:cNvPicPr>
          <p:nvPr/>
        </p:nvPicPr>
        <p:blipFill>
          <a:blip r:embed="rId2" cstate="print"/>
          <a:srcRect/>
          <a:stretch>
            <a:fillRect/>
          </a:stretch>
        </p:blipFill>
        <p:spPr bwMode="auto">
          <a:xfrm>
            <a:off x="285720" y="3214686"/>
            <a:ext cx="8858280" cy="2651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文法书写的约定</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终结符号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靠前的小写字母</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a,b,c</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；运算符号</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；标点符号；数位；黑体字符串</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while</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非终结符号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靠前的大小字母</a:t>
            </a:r>
            <a:r>
              <a:rPr lang="en-US" altLang="zh-CN" dirty="0" smtClean="0">
                <a:latin typeface="Times New Roman" pitchFamily="18" charset="0"/>
                <a:ea typeface="隶书" pitchFamily="49" charset="-122"/>
                <a:cs typeface="Times New Roman" pitchFamily="18" charset="0"/>
              </a:rPr>
              <a:t>(A,B,C)</a:t>
            </a:r>
            <a:r>
              <a:rPr lang="zh-CN" altLang="en-US" dirty="0" smtClean="0">
                <a:latin typeface="Times New Roman" pitchFamily="18" charset="0"/>
                <a:ea typeface="隶书" pitchFamily="49" charset="-122"/>
                <a:cs typeface="Times New Roman" pitchFamily="18" charset="0"/>
              </a:rPr>
              <a:t>；字母</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（通常是开始符号）；小写斜体字母；表示程序构造的大写字母</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X,Y,Z</a:t>
            </a:r>
            <a:r>
              <a:rPr lang="zh-CN" altLang="en-US" dirty="0" smtClean="0">
                <a:latin typeface="Times New Roman" pitchFamily="18" charset="0"/>
                <a:ea typeface="隶书" pitchFamily="49" charset="-122"/>
                <a:cs typeface="Times New Roman" pitchFamily="18" charset="0"/>
              </a:rPr>
              <a:t>文法符号（终结符号或非终结符号）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小写希腊字母表示文法符号串</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β</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γ</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靠后的小写字母表示终结符号串</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具有相同头的产生式可以合并成</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rPr>
              <a:t> α</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 α</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 | </a:t>
            </a:r>
            <a:r>
              <a:rPr lang="el-GR" altLang="zh-CN" dirty="0" smtClean="0">
                <a:latin typeface="Times New Roman" pitchFamily="18" charset="0"/>
                <a:ea typeface="隶书" pitchFamily="49" charset="-122"/>
                <a:cs typeface="Times New Roman" pitchFamily="18" charset="0"/>
              </a:rPr>
              <a:t>α</a:t>
            </a:r>
            <a:r>
              <a:rPr lang="en-US" altLang="zh-CN" baseline="-25000"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的形式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通常第一个产生式的左部就是开始符号。</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文法的递归下降分析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543047"/>
          </a:xfrm>
        </p:spPr>
        <p:txBody>
          <a:bodyPr>
            <a:normAutofit fontScale="77500" lnSpcReduction="20000"/>
          </a:bodyPr>
          <a:lstStyle/>
          <a:p>
            <a:r>
              <a:rPr lang="zh-CN" altLang="en-US" dirty="0" smtClean="0">
                <a:latin typeface="隶书" pitchFamily="49" charset="-122"/>
                <a:ea typeface="隶书" pitchFamily="49" charset="-122"/>
              </a:rPr>
              <a:t>递归下降语法分析程序由一组过程组成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每个非终结符号对应于一个过程，该过程负责扫描非终结符号对应的结构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可以使用当前的输入符号来唯一地选择产生式</a:t>
            </a:r>
            <a:endParaRPr lang="en-US" altLang="zh-CN" dirty="0" smtClean="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571472" y="3429000"/>
            <a:ext cx="5715040" cy="3272930"/>
          </a:xfrm>
          <a:prstGeom prst="rect">
            <a:avLst/>
          </a:prstGeom>
          <a:noFill/>
          <a:ln w="9525">
            <a:noFill/>
            <a:miter lim="800000"/>
            <a:headEnd/>
            <a:tailEnd/>
          </a:ln>
          <a:effectLst/>
        </p:spPr>
      </p:pic>
      <p:sp>
        <p:nvSpPr>
          <p:cNvPr id="5" name="TextBox 4"/>
          <p:cNvSpPr txBox="1"/>
          <p:nvPr/>
        </p:nvSpPr>
        <p:spPr>
          <a:xfrm>
            <a:off x="6286512" y="3571876"/>
            <a:ext cx="2500330" cy="923330"/>
          </a:xfrm>
          <a:prstGeom prst="rect">
            <a:avLst/>
          </a:prstGeom>
          <a:noFill/>
        </p:spPr>
        <p:txBody>
          <a:bodyPr wrap="square" rtlCol="0">
            <a:spAutoFit/>
          </a:bodyPr>
          <a:lstStyle/>
          <a:p>
            <a:r>
              <a:rPr lang="zh-CN" altLang="en-US" dirty="0" smtClean="0">
                <a:solidFill>
                  <a:srgbClr val="FF0000"/>
                </a:solidFill>
              </a:rPr>
              <a:t>如果当前输入符号为</a:t>
            </a:r>
            <a:r>
              <a:rPr lang="en-US" altLang="zh-CN" dirty="0" smtClean="0">
                <a:solidFill>
                  <a:srgbClr val="FF0000"/>
                </a:solidFill>
              </a:rPr>
              <a:t>a</a:t>
            </a:r>
            <a:r>
              <a:rPr lang="zh-CN" altLang="en-US" dirty="0" smtClean="0">
                <a:solidFill>
                  <a:srgbClr val="FF0000"/>
                </a:solidFill>
              </a:rPr>
              <a:t>，那么选择</a:t>
            </a:r>
            <a:r>
              <a:rPr lang="en-US" altLang="zh-CN" dirty="0" smtClean="0">
                <a:solidFill>
                  <a:srgbClr val="FF0000"/>
                </a:solidFill>
              </a:rPr>
              <a:t>M[</a:t>
            </a:r>
            <a:r>
              <a:rPr lang="en-US" altLang="zh-CN" dirty="0" err="1" smtClean="0">
                <a:solidFill>
                  <a:srgbClr val="FF0000"/>
                </a:solidFill>
              </a:rPr>
              <a:t>A,a</a:t>
            </a:r>
            <a:r>
              <a:rPr lang="en-US" altLang="zh-CN" dirty="0" smtClean="0">
                <a:solidFill>
                  <a:srgbClr val="FF0000"/>
                </a:solidFill>
              </a:rPr>
              <a:t>]</a:t>
            </a:r>
            <a:r>
              <a:rPr lang="zh-CN" altLang="en-US" dirty="0" smtClean="0">
                <a:solidFill>
                  <a:srgbClr val="FF0000"/>
                </a:solidFill>
              </a:rPr>
              <a:t>中的产生式</a:t>
            </a:r>
            <a:endParaRPr lang="zh-CN" altLang="en-US" dirty="0">
              <a:solidFill>
                <a:srgbClr val="FF0000"/>
              </a:solidFill>
            </a:endParaRPr>
          </a:p>
        </p:txBody>
      </p:sp>
      <p:sp>
        <p:nvSpPr>
          <p:cNvPr id="6" name="圆角矩形标注 5"/>
          <p:cNvSpPr/>
          <p:nvPr/>
        </p:nvSpPr>
        <p:spPr>
          <a:xfrm>
            <a:off x="6286512" y="3500438"/>
            <a:ext cx="2500330" cy="928694"/>
          </a:xfrm>
          <a:prstGeom prst="wedgeRoundRectCallout">
            <a:avLst>
              <a:gd name="adj1" fmla="val -72852"/>
              <a:gd name="adj2" fmla="val 732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非递归的预测分析（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在自顶向下分析的过程中，我们总是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匹配掉句型中左边的所有终结符号；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对于最左边的非终结符号，我们选择适当的产生式展开。</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匹配成功的终结符号不会再被考虑，因此我们只需要记住句型的余下部分，以及尚未匹配的输入终结符号串。</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由于展开的动作总是发生在余下部分的左端，我们可以用栈来存放这些符号。</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非递归的预测分析（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分析时的处理过程：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初始化时，栈中仅包含开始符号；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如果栈顶元素是终结符号，那么进行匹配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如果栈顶元素是非终结符号</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使用预测分析表来选择适当的产生式；</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在栈顶用产生式右部替换产生式左部；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因此对所有文法的预测分析都可以共用同样的驱动程序。</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分析表驱动的预测分析器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3614734" cy="4400568"/>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：如果栈中的符号序列为</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，而</a:t>
            </a:r>
            <a:r>
              <a:rPr lang="en-US" altLang="zh-CN" dirty="0" smtClean="0">
                <a:solidFill>
                  <a:srgbClr val="FF0000"/>
                </a:solidFill>
                <a:latin typeface="Times New Roman" pitchFamily="18" charset="0"/>
                <a:ea typeface="隶书" pitchFamily="49" charset="-122"/>
                <a:cs typeface="Times New Roman" pitchFamily="18" charset="0"/>
              </a:rPr>
              <a:t>w</a:t>
            </a:r>
            <a:r>
              <a:rPr lang="zh-CN" altLang="en-US" dirty="0" smtClean="0">
                <a:solidFill>
                  <a:srgbClr val="FF0000"/>
                </a:solidFill>
                <a:latin typeface="Times New Roman" pitchFamily="18" charset="0"/>
                <a:ea typeface="隶书" pitchFamily="49" charset="-122"/>
                <a:cs typeface="Times New Roman" pitchFamily="18" charset="0"/>
              </a:rPr>
              <a:t>是已经被读入的部分输入</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是尚未处理的输入；那么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推导出</a:t>
            </a:r>
            <a:r>
              <a:rPr lang="en-US" altLang="zh-CN" dirty="0" smtClean="0">
                <a:latin typeface="Times New Roman" pitchFamily="18" charset="0"/>
                <a:ea typeface="隶书" pitchFamily="49" charset="-122"/>
                <a:cs typeface="Times New Roman" pitchFamily="18" charset="0"/>
              </a:rPr>
              <a:t>w</a:t>
            </a:r>
            <a:r>
              <a:rPr lang="el-GR" altLang="zh-CN" dirty="0" smtClean="0">
                <a:latin typeface="Times New Roman" pitchFamily="18" charset="0"/>
                <a:ea typeface="隶书" pitchFamily="49" charset="-122"/>
                <a:cs typeface="Times New Roman" pitchFamily="18" charset="0"/>
              </a:rPr>
              <a:t>α</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我们试图从</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推导出余下的输入终结符号串</a:t>
            </a:r>
            <a:r>
              <a:rPr lang="en-US" altLang="zh-CN" dirty="0" smtClean="0">
                <a:latin typeface="Times New Roman" pitchFamily="18" charset="0"/>
                <a:ea typeface="隶书" pitchFamily="49" charset="-122"/>
                <a:cs typeface="Times New Roman" pitchFamily="18" charset="0"/>
              </a:rPr>
              <a:t>w’</a:t>
            </a:r>
          </a:p>
          <a:p>
            <a:pPr lvl="1"/>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预测分析程序使用</a:t>
            </a:r>
            <a:r>
              <a:rPr lang="en-US" altLang="zh-CN" dirty="0" smtClean="0">
                <a:latin typeface="Times New Roman" pitchFamily="18" charset="0"/>
                <a:ea typeface="隶书" pitchFamily="49" charset="-122"/>
                <a:cs typeface="Times New Roman" pitchFamily="18" charset="0"/>
              </a:rPr>
              <a:t>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来扩展</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，将此产生式的右部按倒序压入栈中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请注意：这样的操作使得分析过程中性质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得到保持。</a:t>
            </a:r>
            <a:endParaRPr lang="en-US" altLang="zh-CN" dirty="0" smtClean="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214810" y="1571612"/>
            <a:ext cx="492919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4697427"/>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输入：串</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，预测分析表</a:t>
            </a:r>
            <a:r>
              <a:rPr lang="en-US" altLang="zh-CN" dirty="0" smtClean="0">
                <a:latin typeface="Times New Roman" pitchFamily="18" charset="0"/>
                <a:ea typeface="隶书" pitchFamily="49" charset="-122"/>
                <a:cs typeface="Times New Roman" pitchFamily="18" charset="0"/>
              </a:rPr>
              <a:t>M</a:t>
            </a:r>
          </a:p>
          <a:p>
            <a:r>
              <a:rPr lang="zh-CN" altLang="en-US" dirty="0" smtClean="0">
                <a:latin typeface="Times New Roman" pitchFamily="18" charset="0"/>
                <a:ea typeface="隶书" pitchFamily="49" charset="-122"/>
                <a:cs typeface="Times New Roman" pitchFamily="18" charset="0"/>
              </a:rPr>
              <a:t>输出：如果</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是句子，输出</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的最左推导；否则报错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rPr>
              <a:t>初始化：输入缓冲区中为</a:t>
            </a:r>
            <a:r>
              <a:rPr lang="en-US" altLang="zh-CN" dirty="0" smtClean="0">
                <a:latin typeface="Times New Roman" pitchFamily="18" charset="0"/>
                <a:ea typeface="隶书" pitchFamily="49" charset="-122"/>
                <a:cs typeface="Times New Roman" pitchFamily="18" charset="0"/>
              </a:rPr>
              <a:t>w $</a:t>
            </a:r>
            <a:r>
              <a:rPr lang="zh-CN" altLang="en-US" dirty="0" smtClean="0">
                <a:latin typeface="Times New Roman" pitchFamily="18" charset="0"/>
                <a:ea typeface="隶书" pitchFamily="49" charset="-122"/>
                <a:cs typeface="Times New Roman" pitchFamily="18" charset="0"/>
              </a:rPr>
              <a:t>；栈中包含</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指向</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的第一个符号；</a:t>
            </a:r>
            <a:endParaRPr lang="en-US" altLang="zh-CN" dirty="0" smtClean="0">
              <a:latin typeface="Times New Roman" pitchFamily="18" charset="0"/>
              <a:ea typeface="隶书" pitchFamily="49" charset="-122"/>
              <a:cs typeface="Times New Roman" pitchFamily="18" charset="0"/>
            </a:endParaRP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栈顶符号，</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指向符号</a:t>
            </a:r>
            <a:r>
              <a:rPr lang="en-US" altLang="zh-CN" dirty="0" smtClean="0">
                <a:latin typeface="Times New Roman" pitchFamily="18" charset="0"/>
                <a:ea typeface="隶书" pitchFamily="49" charset="-122"/>
                <a:cs typeface="Times New Roman" pitchFamily="18" charset="0"/>
              </a:rPr>
              <a:t>a</a:t>
            </a:r>
          </a:p>
          <a:p>
            <a:pPr lvl="2">
              <a:buNone/>
            </a:pPr>
            <a:r>
              <a:rPr lang="en-US" altLang="zh-CN" dirty="0" smtClean="0">
                <a:latin typeface="Times New Roman" pitchFamily="18" charset="0"/>
                <a:ea typeface="隶书" pitchFamily="49" charset="-122"/>
                <a:cs typeface="Times New Roman" pitchFamily="18" charset="0"/>
              </a:rPr>
              <a:t>if(X==a)</a:t>
            </a:r>
            <a:r>
              <a:rPr lang="zh-CN" altLang="en-US" dirty="0" smtClean="0">
                <a:latin typeface="Times New Roman" pitchFamily="18" charset="0"/>
                <a:ea typeface="隶书" pitchFamily="49" charset="-122"/>
                <a:cs typeface="Times New Roman" pitchFamily="18" charset="0"/>
              </a:rPr>
              <a:t> 出栈，</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向前移动；</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*和终结符号的匹配*</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是终结符号</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error()</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*失配</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 if (M[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是报错条目</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error();/*</a:t>
            </a:r>
            <a:r>
              <a:rPr lang="zh-CN" altLang="en-US" dirty="0" smtClean="0">
                <a:latin typeface="Times New Roman" pitchFamily="18" charset="0"/>
                <a:ea typeface="隶书" pitchFamily="49" charset="-122"/>
                <a:cs typeface="Times New Roman" pitchFamily="18" charset="0"/>
              </a:rPr>
              <a:t>无适当的产生式*</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p>
          <a:p>
            <a:pPr lvl="2">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输出产生式</a:t>
            </a:r>
            <a:r>
              <a:rPr lang="en-US" altLang="zh-CN" dirty="0" smtClean="0">
                <a:latin typeface="Times New Roman" pitchFamily="18" charset="0"/>
                <a:ea typeface="隶书" pitchFamily="49" charset="-122"/>
                <a:cs typeface="Times New Roman" pitchFamily="18" charset="0"/>
                <a:sym typeface="Wingdings" pitchFamily="2" charset="2"/>
              </a:rPr>
              <a:t>XY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；弹出栈顶符号</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k-1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压入栈中；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r>
              <a:rPr lang="en-US" altLang="zh-CN" dirty="0" smtClean="0">
                <a:latin typeface="Times New Roman" pitchFamily="18" charset="0"/>
                <a:ea typeface="隶书" pitchFamily="49" charset="-122"/>
                <a:cs typeface="Times New Roman" pitchFamily="18" charset="0"/>
                <a:sym typeface="Wingdings" pitchFamily="2" charset="2"/>
              </a:rPr>
              <a:t>}</a:t>
            </a: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sym typeface="Wingdings" pitchFamily="2" charset="2"/>
              </a:rPr>
              <a:t>不断执行第二步；直到要么报错，要么栈中为空</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smtClean="0">
                <a:latin typeface="华文新魏" pitchFamily="2" charset="-122"/>
                <a:ea typeface="华文新魏" pitchFamily="2" charset="-122"/>
              </a:rPr>
              <a:t>分析表驱动预测分析的例子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85786" y="6215082"/>
            <a:ext cx="8229600" cy="542916"/>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4.28</a:t>
            </a:r>
            <a:r>
              <a:rPr lang="zh-CN" altLang="en-US" dirty="0" smtClean="0">
                <a:latin typeface="Times New Roman" pitchFamily="18" charset="0"/>
                <a:ea typeface="隶书" pitchFamily="49" charset="-122"/>
                <a:cs typeface="Times New Roman" pitchFamily="18" charset="0"/>
              </a:rPr>
              <a:t>，输入：</a:t>
            </a:r>
            <a:r>
              <a:rPr lang="en-US" altLang="zh-CN" dirty="0" err="1" smtClean="0">
                <a:latin typeface="Times New Roman" pitchFamily="18" charset="0"/>
                <a:ea typeface="隶书" pitchFamily="49" charset="-122"/>
                <a:cs typeface="Times New Roman" pitchFamily="18" charset="0"/>
              </a:rPr>
              <a:t>id+id</a:t>
            </a:r>
            <a:r>
              <a:rPr lang="en-US" altLang="zh-CN" dirty="0" smtClean="0">
                <a:latin typeface="Times New Roman" pitchFamily="18" charset="0"/>
                <a:ea typeface="隶书" pitchFamily="49" charset="-122"/>
                <a:cs typeface="Times New Roman" pitchFamily="18" charset="0"/>
              </a:rPr>
              <a:t>*id;</a:t>
            </a:r>
            <a:endParaRPr lang="zh-CN" altLang="en-US" dirty="0">
              <a:latin typeface="Times New Roman" pitchFamily="18" charset="0"/>
              <a:ea typeface="隶书" pitchFamily="49" charset="-122"/>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642910" y="928670"/>
            <a:ext cx="7166932" cy="235745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928662" y="3214686"/>
            <a:ext cx="6858048" cy="2887599"/>
          </a:xfrm>
          <a:prstGeom prst="rect">
            <a:avLst/>
          </a:prstGeom>
          <a:noFill/>
          <a:ln w="9525">
            <a:noFill/>
            <a:miter lim="800000"/>
            <a:headEnd/>
            <a:tailEnd/>
          </a:ln>
          <a:effectLst/>
        </p:spPr>
      </p:pic>
      <p:sp>
        <p:nvSpPr>
          <p:cNvPr id="6" name="TextBox 5"/>
          <p:cNvSpPr txBox="1"/>
          <p:nvPr/>
        </p:nvSpPr>
        <p:spPr>
          <a:xfrm>
            <a:off x="5786446" y="5286388"/>
            <a:ext cx="3071834" cy="1200329"/>
          </a:xfrm>
          <a:prstGeom prst="rect">
            <a:avLst/>
          </a:prstGeom>
          <a:solidFill>
            <a:schemeClr val="bg2"/>
          </a:solidFill>
        </p:spPr>
        <p:txBody>
          <a:bodyPr wrap="square" rtlCol="0">
            <a:spAutoFit/>
          </a:bodyPr>
          <a:lstStyle/>
          <a:p>
            <a:r>
              <a:rPr lang="zh-CN" altLang="en-US" sz="2400" dirty="0" smtClean="0">
                <a:latin typeface="隶书" pitchFamily="49" charset="-122"/>
                <a:ea typeface="隶书" pitchFamily="49" charset="-122"/>
              </a:rPr>
              <a:t>注意：已经匹配部分加上栈中符号必然是一个最左句型</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0481"/>
          <p:cNvSpPr>
            <a:spLocks noGrp="1" noChangeArrowheads="1"/>
          </p:cNvSpPr>
          <p:nvPr>
            <p:ph type="title"/>
          </p:nvPr>
        </p:nvSpPr>
        <p:spPr>
          <a:xfrm>
            <a:off x="539750" y="549275"/>
            <a:ext cx="8229600" cy="774700"/>
          </a:xfrm>
        </p:spPr>
        <p:txBody>
          <a:bodyPr/>
          <a:lstStyle/>
          <a:p>
            <a:pPr eaLnBrk="1" hangingPunct="1"/>
            <a:r>
              <a:rPr lang="zh-CN" altLang="en-US" sz="4400" b="1" smtClean="0">
                <a:latin typeface="宋体" panose="02010600030101010101" pitchFamily="2" charset="-122"/>
              </a:rPr>
              <a:t>预测分析过程</a:t>
            </a:r>
            <a:r>
              <a:rPr lang="zh-CN" altLang="en-US" sz="4000" b="1" smtClean="0">
                <a:latin typeface="宋体" panose="02010600030101010101" pitchFamily="2" charset="-122"/>
              </a:rPr>
              <a:t>（例）</a:t>
            </a:r>
          </a:p>
        </p:txBody>
      </p:sp>
      <p:pic>
        <p:nvPicPr>
          <p:cNvPr id="30723" name="图片 20482" descr="C:\Documents and Settings\He\My Documents\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5943600"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5135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预测分析中的错误恢复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隶书" pitchFamily="49" charset="-122"/>
                <a:ea typeface="隶书" pitchFamily="49" charset="-122"/>
              </a:rPr>
              <a:t>错误恢复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当预测分析器报错时，表示输入的串不是句子。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对于使用者而言，希望预测分析器能够进行恢复，并继续语法分析过程，以便在一次分析中找到更多的语法错误。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有可能恢复得并不成功，之后找到的语法错误有可能是假的。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进行错误恢复时可用的信息：栈里面的符号，待分析的符号</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两类错误恢复方法：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恐慌模式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短语层次的恢复</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a:t>
            </a:r>
          </a:p>
        </p:txBody>
      </p:sp>
      <p:sp>
        <p:nvSpPr>
          <p:cNvPr id="6147" name="Rectangle 3"/>
          <p:cNvSpPr>
            <a:spLocks noGrp="1" noChangeArrowheads="1"/>
          </p:cNvSpPr>
          <p:nvPr>
            <p:ph type="body" idx="1"/>
          </p:nvPr>
        </p:nvSpPr>
        <p:spPr/>
        <p:txBody>
          <a:bodyPr/>
          <a:lstStyle/>
          <a:p>
            <a:pPr>
              <a:lnSpc>
                <a:spcPct val="90000"/>
              </a:lnSpc>
            </a:pPr>
            <a:r>
              <a:rPr lang="zh-CN" altLang="en-US" dirty="0">
                <a:latin typeface="隶书" pitchFamily="49" charset="-122"/>
                <a:ea typeface="隶书" pitchFamily="49" charset="-122"/>
              </a:rPr>
              <a:t>基本思想</a:t>
            </a:r>
          </a:p>
          <a:p>
            <a:pPr lvl="1">
              <a:lnSpc>
                <a:spcPct val="90000"/>
              </a:lnSpc>
            </a:pPr>
            <a:r>
              <a:rPr lang="zh-CN" altLang="en-US" dirty="0">
                <a:latin typeface="隶书" pitchFamily="49" charset="-122"/>
                <a:ea typeface="隶书" pitchFamily="49" charset="-122"/>
              </a:rPr>
              <a:t>语法分析器忽略输入中的一些符号，直到出现由设计者选定的某个同步词法单元；</a:t>
            </a:r>
          </a:p>
          <a:p>
            <a:pPr lvl="1">
              <a:lnSpc>
                <a:spcPct val="90000"/>
              </a:lnSpc>
            </a:pPr>
            <a:r>
              <a:rPr lang="zh-CN" altLang="en-US" dirty="0">
                <a:latin typeface="隶书" pitchFamily="49" charset="-122"/>
                <a:ea typeface="隶书" pitchFamily="49" charset="-122"/>
              </a:rPr>
              <a:t>解释：</a:t>
            </a:r>
          </a:p>
          <a:p>
            <a:pPr lvl="2">
              <a:lnSpc>
                <a:spcPct val="90000"/>
              </a:lnSpc>
            </a:pPr>
            <a:r>
              <a:rPr lang="zh-CN" altLang="en-US" dirty="0">
                <a:latin typeface="隶书" pitchFamily="49" charset="-122"/>
                <a:ea typeface="隶书" pitchFamily="49" charset="-122"/>
              </a:rPr>
              <a:t>语法分析过程总是试图在输入的前缀中找到和某个非终结符号对应的串；出现错误表明现在已经不可能找到这个非终结符号（程序结构）的串。</a:t>
            </a:r>
          </a:p>
          <a:p>
            <a:pPr lvl="2">
              <a:lnSpc>
                <a:spcPct val="90000"/>
              </a:lnSpc>
            </a:pPr>
            <a:r>
              <a:rPr lang="zh-CN" altLang="en-US" dirty="0">
                <a:latin typeface="隶书" pitchFamily="49" charset="-122"/>
                <a:ea typeface="隶书" pitchFamily="49" charset="-122"/>
              </a:rPr>
              <a:t>如果编程错误仅仅局限于这个程序结构，那么我们可以考虑跳过这个程序结构，假装已经找到了这个结构；然后继续进行语法分析处理。</a:t>
            </a:r>
          </a:p>
          <a:p>
            <a:pPr lvl="1">
              <a:lnSpc>
                <a:spcPct val="90000"/>
              </a:lnSpc>
            </a:pPr>
            <a:r>
              <a:rPr lang="zh-CN" altLang="en-US" dirty="0">
                <a:latin typeface="隶书" pitchFamily="49" charset="-122"/>
                <a:ea typeface="隶书" pitchFamily="49" charset="-122"/>
              </a:rPr>
              <a:t>同步词法单元就是这个程序结构结束的标志。</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同步词法单元的确定</a:t>
            </a:r>
          </a:p>
        </p:txBody>
      </p:sp>
      <p:sp>
        <p:nvSpPr>
          <p:cNvPr id="7171" name="Rectangle 3"/>
          <p:cNvSpPr>
            <a:spLocks noGrp="1" noChangeArrowheads="1"/>
          </p:cNvSpPr>
          <p:nvPr>
            <p:ph type="body" idx="1"/>
          </p:nvPr>
        </p:nvSpPr>
        <p:spPr>
          <a:xfrm>
            <a:off x="457200" y="1600200"/>
            <a:ext cx="8229600" cy="4953000"/>
          </a:xfrm>
        </p:spPr>
        <p:txBody>
          <a:bodyPr/>
          <a:lstStyle/>
          <a:p>
            <a:pPr>
              <a:lnSpc>
                <a:spcPct val="90000"/>
              </a:lnSpc>
            </a:pPr>
            <a:r>
              <a:rPr lang="zh-CN" altLang="en-US" sz="2800" dirty="0">
                <a:latin typeface="Times New Roman" pitchFamily="18" charset="0"/>
                <a:ea typeface="隶书" pitchFamily="49" charset="-122"/>
                <a:cs typeface="Times New Roman" pitchFamily="18" charset="0"/>
              </a:rPr>
              <a:t>非终结符号</a:t>
            </a:r>
            <a:r>
              <a:rPr lang="en-US" altLang="zh-CN" sz="2800" dirty="0">
                <a:latin typeface="Times New Roman" pitchFamily="18" charset="0"/>
                <a:ea typeface="隶书" pitchFamily="49" charset="-122"/>
                <a:cs typeface="Times New Roman" pitchFamily="18" charset="0"/>
              </a:rPr>
              <a:t>A</a:t>
            </a:r>
            <a:r>
              <a:rPr lang="zh-CN" altLang="en-US" sz="2800" dirty="0">
                <a:latin typeface="Times New Roman" pitchFamily="18" charset="0"/>
                <a:ea typeface="隶书" pitchFamily="49" charset="-122"/>
                <a:cs typeface="Times New Roman" pitchFamily="18" charset="0"/>
              </a:rPr>
              <a:t>的同步集合的启发式规则</a:t>
            </a:r>
          </a:p>
          <a:p>
            <a:pPr lvl="1">
              <a:lnSpc>
                <a:spcPct val="90000"/>
              </a:lnSpc>
            </a:pPr>
            <a:r>
              <a:rPr lang="en-US" altLang="zh-CN" sz="2400" dirty="0">
                <a:latin typeface="Times New Roman" pitchFamily="18" charset="0"/>
                <a:ea typeface="隶书" pitchFamily="49" charset="-122"/>
                <a:cs typeface="Times New Roman" pitchFamily="18" charset="0"/>
              </a:rPr>
              <a:t>FOLLOW(A)</a:t>
            </a:r>
            <a:r>
              <a:rPr lang="zh-CN" altLang="en-US" sz="2400" dirty="0">
                <a:latin typeface="Times New Roman" pitchFamily="18" charset="0"/>
                <a:ea typeface="隶书" pitchFamily="49" charset="-122"/>
                <a:cs typeface="Times New Roman" pitchFamily="18" charset="0"/>
              </a:rPr>
              <a:t>的所有非终结符号</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的同步集合中</a:t>
            </a:r>
          </a:p>
          <a:p>
            <a:pPr lvl="2">
              <a:lnSpc>
                <a:spcPct val="90000"/>
              </a:lnSpc>
            </a:pPr>
            <a:r>
              <a:rPr lang="zh-CN" altLang="en-US" sz="2000" dirty="0">
                <a:latin typeface="Times New Roman" pitchFamily="18" charset="0"/>
                <a:ea typeface="隶书" pitchFamily="49" charset="-122"/>
                <a:cs typeface="Times New Roman" pitchFamily="18" charset="0"/>
              </a:rPr>
              <a:t>这些符号的出现可能表示之前的那些符号是错误的</a:t>
            </a:r>
            <a:r>
              <a:rPr lang="en-US" altLang="zh-CN" sz="2000" dirty="0">
                <a:latin typeface="Times New Roman" pitchFamily="18" charset="0"/>
                <a:ea typeface="隶书" pitchFamily="49" charset="-122"/>
                <a:cs typeface="Times New Roman" pitchFamily="18" charset="0"/>
              </a:rPr>
              <a:t>A</a:t>
            </a:r>
            <a:r>
              <a:rPr lang="zh-CN" altLang="en-US" sz="2000" dirty="0">
                <a:latin typeface="Times New Roman" pitchFamily="18" charset="0"/>
                <a:ea typeface="隶书" pitchFamily="49" charset="-122"/>
                <a:cs typeface="Times New Roman" pitchFamily="18" charset="0"/>
              </a:rPr>
              <a:t>的串；</a:t>
            </a:r>
          </a:p>
          <a:p>
            <a:pPr lvl="1">
              <a:lnSpc>
                <a:spcPct val="90000"/>
              </a:lnSpc>
            </a:pPr>
            <a:r>
              <a:rPr lang="zh-CN" altLang="en-US" sz="2400" dirty="0">
                <a:latin typeface="Times New Roman" pitchFamily="18" charset="0"/>
                <a:ea typeface="隶书" pitchFamily="49" charset="-122"/>
                <a:cs typeface="Times New Roman" pitchFamily="18" charset="0"/>
              </a:rPr>
              <a:t>将高层次的非终结符号对应串的开始符号加入到较低层次的非终结符号的同步集合</a:t>
            </a:r>
          </a:p>
          <a:p>
            <a:pPr lvl="2">
              <a:lnSpc>
                <a:spcPct val="90000"/>
              </a:lnSpc>
            </a:pPr>
            <a:r>
              <a:rPr lang="zh-CN" altLang="en-US" sz="2000" dirty="0">
                <a:latin typeface="Times New Roman" pitchFamily="18" charset="0"/>
                <a:ea typeface="隶书" pitchFamily="49" charset="-122"/>
                <a:cs typeface="Times New Roman" pitchFamily="18" charset="0"/>
              </a:rPr>
              <a:t>比如语句的开始符号，</a:t>
            </a:r>
            <a:r>
              <a:rPr lang="en-US" altLang="zh-CN" sz="2000" dirty="0">
                <a:latin typeface="Times New Roman" pitchFamily="18" charset="0"/>
                <a:ea typeface="隶书" pitchFamily="49" charset="-122"/>
                <a:cs typeface="Times New Roman" pitchFamily="18" charset="0"/>
              </a:rPr>
              <a:t>if</a:t>
            </a:r>
            <a:r>
              <a:rPr lang="zh-CN" altLang="en-US" sz="2000" dirty="0">
                <a:latin typeface="Times New Roman" pitchFamily="18" charset="0"/>
                <a:ea typeface="隶书" pitchFamily="49" charset="-122"/>
                <a:cs typeface="Times New Roman" pitchFamily="18" charset="0"/>
              </a:rPr>
              <a:t>，</a:t>
            </a:r>
            <a:r>
              <a:rPr lang="en-US" altLang="zh-CN" sz="2000" dirty="0">
                <a:latin typeface="Times New Roman" pitchFamily="18" charset="0"/>
                <a:ea typeface="隶书" pitchFamily="49" charset="-122"/>
                <a:cs typeface="Times New Roman" pitchFamily="18" charset="0"/>
              </a:rPr>
              <a:t>while</a:t>
            </a:r>
            <a:r>
              <a:rPr lang="zh-CN" altLang="en-US" sz="2000" dirty="0">
                <a:latin typeface="Times New Roman" pitchFamily="18" charset="0"/>
                <a:ea typeface="隶书" pitchFamily="49" charset="-122"/>
                <a:cs typeface="Times New Roman" pitchFamily="18" charset="0"/>
              </a:rPr>
              <a:t>等可以作为表达式的同步集合；</a:t>
            </a:r>
          </a:p>
          <a:p>
            <a:pPr lvl="1">
              <a:lnSpc>
                <a:spcPct val="90000"/>
              </a:lnSpc>
            </a:pPr>
            <a:r>
              <a:rPr lang="en-US" altLang="zh-CN" sz="2400" dirty="0">
                <a:latin typeface="Times New Roman" pitchFamily="18" charset="0"/>
                <a:ea typeface="隶书" pitchFamily="49" charset="-122"/>
                <a:cs typeface="Times New Roman" pitchFamily="18" charset="0"/>
              </a:rPr>
              <a:t>FIRST(A)</a:t>
            </a:r>
            <a:r>
              <a:rPr lang="zh-CN" altLang="en-US" sz="2400" dirty="0">
                <a:latin typeface="Times New Roman" pitchFamily="18" charset="0"/>
                <a:ea typeface="隶书" pitchFamily="49" charset="-122"/>
                <a:cs typeface="Times New Roman" pitchFamily="18" charset="0"/>
              </a:rPr>
              <a:t>中的符号加入到非</a:t>
            </a:r>
            <a:r>
              <a:rPr lang="zh-CN" altLang="en-US" sz="2400" dirty="0" smtClean="0">
                <a:latin typeface="Times New Roman" pitchFamily="18" charset="0"/>
                <a:ea typeface="隶书" pitchFamily="49" charset="-122"/>
                <a:cs typeface="Times New Roman" pitchFamily="18" charset="0"/>
              </a:rPr>
              <a:t>终结符</a:t>
            </a:r>
            <a:r>
              <a:rPr lang="zh-CN" altLang="en-US" sz="2400" dirty="0">
                <a:latin typeface="Times New Roman" pitchFamily="18" charset="0"/>
                <a:ea typeface="隶书" pitchFamily="49" charset="-122"/>
                <a:cs typeface="Times New Roman" pitchFamily="18" charset="0"/>
              </a:rPr>
              <a:t>号</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的同步集合。</a:t>
            </a:r>
          </a:p>
          <a:p>
            <a:pPr lvl="2">
              <a:lnSpc>
                <a:spcPct val="90000"/>
              </a:lnSpc>
            </a:pPr>
            <a:r>
              <a:rPr lang="zh-CN" altLang="en-US" sz="2000" dirty="0">
                <a:latin typeface="Times New Roman" pitchFamily="18" charset="0"/>
                <a:ea typeface="隶书" pitchFamily="49" charset="-122"/>
                <a:cs typeface="Times New Roman" pitchFamily="18" charset="0"/>
              </a:rPr>
              <a:t>碰到这些符号时，可能意味着前面的符号是多余的符号</a:t>
            </a:r>
          </a:p>
          <a:p>
            <a:pPr lvl="1">
              <a:lnSpc>
                <a:spcPct val="90000"/>
              </a:lnSpc>
            </a:pPr>
            <a:r>
              <a:rPr lang="zh-CN" altLang="en-US" sz="2400" dirty="0">
                <a:latin typeface="Times New Roman" pitchFamily="18" charset="0"/>
                <a:ea typeface="隶书" pitchFamily="49" charset="-122"/>
                <a:cs typeface="Times New Roman" pitchFamily="18" charset="0"/>
              </a:rPr>
              <a:t>如果</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可以推导出空串，那么把此产生式当作默认值。</a:t>
            </a:r>
          </a:p>
          <a:p>
            <a:pPr lvl="1">
              <a:lnSpc>
                <a:spcPct val="90000"/>
              </a:lnSpc>
            </a:pPr>
            <a:r>
              <a:rPr lang="zh-CN" altLang="en-US" sz="2400" dirty="0">
                <a:latin typeface="Times New Roman" pitchFamily="18" charset="0"/>
                <a:ea typeface="隶书" pitchFamily="49" charset="-122"/>
                <a:cs typeface="Times New Roman" pitchFamily="18" charset="0"/>
              </a:rPr>
              <a:t>在匹配时出现错误，可以直接弹出相应的符号；</a:t>
            </a:r>
          </a:p>
          <a:p>
            <a:pPr>
              <a:lnSpc>
                <a:spcPct val="90000"/>
              </a:lnSpc>
            </a:pPr>
            <a:r>
              <a:rPr lang="zh-CN" altLang="en-US" sz="2800" dirty="0">
                <a:latin typeface="Times New Roman" pitchFamily="18" charset="0"/>
                <a:ea typeface="隶书" pitchFamily="49" charset="-122"/>
                <a:cs typeface="Times New Roman" pitchFamily="18" charset="0"/>
              </a:rPr>
              <a:t>哪些符号需要确定同步集合需要根据特定的应用而定。</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文法简单形式的例子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pPr>
              <a:buNone/>
            </a:pPr>
            <a:r>
              <a:rPr lang="en-US" altLang="zh-CN" dirty="0" smtClean="0">
                <a:latin typeface="Times New Roman" pitchFamily="18" charset="0"/>
                <a:ea typeface="隶书" pitchFamily="49" charset="-122"/>
                <a:cs typeface="Times New Roman" pitchFamily="18" charset="0"/>
              </a:rPr>
              <a:t>E </a:t>
            </a:r>
            <a:r>
              <a:rPr lang="en-US" altLang="zh-CN" dirty="0" smtClean="0">
                <a:latin typeface="Times New Roman" pitchFamily="18" charset="0"/>
                <a:ea typeface="隶书" pitchFamily="49" charset="-122"/>
                <a:cs typeface="Times New Roman" pitchFamily="18" charset="0"/>
                <a:sym typeface="Wingdings" pitchFamily="2" charset="2"/>
              </a:rPr>
              <a:t> E + T | E – T | T</a:t>
            </a:r>
          </a:p>
          <a:p>
            <a:pPr>
              <a:buNone/>
            </a:pPr>
            <a:r>
              <a:rPr lang="en-US" altLang="zh-CN" dirty="0" smtClean="0">
                <a:latin typeface="Times New Roman" pitchFamily="18" charset="0"/>
                <a:ea typeface="隶书" pitchFamily="49" charset="-122"/>
                <a:cs typeface="Times New Roman" pitchFamily="18" charset="0"/>
                <a:sym typeface="Wingdings" pitchFamily="2" charset="2"/>
              </a:rPr>
              <a:t>T  T * F | T / F | F</a:t>
            </a:r>
          </a:p>
          <a:p>
            <a:pPr>
              <a:buNone/>
            </a:pPr>
            <a:r>
              <a:rPr lang="en-US" altLang="zh-CN" dirty="0" smtClean="0">
                <a:latin typeface="Times New Roman" pitchFamily="18" charset="0"/>
                <a:ea typeface="隶书" pitchFamily="49" charset="-122"/>
                <a:cs typeface="Times New Roman" pitchFamily="18" charset="0"/>
                <a:sym typeface="Wingdings" pitchFamily="2" charset="2"/>
              </a:rPr>
              <a:t>F  ( E ) | id</a:t>
            </a:r>
          </a:p>
          <a:p>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是元符号（即文法描述方式中的符号，而不是文法符号）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这里</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不是元符号；在有些地方会把</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看作元符号</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恐慌模式的例子（</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8195" name="Rectangle 3"/>
          <p:cNvSpPr>
            <a:spLocks noGrp="1" noChangeArrowheads="1"/>
          </p:cNvSpPr>
          <p:nvPr>
            <p:ph type="body" idx="1"/>
          </p:nvPr>
        </p:nvSpPr>
        <p:spPr>
          <a:xfrm>
            <a:off x="457200" y="1600200"/>
            <a:ext cx="8229600" cy="2743200"/>
          </a:xfrm>
        </p:spPr>
        <p:txBody>
          <a:bodyPr/>
          <a:lstStyle/>
          <a:p>
            <a:r>
              <a:rPr lang="zh-CN" altLang="en-US" sz="2800" dirty="0">
                <a:latin typeface="Times New Roman" pitchFamily="18" charset="0"/>
                <a:ea typeface="隶书" pitchFamily="49" charset="-122"/>
                <a:cs typeface="Times New Roman" pitchFamily="18" charset="0"/>
              </a:rPr>
              <a:t>对文法</a:t>
            </a:r>
            <a:r>
              <a:rPr lang="en-US" altLang="zh-CN" sz="2800" dirty="0" smtClean="0">
                <a:latin typeface="Times New Roman" pitchFamily="18" charset="0"/>
                <a:ea typeface="隶书" pitchFamily="49" charset="-122"/>
                <a:cs typeface="Times New Roman" pitchFamily="18" charset="0"/>
              </a:rPr>
              <a:t>4.28</a:t>
            </a:r>
            <a:r>
              <a:rPr lang="zh-CN" altLang="en-US" sz="2800" dirty="0" smtClean="0">
                <a:latin typeface="Times New Roman" pitchFamily="18" charset="0"/>
                <a:ea typeface="隶书" pitchFamily="49" charset="-122"/>
                <a:cs typeface="Times New Roman" pitchFamily="18" charset="0"/>
              </a:rPr>
              <a:t>的表</a:t>
            </a:r>
            <a:r>
              <a:rPr lang="zh-CN" altLang="en-US" sz="2800" dirty="0">
                <a:latin typeface="Times New Roman" pitchFamily="18" charset="0"/>
                <a:ea typeface="隶书" pitchFamily="49" charset="-122"/>
                <a:cs typeface="Times New Roman" pitchFamily="18" charset="0"/>
              </a:rPr>
              <a:t>达式进行语法分析时，可以直接使用</a:t>
            </a:r>
            <a:r>
              <a:rPr lang="en-US" altLang="zh-CN" sz="2800" dirty="0">
                <a:latin typeface="Times New Roman" pitchFamily="18" charset="0"/>
                <a:ea typeface="隶书" pitchFamily="49" charset="-122"/>
                <a:cs typeface="Times New Roman" pitchFamily="18" charset="0"/>
              </a:rPr>
              <a:t>FIRST</a:t>
            </a:r>
            <a:r>
              <a:rPr lang="zh-CN" altLang="en-US" sz="2800" dirty="0">
                <a:latin typeface="Times New Roman" pitchFamily="18" charset="0"/>
                <a:ea typeface="隶书" pitchFamily="49" charset="-122"/>
                <a:cs typeface="Times New Roman" pitchFamily="18" charset="0"/>
              </a:rPr>
              <a:t>、</a:t>
            </a:r>
            <a:r>
              <a:rPr lang="en-US" altLang="zh-CN" sz="2800" dirty="0">
                <a:latin typeface="Times New Roman" pitchFamily="18" charset="0"/>
                <a:ea typeface="隶书" pitchFamily="49" charset="-122"/>
                <a:cs typeface="Times New Roman" pitchFamily="18" charset="0"/>
              </a:rPr>
              <a:t>FOLLOW</a:t>
            </a:r>
            <a:r>
              <a:rPr lang="zh-CN" altLang="en-US" sz="2800" dirty="0">
                <a:latin typeface="Times New Roman" pitchFamily="18" charset="0"/>
                <a:ea typeface="隶书" pitchFamily="49" charset="-122"/>
                <a:cs typeface="Times New Roman" pitchFamily="18" charset="0"/>
              </a:rPr>
              <a:t>作为同步集合。</a:t>
            </a:r>
          </a:p>
          <a:p>
            <a:pPr lvl="1"/>
            <a:r>
              <a:rPr lang="zh-CN" altLang="en-US" sz="2400" dirty="0">
                <a:latin typeface="Times New Roman" pitchFamily="18" charset="0"/>
                <a:ea typeface="隶书" pitchFamily="49" charset="-122"/>
                <a:cs typeface="Times New Roman" pitchFamily="18" charset="0"/>
              </a:rPr>
              <a:t>我们为</a:t>
            </a:r>
            <a:r>
              <a:rPr lang="en-US" altLang="zh-CN" sz="2400" dirty="0">
                <a:latin typeface="Times New Roman" pitchFamily="18" charset="0"/>
                <a:ea typeface="隶书" pitchFamily="49" charset="-122"/>
                <a:cs typeface="Times New Roman" pitchFamily="18" charset="0"/>
              </a:rPr>
              <a:t>E</a:t>
            </a:r>
            <a:r>
              <a:rPr lang="zh-CN" altLang="en-US" sz="2400" dirty="0">
                <a:latin typeface="Times New Roman" pitchFamily="18" charset="0"/>
                <a:ea typeface="隶书" pitchFamily="49" charset="-122"/>
                <a:cs typeface="Times New Roman" pitchFamily="18" charset="0"/>
              </a:rPr>
              <a:t>、</a:t>
            </a:r>
            <a:r>
              <a:rPr lang="en-US" altLang="zh-CN" sz="2400" dirty="0">
                <a:latin typeface="Times New Roman" pitchFamily="18" charset="0"/>
                <a:ea typeface="隶书" pitchFamily="49" charset="-122"/>
                <a:cs typeface="Times New Roman" pitchFamily="18" charset="0"/>
              </a:rPr>
              <a:t>T</a:t>
            </a:r>
            <a:r>
              <a:rPr lang="zh-CN" altLang="en-US" sz="2400" dirty="0">
                <a:latin typeface="Times New Roman" pitchFamily="18" charset="0"/>
                <a:ea typeface="隶书" pitchFamily="49" charset="-122"/>
                <a:cs typeface="Times New Roman" pitchFamily="18" charset="0"/>
              </a:rPr>
              <a:t>和</a:t>
            </a:r>
            <a:r>
              <a:rPr lang="en-US" altLang="zh-CN" sz="2400" dirty="0">
                <a:latin typeface="Times New Roman" pitchFamily="18" charset="0"/>
                <a:ea typeface="隶书" pitchFamily="49" charset="-122"/>
                <a:cs typeface="Times New Roman" pitchFamily="18" charset="0"/>
              </a:rPr>
              <a:t>F</a:t>
            </a:r>
            <a:r>
              <a:rPr lang="zh-CN" altLang="en-US" sz="2400" dirty="0">
                <a:latin typeface="Times New Roman" pitchFamily="18" charset="0"/>
                <a:ea typeface="隶书" pitchFamily="49" charset="-122"/>
                <a:cs typeface="Times New Roman" pitchFamily="18" charset="0"/>
              </a:rPr>
              <a:t>设定同步集合；</a:t>
            </a:r>
          </a:p>
          <a:p>
            <a:pPr lvl="1"/>
            <a:r>
              <a:rPr lang="zh-CN" altLang="en-US" sz="2400" dirty="0">
                <a:latin typeface="Times New Roman" pitchFamily="18" charset="0"/>
                <a:ea typeface="隶书" pitchFamily="49" charset="-122"/>
                <a:cs typeface="Times New Roman" pitchFamily="18" charset="0"/>
              </a:rPr>
              <a:t>空条目表示忽略输入符号；</a:t>
            </a:r>
            <a:r>
              <a:rPr lang="en-US" altLang="zh-CN" sz="2400" dirty="0" smtClean="0">
                <a:latin typeface="Times New Roman" pitchFamily="18" charset="0"/>
                <a:ea typeface="隶书" pitchFamily="49" charset="-122"/>
                <a:cs typeface="Times New Roman" pitchFamily="18" charset="0"/>
              </a:rPr>
              <a:t>synch</a:t>
            </a:r>
            <a:r>
              <a:rPr lang="zh-CN" altLang="en-US" sz="2400" dirty="0" smtClean="0">
                <a:latin typeface="Times New Roman" pitchFamily="18" charset="0"/>
                <a:ea typeface="隶书" pitchFamily="49" charset="-122"/>
                <a:cs typeface="Times New Roman" pitchFamily="18" charset="0"/>
              </a:rPr>
              <a:t>条目表</a:t>
            </a:r>
            <a:r>
              <a:rPr lang="zh-CN" altLang="en-US" sz="2400" dirty="0">
                <a:latin typeface="Times New Roman" pitchFamily="18" charset="0"/>
                <a:ea typeface="隶书" pitchFamily="49" charset="-122"/>
                <a:cs typeface="Times New Roman" pitchFamily="18" charset="0"/>
              </a:rPr>
              <a:t>示忽略到同步集合，然后弹出非终结符号；</a:t>
            </a:r>
          </a:p>
          <a:p>
            <a:pPr lvl="1"/>
            <a:r>
              <a:rPr lang="zh-CN" altLang="en-US" sz="2400" dirty="0">
                <a:latin typeface="Times New Roman" pitchFamily="18" charset="0"/>
                <a:ea typeface="隶书" pitchFamily="49" charset="-122"/>
                <a:cs typeface="Times New Roman" pitchFamily="18" charset="0"/>
              </a:rPr>
              <a:t>终结符号不匹配时，弹出栈中终结符号；</a:t>
            </a:r>
          </a:p>
        </p:txBody>
      </p:sp>
      <p:pic>
        <p:nvPicPr>
          <p:cNvPr id="8196" name="Picture 4"/>
          <p:cNvPicPr>
            <a:picLocks noChangeAspect="1" noChangeArrowheads="1"/>
          </p:cNvPicPr>
          <p:nvPr/>
        </p:nvPicPr>
        <p:blipFill>
          <a:blip r:embed="rId3" cstate="print"/>
          <a:srcRect/>
          <a:stretch>
            <a:fillRect/>
          </a:stretch>
        </p:blipFill>
        <p:spPr bwMode="auto">
          <a:xfrm>
            <a:off x="1828800" y="4419600"/>
            <a:ext cx="5792788" cy="20574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恐慌模式的例子（</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a:t>
            </a:r>
          </a:p>
        </p:txBody>
      </p:sp>
      <p:sp>
        <p:nvSpPr>
          <p:cNvPr id="9219" name="Rectangle 3"/>
          <p:cNvSpPr>
            <a:spLocks noGrp="1" noChangeArrowheads="1"/>
          </p:cNvSpPr>
          <p:nvPr>
            <p:ph type="body" idx="1"/>
          </p:nvPr>
        </p:nvSpPr>
        <p:spPr>
          <a:xfrm>
            <a:off x="457200" y="1600200"/>
            <a:ext cx="3048000" cy="2057400"/>
          </a:xfrm>
        </p:spPr>
        <p:txBody>
          <a:bodyPr/>
          <a:lstStyle/>
          <a:p>
            <a:r>
              <a:rPr lang="zh-CN" altLang="en-US" dirty="0">
                <a:latin typeface="Times New Roman" pitchFamily="18" charset="0"/>
                <a:ea typeface="隶书" pitchFamily="49" charset="-122"/>
                <a:cs typeface="Times New Roman" pitchFamily="18" charset="0"/>
              </a:rPr>
              <a:t>错误输入：</a:t>
            </a:r>
          </a:p>
          <a:p>
            <a:pPr>
              <a:buFontTx/>
              <a:buNone/>
            </a:pPr>
            <a:r>
              <a:rPr lang="zh-CN" altLang="en-US" dirty="0">
                <a:latin typeface="Times New Roman" pitchFamily="18" charset="0"/>
                <a:ea typeface="隶书" pitchFamily="49" charset="-122"/>
                <a:cs typeface="Times New Roman" pitchFamily="18" charset="0"/>
              </a:rPr>
              <a:t>		</a:t>
            </a:r>
            <a:r>
              <a:rPr lang="en-US" altLang="zh-CN" dirty="0">
                <a:latin typeface="Times New Roman" pitchFamily="18" charset="0"/>
                <a:ea typeface="隶书" pitchFamily="49" charset="-122"/>
                <a:cs typeface="Times New Roman" pitchFamily="18" charset="0"/>
              </a:rPr>
              <a:t>id * + id</a:t>
            </a:r>
          </a:p>
        </p:txBody>
      </p:sp>
      <p:pic>
        <p:nvPicPr>
          <p:cNvPr id="9220" name="Picture 4"/>
          <p:cNvPicPr>
            <a:picLocks noChangeAspect="1" noChangeArrowheads="1"/>
          </p:cNvPicPr>
          <p:nvPr/>
        </p:nvPicPr>
        <p:blipFill>
          <a:blip r:embed="rId3" cstate="print"/>
          <a:srcRect/>
          <a:stretch>
            <a:fillRect/>
          </a:stretch>
        </p:blipFill>
        <p:spPr bwMode="auto">
          <a:xfrm>
            <a:off x="3505200" y="1447800"/>
            <a:ext cx="5410200" cy="525780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短语层次的恢复</a:t>
            </a:r>
          </a:p>
        </p:txBody>
      </p:sp>
      <p:sp>
        <p:nvSpPr>
          <p:cNvPr id="10243" name="Rectangle 3"/>
          <p:cNvSpPr>
            <a:spLocks noGrp="1" noChangeArrowheads="1"/>
          </p:cNvSpPr>
          <p:nvPr>
            <p:ph type="body" idx="1"/>
          </p:nvPr>
        </p:nvSpPr>
        <p:spPr/>
        <p:txBody>
          <a:bodyPr/>
          <a:lstStyle/>
          <a:p>
            <a:r>
              <a:rPr lang="zh-CN" altLang="en-US" dirty="0">
                <a:latin typeface="隶书" pitchFamily="49" charset="-122"/>
                <a:ea typeface="隶书" pitchFamily="49" charset="-122"/>
              </a:rPr>
              <a:t>在预测语法分析表的空白条目中插入错误处理例程的函数指针；</a:t>
            </a:r>
          </a:p>
          <a:p>
            <a:r>
              <a:rPr lang="zh-CN" altLang="en-US" dirty="0">
                <a:latin typeface="隶书" pitchFamily="49" charset="-122"/>
                <a:ea typeface="隶书" pitchFamily="49" charset="-122"/>
              </a:rPr>
              <a:t>例程可以改变、插入或删除输入中的符号；发出适当的错误消息；</a:t>
            </a:r>
          </a:p>
          <a:p>
            <a:pPr>
              <a:buFontTx/>
              <a:buNone/>
            </a:pPr>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1505"/>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LL(1)</a:t>
            </a:r>
            <a:r>
              <a:rPr lang="zh-CN" altLang="en-US" sz="4400" b="1" smtClean="0">
                <a:latin typeface="宋体" panose="02010600030101010101" pitchFamily="2" charset="-122"/>
              </a:rPr>
              <a:t>分析（</a:t>
            </a:r>
            <a:r>
              <a:rPr lang="zh-CN" altLang="en-US" sz="4000" b="1" smtClean="0">
                <a:latin typeface="宋体" panose="02010600030101010101" pitchFamily="2" charset="-122"/>
              </a:rPr>
              <a:t>例）</a:t>
            </a:r>
          </a:p>
        </p:txBody>
      </p:sp>
      <p:sp>
        <p:nvSpPr>
          <p:cNvPr id="21507" name="文本占位符 21506"/>
          <p:cNvSpPr>
            <a:spLocks noGrp="1"/>
          </p:cNvSpPr>
          <p:nvPr>
            <p:ph idx="1"/>
          </p:nvPr>
        </p:nvSpPr>
        <p:spPr>
          <a:xfrm>
            <a:off x="233363" y="1485900"/>
            <a:ext cx="8910637" cy="4838700"/>
          </a:xfrm>
        </p:spPr>
        <p:txBody>
          <a:bodyPr/>
          <a:lstStyle/>
          <a:p>
            <a:pPr eaLnBrk="1" hangingPunct="1">
              <a:defRPr/>
            </a:pPr>
            <a:r>
              <a:rPr lang="zh-CN" altLang="en-US" sz="2400" b="1" noProof="1" smtClean="0">
                <a:latin typeface="宋体" pitchFamily="2" charset="-122"/>
              </a:rPr>
              <a:t>对于文法</a:t>
            </a:r>
            <a:r>
              <a:rPr lang="en-US" sz="2400" b="1" noProof="1" smtClean="0">
                <a:latin typeface="Times New Roman" pitchFamily="18" charset="0"/>
              </a:rPr>
              <a:t>S</a:t>
            </a:r>
            <a:r>
              <a:rPr lang="en-US" sz="2400" b="1" noProof="1" smtClean="0">
                <a:effectLst>
                  <a:outerShdw blurRad="38100" dist="38100" dir="2700000" algn="tl">
                    <a:srgbClr val="C0C0C0"/>
                  </a:outerShdw>
                </a:effectLst>
                <a:latin typeface="Times New Roman" pitchFamily="18" charset="0"/>
                <a:sym typeface="Symbol" pitchFamily="18" charset="2"/>
              </a:rPr>
              <a:t>(L)|a    L L,S|S</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(1)</a:t>
            </a:r>
            <a:r>
              <a:rPr lang="zh-CN" altLang="en-US" sz="2400" b="1" noProof="1" smtClean="0">
                <a:effectLst>
                  <a:outerShdw blurRad="38100" dist="38100" dir="2700000" algn="tl">
                    <a:srgbClr val="C0C0C0"/>
                  </a:outerShdw>
                </a:effectLst>
                <a:latin typeface="Times New Roman" pitchFamily="18" charset="0"/>
                <a:sym typeface="Symbol" pitchFamily="18" charset="2"/>
              </a:rPr>
              <a:t>消除左递归</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(2)构造</a:t>
            </a:r>
            <a:r>
              <a:rPr lang="zh-CN" altLang="en-US" sz="2400" b="1" noProof="1" smtClean="0">
                <a:solidFill>
                  <a:schemeClr val="hlink"/>
                </a:solidFill>
                <a:effectLst>
                  <a:outerShdw blurRad="38100" dist="38100" dir="2700000" algn="tl">
                    <a:srgbClr val="C0C0C0"/>
                  </a:outerShdw>
                </a:effectLst>
                <a:latin typeface="Times New Roman" pitchFamily="18" charset="0"/>
                <a:sym typeface="Symbol" pitchFamily="18" charset="2"/>
              </a:rPr>
              <a:t>预测分析器</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(3)分析(</a:t>
            </a:r>
            <a:r>
              <a:rPr lang="en-US" sz="2400" b="1" noProof="1" smtClean="0">
                <a:effectLst>
                  <a:outerShdw blurRad="38100" dist="38100" dir="2700000" algn="tl">
                    <a:srgbClr val="C0C0C0"/>
                  </a:outerShdw>
                </a:effectLst>
                <a:latin typeface="Times New Roman" pitchFamily="18" charset="0"/>
                <a:sym typeface="Symbol" pitchFamily="18" charset="2"/>
              </a:rPr>
              <a:t>a,(a,a))，</a:t>
            </a:r>
            <a:r>
              <a:rPr lang="zh-CN" altLang="en-US" sz="2400" b="1" noProof="1" smtClean="0">
                <a:effectLst>
                  <a:outerShdw blurRad="38100" dist="38100" dir="2700000" algn="tl">
                    <a:srgbClr val="C0C0C0"/>
                  </a:outerShdw>
                </a:effectLst>
                <a:latin typeface="Times New Roman" pitchFamily="18" charset="0"/>
                <a:sym typeface="Symbol" pitchFamily="18" charset="2"/>
              </a:rPr>
              <a:t>并给出分析树。 </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解：设定文法符号的顺序为</a:t>
            </a:r>
            <a:r>
              <a:rPr lang="en-US" sz="2400" b="1" noProof="1" smtClean="0">
                <a:effectLst>
                  <a:outerShdw blurRad="38100" dist="38100" dir="2700000" algn="tl">
                    <a:srgbClr val="C0C0C0"/>
                  </a:outerShdw>
                </a:effectLst>
                <a:latin typeface="Times New Roman" pitchFamily="18" charset="0"/>
                <a:sym typeface="Symbol" pitchFamily="18" charset="2"/>
              </a:rPr>
              <a:t>S,L。</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S</a:t>
            </a:r>
            <a:r>
              <a:rPr lang="zh-CN" altLang="en-US" sz="2400" b="1" noProof="1" smtClean="0">
                <a:effectLst>
                  <a:outerShdw blurRad="38100" dist="38100" dir="2700000" algn="tl">
                    <a:srgbClr val="C0C0C0"/>
                  </a:outerShdw>
                </a:effectLst>
                <a:latin typeface="Times New Roman" pitchFamily="18" charset="0"/>
                <a:sym typeface="Symbol" pitchFamily="18" charset="2"/>
              </a:rPr>
              <a:t>无左递归</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L</a:t>
            </a:r>
            <a:r>
              <a:rPr lang="zh-CN" altLang="en-US" sz="2400" b="1" noProof="1" smtClean="0">
                <a:effectLst>
                  <a:outerShdw blurRad="38100" dist="38100" dir="2700000" algn="tl">
                    <a:srgbClr val="C0C0C0"/>
                  </a:outerShdw>
                </a:effectLst>
                <a:latin typeface="Times New Roman" pitchFamily="18" charset="0"/>
                <a:sym typeface="Symbol" pitchFamily="18" charset="2"/>
              </a:rPr>
              <a:t>存在逆序</a:t>
            </a:r>
            <a:r>
              <a:rPr lang="en-US" sz="2400" b="1" noProof="1" smtClean="0">
                <a:effectLst>
                  <a:outerShdw blurRad="38100" dist="38100" dir="2700000" algn="tl">
                    <a:srgbClr val="C0C0C0"/>
                  </a:outerShdw>
                </a:effectLst>
                <a:latin typeface="Times New Roman" pitchFamily="18" charset="0"/>
                <a:sym typeface="Symbol" pitchFamily="18" charset="2"/>
              </a:rPr>
              <a:t>LS,</a:t>
            </a:r>
            <a:r>
              <a:rPr lang="zh-CN" altLang="en-US" sz="2400" b="1" noProof="1" smtClean="0">
                <a:effectLst>
                  <a:outerShdw blurRad="38100" dist="38100" dir="2700000" algn="tl">
                    <a:srgbClr val="C0C0C0"/>
                  </a:outerShdw>
                </a:effectLst>
                <a:latin typeface="Times New Roman" pitchFamily="18" charset="0"/>
                <a:sym typeface="Symbol" pitchFamily="18" charset="2"/>
              </a:rPr>
              <a:t>将</a:t>
            </a:r>
            <a:r>
              <a:rPr lang="en-US" sz="2400" b="1" noProof="1" smtClean="0">
                <a:effectLst>
                  <a:outerShdw blurRad="38100" dist="38100" dir="2700000" algn="tl">
                    <a:srgbClr val="C0C0C0"/>
                  </a:outerShdw>
                </a:effectLst>
                <a:latin typeface="Times New Roman" pitchFamily="18" charset="0"/>
                <a:sym typeface="Symbol" pitchFamily="18" charset="2"/>
              </a:rPr>
              <a:t>S</a:t>
            </a:r>
            <a:r>
              <a:rPr lang="zh-CN" altLang="en-US" sz="2400" b="1" noProof="1" smtClean="0">
                <a:effectLst>
                  <a:outerShdw blurRad="38100" dist="38100" dir="2700000" algn="tl">
                    <a:srgbClr val="C0C0C0"/>
                  </a:outerShdw>
                </a:effectLst>
                <a:latin typeface="Times New Roman" pitchFamily="18" charset="0"/>
                <a:sym typeface="Symbol" pitchFamily="18" charset="2"/>
              </a:rPr>
              <a:t>代入得:</a:t>
            </a:r>
            <a:r>
              <a:rPr lang="en-US" sz="2400" b="1" noProof="1" smtClean="0">
                <a:effectLst>
                  <a:outerShdw blurRad="38100" dist="38100" dir="2700000" algn="tl">
                    <a:srgbClr val="C0C0C0"/>
                  </a:outerShdw>
                </a:effectLst>
                <a:latin typeface="Times New Roman" pitchFamily="18" charset="0"/>
                <a:sym typeface="Symbol" pitchFamily="18" charset="2"/>
              </a:rPr>
              <a:t>LL,S|(L)|a</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L</a:t>
            </a:r>
            <a:r>
              <a:rPr lang="zh-CN" altLang="en-US" sz="2400" b="1" noProof="1" smtClean="0">
                <a:effectLst>
                  <a:outerShdw blurRad="38100" dist="38100" dir="2700000" algn="tl">
                    <a:srgbClr val="C0C0C0"/>
                  </a:outerShdw>
                </a:effectLst>
                <a:latin typeface="Times New Roman" pitchFamily="18" charset="0"/>
                <a:sym typeface="Symbol" pitchFamily="18" charset="2"/>
              </a:rPr>
              <a:t>存在直接左递归</a:t>
            </a:r>
            <a:r>
              <a:rPr lang="en-US" sz="2400" b="1" noProof="1" smtClean="0">
                <a:effectLst>
                  <a:outerShdw blurRad="38100" dist="38100" dir="2700000" algn="tl">
                    <a:srgbClr val="C0C0C0"/>
                  </a:outerShdw>
                </a:effectLst>
                <a:latin typeface="Times New Roman" pitchFamily="18" charset="0"/>
                <a:sym typeface="Symbol" pitchFamily="18" charset="2"/>
              </a:rPr>
              <a:t>LL,S，</a:t>
            </a:r>
            <a:r>
              <a:rPr lang="zh-CN" altLang="en-US" sz="2400" b="1" noProof="1" smtClean="0">
                <a:effectLst>
                  <a:outerShdw blurRad="38100" dist="38100" dir="2700000" algn="tl">
                    <a:srgbClr val="C0C0C0"/>
                  </a:outerShdw>
                </a:effectLst>
                <a:latin typeface="Times New Roman" pitchFamily="18" charset="0"/>
                <a:sym typeface="Symbol" pitchFamily="18" charset="2"/>
              </a:rPr>
              <a:t>引入非终结符</a:t>
            </a:r>
            <a:r>
              <a:rPr lang="en-US" sz="2400" b="1" noProof="1" smtClean="0">
                <a:effectLst>
                  <a:outerShdw blurRad="38100" dist="38100" dir="2700000" algn="tl">
                    <a:srgbClr val="C0C0C0"/>
                  </a:outerShdw>
                </a:effectLst>
                <a:latin typeface="Times New Roman" pitchFamily="18" charset="0"/>
                <a:sym typeface="Symbol" pitchFamily="18" charset="2"/>
              </a:rPr>
              <a:t>L’，</a:t>
            </a:r>
            <a:r>
              <a:rPr lang="zh-CN" altLang="en-US" sz="2400" b="1" noProof="1" smtClean="0">
                <a:effectLst>
                  <a:outerShdw blurRad="38100" dist="38100" dir="2700000" algn="tl">
                    <a:srgbClr val="C0C0C0"/>
                  </a:outerShdw>
                </a:effectLst>
                <a:latin typeface="Times New Roman" pitchFamily="18" charset="0"/>
                <a:sym typeface="Symbol" pitchFamily="18" charset="2"/>
              </a:rPr>
              <a:t>消除左递归得：</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L(L)L’|aL’       L’ ,SL’| </a:t>
            </a:r>
            <a:r>
              <a:rPr lang="el-GR"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故文法为： </a:t>
            </a:r>
            <a:r>
              <a:rPr lang="en-US" sz="2400" b="1" noProof="1" smtClean="0">
                <a:latin typeface="Times New Roman" pitchFamily="18" charset="0"/>
              </a:rPr>
              <a:t>S</a:t>
            </a:r>
            <a:r>
              <a:rPr lang="en-US" sz="2400" b="1" noProof="1" smtClean="0">
                <a:effectLst>
                  <a:outerShdw blurRad="38100" dist="38100" dir="2700000" algn="tl">
                    <a:srgbClr val="C0C0C0"/>
                  </a:outerShdw>
                </a:effectLst>
                <a:latin typeface="Times New Roman" pitchFamily="18" charset="0"/>
                <a:sym typeface="Symbol" pitchFamily="18" charset="2"/>
              </a:rPr>
              <a:t>(L)|a       L(L)L’|aL’       L’ ,SL’| </a:t>
            </a:r>
            <a:r>
              <a:rPr lang="el-GR"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p:txBody>
      </p:sp>
    </p:spTree>
    <p:extLst>
      <p:ext uri="{BB962C8B-B14F-4D97-AF65-F5344CB8AC3E}">
        <p14:creationId xmlns:p14="http://schemas.microsoft.com/office/powerpoint/2010/main" val="2655208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252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LL(1)</a:t>
            </a:r>
            <a:r>
              <a:rPr lang="zh-CN" altLang="en-US" sz="4400" b="1" smtClean="0">
                <a:latin typeface="Times New Roman" panose="02020603050405020304" pitchFamily="18" charset="0"/>
                <a:cs typeface="Times New Roman" panose="02020603050405020304" pitchFamily="18" charset="0"/>
              </a:rPr>
              <a:t>分析</a:t>
            </a:r>
            <a:r>
              <a:rPr lang="zh-CN" altLang="en-US" sz="4400" b="1" smtClean="0">
                <a:latin typeface="宋体" panose="02010600030101010101" pitchFamily="2" charset="-122"/>
              </a:rPr>
              <a:t>（</a:t>
            </a:r>
            <a:r>
              <a:rPr lang="zh-CN" altLang="en-US" sz="4000" b="1" smtClean="0">
                <a:latin typeface="宋体" panose="02010600030101010101" pitchFamily="2" charset="-122"/>
              </a:rPr>
              <a:t>例）</a:t>
            </a:r>
          </a:p>
        </p:txBody>
      </p:sp>
      <p:sp>
        <p:nvSpPr>
          <p:cNvPr id="32771" name="文本占位符 22530"/>
          <p:cNvSpPr>
            <a:spLocks noGrp="1" noChangeArrowheads="1"/>
          </p:cNvSpPr>
          <p:nvPr>
            <p:ph idx="1"/>
          </p:nvPr>
        </p:nvSpPr>
        <p:spPr>
          <a:xfrm>
            <a:off x="457200" y="1600200"/>
            <a:ext cx="8229600" cy="914400"/>
          </a:xfrm>
        </p:spPr>
        <p:txBody>
          <a:bodyPr/>
          <a:lstStyle/>
          <a:p>
            <a:pPr eaLnBrk="1" hangingPunct="1"/>
            <a:r>
              <a:rPr lang="en-US" altLang="zh-CN" sz="2400" b="1" smtClean="0">
                <a:latin typeface="Times New Roman" panose="02020603050405020304" pitchFamily="18" charset="0"/>
              </a:rPr>
              <a:t>FOLLOW(L’)=FOLLOW(L)={ ) }</a:t>
            </a:r>
          </a:p>
          <a:p>
            <a:pPr eaLnBrk="1" hangingPunct="1"/>
            <a:r>
              <a:rPr lang="zh-CN" altLang="en-US" sz="2400" b="1" smtClean="0">
                <a:latin typeface="Times New Roman" panose="02020603050405020304" pitchFamily="18" charset="0"/>
              </a:rPr>
              <a:t>可构建预测分析表如下</a:t>
            </a:r>
          </a:p>
        </p:txBody>
      </p:sp>
      <p:graphicFrame>
        <p:nvGraphicFramePr>
          <p:cNvPr id="22532" name="表格 22531"/>
          <p:cNvGraphicFramePr>
            <a:graphicFrameLocks noGrp="1"/>
          </p:cNvGraphicFramePr>
          <p:nvPr/>
        </p:nvGraphicFramePr>
        <p:xfrm>
          <a:off x="755650" y="2709863"/>
          <a:ext cx="7772400" cy="2286000"/>
        </p:xfrm>
        <a:graphic>
          <a:graphicData uri="http://schemas.openxmlformats.org/drawingml/2006/table">
            <a:tbl>
              <a:tblPr/>
              <a:tblGrid>
                <a:gridCol w="1504950"/>
                <a:gridCol w="1466850"/>
                <a:gridCol w="1143000"/>
                <a:gridCol w="1295400"/>
                <a:gridCol w="1447800"/>
                <a:gridCol w="914400"/>
              </a:tblGrid>
              <a:tr h="457200">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非终结符</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输入符号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200">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1" name="文本框 22570"/>
          <p:cNvSpPr txBox="1"/>
          <p:nvPr/>
        </p:nvSpPr>
        <p:spPr>
          <a:xfrm>
            <a:off x="1281113" y="5391150"/>
            <a:ext cx="6530975" cy="547688"/>
          </a:xfrm>
          <a:prstGeom prst="rect">
            <a:avLst/>
          </a:prstGeom>
          <a:noFill/>
          <a:ln w="28575" cap="flat" cmpd="sng">
            <a:solidFill>
              <a:srgbClr val="FF0000"/>
            </a:solidFill>
            <a:prstDash val="dash"/>
            <a:miter/>
            <a:headEnd type="none" w="med" len="med"/>
            <a:tailEnd type="none" w="med" len="med"/>
          </a:ln>
        </p:spPr>
        <p:txBody>
          <a:bodyPr lIns="90170" tIns="46990" rIns="90170" bIns="46990">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latin typeface="Times New Roman" pitchFamily="18" charset="0"/>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(L)|a       L(L)L’|aL’       L’ ,SL’| </a:t>
            </a:r>
            <a:r>
              <a:rPr lang="el-GR" sz="28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sym typeface="Symbol" pitchFamily="18" charset="2"/>
              </a:rPr>
              <a:t>ε</a:t>
            </a:r>
            <a:endParaRPr lang="el-GR" sz="2800" b="1" noProof="1">
              <a:solidFill>
                <a:srgbClr val="000000"/>
              </a:solidFill>
              <a:effectLst>
                <a:outerShdw blurRad="38100" dist="38100" dir="2700000" algn="tl">
                  <a:srgbClr val="C0C0C0"/>
                </a:outerShdw>
              </a:effectLst>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5802129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3553"/>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LL(1)</a:t>
            </a:r>
            <a:r>
              <a:rPr lang="zh-CN" altLang="en-US" sz="4400" b="1" smtClean="0">
                <a:latin typeface="Times New Roman" panose="02020603050405020304" pitchFamily="18" charset="0"/>
                <a:cs typeface="Times New Roman" panose="02020603050405020304" pitchFamily="18" charset="0"/>
              </a:rPr>
              <a:t>分析（</a:t>
            </a:r>
            <a:r>
              <a:rPr lang="zh-CN" altLang="en-US" sz="4000" b="1" smtClean="0">
                <a:latin typeface="Times New Roman" panose="02020603050405020304" pitchFamily="18" charset="0"/>
                <a:cs typeface="Times New Roman" panose="02020603050405020304" pitchFamily="18" charset="0"/>
              </a:rPr>
              <a:t>例）</a:t>
            </a:r>
          </a:p>
        </p:txBody>
      </p:sp>
      <p:graphicFrame>
        <p:nvGraphicFramePr>
          <p:cNvPr id="23555" name="表格 23554"/>
          <p:cNvGraphicFramePr>
            <a:graphicFrameLocks noGrp="1"/>
          </p:cNvGraphicFramePr>
          <p:nvPr/>
        </p:nvGraphicFramePr>
        <p:xfrm>
          <a:off x="1371600" y="1447800"/>
          <a:ext cx="7391400" cy="4762500"/>
        </p:xfrm>
        <a:graphic>
          <a:graphicData uri="http://schemas.openxmlformats.org/drawingml/2006/table">
            <a:tbl>
              <a:tblPr/>
              <a:tblGrid>
                <a:gridCol w="1524000"/>
                <a:gridCol w="1524000"/>
                <a:gridCol w="1676400"/>
                <a:gridCol w="26670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 ,SL’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574814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4577"/>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LL(1)</a:t>
            </a:r>
            <a:r>
              <a:rPr lang="zh-CN" altLang="en-US" sz="4400" b="1" smtClean="0">
                <a:latin typeface="宋体" panose="02010600030101010101" pitchFamily="2" charset="-122"/>
              </a:rPr>
              <a:t>分析（</a:t>
            </a:r>
            <a:r>
              <a:rPr lang="zh-CN" altLang="en-US" sz="4000" b="1" smtClean="0">
                <a:latin typeface="宋体" panose="02010600030101010101" pitchFamily="2" charset="-122"/>
              </a:rPr>
              <a:t>例）</a:t>
            </a:r>
          </a:p>
        </p:txBody>
      </p:sp>
      <p:graphicFrame>
        <p:nvGraphicFramePr>
          <p:cNvPr id="24579" name="表格 24578"/>
          <p:cNvGraphicFramePr>
            <a:graphicFrameLocks noGrp="1"/>
          </p:cNvGraphicFramePr>
          <p:nvPr/>
        </p:nvGraphicFramePr>
        <p:xfrm>
          <a:off x="1371600" y="1447800"/>
          <a:ext cx="7391400" cy="3692525"/>
        </p:xfrm>
        <a:graphic>
          <a:graphicData uri="http://schemas.openxmlformats.org/drawingml/2006/table">
            <a:tbl>
              <a:tblPr/>
              <a:tblGrid>
                <a:gridCol w="1524000"/>
                <a:gridCol w="1524000"/>
                <a:gridCol w="1676400"/>
                <a:gridCol w="26670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 ,SL’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1" name="文本框 24630"/>
          <p:cNvSpPr txBox="1">
            <a:spLocks noChangeArrowheads="1"/>
          </p:cNvSpPr>
          <p:nvPr/>
        </p:nvSpPr>
        <p:spPr bwMode="auto">
          <a:xfrm>
            <a:off x="457200" y="5562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000000"/>
                </a:solidFill>
              </a:rPr>
              <a:t>分析树略</a:t>
            </a:r>
          </a:p>
        </p:txBody>
      </p:sp>
    </p:spTree>
    <p:extLst>
      <p:ext uri="{BB962C8B-B14F-4D97-AF65-F5344CB8AC3E}">
        <p14:creationId xmlns:p14="http://schemas.microsoft.com/office/powerpoint/2010/main" val="32500409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3793"/>
          <p:cNvSpPr>
            <a:spLocks noGrp="1" noChangeArrowheads="1"/>
          </p:cNvSpPr>
          <p:nvPr>
            <p:ph type="title"/>
          </p:nvPr>
        </p:nvSpPr>
        <p:spPr/>
        <p:txBody>
          <a:bodyPr/>
          <a:lstStyle/>
          <a:p>
            <a:pPr eaLnBrk="1" hangingPunct="1">
              <a:defRPr/>
            </a:pPr>
            <a:r>
              <a:rPr lang="zh-CN" altLang="en-US" sz="4000" b="1" dirty="0" smtClean="0">
                <a:effectLst>
                  <a:outerShdw blurRad="38100" dist="38100" dir="2700000" algn="tl">
                    <a:srgbClr val="000000">
                      <a:alpha val="43137"/>
                    </a:srgbClr>
                  </a:outerShdw>
                </a:effectLst>
                <a:latin typeface="宋体" pitchFamily="2" charset="-122"/>
              </a:rPr>
              <a:t>作业</a:t>
            </a:r>
            <a:r>
              <a:rPr lang="en-US" altLang="zh-CN" sz="4000" b="1" dirty="0" smtClean="0">
                <a:effectLst>
                  <a:outerShdw blurRad="38100" dist="38100" dir="2700000" algn="tl">
                    <a:srgbClr val="000000">
                      <a:alpha val="43137"/>
                    </a:srgbClr>
                  </a:outerShdw>
                </a:effectLst>
                <a:latin typeface="宋体" pitchFamily="2" charset="-122"/>
              </a:rPr>
              <a:t>5</a:t>
            </a:r>
            <a:endParaRPr lang="zh-CN" altLang="en-US" sz="4000" b="1" dirty="0" smtClean="0">
              <a:effectLst>
                <a:outerShdw blurRad="38100" dist="38100" dir="2700000" algn="tl">
                  <a:srgbClr val="000000">
                    <a:alpha val="43137"/>
                  </a:srgbClr>
                </a:outerShdw>
              </a:effectLst>
              <a:latin typeface="宋体" pitchFamily="2" charset="-122"/>
            </a:endParaRPr>
          </a:p>
        </p:txBody>
      </p:sp>
      <p:sp>
        <p:nvSpPr>
          <p:cNvPr id="44035" name="文本占位符 33794"/>
          <p:cNvSpPr>
            <a:spLocks noGrp="1" noChangeArrowheads="1"/>
          </p:cNvSpPr>
          <p:nvPr>
            <p:ph idx="1"/>
          </p:nvPr>
        </p:nvSpPr>
        <p:spPr>
          <a:xfrm>
            <a:off x="214313" y="1600200"/>
            <a:ext cx="8678862" cy="4614863"/>
          </a:xfrm>
        </p:spPr>
        <p:txBody>
          <a:bodyPr/>
          <a:lstStyle/>
          <a:p>
            <a:pPr eaLnBrk="1" hangingPunct="1">
              <a:lnSpc>
                <a:spcPct val="110000"/>
              </a:lnSpc>
            </a:pPr>
            <a:r>
              <a:rPr lang="zh-CN" altLang="en-US" sz="3200" b="1" smtClean="0">
                <a:latin typeface="Times New Roman" panose="02020603050405020304" pitchFamily="18" charset="0"/>
              </a:rPr>
              <a:t>1. </a:t>
            </a:r>
            <a:r>
              <a:rPr lang="en-US" altLang="zh-CN" sz="3200" b="1" smtClean="0">
                <a:latin typeface="Times New Roman" panose="02020603050405020304" pitchFamily="18" charset="0"/>
              </a:rPr>
              <a:t>P131 </a:t>
            </a:r>
            <a:r>
              <a:rPr lang="zh-CN" altLang="en-US" sz="3200" b="1" smtClean="0">
                <a:latin typeface="Times New Roman" panose="02020603050405020304" pitchFamily="18" charset="0"/>
              </a:rPr>
              <a:t>练习4.2.2 (</a:t>
            </a:r>
            <a:r>
              <a:rPr lang="en-US" altLang="zh-CN" sz="3200" b="1" smtClean="0">
                <a:latin typeface="Times New Roman" panose="02020603050405020304" pitchFamily="18" charset="0"/>
              </a:rPr>
              <a:t>5</a:t>
            </a:r>
            <a:r>
              <a:rPr lang="zh-CN" altLang="en-US" sz="3200" b="1" smtClean="0">
                <a:latin typeface="Times New Roman" panose="02020603050405020304" pitchFamily="18" charset="0"/>
              </a:rPr>
              <a:t>)</a:t>
            </a:r>
            <a:r>
              <a:rPr lang="en-US" altLang="en-US" sz="3200" b="1" smtClean="0">
                <a:latin typeface="Times New Roman" panose="02020603050405020304" pitchFamily="18" charset="0"/>
              </a:rPr>
              <a:t>：</a:t>
            </a:r>
            <a:r>
              <a:rPr lang="zh-CN" altLang="zh-CN" sz="3200" b="1" smtClean="0">
                <a:solidFill>
                  <a:schemeClr val="hlink"/>
                </a:solidFill>
                <a:latin typeface="Times New Roman" panose="02020603050405020304" pitchFamily="18" charset="0"/>
              </a:rPr>
              <a:t>给出最左推导</a:t>
            </a:r>
            <a:r>
              <a:rPr lang="zh-CN" altLang="en-US" sz="3200" b="1" smtClean="0">
                <a:solidFill>
                  <a:schemeClr val="hlink"/>
                </a:solidFill>
                <a:latin typeface="Times New Roman" panose="02020603050405020304" pitchFamily="18" charset="0"/>
              </a:rPr>
              <a:t>、最右推导、基于某一个推导构建一棵分析树</a:t>
            </a:r>
            <a:r>
              <a:rPr lang="zh-CN" altLang="en-US" sz="3200" b="1" smtClean="0">
                <a:latin typeface="Times New Roman" panose="02020603050405020304" pitchFamily="18" charset="0"/>
              </a:rPr>
              <a:t>。</a:t>
            </a:r>
            <a:endParaRPr lang="en-US" altLang="zh-CN" sz="3200" b="1" smtClean="0">
              <a:latin typeface="Times New Roman" panose="02020603050405020304" pitchFamily="18" charset="0"/>
            </a:endParaRPr>
          </a:p>
          <a:p>
            <a:pPr eaLnBrk="1" hangingPunct="1">
              <a:lnSpc>
                <a:spcPct val="110000"/>
              </a:lnSpc>
            </a:pPr>
            <a:r>
              <a:rPr lang="en-US" altLang="zh-CN" sz="3200" b="1" smtClean="0">
                <a:latin typeface="Times New Roman" panose="02020603050405020304" pitchFamily="18" charset="0"/>
              </a:rPr>
              <a:t>2.P147 </a:t>
            </a:r>
            <a:r>
              <a:rPr lang="zh-CN" altLang="en-US" sz="3200" b="1" smtClean="0">
                <a:latin typeface="Times New Roman" panose="02020603050405020304" pitchFamily="18" charset="0"/>
              </a:rPr>
              <a:t>练习4.</a:t>
            </a:r>
            <a:r>
              <a:rPr lang="en-US" altLang="zh-CN" sz="3200" b="1" smtClean="0">
                <a:latin typeface="Times New Roman" panose="02020603050405020304" pitchFamily="18" charset="0"/>
              </a:rPr>
              <a:t>4.</a:t>
            </a:r>
            <a:r>
              <a:rPr lang="zh-CN" altLang="en-US" sz="3200" b="1" smtClean="0">
                <a:latin typeface="Times New Roman" panose="02020603050405020304" pitchFamily="18" charset="0"/>
              </a:rPr>
              <a:t>4(5)(7)</a:t>
            </a:r>
            <a:endParaRPr lang="en-US" altLang="zh-CN" sz="3200" b="1" smtClean="0">
              <a:latin typeface="Times New Roman" panose="02020603050405020304" pitchFamily="18" charset="0"/>
            </a:endParaRPr>
          </a:p>
          <a:p>
            <a:pPr eaLnBrk="1" hangingPunct="1">
              <a:lnSpc>
                <a:spcPct val="90000"/>
              </a:lnSpc>
              <a:spcBef>
                <a:spcPct val="50000"/>
              </a:spcBef>
            </a:pPr>
            <a:r>
              <a:rPr lang="zh-CN" altLang="en-US" sz="3200" b="1" smtClean="0">
                <a:latin typeface="Times New Roman" panose="02020603050405020304" pitchFamily="18" charset="0"/>
              </a:rPr>
              <a:t>3. 对文法: </a:t>
            </a:r>
            <a:r>
              <a:rPr lang="en-US" altLang="zh-CN" sz="3200" b="1" smtClean="0">
                <a:effectLst>
                  <a:outerShdw blurRad="38100" dist="38100" dir="2700000" algn="tl">
                    <a:srgbClr val="C0C0C0"/>
                  </a:outerShdw>
                </a:effectLst>
                <a:latin typeface="Times New Roman" panose="02020603050405020304" pitchFamily="18" charset="0"/>
              </a:rPr>
              <a:t>S </a:t>
            </a:r>
            <a:r>
              <a:rPr lang="en-US" altLang="zh-CN"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 </a:t>
            </a: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aA|B     A</a:t>
            </a:r>
            <a:r>
              <a:rPr lang="en-US" altLang="zh-CN"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aAd|B</a:t>
            </a:r>
          </a:p>
          <a:p>
            <a:pPr eaLnBrk="1" hangingPunct="1">
              <a:lnSpc>
                <a:spcPct val="90000"/>
              </a:lnSpc>
              <a:spcBef>
                <a:spcPct val="50000"/>
              </a:spcBef>
            </a:pP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B</a:t>
            </a:r>
            <a:r>
              <a:rPr lang="en-US" altLang="zh-CN"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 </a:t>
            </a: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Sd | Aa</a:t>
            </a:r>
          </a:p>
          <a:p>
            <a:pPr eaLnBrk="1" hangingPunct="1">
              <a:lnSpc>
                <a:spcPct val="90000"/>
              </a:lnSpc>
              <a:spcBef>
                <a:spcPct val="50000"/>
              </a:spcBef>
            </a:pP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(1)消除左递归</a:t>
            </a:r>
          </a:p>
          <a:p>
            <a:pPr eaLnBrk="1" hangingPunct="1">
              <a:lnSpc>
                <a:spcPct val="90000"/>
              </a:lnSpc>
              <a:spcBef>
                <a:spcPct val="50000"/>
              </a:spcBef>
            </a:pP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(2)提取左公共因子</a:t>
            </a:r>
          </a:p>
        </p:txBody>
      </p:sp>
    </p:spTree>
    <p:extLst>
      <p:ext uri="{BB962C8B-B14F-4D97-AF65-F5344CB8AC3E}">
        <p14:creationId xmlns:p14="http://schemas.microsoft.com/office/powerpoint/2010/main" val="8915406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34817"/>
          <p:cNvSpPr>
            <a:spLocks noGrp="1"/>
          </p:cNvSpPr>
          <p:nvPr>
            <p:ph idx="1"/>
          </p:nvPr>
        </p:nvSpPr>
        <p:spPr>
          <a:xfrm>
            <a:off x="214313" y="609600"/>
            <a:ext cx="8929687" cy="5562600"/>
          </a:xfrm>
        </p:spPr>
        <p:txBody>
          <a:bodyPr/>
          <a:lstStyle/>
          <a:p>
            <a:pPr marL="381000" indent="-381000" eaLnBrk="1" hangingPunct="1"/>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4.</a:t>
            </a:r>
            <a:r>
              <a:rPr lang="zh-CN" altLang="en-US" sz="2400" b="1" smtClean="0">
                <a:latin typeface="Times New Roman" panose="02020603050405020304" pitchFamily="18" charset="0"/>
              </a:rPr>
              <a:t> 试写出定义在</a:t>
            </a:r>
            <a:r>
              <a:rPr lang="zh-CN" altLang="en-US" sz="2400" b="1" smtClean="0">
                <a:latin typeface="Times New Roman" panose="02020603050405020304" pitchFamily="18" charset="0"/>
                <a:sym typeface="Arial" panose="020B0604020202020204" pitchFamily="34" charset="0"/>
              </a:rPr>
              <a:t>∑={0,1}上,至少含有一个</a:t>
            </a:r>
            <a:r>
              <a:rPr lang="en-US" altLang="zh-CN" sz="2400" b="1" smtClean="0">
                <a:latin typeface="Times New Roman" panose="02020603050405020304" pitchFamily="18" charset="0"/>
                <a:sym typeface="Arial" panose="020B0604020202020204" pitchFamily="34" charset="0"/>
              </a:rPr>
              <a:t>1</a:t>
            </a:r>
            <a:r>
              <a:rPr lang="zh-CN" altLang="en-US" sz="2400" b="1" smtClean="0">
                <a:latin typeface="Times New Roman" panose="02020603050405020304" pitchFamily="18" charset="0"/>
                <a:sym typeface="Arial" panose="020B0604020202020204" pitchFamily="34" charset="0"/>
              </a:rPr>
              <a:t>01子串的符号串集合的正则表达式,并构造与之等价的最小化的DFA</a:t>
            </a:r>
            <a:endParaRPr lang="en-US" altLang="zh-CN" sz="2400" b="1" smtClean="0">
              <a:latin typeface="Times New Roman" panose="02020603050405020304" pitchFamily="18" charset="0"/>
              <a:sym typeface="Arial" panose="020B0604020202020204" pitchFamily="34" charset="0"/>
            </a:endParaRPr>
          </a:p>
          <a:p>
            <a:pPr marL="381000" indent="-381000" eaLnBrk="1" hangingPunct="1"/>
            <a:endPar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381000" indent="-381000" eaLnBrk="1" hangingPunct="1"/>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5</a:t>
            </a:r>
            <a:r>
              <a:rPr 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对于上下文无关文法：</a:t>
            </a:r>
          </a:p>
          <a:p>
            <a:pPr marL="381000" indent="-381000" eaLnBrk="1" hangingPunct="1">
              <a:lnSpc>
                <a:spcPct val="85000"/>
              </a:lnSpc>
              <a:spcBef>
                <a:spcPct val="35000"/>
              </a:spcBef>
            </a:pPr>
            <a:r>
              <a:rPr lang="zh-CN" altLang="en-US" sz="2400" b="1" smtClean="0">
                <a:latin typeface="Times New Roman" panose="02020603050405020304" pitchFamily="18" charset="0"/>
              </a:rPr>
              <a:t>S </a:t>
            </a:r>
            <a:r>
              <a:rPr lang="en-US" altLang="zh-CN" sz="24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2400" b="1" smtClean="0">
                <a:latin typeface="Times New Roman" panose="02020603050405020304" pitchFamily="18" charset="0"/>
              </a:rPr>
              <a:t> aTUb ∣</a:t>
            </a:r>
            <a:r>
              <a:rPr lang="zh-CN" altLang="en-US" sz="2400" b="1" smtClean="0">
                <a:latin typeface="Times New Roman" panose="02020603050405020304" pitchFamily="18" charset="0"/>
                <a:sym typeface="Times New Roman" panose="02020603050405020304" pitchFamily="18" charset="0"/>
              </a:rPr>
              <a:t>ε</a:t>
            </a:r>
            <a:endParaRPr lang="zh-CN" altLang="en-US" sz="2400" b="1" smtClean="0">
              <a:latin typeface="Times New Roman" panose="02020603050405020304" pitchFamily="18" charset="0"/>
            </a:endParaRPr>
          </a:p>
          <a:p>
            <a:pPr marL="381000" indent="-381000" eaLnBrk="1" hangingPunct="1">
              <a:lnSpc>
                <a:spcPct val="85000"/>
              </a:lnSpc>
              <a:spcBef>
                <a:spcPct val="35000"/>
              </a:spcBef>
            </a:pPr>
            <a:r>
              <a:rPr lang="zh-CN" altLang="en-US" sz="2400" b="1" smtClean="0">
                <a:latin typeface="Times New Roman" panose="02020603050405020304" pitchFamily="18" charset="0"/>
              </a:rPr>
              <a:t>T </a:t>
            </a:r>
            <a:r>
              <a:rPr lang="en-US" altLang="zh-CN" sz="24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2400" b="1" smtClean="0">
                <a:latin typeface="Times New Roman" panose="02020603050405020304" pitchFamily="18" charset="0"/>
              </a:rPr>
              <a:t> cUc∣bUb ∣aUa</a:t>
            </a:r>
          </a:p>
          <a:p>
            <a:pPr marL="381000" indent="-381000" eaLnBrk="1" hangingPunct="1">
              <a:lnSpc>
                <a:spcPct val="85000"/>
              </a:lnSpc>
              <a:spcBef>
                <a:spcPct val="35000"/>
              </a:spcBef>
            </a:pPr>
            <a:r>
              <a:rPr lang="zh-CN" altLang="en-US" sz="2400" b="1" smtClean="0">
                <a:latin typeface="Times New Roman" panose="02020603050405020304" pitchFamily="18" charset="0"/>
              </a:rPr>
              <a:t>U </a:t>
            </a:r>
            <a:r>
              <a:rPr lang="en-US" altLang="zh-CN" sz="24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2400" b="1" smtClean="0">
                <a:latin typeface="Times New Roman" panose="02020603050405020304" pitchFamily="18" charset="0"/>
              </a:rPr>
              <a:t> Sb ∣cc</a:t>
            </a:r>
          </a:p>
          <a:p>
            <a:pPr marL="381000" indent="-381000" eaLnBrk="1" hangingPunct="1">
              <a:lnSpc>
                <a:spcPct val="85000"/>
              </a:lnSpc>
              <a:spcBef>
                <a:spcPct val="35000"/>
              </a:spcBef>
            </a:pP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写出各非终结符的</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FIRST</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集</a:t>
            </a:r>
            <a:r>
              <a:rPr lang="zh-CN" altLang="en-US" sz="2400" b="1" smtClean="0">
                <a:effectLst>
                  <a:outerShdw blurRad="38100" dist="38100" dir="2700000" algn="tl">
                    <a:srgbClr val="C0C0C0"/>
                  </a:outerShdw>
                </a:effectLst>
                <a:latin typeface="Times New Roman" panose="02020603050405020304" pitchFamily="18" charset="0"/>
              </a:rPr>
              <a:t>和</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FOLLOW</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集。</a:t>
            </a:r>
          </a:p>
          <a:p>
            <a:pPr marL="381000" indent="-381000" eaLnBrk="1" hangingPunct="1">
              <a:lnSpc>
                <a:spcPct val="85000"/>
              </a:lnSpc>
              <a:spcBef>
                <a:spcPct val="35000"/>
              </a:spcBef>
            </a:pP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400" b="1" smtClean="0">
                <a:effectLst>
                  <a:outerShdw blurRad="38100" dist="38100" dir="2700000" algn="tl">
                    <a:srgbClr val="C0C0C0"/>
                  </a:outerShdw>
                </a:effectLst>
                <a:latin typeface="Times New Roman" panose="02020603050405020304" pitchFamily="18" charset="0"/>
              </a:rPr>
              <a:t>2</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)构建</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LL(1)</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分析表, 本文法是LL(1)文法吗,为什么?</a:t>
            </a:r>
          </a:p>
          <a:p>
            <a:pPr marL="381000" indent="-381000" eaLnBrk="1" hangingPunct="1">
              <a:lnSpc>
                <a:spcPct val="85000"/>
              </a:lnSpc>
              <a:spcBef>
                <a:spcPct val="35000"/>
              </a:spcBef>
            </a:pP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(3)</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如果是</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LL(1)</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文法，基于分析表，试给出</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aababb</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的分析过程。</a:t>
            </a:r>
          </a:p>
          <a:p>
            <a:pPr marL="381000" indent="-381000" eaLnBrk="1" hangingPunct="1">
              <a:lnSpc>
                <a:spcPct val="85000"/>
              </a:lnSpc>
              <a:spcBef>
                <a:spcPct val="35000"/>
              </a:spcBef>
            </a:pPr>
            <a:endPar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381000" indent="-381000" eaLnBrk="1" hangingPunct="1">
              <a:lnSpc>
                <a:spcPct val="85000"/>
              </a:lnSpc>
              <a:spcBef>
                <a:spcPct val="35000"/>
              </a:spcBef>
              <a:buFont typeface="Arial" panose="020B0604020202020204" pitchFamily="34" charset="0"/>
              <a:buAutoNum type="arabicPeriod" startAt="6"/>
            </a:pP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P148</a:t>
            </a:r>
            <a:r>
              <a:rPr lang="zh-CN" altLang="en-US" sz="2400" b="1" smtClean="0">
                <a:effectLst>
                  <a:outerShdw blurRad="38100" dist="38100" dir="2700000" algn="tl">
                    <a:srgbClr val="C0C0C0"/>
                  </a:outerShdw>
                </a:effectLst>
                <a:latin typeface="Times New Roman" panose="02020603050405020304" pitchFamily="18" charset="0"/>
              </a:rPr>
              <a:t>页</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4.4.12</a:t>
            </a:r>
            <a:endParaRPr lang="zh-CN" altLang="en-US" sz="2400" b="1" smtClean="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3153439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自底向上的语法分析</a:t>
            </a:r>
          </a:p>
        </p:txBody>
      </p:sp>
      <p:sp>
        <p:nvSpPr>
          <p:cNvPr id="11267" name="Rectangle 3"/>
          <p:cNvSpPr>
            <a:spLocks noGrp="1" noChangeArrowheads="1"/>
          </p:cNvSpPr>
          <p:nvPr>
            <p:ph type="body" idx="1"/>
          </p:nvPr>
        </p:nvSpPr>
        <p:spPr>
          <a:xfrm>
            <a:off x="457200" y="1600200"/>
            <a:ext cx="8229600" cy="4953000"/>
          </a:xfrm>
        </p:spPr>
        <p:txBody>
          <a:bodyPr/>
          <a:lstStyle/>
          <a:p>
            <a:pPr>
              <a:lnSpc>
                <a:spcPct val="90000"/>
              </a:lnSpc>
            </a:pPr>
            <a:r>
              <a:rPr lang="zh-CN" altLang="en-US" dirty="0">
                <a:latin typeface="隶书" pitchFamily="49" charset="-122"/>
                <a:ea typeface="隶书" pitchFamily="49" charset="-122"/>
              </a:rPr>
              <a:t>为一个输入串构造语法分析树的过程；</a:t>
            </a:r>
          </a:p>
          <a:p>
            <a:pPr>
              <a:lnSpc>
                <a:spcPct val="90000"/>
              </a:lnSpc>
            </a:pPr>
            <a:r>
              <a:rPr lang="zh-CN" altLang="en-US" dirty="0">
                <a:latin typeface="隶书" pitchFamily="49" charset="-122"/>
                <a:ea typeface="隶书" pitchFamily="49" charset="-122"/>
              </a:rPr>
              <a:t>从叶子（输入串中的终结符号，将位于分析树的底端）开始，向上到达根结点；</a:t>
            </a:r>
          </a:p>
          <a:p>
            <a:pPr lvl="1">
              <a:lnSpc>
                <a:spcPct val="90000"/>
              </a:lnSpc>
            </a:pPr>
            <a:r>
              <a:rPr lang="zh-CN" altLang="en-US" dirty="0">
                <a:latin typeface="隶书" pitchFamily="49" charset="-122"/>
                <a:ea typeface="隶书" pitchFamily="49" charset="-122"/>
              </a:rPr>
              <a:t>在实际的语法分析过程中并不会真的构造出相</a:t>
            </a:r>
            <a:r>
              <a:rPr lang="zh-CN" altLang="en-US" dirty="0">
                <a:latin typeface="Times New Roman" pitchFamily="18" charset="0"/>
                <a:ea typeface="隶书" pitchFamily="49" charset="-122"/>
                <a:cs typeface="Times New Roman" pitchFamily="18" charset="0"/>
              </a:rPr>
              <a:t>应的分析树，但是分析树概念可以方</a:t>
            </a:r>
            <a:r>
              <a:rPr lang="zh-CN" altLang="en-US" dirty="0" smtClean="0">
                <a:latin typeface="Times New Roman" pitchFamily="18" charset="0"/>
                <a:ea typeface="隶书" pitchFamily="49" charset="-122"/>
                <a:cs typeface="Times New Roman" pitchFamily="18" charset="0"/>
              </a:rPr>
              <a:t>便理解；</a:t>
            </a:r>
            <a:endParaRPr lang="zh-CN" altLang="en-US" dirty="0">
              <a:latin typeface="Times New Roman" pitchFamily="18" charset="0"/>
              <a:ea typeface="隶书" pitchFamily="49" charset="-122"/>
              <a:cs typeface="Times New Roman" pitchFamily="18" charset="0"/>
            </a:endParaRPr>
          </a:p>
          <a:p>
            <a:pPr>
              <a:lnSpc>
                <a:spcPct val="90000"/>
              </a:lnSpc>
            </a:pPr>
            <a:r>
              <a:rPr lang="zh-CN" altLang="en-US" dirty="0">
                <a:latin typeface="Times New Roman" pitchFamily="18" charset="0"/>
                <a:ea typeface="隶书" pitchFamily="49" charset="-122"/>
                <a:cs typeface="Times New Roman" pitchFamily="18" charset="0"/>
              </a:rPr>
              <a:t>重要的自底向上语法分析的通用框架</a:t>
            </a:r>
          </a:p>
          <a:p>
            <a:pPr lvl="1">
              <a:lnSpc>
                <a:spcPct val="90000"/>
              </a:lnSpc>
            </a:pPr>
            <a:r>
              <a:rPr lang="zh-CN" altLang="en-US" dirty="0">
                <a:latin typeface="Times New Roman" pitchFamily="18" charset="0"/>
                <a:ea typeface="隶书" pitchFamily="49" charset="-122"/>
                <a:cs typeface="Times New Roman" pitchFamily="18" charset="0"/>
              </a:rPr>
              <a:t>移入</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归约；</a:t>
            </a:r>
          </a:p>
          <a:p>
            <a:pPr>
              <a:lnSpc>
                <a:spcPct val="90000"/>
              </a:lnSpc>
            </a:pP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：最大的可以构造出移入</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归约语法分析器的语法类</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推导（</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推导：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将待处理的串中的某个非终结符号替换为这个非终结符号的某个产生式的体。</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从开始符号出发，不断进行上面的替换，就可以得到文法的不同句型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 E </a:t>
            </a:r>
            <a:r>
              <a:rPr lang="en-US" altLang="zh-CN" dirty="0" smtClean="0">
                <a:latin typeface="Times New Roman" pitchFamily="18" charset="0"/>
                <a:ea typeface="隶书" pitchFamily="49" charset="-122"/>
                <a:cs typeface="Times New Roman" pitchFamily="18" charset="0"/>
                <a:sym typeface="Wingdings" pitchFamily="2" charset="2"/>
              </a:rPr>
              <a:t> -E | E+E | E*E | (E)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p>
          <a:p>
            <a:pPr lvl="1"/>
            <a:r>
              <a:rPr lang="zh-CN" altLang="en-US" dirty="0" smtClean="0">
                <a:latin typeface="Times New Roman" pitchFamily="18" charset="0"/>
                <a:ea typeface="隶书" pitchFamily="49" charset="-122"/>
                <a:cs typeface="Times New Roman" pitchFamily="18" charset="0"/>
                <a:sym typeface="Wingdings" pitchFamily="2" charset="2"/>
              </a:rPr>
              <a:t>推导序列：</a:t>
            </a:r>
            <a:r>
              <a:rPr lang="en-US" altLang="zh-CN" dirty="0" smtClean="0">
                <a:latin typeface="Times New Roman" pitchFamily="18" charset="0"/>
                <a:ea typeface="隶书" pitchFamily="49" charset="-122"/>
                <a:cs typeface="Times New Roman" pitchFamily="18" charset="0"/>
                <a:sym typeface="Wingdings" pitchFamily="2" charset="2"/>
              </a:rPr>
              <a:t>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 =&gt; -(E)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分析过程示例</a:t>
            </a:r>
          </a:p>
        </p:txBody>
      </p:sp>
      <p:pic>
        <p:nvPicPr>
          <p:cNvPr id="12292" name="Picture 4"/>
          <p:cNvPicPr>
            <a:picLocks noChangeAspect="1" noChangeArrowheads="1"/>
          </p:cNvPicPr>
          <p:nvPr/>
        </p:nvPicPr>
        <p:blipFill>
          <a:blip r:embed="rId3" cstate="print"/>
          <a:srcRect/>
          <a:stretch>
            <a:fillRect/>
          </a:stretch>
        </p:blipFill>
        <p:spPr bwMode="auto">
          <a:xfrm>
            <a:off x="762000" y="2209800"/>
            <a:ext cx="7543800" cy="2714625"/>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a:t>
            </a:r>
          </a:p>
        </p:txBody>
      </p:sp>
      <p:sp>
        <p:nvSpPr>
          <p:cNvPr id="13315"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自底向上语法分析过程看成从串</a:t>
            </a:r>
            <a:r>
              <a:rPr lang="en-US" altLang="zh-CN" dirty="0">
                <a:latin typeface="Times New Roman" pitchFamily="18" charset="0"/>
                <a:ea typeface="隶书" pitchFamily="49" charset="-122"/>
                <a:cs typeface="Times New Roman" pitchFamily="18" charset="0"/>
              </a:rPr>
              <a:t>w“</a:t>
            </a:r>
            <a:r>
              <a:rPr lang="zh-CN" altLang="en-US" dirty="0">
                <a:latin typeface="Times New Roman" pitchFamily="18" charset="0"/>
                <a:ea typeface="隶书" pitchFamily="49" charset="-122"/>
                <a:cs typeface="Times New Roman" pitchFamily="18" charset="0"/>
              </a:rPr>
              <a:t>归约”为文法开始符号的过程；</a:t>
            </a:r>
          </a:p>
          <a:p>
            <a:r>
              <a:rPr lang="zh-CN" altLang="en-US" dirty="0">
                <a:latin typeface="Times New Roman" pitchFamily="18" charset="0"/>
                <a:ea typeface="隶书" pitchFamily="49" charset="-122"/>
                <a:cs typeface="Times New Roman" pitchFamily="18" charset="0"/>
              </a:rPr>
              <a:t>归约步骤：</a:t>
            </a:r>
          </a:p>
          <a:p>
            <a:pPr lvl="1"/>
            <a:r>
              <a:rPr lang="zh-CN" altLang="en-US" dirty="0">
                <a:latin typeface="Times New Roman" pitchFamily="18" charset="0"/>
                <a:ea typeface="隶书" pitchFamily="49" charset="-122"/>
                <a:cs typeface="Times New Roman" pitchFamily="18" charset="0"/>
              </a:rPr>
              <a:t>一个与某产生式体相匹配的特定子串被替换为该产生式头部的非终结符号；</a:t>
            </a:r>
          </a:p>
          <a:p>
            <a:r>
              <a:rPr lang="zh-CN" altLang="en-US" dirty="0">
                <a:latin typeface="Times New Roman" pitchFamily="18" charset="0"/>
                <a:ea typeface="隶书" pitchFamily="49" charset="-122"/>
                <a:cs typeface="Times New Roman" pitchFamily="18" charset="0"/>
              </a:rPr>
              <a:t>问题：</a:t>
            </a:r>
          </a:p>
          <a:p>
            <a:pPr lvl="1"/>
            <a:r>
              <a:rPr lang="zh-CN" altLang="en-US" dirty="0">
                <a:latin typeface="Times New Roman" pitchFamily="18" charset="0"/>
                <a:ea typeface="隶书" pitchFamily="49" charset="-122"/>
                <a:cs typeface="Times New Roman" pitchFamily="18" charset="0"/>
              </a:rPr>
              <a:t>何时归约（归约哪些符号串）？</a:t>
            </a:r>
          </a:p>
          <a:p>
            <a:pPr lvl="1"/>
            <a:r>
              <a:rPr lang="zh-CN" altLang="en-US" dirty="0">
                <a:latin typeface="Times New Roman" pitchFamily="18" charset="0"/>
                <a:ea typeface="隶书" pitchFamily="49" charset="-122"/>
                <a:cs typeface="Times New Roman" pitchFamily="18" charset="0"/>
              </a:rPr>
              <a:t>归约</a:t>
            </a:r>
            <a:r>
              <a:rPr lang="zh-CN" altLang="en-US" dirty="0" smtClean="0">
                <a:latin typeface="Times New Roman" pitchFamily="18" charset="0"/>
                <a:ea typeface="隶书" pitchFamily="49" charset="-122"/>
                <a:cs typeface="Times New Roman" pitchFamily="18" charset="0"/>
              </a:rPr>
              <a:t>到哪个</a:t>
            </a:r>
            <a:r>
              <a:rPr lang="zh-CN" altLang="en-US" dirty="0">
                <a:latin typeface="Times New Roman" pitchFamily="18" charset="0"/>
                <a:ea typeface="隶书" pitchFamily="49" charset="-122"/>
                <a:cs typeface="Times New Roman" pitchFamily="18" charset="0"/>
              </a:rPr>
              <a:t>非终结符号？</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归约的例子</a:t>
            </a:r>
          </a:p>
        </p:txBody>
      </p:sp>
      <p:sp>
        <p:nvSpPr>
          <p:cNvPr id="14339" name="Rectangle 3"/>
          <p:cNvSpPr>
            <a:spLocks noGrp="1" noChangeArrowheads="1"/>
          </p:cNvSpPr>
          <p:nvPr>
            <p:ph type="body" idx="1"/>
          </p:nvPr>
        </p:nvSpPr>
        <p:spPr/>
        <p:txBody>
          <a:bodyPr>
            <a:normAutofit lnSpcReduction="10000"/>
          </a:bodyPr>
          <a:lstStyle/>
          <a:p>
            <a:r>
              <a:rPr lang="en-US" altLang="zh-CN" dirty="0">
                <a:latin typeface="Times New Roman" pitchFamily="18" charset="0"/>
                <a:ea typeface="隶书" pitchFamily="49" charset="-122"/>
                <a:cs typeface="Times New Roman" pitchFamily="18" charset="0"/>
              </a:rPr>
              <a:t>id * id</a:t>
            </a:r>
            <a:r>
              <a:rPr lang="zh-CN" altLang="en-US" dirty="0">
                <a:latin typeface="Times New Roman" pitchFamily="18" charset="0"/>
                <a:ea typeface="隶书" pitchFamily="49" charset="-122"/>
                <a:cs typeface="Times New Roman" pitchFamily="18" charset="0"/>
              </a:rPr>
              <a:t>的归约过程</a:t>
            </a:r>
          </a:p>
          <a:p>
            <a:pPr lvl="1"/>
            <a:r>
              <a:rPr lang="en-US" altLang="zh-CN" dirty="0">
                <a:latin typeface="Times New Roman" pitchFamily="18" charset="0"/>
                <a:ea typeface="隶书" pitchFamily="49" charset="-122"/>
                <a:cs typeface="Times New Roman" pitchFamily="18" charset="0"/>
              </a:rPr>
              <a:t>id * id </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F*id</a:t>
            </a:r>
            <a:r>
              <a:rPr lang="zh-CN" altLang="en-US" dirty="0" smtClean="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rPr>
              <a:t>*id</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T*F</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E</a:t>
            </a:r>
          </a:p>
          <a:p>
            <a:r>
              <a:rPr lang="zh-CN" altLang="en-US" dirty="0" smtClean="0">
                <a:latin typeface="Times New Roman" pitchFamily="18" charset="0"/>
                <a:ea typeface="隶书" pitchFamily="49" charset="-122"/>
                <a:cs typeface="Times New Roman" pitchFamily="18" charset="0"/>
              </a:rPr>
              <a:t>对于句型</a:t>
            </a:r>
            <a:r>
              <a:rPr lang="en-US" altLang="zh-CN" dirty="0" smtClean="0">
                <a:latin typeface="Times New Roman" pitchFamily="18" charset="0"/>
                <a:ea typeface="隶书" pitchFamily="49" charset="-122"/>
                <a:cs typeface="Times New Roman" pitchFamily="18" charset="0"/>
              </a:rPr>
              <a:t>T*id</a:t>
            </a:r>
            <a:r>
              <a:rPr lang="zh-CN" altLang="en-US" dirty="0" smtClean="0">
                <a:latin typeface="Times New Roman" pitchFamily="18" charset="0"/>
                <a:ea typeface="隶书" pitchFamily="49" charset="-122"/>
                <a:cs typeface="Times New Roman" pitchFamily="18" charset="0"/>
              </a:rPr>
              <a:t>，有两个子串和某产</a:t>
            </a:r>
            <a:r>
              <a:rPr lang="zh-CN" altLang="en-US" dirty="0">
                <a:latin typeface="Times New Roman" pitchFamily="18" charset="0"/>
                <a:ea typeface="隶书" pitchFamily="49" charset="-122"/>
                <a:cs typeface="Times New Roman" pitchFamily="18" charset="0"/>
              </a:rPr>
              <a:t>生式右部匹</a:t>
            </a:r>
            <a:r>
              <a:rPr lang="zh-CN" altLang="en-US" dirty="0" smtClean="0">
                <a:latin typeface="Times New Roman" pitchFamily="18" charset="0"/>
                <a:ea typeface="隶书" pitchFamily="49" charset="-122"/>
                <a:cs typeface="Times New Roman" pitchFamily="18" charset="0"/>
              </a:rPr>
              <a:t>配</a:t>
            </a:r>
            <a:endParaRPr lang="zh-CN" altLang="en-US"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是</a:t>
            </a:r>
            <a:r>
              <a:rPr lang="en-US" altLang="zh-CN" dirty="0">
                <a:latin typeface="Times New Roman" pitchFamily="18" charset="0"/>
                <a:ea typeface="隶书" pitchFamily="49" charset="-122"/>
                <a:cs typeface="Times New Roman" pitchFamily="18" charset="0"/>
              </a:rPr>
              <a:t>E</a:t>
            </a:r>
            <a:r>
              <a:rPr lang="en-US" altLang="zh-CN" dirty="0">
                <a:latin typeface="Times New Roman" pitchFamily="18" charset="0"/>
                <a:ea typeface="隶书" pitchFamily="49" charset="-122"/>
                <a:cs typeface="Times New Roman" pitchFamily="18" charset="0"/>
                <a:sym typeface="Wingdings" pitchFamily="2" charset="2"/>
              </a:rPr>
              <a:t>T</a:t>
            </a:r>
            <a:r>
              <a:rPr lang="zh-CN" altLang="en-US" dirty="0">
                <a:latin typeface="Times New Roman" pitchFamily="18" charset="0"/>
                <a:ea typeface="隶书" pitchFamily="49" charset="-122"/>
                <a:cs typeface="Times New Roman" pitchFamily="18" charset="0"/>
                <a:sym typeface="Wingdings" pitchFamily="2" charset="2"/>
              </a:rPr>
              <a:t>的右部；</a:t>
            </a:r>
          </a:p>
          <a:p>
            <a:pPr lvl="1"/>
            <a:r>
              <a:rPr lang="en-US" altLang="zh-CN" dirty="0" smtClean="0">
                <a:latin typeface="Times New Roman" pitchFamily="18" charset="0"/>
                <a:ea typeface="隶书" pitchFamily="49" charset="-122"/>
                <a:cs typeface="Times New Roman" pitchFamily="18" charset="0"/>
                <a:sym typeface="Wingdings" pitchFamily="2" charset="2"/>
              </a:rPr>
              <a:t>id</a:t>
            </a:r>
            <a:r>
              <a:rPr lang="zh-CN" altLang="en-US" dirty="0">
                <a:latin typeface="Times New Roman" pitchFamily="18" charset="0"/>
                <a:ea typeface="隶书" pitchFamily="49" charset="-122"/>
                <a:cs typeface="Times New Roman" pitchFamily="18" charset="0"/>
                <a:sym typeface="Wingdings" pitchFamily="2" charset="2"/>
              </a:rPr>
              <a:t>是</a:t>
            </a:r>
            <a:r>
              <a:rPr lang="en-US" altLang="zh-CN" dirty="0" err="1">
                <a:latin typeface="Times New Roman" pitchFamily="18" charset="0"/>
                <a:ea typeface="隶书" pitchFamily="49" charset="-122"/>
                <a:cs typeface="Times New Roman" pitchFamily="18" charset="0"/>
                <a:sym typeface="Wingdings" pitchFamily="2" charset="2"/>
              </a:rPr>
              <a:t>Fid</a:t>
            </a:r>
            <a:r>
              <a:rPr lang="zh-CN" altLang="en-US" dirty="0">
                <a:latin typeface="Times New Roman" pitchFamily="18" charset="0"/>
                <a:ea typeface="隶书" pitchFamily="49" charset="-122"/>
                <a:cs typeface="Times New Roman" pitchFamily="18" charset="0"/>
                <a:sym typeface="Wingdings" pitchFamily="2" charset="2"/>
              </a:rPr>
              <a:t>的右部；</a:t>
            </a:r>
          </a:p>
          <a:p>
            <a:pPr lvl="1"/>
            <a:r>
              <a:rPr lang="zh-CN" altLang="en-US" dirty="0">
                <a:latin typeface="Times New Roman" pitchFamily="18" charset="0"/>
                <a:ea typeface="隶书" pitchFamily="49" charset="-122"/>
                <a:cs typeface="Times New Roman" pitchFamily="18" charset="0"/>
                <a:sym typeface="Wingdings" pitchFamily="2" charset="2"/>
              </a:rPr>
              <a:t>为什么选择将</a:t>
            </a:r>
            <a:r>
              <a:rPr lang="en-US" altLang="zh-CN" dirty="0">
                <a:latin typeface="Times New Roman" pitchFamily="18" charset="0"/>
                <a:ea typeface="隶书" pitchFamily="49" charset="-122"/>
                <a:cs typeface="Times New Roman" pitchFamily="18" charset="0"/>
                <a:sym typeface="Wingdings" pitchFamily="2" charset="2"/>
              </a:rPr>
              <a:t>id</a:t>
            </a:r>
            <a:r>
              <a:rPr lang="zh-CN" altLang="en-US" dirty="0">
                <a:latin typeface="Times New Roman" pitchFamily="18" charset="0"/>
                <a:ea typeface="隶书" pitchFamily="49" charset="-122"/>
                <a:cs typeface="Times New Roman" pitchFamily="18" charset="0"/>
                <a:sym typeface="Wingdings" pitchFamily="2" charset="2"/>
              </a:rPr>
              <a:t>归约</a:t>
            </a:r>
            <a:r>
              <a:rPr lang="zh-CN" altLang="en-US" dirty="0" smtClean="0">
                <a:latin typeface="Times New Roman" pitchFamily="18" charset="0"/>
                <a:ea typeface="隶书" pitchFamily="49" charset="-122"/>
                <a:cs typeface="Times New Roman" pitchFamily="18" charset="0"/>
                <a:sym typeface="Wingdings" pitchFamily="2" charset="2"/>
              </a:rPr>
              <a:t>为</a:t>
            </a:r>
            <a:r>
              <a:rPr lang="en-US" altLang="zh-CN" dirty="0" smtClean="0">
                <a:latin typeface="Times New Roman" pitchFamily="18" charset="0"/>
                <a:ea typeface="隶书" pitchFamily="49" charset="-122"/>
                <a:cs typeface="Times New Roman" pitchFamily="18" charset="0"/>
                <a:sym typeface="Wingdings" pitchFamily="2" charset="2"/>
              </a:rPr>
              <a:t>F</a:t>
            </a:r>
            <a:r>
              <a:rPr lang="zh-CN" altLang="en-US" dirty="0" smtClean="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而不是将</a:t>
            </a:r>
            <a:r>
              <a:rPr lang="en-US" altLang="zh-CN" dirty="0">
                <a:latin typeface="Times New Roman" pitchFamily="18" charset="0"/>
                <a:ea typeface="隶书" pitchFamily="49" charset="-122"/>
                <a:cs typeface="Times New Roman" pitchFamily="18" charset="0"/>
                <a:sym typeface="Wingdings" pitchFamily="2" charset="2"/>
              </a:rPr>
              <a:t>T</a:t>
            </a:r>
            <a:r>
              <a:rPr lang="zh-CN" altLang="en-US" dirty="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sym typeface="Wingdings" pitchFamily="2" charset="2"/>
            </a:endParaRPr>
          </a:p>
          <a:p>
            <a:pPr lvl="2"/>
            <a:r>
              <a:rPr lang="zh-CN" altLang="en-US" dirty="0">
                <a:latin typeface="Times New Roman" pitchFamily="18" charset="0"/>
                <a:ea typeface="隶书" pitchFamily="49" charset="-122"/>
                <a:cs typeface="Times New Roman" pitchFamily="18" charset="0"/>
              </a:rPr>
              <a:t>原因：</a:t>
            </a:r>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归约为</a:t>
            </a:r>
            <a:r>
              <a:rPr lang="en-US" altLang="zh-CN" dirty="0">
                <a:latin typeface="Times New Roman" pitchFamily="18" charset="0"/>
                <a:ea typeface="隶书" pitchFamily="49" charset="-122"/>
                <a:cs typeface="Times New Roman" pitchFamily="18" charset="0"/>
              </a:rPr>
              <a:t>E</a:t>
            </a:r>
            <a:r>
              <a:rPr lang="zh-CN" altLang="en-US" dirty="0">
                <a:latin typeface="Times New Roman" pitchFamily="18" charset="0"/>
                <a:ea typeface="隶书" pitchFamily="49" charset="-122"/>
                <a:cs typeface="Times New Roman" pitchFamily="18" charset="0"/>
              </a:rPr>
              <a:t>之后，</a:t>
            </a:r>
            <a:r>
              <a:rPr lang="en-US" altLang="zh-CN" dirty="0">
                <a:latin typeface="Times New Roman" pitchFamily="18" charset="0"/>
                <a:ea typeface="隶书" pitchFamily="49" charset="-122"/>
                <a:cs typeface="Times New Roman" pitchFamily="18" charset="0"/>
              </a:rPr>
              <a:t>E*id</a:t>
            </a:r>
            <a:r>
              <a:rPr lang="zh-CN" altLang="en-US" dirty="0">
                <a:latin typeface="Times New Roman" pitchFamily="18" charset="0"/>
                <a:ea typeface="隶书" pitchFamily="49" charset="-122"/>
                <a:cs typeface="Times New Roman" pitchFamily="18" charset="0"/>
              </a:rPr>
              <a:t>不再是句型；</a:t>
            </a:r>
          </a:p>
          <a:p>
            <a:pPr lvl="2"/>
            <a:r>
              <a:rPr lang="zh-CN" altLang="en-US" dirty="0">
                <a:latin typeface="Times New Roman" pitchFamily="18" charset="0"/>
                <a:ea typeface="隶书" pitchFamily="49" charset="-122"/>
                <a:cs typeface="Times New Roman" pitchFamily="18" charset="0"/>
              </a:rPr>
              <a:t>问题：如何确定这一点？</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11560" y="2060848"/>
            <a:ext cx="8229600" cy="2520280"/>
          </a:xfrm>
          <a:prstGeom prst="rect">
            <a:avLst/>
          </a:prstGeom>
        </p:spPr>
      </p:pic>
    </p:spTree>
    <p:extLst>
      <p:ext uri="{BB962C8B-B14F-4D97-AF65-F5344CB8AC3E}">
        <p14:creationId xmlns:p14="http://schemas.microsoft.com/office/powerpoint/2010/main" val="23292744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句柄剪枝</a:t>
            </a:r>
          </a:p>
        </p:txBody>
      </p:sp>
      <p:sp>
        <p:nvSpPr>
          <p:cNvPr id="15363" name="Rectangle 3"/>
          <p:cNvSpPr>
            <a:spLocks noGrp="1" noChangeArrowheads="1"/>
          </p:cNvSpPr>
          <p:nvPr>
            <p:ph type="body" idx="1"/>
          </p:nvPr>
        </p:nvSpPr>
        <p:spPr/>
        <p:txBody>
          <a:bodyPr/>
          <a:lstStyle/>
          <a:p>
            <a:r>
              <a:rPr lang="zh-CN" altLang="en-US" sz="2800" dirty="0">
                <a:latin typeface="Times New Roman" pitchFamily="18" charset="0"/>
                <a:ea typeface="隶书" pitchFamily="49" charset="-122"/>
                <a:cs typeface="Times New Roman" pitchFamily="18" charset="0"/>
              </a:rPr>
              <a:t>对输入从左到右扫描，并进行自底向上语法分析，实际上可以反向构造出一个最右推导；</a:t>
            </a:r>
          </a:p>
          <a:p>
            <a:r>
              <a:rPr lang="zh-CN" altLang="en-US" sz="2800" dirty="0">
                <a:latin typeface="Times New Roman" pitchFamily="18" charset="0"/>
                <a:ea typeface="隶书" pitchFamily="49" charset="-122"/>
                <a:cs typeface="Times New Roman" pitchFamily="18" charset="0"/>
              </a:rPr>
              <a:t>句柄：</a:t>
            </a:r>
          </a:p>
          <a:p>
            <a:pPr lvl="1"/>
            <a:r>
              <a:rPr lang="zh-CN" altLang="en-US" sz="2400" dirty="0">
                <a:latin typeface="Times New Roman" pitchFamily="18" charset="0"/>
                <a:ea typeface="隶书" pitchFamily="49" charset="-122"/>
                <a:cs typeface="Times New Roman" pitchFamily="18" charset="0"/>
              </a:rPr>
              <a:t>最右句型</a:t>
            </a:r>
            <a:r>
              <a:rPr lang="zh-CN" altLang="en-US" sz="2400" dirty="0" smtClean="0">
                <a:latin typeface="Times New Roman" pitchFamily="18" charset="0"/>
                <a:ea typeface="隶书" pitchFamily="49" charset="-122"/>
                <a:cs typeface="Times New Roman" pitchFamily="18" charset="0"/>
              </a:rPr>
              <a:t>中和某</a:t>
            </a:r>
            <a:r>
              <a:rPr lang="zh-CN" altLang="en-US" sz="2400" dirty="0">
                <a:latin typeface="Times New Roman" pitchFamily="18" charset="0"/>
                <a:ea typeface="隶书" pitchFamily="49" charset="-122"/>
                <a:cs typeface="Times New Roman" pitchFamily="18" charset="0"/>
              </a:rPr>
              <a:t>个产生式体匹配的子串，对它的归约代表了该最右句型的最右推导的最后一步；</a:t>
            </a:r>
          </a:p>
          <a:p>
            <a:pPr lvl="1"/>
            <a:r>
              <a:rPr lang="zh-CN" altLang="en-US" sz="2400" dirty="0">
                <a:latin typeface="Times New Roman" pitchFamily="18" charset="0"/>
                <a:ea typeface="隶书" pitchFamily="49" charset="-122"/>
                <a:cs typeface="Times New Roman" pitchFamily="18" charset="0"/>
              </a:rPr>
              <a:t>正式定义：如果</a:t>
            </a:r>
            <a:r>
              <a:rPr lang="en-US" altLang="zh-CN" sz="2400" dirty="0" smtClean="0">
                <a:latin typeface="Times New Roman" pitchFamily="18" charset="0"/>
                <a:ea typeface="隶书" pitchFamily="49" charset="-122"/>
                <a:cs typeface="Times New Roman" pitchFamily="18" charset="0"/>
              </a:rPr>
              <a:t>S</a:t>
            </a:r>
            <a:r>
              <a:rPr lang="zh-CN" altLang="en-US" sz="2400" dirty="0" smtClean="0">
                <a:latin typeface="Times New Roman" pitchFamily="18" charset="0"/>
                <a:ea typeface="隶书" pitchFamily="49" charset="-122"/>
                <a:cs typeface="Times New Roman" pitchFamily="18" charset="0"/>
              </a:rPr>
              <a:t>      </a:t>
            </a:r>
            <a:r>
              <a:rPr lang="el-GR" altLang="zh-CN" sz="2400" dirty="0" smtClean="0">
                <a:latin typeface="Times New Roman" pitchFamily="18" charset="0"/>
                <a:ea typeface="隶书" pitchFamily="49" charset="-122"/>
                <a:cs typeface="Times New Roman" pitchFamily="18" charset="0"/>
              </a:rPr>
              <a:t>αAw</a:t>
            </a:r>
            <a:r>
              <a:rPr lang="zh-CN" altLang="en-US" sz="2400" dirty="0" smtClean="0">
                <a:latin typeface="Times New Roman" pitchFamily="18" charset="0"/>
                <a:ea typeface="隶书" pitchFamily="49" charset="-122"/>
                <a:cs typeface="Times New Roman" pitchFamily="18" charset="0"/>
              </a:rPr>
              <a:t>       </a:t>
            </a:r>
            <a:r>
              <a:rPr lang="el-GR" altLang="zh-CN" sz="2400" dirty="0" smtClean="0">
                <a:latin typeface="Times New Roman" pitchFamily="18" charset="0"/>
                <a:ea typeface="隶书" pitchFamily="49" charset="-122"/>
                <a:cs typeface="Times New Roman" pitchFamily="18" charset="0"/>
              </a:rPr>
              <a:t>αβw</a:t>
            </a:r>
            <a:r>
              <a:rPr lang="zh-CN" altLang="en-US" sz="2400" dirty="0">
                <a:latin typeface="Times New Roman" pitchFamily="18" charset="0"/>
                <a:ea typeface="隶书" pitchFamily="49" charset="-122"/>
                <a:cs typeface="Times New Roman" pitchFamily="18" charset="0"/>
              </a:rPr>
              <a:t>；那么紧跟</a:t>
            </a:r>
            <a:r>
              <a:rPr lang="el-GR" altLang="zh-CN" sz="2400" dirty="0">
                <a:latin typeface="Times New Roman" pitchFamily="18" charset="0"/>
                <a:ea typeface="隶书" pitchFamily="49" charset="-122"/>
                <a:cs typeface="Times New Roman" pitchFamily="18" charset="0"/>
              </a:rPr>
              <a:t>α</a:t>
            </a:r>
            <a:r>
              <a:rPr lang="zh-CN" altLang="el-GR" sz="2400" dirty="0">
                <a:latin typeface="Times New Roman" pitchFamily="18" charset="0"/>
                <a:ea typeface="隶书" pitchFamily="49" charset="-122"/>
                <a:cs typeface="Times New Roman" pitchFamily="18" charset="0"/>
              </a:rPr>
              <a:t>之后的</a:t>
            </a:r>
            <a:r>
              <a:rPr lang="el-GR"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rPr>
              <a:t>β</a:t>
            </a:r>
            <a:r>
              <a:rPr lang="zh-CN" altLang="el-GR" sz="2400" dirty="0">
                <a:latin typeface="Times New Roman" pitchFamily="18" charset="0"/>
                <a:ea typeface="隶书" pitchFamily="49" charset="-122"/>
                <a:cs typeface="Times New Roman" pitchFamily="18" charset="0"/>
              </a:rPr>
              <a:t>的一个句柄；</a:t>
            </a:r>
            <a:endParaRPr lang="zh-CN" altLang="en-US" sz="2400" dirty="0">
              <a:latin typeface="Times New Roman" pitchFamily="18" charset="0"/>
              <a:ea typeface="隶书" pitchFamily="49" charset="-122"/>
              <a:cs typeface="Times New Roman" pitchFamily="18" charset="0"/>
            </a:endParaRPr>
          </a:p>
          <a:p>
            <a:r>
              <a:rPr lang="zh-CN" altLang="el-GR" sz="2800" dirty="0">
                <a:latin typeface="Times New Roman" pitchFamily="18" charset="0"/>
                <a:ea typeface="隶书" pitchFamily="49" charset="-122"/>
                <a:cs typeface="Times New Roman" pitchFamily="18" charset="0"/>
              </a:rPr>
              <a:t>在一个最右句型中，句柄右边只有终结符号</a:t>
            </a:r>
            <a:endParaRPr lang="zh-CN" altLang="en-US" sz="2800" dirty="0">
              <a:latin typeface="Times New Roman" pitchFamily="18" charset="0"/>
              <a:ea typeface="隶书" pitchFamily="49" charset="-122"/>
              <a:cs typeface="Times New Roman" pitchFamily="18" charset="0"/>
            </a:endParaRPr>
          </a:p>
          <a:p>
            <a:r>
              <a:rPr lang="zh-CN" altLang="el-GR" sz="2800" dirty="0">
                <a:latin typeface="Times New Roman" pitchFamily="18" charset="0"/>
                <a:ea typeface="隶书" pitchFamily="49" charset="-122"/>
                <a:cs typeface="Times New Roman" pitchFamily="18" charset="0"/>
              </a:rPr>
              <a:t>如果文法是无二义性的，那么每个句型都有且只有一个句柄。</a:t>
            </a:r>
          </a:p>
        </p:txBody>
      </p:sp>
      <p:pic>
        <p:nvPicPr>
          <p:cNvPr id="2050" name="Picture 2"/>
          <p:cNvPicPr>
            <a:picLocks noChangeAspect="1" noChangeArrowheads="1"/>
          </p:cNvPicPr>
          <p:nvPr/>
        </p:nvPicPr>
        <p:blipFill>
          <a:blip r:embed="rId3" cstate="print"/>
          <a:srcRect/>
          <a:stretch>
            <a:fillRect/>
          </a:stretch>
        </p:blipFill>
        <p:spPr bwMode="auto">
          <a:xfrm>
            <a:off x="3643306" y="3929066"/>
            <a:ext cx="419100" cy="3714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643438" y="4000504"/>
            <a:ext cx="495300"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句柄的例子</a:t>
            </a:r>
          </a:p>
        </p:txBody>
      </p:sp>
      <p:sp>
        <p:nvSpPr>
          <p:cNvPr id="16387" name="Rectangle 3"/>
          <p:cNvSpPr>
            <a:spLocks noGrp="1" noChangeArrowheads="1"/>
          </p:cNvSpPr>
          <p:nvPr>
            <p:ph type="body" idx="1"/>
          </p:nvPr>
        </p:nvSpPr>
        <p:spPr>
          <a:xfrm>
            <a:off x="457200" y="1600200"/>
            <a:ext cx="8229600" cy="762000"/>
          </a:xfrm>
        </p:spPr>
        <p:txBody>
          <a:bodyPr/>
          <a:lstStyle/>
          <a:p>
            <a:r>
              <a:rPr lang="zh-CN" altLang="en-US" dirty="0">
                <a:latin typeface="Times New Roman" pitchFamily="18" charset="0"/>
                <a:ea typeface="隶书" pitchFamily="49" charset="-122"/>
                <a:cs typeface="Times New Roman" pitchFamily="18" charset="0"/>
              </a:rPr>
              <a:t>输入：</a:t>
            </a:r>
            <a:r>
              <a:rPr lang="en-US" altLang="zh-CN" dirty="0">
                <a:latin typeface="Times New Roman" pitchFamily="18" charset="0"/>
                <a:ea typeface="隶书" pitchFamily="49" charset="-122"/>
                <a:cs typeface="Times New Roman" pitchFamily="18" charset="0"/>
              </a:rPr>
              <a:t>id *id</a:t>
            </a:r>
          </a:p>
        </p:txBody>
      </p:sp>
      <p:pic>
        <p:nvPicPr>
          <p:cNvPr id="16389" name="Picture 5"/>
          <p:cNvPicPr>
            <a:picLocks noChangeAspect="1" noChangeArrowheads="1"/>
          </p:cNvPicPr>
          <p:nvPr/>
        </p:nvPicPr>
        <p:blipFill>
          <a:blip r:embed="rId3" cstate="print"/>
          <a:srcRect/>
          <a:stretch>
            <a:fillRect/>
          </a:stretch>
        </p:blipFill>
        <p:spPr bwMode="auto">
          <a:xfrm>
            <a:off x="914400" y="3048000"/>
            <a:ext cx="7239000" cy="2317750"/>
          </a:xfrm>
          <a:prstGeom prst="rect">
            <a:avLst/>
          </a:prstGeo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7169"/>
          <p:cNvSpPr>
            <a:spLocks noGrp="1" noChangeArrowheads="1"/>
          </p:cNvSpPr>
          <p:nvPr>
            <p:ph type="title"/>
          </p:nvPr>
        </p:nvSpPr>
        <p:spPr>
          <a:xfrm>
            <a:off x="323528" y="628650"/>
            <a:ext cx="8229600" cy="774700"/>
          </a:xfrm>
        </p:spPr>
        <p:txBody>
          <a:bodyPr/>
          <a:lstStyle/>
          <a:p>
            <a:pPr eaLnBrk="1" hangingPunct="1"/>
            <a:r>
              <a:rPr lang="zh-CN" altLang="en-US" sz="4400" b="1" dirty="0" smtClean="0">
                <a:latin typeface="宋体" panose="02010600030101010101" pitchFamily="2" charset="-122"/>
              </a:rPr>
              <a:t>句柄</a:t>
            </a:r>
            <a:r>
              <a:rPr lang="zh-CN" altLang="en-US" sz="4000" b="1" dirty="0" smtClean="0">
                <a:latin typeface="宋体" panose="02010600030101010101" pitchFamily="2" charset="-122"/>
              </a:rPr>
              <a:t>（例）</a:t>
            </a:r>
          </a:p>
        </p:txBody>
      </p:sp>
      <p:sp>
        <p:nvSpPr>
          <p:cNvPr id="7171" name="矩形 7170"/>
          <p:cNvSpPr/>
          <p:nvPr/>
        </p:nvSpPr>
        <p:spPr>
          <a:xfrm>
            <a:off x="609600" y="1524000"/>
            <a:ext cx="5715000" cy="4724400"/>
          </a:xfrm>
          <a:prstGeom prst="rect">
            <a:avLst/>
          </a:prstGeom>
          <a:noFill/>
          <a:ln w="9525">
            <a:noFill/>
            <a:miter/>
          </a:ln>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rPr>
              <a:t>对于文法</a:t>
            </a:r>
            <a:r>
              <a:rPr lang="en-US" b="1" noProof="1" smtClean="0">
                <a:solidFill>
                  <a:srgbClr val="000000"/>
                </a:solidFill>
                <a:effectLst>
                  <a:outerShdw blurRad="38100" dist="38100" dir="2700000" algn="tl">
                    <a:srgbClr val="C0C0C0"/>
                  </a:outerShdw>
                </a:effectLst>
                <a:latin typeface="Times New Roman" panose="02020603050405020304" pitchFamily="18" charset="0"/>
              </a:rPr>
              <a:t>S </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SS+ | SS* | a</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rPr>
              <a:t>试指出右句型</a:t>
            </a:r>
            <a:r>
              <a:rPr lang="en-US" b="1" noProof="1" smtClean="0">
                <a:solidFill>
                  <a:srgbClr val="000000"/>
                </a:solidFill>
                <a:effectLst>
                  <a:outerShdw blurRad="38100" dist="38100" dir="2700000" algn="tl">
                    <a:srgbClr val="C0C0C0"/>
                  </a:outerShdw>
                </a:effectLst>
                <a:latin typeface="Times New Roman" panose="02020603050405020304" pitchFamily="18" charset="0"/>
              </a:rPr>
              <a:t>SSS+a*+</a:t>
            </a:r>
            <a:r>
              <a:rPr lang="zh-CN" altLang="en-US" b="1" noProof="1" smtClean="0">
                <a:solidFill>
                  <a:srgbClr val="000000"/>
                </a:solidFill>
                <a:effectLst>
                  <a:outerShdw blurRad="38100" dist="38100" dir="2700000" algn="tl">
                    <a:srgbClr val="C0C0C0"/>
                  </a:outerShdw>
                </a:effectLst>
                <a:latin typeface="宋体" panose="02010600030101010101" pitchFamily="2" charset="-122"/>
              </a:rPr>
              <a:t>的句柄</a:t>
            </a:r>
          </a:p>
          <a:p>
            <a:pPr eaLnBrk="1" fontAlgn="base" hangingPunct="1">
              <a:spcBef>
                <a:spcPct val="50000"/>
              </a:spcBef>
              <a:spcAft>
                <a:spcPct val="0"/>
              </a:spcAft>
              <a:buFont typeface="Arial" panose="020B0604020202020204" pitchFamily="34" charset="0"/>
              <a:buNone/>
            </a:pPr>
            <a:r>
              <a:rPr lang="zh-CN" altLang="en-US" b="1" noProof="1" smtClean="0">
                <a:solidFill>
                  <a:srgbClr val="C0504D"/>
                </a:solidFill>
                <a:effectLst>
                  <a:outerShdw blurRad="38100" dist="38100" dir="2700000" algn="tl">
                    <a:srgbClr val="C0C0C0"/>
                  </a:outerShdw>
                </a:effectLst>
                <a:latin typeface="宋体" panose="02010600030101010101" pitchFamily="2" charset="-122"/>
              </a:rPr>
              <a:t>解法一</a:t>
            </a:r>
            <a:r>
              <a:rPr lang="zh-CN" altLang="en-US" b="1" noProof="1" smtClean="0">
                <a:solidFill>
                  <a:srgbClr val="000000"/>
                </a:solidFill>
                <a:effectLst>
                  <a:outerShdw blurRad="38100" dist="38100" dir="2700000" algn="tl">
                    <a:srgbClr val="C0C0C0"/>
                  </a:outerShdw>
                </a:effectLst>
                <a:latin typeface="宋体" panose="02010600030101010101" pitchFamily="2" charset="-122"/>
              </a:rPr>
              <a:t>：</a:t>
            </a:r>
            <a:r>
              <a:rPr lang="en-US" b="1" noProof="1" smtClean="0">
                <a:solidFill>
                  <a:srgbClr val="000000"/>
                </a:solidFill>
                <a:effectLst>
                  <a:outerShdw blurRad="38100" dist="38100" dir="2700000" algn="tl">
                    <a:srgbClr val="C0C0C0"/>
                  </a:outerShdw>
                </a:effectLst>
                <a:latin typeface="Times New Roman" panose="02020603050405020304" pitchFamily="18" charset="0"/>
              </a:rPr>
              <a:t>S </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SS+  SSS*+  S</a:t>
            </a:r>
            <a:r>
              <a:rPr lang="en-US" b="1" noProof="1" smtClean="0">
                <a:solidFill>
                  <a:srgbClr val="FF3300"/>
                </a:solidFill>
                <a:effectLst>
                  <a:outerShdw blurRad="38100" dist="38100" dir="2700000" algn="tl">
                    <a:srgbClr val="C0C0C0"/>
                  </a:outerShdw>
                </a:effectLst>
                <a:latin typeface="Times New Roman" panose="02020603050405020304" pitchFamily="18" charset="0"/>
                <a:sym typeface="Symbol" panose="05050102010706020507" pitchFamily="18" charset="2"/>
              </a:rPr>
              <a:t>S</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a:t>
            </a:r>
          </a:p>
          <a:p>
            <a:pPr eaLnBrk="1" fontAlgn="base" hangingPunct="1">
              <a:spcBef>
                <a:spcPct val="50000"/>
              </a:spcBef>
              <a:spcAft>
                <a:spcPct val="0"/>
              </a:spcAft>
              <a:buFont typeface="Arial" panose="020B0604020202020204" pitchFamily="34" charset="0"/>
              <a:buNone/>
            </a:pP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 S</a:t>
            </a:r>
            <a:r>
              <a:rPr lang="en-US" b="1" noProof="1" smtClean="0">
                <a:solidFill>
                  <a:srgbClr val="FF3300"/>
                </a:solidFill>
                <a:effectLst>
                  <a:outerShdw blurRad="38100" dist="38100" dir="2700000" algn="tl">
                    <a:srgbClr val="C0C0C0"/>
                  </a:outerShdw>
                </a:effectLst>
                <a:latin typeface="Times New Roman" panose="02020603050405020304" pitchFamily="18" charset="0"/>
                <a:sym typeface="Symbol" panose="05050102010706020507" pitchFamily="18" charset="2"/>
              </a:rPr>
              <a:t>SS+</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显然句柄为</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SS+</a:t>
            </a:r>
          </a:p>
          <a:p>
            <a:pPr eaLnBrk="1" fontAlgn="base" hangingPunct="1">
              <a:spcBef>
                <a:spcPct val="50000"/>
              </a:spcBef>
              <a:spcAft>
                <a:spcPct val="0"/>
              </a:spcAft>
              <a:buFont typeface="Arial" panose="020B0604020202020204" pitchFamily="34" charset="0"/>
              <a:buNone/>
            </a:pPr>
            <a:r>
              <a:rPr lang="zh-CN" altLang="en-US" b="1" noProof="1" smtClean="0">
                <a:solidFill>
                  <a:srgbClr val="C0504D"/>
                </a:solidFill>
                <a:effectLst>
                  <a:outerShdw blurRad="38100" dist="38100" dir="2700000" algn="tl">
                    <a:srgbClr val="C0C0C0"/>
                  </a:outerShdw>
                </a:effectLst>
                <a:latin typeface="宋体" panose="02010600030101010101" pitchFamily="2" charset="-122"/>
                <a:sym typeface="Symbol" panose="05050102010706020507" pitchFamily="18" charset="2"/>
              </a:rPr>
              <a:t>解法二</a:t>
            </a: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zh-CN" altLang="en-US" b="1" noProof="1" smtClean="0">
                <a:solidFill>
                  <a:srgbClr val="0000FF"/>
                </a:solidFill>
                <a:effectLst>
                  <a:outerShdw blurRad="38100" dist="38100" dir="2700000" algn="tl">
                    <a:srgbClr val="C0C0C0"/>
                  </a:outerShdw>
                </a:effectLst>
                <a:latin typeface="宋体" panose="02010600030101010101" pitchFamily="2" charset="-122"/>
                <a:sym typeface="Symbol" panose="05050102010706020507" pitchFamily="18" charset="2"/>
              </a:rPr>
              <a:t>推荐！</a:t>
            </a: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可构建分析树如右：</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显然句柄为</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SS+</a:t>
            </a:r>
          </a:p>
        </p:txBody>
      </p:sp>
      <p:sp>
        <p:nvSpPr>
          <p:cNvPr id="7172" name="文本框 7171"/>
          <p:cNvSpPr txBox="1"/>
          <p:nvPr/>
        </p:nvSpPr>
        <p:spPr>
          <a:xfrm>
            <a:off x="7239000" y="25146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3" name="文本框 7172"/>
          <p:cNvSpPr txBox="1"/>
          <p:nvPr/>
        </p:nvSpPr>
        <p:spPr>
          <a:xfrm>
            <a:off x="6705600" y="3200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4" name="文本框 7173"/>
          <p:cNvSpPr txBox="1"/>
          <p:nvPr/>
        </p:nvSpPr>
        <p:spPr>
          <a:xfrm>
            <a:off x="7772400" y="3124200"/>
            <a:ext cx="381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a:t>
            </a:r>
          </a:p>
        </p:txBody>
      </p:sp>
      <p:sp>
        <p:nvSpPr>
          <p:cNvPr id="7175" name="文本框 7174"/>
          <p:cNvSpPr txBox="1"/>
          <p:nvPr/>
        </p:nvSpPr>
        <p:spPr>
          <a:xfrm>
            <a:off x="7315200" y="3200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6" name="文本框 7175"/>
          <p:cNvSpPr txBox="1"/>
          <p:nvPr/>
        </p:nvSpPr>
        <p:spPr>
          <a:xfrm>
            <a:off x="6629400" y="3962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7" name="文本框 7176"/>
          <p:cNvSpPr txBox="1"/>
          <p:nvPr/>
        </p:nvSpPr>
        <p:spPr>
          <a:xfrm>
            <a:off x="7924800" y="3962400"/>
            <a:ext cx="381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a:t>
            </a:r>
          </a:p>
        </p:txBody>
      </p:sp>
      <p:sp>
        <p:nvSpPr>
          <p:cNvPr id="7178" name="文本框 7177"/>
          <p:cNvSpPr txBox="1"/>
          <p:nvPr/>
        </p:nvSpPr>
        <p:spPr>
          <a:xfrm>
            <a:off x="7315200" y="3962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9" name="文本框 7178"/>
          <p:cNvSpPr txBox="1"/>
          <p:nvPr/>
        </p:nvSpPr>
        <p:spPr>
          <a:xfrm>
            <a:off x="5867400" y="48768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80" name="文本框 7179"/>
          <p:cNvSpPr txBox="1"/>
          <p:nvPr/>
        </p:nvSpPr>
        <p:spPr>
          <a:xfrm>
            <a:off x="7315200" y="4800600"/>
            <a:ext cx="381000" cy="519113"/>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2800"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17421" name="直接连接符 7180"/>
          <p:cNvSpPr>
            <a:spLocks noChangeShapeType="1"/>
          </p:cNvSpPr>
          <p:nvPr/>
        </p:nvSpPr>
        <p:spPr bwMode="auto">
          <a:xfrm flipH="1">
            <a:off x="6934200" y="2895600"/>
            <a:ext cx="457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2" name="直接连接符 7181"/>
          <p:cNvSpPr>
            <a:spLocks noChangeShapeType="1"/>
          </p:cNvSpPr>
          <p:nvPr/>
        </p:nvSpPr>
        <p:spPr bwMode="auto">
          <a:xfrm>
            <a:off x="7391400" y="2895600"/>
            <a:ext cx="609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3" name="直接连接符 7182"/>
          <p:cNvSpPr>
            <a:spLocks noChangeShapeType="1"/>
          </p:cNvSpPr>
          <p:nvPr/>
        </p:nvSpPr>
        <p:spPr bwMode="auto">
          <a:xfrm flipH="1">
            <a:off x="6934200" y="3581400"/>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4" name="直接连接符 7183"/>
          <p:cNvSpPr>
            <a:spLocks noChangeShapeType="1"/>
          </p:cNvSpPr>
          <p:nvPr/>
        </p:nvSpPr>
        <p:spPr bwMode="auto">
          <a:xfrm>
            <a:off x="7467600" y="35814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5" name="直接连接符 7184"/>
          <p:cNvSpPr>
            <a:spLocks noChangeShapeType="1"/>
          </p:cNvSpPr>
          <p:nvPr/>
        </p:nvSpPr>
        <p:spPr bwMode="auto">
          <a:xfrm>
            <a:off x="7543800" y="3581400"/>
            <a:ext cx="609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6" name="直接连接符 7185"/>
          <p:cNvSpPr>
            <a:spLocks noChangeShapeType="1"/>
          </p:cNvSpPr>
          <p:nvPr/>
        </p:nvSpPr>
        <p:spPr bwMode="auto">
          <a:xfrm>
            <a:off x="6781800" y="4343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7" name="直接连接符 7186"/>
          <p:cNvSpPr>
            <a:spLocks noChangeShapeType="1"/>
          </p:cNvSpPr>
          <p:nvPr/>
        </p:nvSpPr>
        <p:spPr bwMode="auto">
          <a:xfrm flipV="1">
            <a:off x="7467600" y="44196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8" name="直接连接符 7187"/>
          <p:cNvSpPr>
            <a:spLocks noChangeShapeType="1"/>
          </p:cNvSpPr>
          <p:nvPr/>
        </p:nvSpPr>
        <p:spPr bwMode="auto">
          <a:xfrm>
            <a:off x="7391400" y="2895600"/>
            <a:ext cx="76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9" name="直接连接符 7188"/>
          <p:cNvSpPr>
            <a:spLocks noChangeShapeType="1"/>
          </p:cNvSpPr>
          <p:nvPr/>
        </p:nvSpPr>
        <p:spPr bwMode="auto">
          <a:xfrm flipH="1">
            <a:off x="6096000" y="4343400"/>
            <a:ext cx="685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30" name="直接连接符 7189"/>
          <p:cNvSpPr>
            <a:spLocks noChangeShapeType="1"/>
          </p:cNvSpPr>
          <p:nvPr/>
        </p:nvSpPr>
        <p:spPr bwMode="auto">
          <a:xfrm flipH="1">
            <a:off x="5638800" y="4343400"/>
            <a:ext cx="1143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7191" name="文本框 7190"/>
          <p:cNvSpPr txBox="1"/>
          <p:nvPr/>
        </p:nvSpPr>
        <p:spPr>
          <a:xfrm>
            <a:off x="6553200" y="4800600"/>
            <a:ext cx="381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a:t>
            </a:r>
          </a:p>
        </p:txBody>
      </p:sp>
      <p:sp>
        <p:nvSpPr>
          <p:cNvPr id="7192" name="文本框 7191"/>
          <p:cNvSpPr txBox="1"/>
          <p:nvPr/>
        </p:nvSpPr>
        <p:spPr>
          <a:xfrm>
            <a:off x="5410200" y="48768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Tree>
    <p:extLst>
      <p:ext uri="{BB962C8B-B14F-4D97-AF65-F5344CB8AC3E}">
        <p14:creationId xmlns:p14="http://schemas.microsoft.com/office/powerpoint/2010/main" val="19644949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移入</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归约分析技术</a:t>
            </a:r>
          </a:p>
        </p:txBody>
      </p:sp>
      <p:sp>
        <p:nvSpPr>
          <p:cNvPr id="17411" name="Rectangle 3"/>
          <p:cNvSpPr>
            <a:spLocks noGrp="1" noChangeArrowheads="1"/>
          </p:cNvSpPr>
          <p:nvPr>
            <p:ph type="body" idx="1"/>
          </p:nvPr>
        </p:nvSpPr>
        <p:spPr/>
        <p:txBody>
          <a:bodyPr>
            <a:normAutofit lnSpcReduction="10000"/>
          </a:bodyPr>
          <a:lstStyle/>
          <a:p>
            <a:pPr>
              <a:lnSpc>
                <a:spcPct val="90000"/>
              </a:lnSpc>
            </a:pPr>
            <a:r>
              <a:rPr lang="zh-CN" altLang="en-US" dirty="0">
                <a:latin typeface="隶书" pitchFamily="49" charset="-122"/>
                <a:ea typeface="隶书" pitchFamily="49" charset="-122"/>
              </a:rPr>
              <a:t>使用一个栈来保存归约</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扫描移入的文法符号；</a:t>
            </a:r>
          </a:p>
          <a:p>
            <a:pPr>
              <a:lnSpc>
                <a:spcPct val="90000"/>
              </a:lnSpc>
            </a:pPr>
            <a:r>
              <a:rPr lang="zh-CN" altLang="en-US" dirty="0">
                <a:latin typeface="隶书" pitchFamily="49" charset="-122"/>
                <a:ea typeface="隶书" pitchFamily="49" charset="-122"/>
              </a:rPr>
              <a:t>栈中符号（从底向上）和待扫描的符号组成了一个最右句型；</a:t>
            </a:r>
          </a:p>
          <a:p>
            <a:pPr>
              <a:lnSpc>
                <a:spcPct val="90000"/>
              </a:lnSpc>
            </a:pPr>
            <a:r>
              <a:rPr lang="zh-CN" altLang="en-US" dirty="0">
                <a:latin typeface="隶书" pitchFamily="49" charset="-122"/>
                <a:ea typeface="隶书" pitchFamily="49" charset="-122"/>
              </a:rPr>
              <a:t>开始时刻：栈中只包含</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，而输入为</a:t>
            </a:r>
            <a:r>
              <a:rPr lang="en-US" altLang="zh-CN" dirty="0">
                <a:latin typeface="隶书" pitchFamily="49" charset="-122"/>
                <a:ea typeface="隶书" pitchFamily="49" charset="-122"/>
              </a:rPr>
              <a:t>w$</a:t>
            </a:r>
            <a:r>
              <a:rPr lang="zh-CN" altLang="en-US" dirty="0">
                <a:latin typeface="隶书" pitchFamily="49" charset="-122"/>
                <a:ea typeface="隶书" pitchFamily="49" charset="-122"/>
              </a:rPr>
              <a:t>；</a:t>
            </a:r>
          </a:p>
          <a:p>
            <a:pPr>
              <a:lnSpc>
                <a:spcPct val="90000"/>
              </a:lnSpc>
            </a:pPr>
            <a:r>
              <a:rPr lang="zh-CN" altLang="en-US" dirty="0">
                <a:latin typeface="隶书" pitchFamily="49" charset="-122"/>
                <a:ea typeface="隶书" pitchFamily="49" charset="-122"/>
              </a:rPr>
              <a:t>成功结束时刻：栈中</a:t>
            </a:r>
            <a:r>
              <a:rPr lang="en-US" altLang="zh-CN" dirty="0">
                <a:latin typeface="隶书" pitchFamily="49" charset="-122"/>
                <a:ea typeface="隶书" pitchFamily="49" charset="-122"/>
              </a:rPr>
              <a:t>$S</a:t>
            </a:r>
            <a:r>
              <a:rPr lang="zh-CN" altLang="en-US" dirty="0">
                <a:latin typeface="隶书" pitchFamily="49" charset="-122"/>
                <a:ea typeface="隶书" pitchFamily="49" charset="-122"/>
              </a:rPr>
              <a:t>，而输入</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a:t>
            </a:r>
          </a:p>
          <a:p>
            <a:pPr>
              <a:lnSpc>
                <a:spcPct val="90000"/>
              </a:lnSpc>
            </a:pPr>
            <a:r>
              <a:rPr lang="zh-CN" altLang="en-US" dirty="0">
                <a:latin typeface="隶书" pitchFamily="49" charset="-122"/>
                <a:ea typeface="隶书" pitchFamily="49" charset="-122"/>
              </a:rPr>
              <a:t>在分析过程中，不断地移入符号，并在识别到句型时进行归约；</a:t>
            </a:r>
          </a:p>
          <a:p>
            <a:pPr>
              <a:lnSpc>
                <a:spcPct val="90000"/>
              </a:lnSpc>
            </a:pPr>
            <a:r>
              <a:rPr lang="zh-CN" altLang="en-US" dirty="0">
                <a:latin typeface="隶书" pitchFamily="49" charset="-122"/>
                <a:ea typeface="隶书" pitchFamily="49" charset="-122"/>
              </a:rPr>
              <a:t>句柄被识别时总是出现在栈的顶部；</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主要</a:t>
            </a:r>
            <a:r>
              <a:rPr lang="zh-CN" altLang="en-US" dirty="0" smtClean="0">
                <a:latin typeface="华文新魏" pitchFamily="2" charset="-122"/>
                <a:ea typeface="华文新魏" pitchFamily="2" charset="-122"/>
              </a:rPr>
              <a:t>分析动作</a:t>
            </a:r>
            <a:endParaRPr lang="zh-CN" altLang="en-US" dirty="0">
              <a:latin typeface="华文新魏" pitchFamily="2" charset="-122"/>
              <a:ea typeface="华文新魏" pitchFamily="2" charset="-122"/>
            </a:endParaRPr>
          </a:p>
        </p:txBody>
      </p:sp>
      <p:sp>
        <p:nvSpPr>
          <p:cNvPr id="18435" name="Rectangle 3"/>
          <p:cNvSpPr>
            <a:spLocks noGrp="1" noChangeArrowheads="1"/>
          </p:cNvSpPr>
          <p:nvPr>
            <p:ph type="body" idx="1"/>
          </p:nvPr>
        </p:nvSpPr>
        <p:spPr/>
        <p:txBody>
          <a:bodyPr/>
          <a:lstStyle/>
          <a:p>
            <a:r>
              <a:rPr lang="zh-CN" altLang="en-US" dirty="0">
                <a:latin typeface="隶书" pitchFamily="49" charset="-122"/>
                <a:ea typeface="隶书" pitchFamily="49" charset="-122"/>
              </a:rPr>
              <a:t>移入：将下一个输入符号移动到栈顶；</a:t>
            </a:r>
          </a:p>
          <a:p>
            <a:r>
              <a:rPr lang="zh-CN" altLang="en-US" dirty="0">
                <a:latin typeface="隶书" pitchFamily="49" charset="-122"/>
                <a:ea typeface="隶书" pitchFamily="49" charset="-122"/>
              </a:rPr>
              <a:t>归约：将句柄归约为相应的非终结符</a:t>
            </a:r>
            <a:r>
              <a:rPr lang="zh-CN" altLang="en-US" dirty="0" smtClean="0">
                <a:latin typeface="隶书" pitchFamily="49" charset="-122"/>
                <a:ea typeface="隶书" pitchFamily="49" charset="-122"/>
              </a:rPr>
              <a:t>号</a:t>
            </a:r>
            <a:r>
              <a:rPr lang="en-US" altLang="zh-CN" dirty="0" smtClean="0">
                <a:latin typeface="隶书" pitchFamily="49" charset="-122"/>
                <a:ea typeface="隶书" pitchFamily="49" charset="-122"/>
              </a:rPr>
              <a:t>;</a:t>
            </a:r>
          </a:p>
          <a:p>
            <a:pPr lvl="1"/>
            <a:r>
              <a:rPr lang="zh-CN" altLang="en-US" dirty="0" smtClean="0">
                <a:latin typeface="隶书" pitchFamily="49" charset="-122"/>
                <a:ea typeface="隶书" pitchFamily="49" charset="-122"/>
              </a:rPr>
              <a:t>句</a:t>
            </a:r>
            <a:r>
              <a:rPr lang="zh-CN" altLang="en-US" dirty="0">
                <a:latin typeface="隶书" pitchFamily="49" charset="-122"/>
                <a:ea typeface="隶书" pitchFamily="49" charset="-122"/>
              </a:rPr>
              <a:t>柄总是在栈顶</a:t>
            </a:r>
            <a:r>
              <a:rPr lang="zh-CN" altLang="en-US" dirty="0" smtClean="0">
                <a:latin typeface="隶书" pitchFamily="49" charset="-122"/>
                <a:ea typeface="隶书" pitchFamily="49" charset="-122"/>
              </a:rPr>
              <a:t>。</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具</a:t>
            </a:r>
            <a:r>
              <a:rPr lang="zh-CN" altLang="en-US" dirty="0">
                <a:latin typeface="隶书" pitchFamily="49" charset="-122"/>
                <a:ea typeface="隶书" pitchFamily="49" charset="-122"/>
              </a:rPr>
              <a:t>体操作时弹出句柄，压入被归约到的非终结符号。</a:t>
            </a:r>
          </a:p>
          <a:p>
            <a:r>
              <a:rPr lang="zh-CN" altLang="en-US" dirty="0">
                <a:latin typeface="隶书" pitchFamily="49" charset="-122"/>
                <a:ea typeface="隶书" pitchFamily="49" charset="-122"/>
              </a:rPr>
              <a:t>接受：宣布分析过程成功完成；</a:t>
            </a:r>
          </a:p>
          <a:p>
            <a:r>
              <a:rPr lang="zh-CN" altLang="en-US" dirty="0">
                <a:latin typeface="隶书" pitchFamily="49" charset="-122"/>
                <a:ea typeface="隶书" pitchFamily="49" charset="-122"/>
              </a:rPr>
              <a:t>报错：发现语法错误，调用错误恢复子程序；</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归约分析过程的例子</a:t>
            </a:r>
          </a:p>
        </p:txBody>
      </p:sp>
      <p:pic>
        <p:nvPicPr>
          <p:cNvPr id="19460" name="Picture 4"/>
          <p:cNvPicPr>
            <a:picLocks noChangeAspect="1" noChangeArrowheads="1"/>
          </p:cNvPicPr>
          <p:nvPr/>
        </p:nvPicPr>
        <p:blipFill>
          <a:blip r:embed="rId3" cstate="print"/>
          <a:srcRect/>
          <a:stretch>
            <a:fillRect/>
          </a:stretch>
        </p:blipFill>
        <p:spPr bwMode="auto">
          <a:xfrm>
            <a:off x="1562100" y="1484784"/>
            <a:ext cx="6019800" cy="51292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7084</TotalTime>
  <Words>15344</Words>
  <Application>Microsoft Office PowerPoint</Application>
  <PresentationFormat>全屏显示(4:3)</PresentationFormat>
  <Paragraphs>2467</Paragraphs>
  <Slides>195</Slides>
  <Notes>19</Notes>
  <HiddenSlides>0</HiddenSlides>
  <MMClips>0</MMClips>
  <ScaleCrop>false</ScaleCrop>
  <HeadingPairs>
    <vt:vector size="8" baseType="variant">
      <vt:variant>
        <vt:lpstr>已用的字体</vt:lpstr>
      </vt:variant>
      <vt:variant>
        <vt:i4>14</vt:i4>
      </vt:variant>
      <vt:variant>
        <vt:lpstr>主题</vt:lpstr>
      </vt:variant>
      <vt:variant>
        <vt:i4>22</vt:i4>
      </vt:variant>
      <vt:variant>
        <vt:lpstr>嵌入 OLE 服务器</vt:lpstr>
      </vt:variant>
      <vt:variant>
        <vt:i4>1</vt:i4>
      </vt:variant>
      <vt:variant>
        <vt:lpstr>幻灯片标题</vt:lpstr>
      </vt:variant>
      <vt:variant>
        <vt:i4>195</vt:i4>
      </vt:variant>
    </vt:vector>
  </HeadingPairs>
  <TitlesOfParts>
    <vt:vector size="232" baseType="lpstr">
      <vt:lpstr>Arial Unicode MS</vt:lpstr>
      <vt:lpstr>Batang</vt:lpstr>
      <vt:lpstr>华文细黑</vt:lpstr>
      <vt:lpstr>华文新魏</vt:lpstr>
      <vt:lpstr>经典特宋简</vt:lpstr>
      <vt:lpstr>隶书</vt:lpstr>
      <vt:lpstr>宋体</vt:lpstr>
      <vt:lpstr>Arial</vt:lpstr>
      <vt:lpstr>Calibri</vt:lpstr>
      <vt:lpstr>Consolas</vt:lpstr>
      <vt:lpstr>Helvetica</vt:lpstr>
      <vt:lpstr>Symbol</vt:lpstr>
      <vt:lpstr>Times New Roman</vt:lpstr>
      <vt:lpstr>Wingdings</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18_Office 主题</vt:lpstr>
      <vt:lpstr>19_Office 主题</vt:lpstr>
      <vt:lpstr>20_Office 主题</vt:lpstr>
      <vt:lpstr>21_Office 主题</vt:lpstr>
      <vt:lpstr>Microsoft 公式 3.0</vt:lpstr>
      <vt:lpstr>第四章  语法分析</vt:lpstr>
      <vt:lpstr>程序设计语言构造的描述</vt:lpstr>
      <vt:lpstr>语法分析器的作用</vt:lpstr>
      <vt:lpstr>语法分析器的分类</vt:lpstr>
      <vt:lpstr>上下文无关文法</vt:lpstr>
      <vt:lpstr>上下文无关文法的例子</vt:lpstr>
      <vt:lpstr>文法书写的约定</vt:lpstr>
      <vt:lpstr>文法简单形式的例子</vt:lpstr>
      <vt:lpstr>推导（1）</vt:lpstr>
      <vt:lpstr>推导（2）</vt:lpstr>
      <vt:lpstr>句型/句子/语言</vt:lpstr>
      <vt:lpstr>PowerPoint 演示文稿</vt:lpstr>
      <vt:lpstr>语法分析树</vt:lpstr>
      <vt:lpstr>语法分析树的例子</vt:lpstr>
      <vt:lpstr>从推导序列构造分析树</vt:lpstr>
      <vt:lpstr>构造分析树的例子</vt:lpstr>
      <vt:lpstr>二义性（1）</vt:lpstr>
      <vt:lpstr>二义性（2）</vt:lpstr>
      <vt:lpstr>PowerPoint 演示文稿</vt:lpstr>
      <vt:lpstr>PowerPoint 演示文稿</vt:lpstr>
      <vt:lpstr>PowerPoint 演示文稿</vt:lpstr>
      <vt:lpstr>PowerPoint 演示文稿</vt:lpstr>
      <vt:lpstr>PowerPoint 演示文稿</vt:lpstr>
      <vt:lpstr>证明文法生成的语言</vt:lpstr>
      <vt:lpstr>文法生成语言的例子（1）</vt:lpstr>
      <vt:lpstr>文法生成语言的例子（2）</vt:lpstr>
      <vt:lpstr>上下文无关文法和正则表达式（1）</vt:lpstr>
      <vt:lpstr>上下文无关文法和正则表达式（2）</vt:lpstr>
      <vt:lpstr>NFA构造文法的例子</vt:lpstr>
      <vt:lpstr>练习4.2.3</vt:lpstr>
      <vt:lpstr>PowerPoint 演示文稿</vt:lpstr>
      <vt:lpstr>设计文法</vt:lpstr>
      <vt:lpstr>二义性的消除(1)</vt:lpstr>
      <vt:lpstr>二义性的消除(2)</vt:lpstr>
      <vt:lpstr>左递归的消除</vt:lpstr>
      <vt:lpstr>立即左递归的消除</vt:lpstr>
      <vt:lpstr>消除直接左递归（例）</vt:lpstr>
      <vt:lpstr>间接左递归</vt:lpstr>
      <vt:lpstr>通用的左递归消除方法</vt:lpstr>
      <vt:lpstr>通用左递归消除的例子</vt:lpstr>
      <vt:lpstr>例:以下文法加入哪条规则可导致左递归(多选)</vt:lpstr>
      <vt:lpstr>消除间接左递归（例2）</vt:lpstr>
      <vt:lpstr>预测分析法简介</vt:lpstr>
      <vt:lpstr>提取公因子的文法变换</vt:lpstr>
      <vt:lpstr>提取公因子的例子</vt:lpstr>
      <vt:lpstr>提取左公共因子（例）</vt:lpstr>
      <vt:lpstr>提取左公共因子（例2）</vt:lpstr>
      <vt:lpstr>非上下文无关语言的构造</vt:lpstr>
      <vt:lpstr>练习4.3.1</vt:lpstr>
      <vt:lpstr>PowerPoint 演示文稿</vt:lpstr>
      <vt:lpstr>自顶向下的语法分析</vt:lpstr>
      <vt:lpstr>自顶向下分析的例子</vt:lpstr>
      <vt:lpstr>递归下降的语法分析</vt:lpstr>
      <vt:lpstr>递归下降分析技术的回溯</vt:lpstr>
      <vt:lpstr>递归下降分析中回溯的例子</vt:lpstr>
      <vt:lpstr>回溯问题</vt:lpstr>
      <vt:lpstr>FIRST和FOLLOW（1）</vt:lpstr>
      <vt:lpstr>FIRST和FOLLOW（2）</vt:lpstr>
      <vt:lpstr>FIRST的计算方法</vt:lpstr>
      <vt:lpstr>FOLLOW的计算方法</vt:lpstr>
      <vt:lpstr>FIRST/FOLLOW的例子（1）</vt:lpstr>
      <vt:lpstr>FIRST/FOLLOW的例子（2）</vt:lpstr>
      <vt:lpstr>计算FIRST集</vt:lpstr>
      <vt:lpstr>  FOLLOW集的计算</vt:lpstr>
      <vt:lpstr>LL(1)文法（1）</vt:lpstr>
      <vt:lpstr>LL(1)文法（2）</vt:lpstr>
      <vt:lpstr>预测分析表构造算法</vt:lpstr>
      <vt:lpstr>预测分析表的例子</vt:lpstr>
      <vt:lpstr>预测分析表冲突的例子</vt:lpstr>
      <vt:lpstr>LL(1)文法的递归下降分析</vt:lpstr>
      <vt:lpstr>非递归的预测分析（1）</vt:lpstr>
      <vt:lpstr>非递归的预测分析（2）</vt:lpstr>
      <vt:lpstr>分析表驱动的预测分析器</vt:lpstr>
      <vt:lpstr>预测分析算法</vt:lpstr>
      <vt:lpstr>分析表驱动预测分析的例子</vt:lpstr>
      <vt:lpstr>预测分析过程（例）</vt:lpstr>
      <vt:lpstr>预测分析中的错误恢复</vt:lpstr>
      <vt:lpstr>恐慌模式</vt:lpstr>
      <vt:lpstr>同步词法单元的确定</vt:lpstr>
      <vt:lpstr>恐慌模式的例子（1）</vt:lpstr>
      <vt:lpstr>恐慌模式的例子（2）</vt:lpstr>
      <vt:lpstr>短语层次的恢复</vt:lpstr>
      <vt:lpstr>LL(1)分析（例）</vt:lpstr>
      <vt:lpstr>LL(1)分析（例）</vt:lpstr>
      <vt:lpstr>LL(1)分析（例）</vt:lpstr>
      <vt:lpstr>LL(1)分析（例）</vt:lpstr>
      <vt:lpstr>作业5</vt:lpstr>
      <vt:lpstr>PowerPoint 演示文稿</vt:lpstr>
      <vt:lpstr>自底向上的语法分析</vt:lpstr>
      <vt:lpstr>分析过程示例</vt:lpstr>
      <vt:lpstr>归约</vt:lpstr>
      <vt:lpstr>归约的例子</vt:lpstr>
      <vt:lpstr>PowerPoint 演示文稿</vt:lpstr>
      <vt:lpstr>句柄剪枝</vt:lpstr>
      <vt:lpstr>句柄的例子</vt:lpstr>
      <vt:lpstr>句柄（例）</vt:lpstr>
      <vt:lpstr>移入-归约分析技术</vt:lpstr>
      <vt:lpstr>主要分析动作</vt:lpstr>
      <vt:lpstr>归约分析过程的例子</vt:lpstr>
      <vt:lpstr>为什么句柄总是在栈顶？（1）</vt:lpstr>
      <vt:lpstr>移入-归约分析中的冲突</vt:lpstr>
      <vt:lpstr>归约/归约冲突的例子</vt:lpstr>
      <vt:lpstr>LR语法分析技术</vt:lpstr>
      <vt:lpstr>LR语法分析器的优点</vt:lpstr>
      <vt:lpstr>LR技术的原理（1）</vt:lpstr>
      <vt:lpstr>最右句型的可行前缀</vt:lpstr>
      <vt:lpstr>识别可行前缀的NFA</vt:lpstr>
      <vt:lpstr>例子</vt:lpstr>
      <vt:lpstr>LR(0)项</vt:lpstr>
      <vt:lpstr>LR(0)项目</vt:lpstr>
      <vt:lpstr>规范LR(0)项集族的构造</vt:lpstr>
      <vt:lpstr>CLOSURE(I)的构造算法（1）</vt:lpstr>
      <vt:lpstr>构造算法的伪代码描述</vt:lpstr>
      <vt:lpstr>闭包构造的例子</vt:lpstr>
      <vt:lpstr>LR(0)项集中的内核项和非内核项</vt:lpstr>
      <vt:lpstr>GOTO函数</vt:lpstr>
      <vt:lpstr>求LR(0)项集规范族的算法</vt:lpstr>
      <vt:lpstr>项集规范族和GOTO函数的例子</vt:lpstr>
      <vt:lpstr>LR(0)自动机的构造</vt:lpstr>
      <vt:lpstr>LR(0)自动机的作用（1）</vt:lpstr>
      <vt:lpstr>LR(0)自动机的作用（2）</vt:lpstr>
      <vt:lpstr>LR(0)的作用演示：分析id*id</vt:lpstr>
      <vt:lpstr>LR语法分析器的结构</vt:lpstr>
      <vt:lpstr>LR语法分析表的结构</vt:lpstr>
      <vt:lpstr>LR语法分析器的格局</vt:lpstr>
      <vt:lpstr>LR语法分析器的行为</vt:lpstr>
      <vt:lpstr>LR语法分析算法</vt:lpstr>
      <vt:lpstr>LR分析表的例子</vt:lpstr>
      <vt:lpstr>LR分析过程的例子</vt:lpstr>
      <vt:lpstr>SLR语法分析表的构造</vt:lpstr>
      <vt:lpstr>LR(0)分析表</vt:lpstr>
      <vt:lpstr>SLR分析表构造的例子</vt:lpstr>
      <vt:lpstr>非SLR(1)文法的例子</vt:lpstr>
      <vt:lpstr>LR(0)分析（例）</vt:lpstr>
      <vt:lpstr>PowerPoint 演示文稿</vt:lpstr>
      <vt:lpstr>LR(0)分析（例）</vt:lpstr>
      <vt:lpstr>LR(0)分析（例）</vt:lpstr>
      <vt:lpstr>LR(0)分析(例)</vt:lpstr>
      <vt:lpstr>LR(0)分析（例）</vt:lpstr>
      <vt:lpstr>SLR(1)分析（例）</vt:lpstr>
      <vt:lpstr>PowerPoint 演示文稿</vt:lpstr>
      <vt:lpstr>SLR(1)分析（例）</vt:lpstr>
      <vt:lpstr>SLR(1)分析（例）</vt:lpstr>
      <vt:lpstr>SLR(1)分析（例）</vt:lpstr>
      <vt:lpstr>SLR的原理：可行前缀（1）</vt:lpstr>
      <vt:lpstr>SLR的原理：可行前缀（2）</vt:lpstr>
      <vt:lpstr>SLR的原理：可行前缀（3）</vt:lpstr>
      <vt:lpstr>活前缀/有效项的例子</vt:lpstr>
      <vt:lpstr>SLR语法分析器的弱点（1）</vt:lpstr>
      <vt:lpstr>SLR语法分析器的弱点（2）</vt:lpstr>
      <vt:lpstr>更强大的LR语法分析器</vt:lpstr>
      <vt:lpstr>LR(1)项</vt:lpstr>
      <vt:lpstr>LR(1)项和可行前缀</vt:lpstr>
      <vt:lpstr>可行前缀和LR(1)有效项的例子</vt:lpstr>
      <vt:lpstr>构造LR(1)项集</vt:lpstr>
      <vt:lpstr>LR(1)项集的CLOSURE算法</vt:lpstr>
      <vt:lpstr>LR(1)项集的GOTO算法</vt:lpstr>
      <vt:lpstr>LR(1)项集族的主构造算法</vt:lpstr>
      <vt:lpstr>LR(1)项集族的例子</vt:lpstr>
      <vt:lpstr>LR(1)项集的GOTO图</vt:lpstr>
      <vt:lpstr>例：求SSS+ | SS* | a的规范LR项集族</vt:lpstr>
      <vt:lpstr>PowerPoint 演示文稿</vt:lpstr>
      <vt:lpstr>PowerPoint 演示文稿</vt:lpstr>
      <vt:lpstr>LR语法分析表的构造</vt:lpstr>
      <vt:lpstr>LR(1)语法分析表的例子</vt:lpstr>
      <vt:lpstr>构造LALR语法分析表</vt:lpstr>
      <vt:lpstr>LR(1)语法分析表的合并</vt:lpstr>
      <vt:lpstr>LALR分析技术的基本思想</vt:lpstr>
      <vt:lpstr>基本的LALR分析表构造算法</vt:lpstr>
      <vt:lpstr>LALR分析表的例子（1）</vt:lpstr>
      <vt:lpstr>LALR分析表的例子（2）</vt:lpstr>
      <vt:lpstr>LALR分析表的例子（3）</vt:lpstr>
      <vt:lpstr>LALR分析</vt:lpstr>
      <vt:lpstr>LALR分析（例）</vt:lpstr>
      <vt:lpstr>PowerPoint 演示文稿</vt:lpstr>
      <vt:lpstr>PowerPoint 演示文稿</vt:lpstr>
      <vt:lpstr>PowerPoint 演示文稿</vt:lpstr>
      <vt:lpstr>PowerPoint 演示文稿</vt:lpstr>
      <vt:lpstr>四种LR分析表的构建（小结）</vt:lpstr>
      <vt:lpstr>二义性文法的使用</vt:lpstr>
      <vt:lpstr>优先级/结合性消除冲突</vt:lpstr>
      <vt:lpstr>二义性表达式文法的LR(0)项集</vt:lpstr>
      <vt:lpstr>冲突的原因以及解决</vt:lpstr>
      <vt:lpstr>解决冲突之后的SLR(1)分析表</vt:lpstr>
      <vt:lpstr>悬空else的二义性</vt:lpstr>
      <vt:lpstr>习题4.6.6</vt:lpstr>
      <vt:lpstr>PowerPoint 演示文稿</vt:lpstr>
      <vt:lpstr>PowerPoint 演示文稿</vt:lpstr>
      <vt:lpstr>习题4.7.4</vt:lpstr>
      <vt:lpstr>PowerPoint 演示文稿</vt:lpstr>
      <vt:lpstr>PowerPoint 演示文稿</vt:lpstr>
      <vt:lpstr>PowerPoint 演示文稿</vt:lpstr>
      <vt:lpstr>PowerPoint 演示文稿</vt:lpstr>
      <vt:lpstr>PowerPoint 演示文稿</vt:lpstr>
      <vt:lpstr>作业6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语法分析</dc:title>
  <cp:lastModifiedBy>MinGan</cp:lastModifiedBy>
  <cp:revision>455</cp:revision>
  <dcterms:modified xsi:type="dcterms:W3CDTF">2017-12-10T13:02:53Z</dcterms:modified>
</cp:coreProperties>
</file>