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318" r:id="rId18"/>
    <p:sldId id="319" r:id="rId19"/>
    <p:sldId id="273" r:id="rId20"/>
    <p:sldId id="274" r:id="rId21"/>
    <p:sldId id="275" r:id="rId22"/>
    <p:sldId id="276" r:id="rId23"/>
    <p:sldId id="277" r:id="rId24"/>
    <p:sldId id="278" r:id="rId25"/>
    <p:sldId id="279" r:id="rId26"/>
    <p:sldId id="281" r:id="rId27"/>
    <p:sldId id="280"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5" r:id="rId48"/>
    <p:sldId id="303" r:id="rId49"/>
    <p:sldId id="304"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9" d="100"/>
          <a:sy n="89" d="100"/>
        </p:scale>
        <p:origin x="1258"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2017/12/11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2017/12/11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2017/12/11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2017/12/11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华文新魏" pitchFamily="2" charset="-122"/>
                <a:ea typeface="华文新魏" pitchFamily="2" charset="-122"/>
              </a:rPr>
              <a:t>第五章 语法制导的翻译</a:t>
            </a:r>
            <a:endParaRPr lang="zh-CN" altLang="en-US" dirty="0">
              <a:latin typeface="华文新魏" pitchFamily="2" charset="-122"/>
              <a:ea typeface="华文新魏" pitchFamily="2" charset="-122"/>
            </a:endParaRPr>
          </a:p>
        </p:txBody>
      </p:sp>
      <p:sp>
        <p:nvSpPr>
          <p:cNvPr id="3" name="副标题 2"/>
          <p:cNvSpPr>
            <a:spLocks noGrp="1"/>
          </p:cNvSpPr>
          <p:nvPr>
            <p:ph type="subTitle" idx="1"/>
          </p:nvPr>
        </p:nvSpPr>
        <p:spPr/>
        <p:txBody>
          <a:bodyPr/>
          <a:lstStyle/>
          <a:p>
            <a:endParaRPr lang="zh-CN" altLang="en-US" dirty="0">
              <a:latin typeface="隶书" pitchFamily="49" charset="-122"/>
              <a:ea typeface="隶书"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语法分析树上的</a:t>
            </a:r>
            <a:r>
              <a:rPr lang="en-US" altLang="zh-CN" dirty="0" smtClean="0">
                <a:latin typeface="华文新魏" pitchFamily="2" charset="-122"/>
                <a:ea typeface="华文新魏" pitchFamily="2" charset="-122"/>
              </a:rPr>
              <a:t>SDD</a:t>
            </a:r>
            <a:r>
              <a:rPr lang="zh-CN" altLang="en-US" dirty="0" smtClean="0">
                <a:latin typeface="华文新魏" pitchFamily="2" charset="-122"/>
                <a:ea typeface="华文新魏" pitchFamily="2" charset="-122"/>
              </a:rPr>
              <a:t>求值（</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10000"/>
          </a:bodyPr>
          <a:lstStyle/>
          <a:p>
            <a:r>
              <a:rPr lang="zh-CN" altLang="en-US" dirty="0" smtClean="0">
                <a:latin typeface="Times New Roman" pitchFamily="18" charset="0"/>
                <a:ea typeface="隶书" pitchFamily="49" charset="-122"/>
                <a:cs typeface="Times New Roman" pitchFamily="18" charset="0"/>
              </a:rPr>
              <a:t>实践中很少先构造语法分析树再进行</a:t>
            </a:r>
            <a:r>
              <a:rPr lang="en-US" altLang="zh-CN" dirty="0" smtClean="0">
                <a:latin typeface="Times New Roman" pitchFamily="18" charset="0"/>
                <a:ea typeface="隶书" pitchFamily="49" charset="-122"/>
                <a:cs typeface="Times New Roman" pitchFamily="18" charset="0"/>
              </a:rPr>
              <a:t>SDD</a:t>
            </a:r>
            <a:r>
              <a:rPr lang="zh-CN" altLang="en-US" dirty="0" smtClean="0">
                <a:latin typeface="Times New Roman" pitchFamily="18" charset="0"/>
                <a:ea typeface="隶书" pitchFamily="49" charset="-122"/>
                <a:cs typeface="Times New Roman" pitchFamily="18" charset="0"/>
              </a:rPr>
              <a:t>求值</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但在分析树上求值有助于翻译方案的可视化，便于理解。</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注释语法分析树</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包含了各个结点的各属性值的语法分析树</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步骤：</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对于任意的输入串，首先构造出相应的分析树。</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给各个结点（根据其文法符号）加上相应的属性值</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按照语义规则计算这些属性值即可</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语法分析树上的</a:t>
            </a:r>
            <a:r>
              <a:rPr lang="en-US" altLang="zh-CN" dirty="0" smtClean="0">
                <a:latin typeface="华文新魏" pitchFamily="2" charset="-122"/>
                <a:ea typeface="华文新魏" pitchFamily="2" charset="-122"/>
              </a:rPr>
              <a:t>SDD</a:t>
            </a:r>
            <a:r>
              <a:rPr lang="zh-CN" altLang="en-US" dirty="0" smtClean="0">
                <a:latin typeface="华文新魏" pitchFamily="2" charset="-122"/>
                <a:ea typeface="华文新魏" pitchFamily="2" charset="-122"/>
              </a:rPr>
              <a:t>求值（</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10000"/>
          </a:bodyPr>
          <a:lstStyle/>
          <a:p>
            <a:r>
              <a:rPr lang="zh-CN" altLang="en-US" dirty="0" smtClean="0">
                <a:latin typeface="Times New Roman" pitchFamily="18" charset="0"/>
                <a:ea typeface="隶书" pitchFamily="49" charset="-122"/>
                <a:cs typeface="Times New Roman" pitchFamily="18" charset="0"/>
              </a:rPr>
              <a:t>按照分析树中的分支对应的文法产生式，应用相应的语义规则计算属性值</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计算顺序问题：</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如果某个结点</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的属性</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为</a:t>
            </a:r>
            <a:r>
              <a:rPr lang="en-US" altLang="zh-CN" dirty="0" smtClean="0">
                <a:latin typeface="Times New Roman" pitchFamily="18" charset="0"/>
                <a:ea typeface="隶书" pitchFamily="49" charset="-122"/>
                <a:cs typeface="Times New Roman" pitchFamily="18" charset="0"/>
              </a:rPr>
              <a:t>f(N</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.b</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,N</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rPr>
              <a:t>.b</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N</a:t>
            </a:r>
            <a:r>
              <a:rPr lang="en-US" altLang="zh-CN" baseline="-25000" dirty="0" err="1" smtClean="0">
                <a:latin typeface="Times New Roman" pitchFamily="18" charset="0"/>
                <a:ea typeface="隶书" pitchFamily="49" charset="-122"/>
                <a:cs typeface="Times New Roman" pitchFamily="18" charset="0"/>
              </a:rPr>
              <a:t>k</a:t>
            </a:r>
            <a:r>
              <a:rPr lang="en-US" altLang="zh-CN" dirty="0" err="1" smtClean="0">
                <a:latin typeface="Times New Roman" pitchFamily="18" charset="0"/>
                <a:ea typeface="隶书" pitchFamily="49" charset="-122"/>
                <a:cs typeface="Times New Roman" pitchFamily="18" charset="0"/>
              </a:rPr>
              <a:t>.b</a:t>
            </a:r>
            <a:r>
              <a:rPr lang="en-US" altLang="zh-CN" baseline="-25000" dirty="0" err="1" smtClean="0">
                <a:latin typeface="Times New Roman" pitchFamily="18" charset="0"/>
                <a:ea typeface="隶书" pitchFamily="49" charset="-122"/>
                <a:cs typeface="Times New Roman" pitchFamily="18" charset="0"/>
              </a:rPr>
              <a:t>k</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，那么我们需要先算出</a:t>
            </a:r>
            <a:r>
              <a:rPr lang="en-US" altLang="zh-CN" dirty="0" smtClean="0">
                <a:latin typeface="Times New Roman" pitchFamily="18" charset="0"/>
                <a:ea typeface="隶书" pitchFamily="49" charset="-122"/>
                <a:cs typeface="Times New Roman" pitchFamily="18" charset="0"/>
              </a:rPr>
              <a:t>N</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.b</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,N</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rPr>
              <a:t>.b</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N</a:t>
            </a:r>
            <a:r>
              <a:rPr lang="en-US" altLang="zh-CN" baseline="-25000" dirty="0" err="1" smtClean="0">
                <a:latin typeface="Times New Roman" pitchFamily="18" charset="0"/>
                <a:ea typeface="隶书" pitchFamily="49" charset="-122"/>
                <a:cs typeface="Times New Roman" pitchFamily="18" charset="0"/>
              </a:rPr>
              <a:t>k</a:t>
            </a:r>
            <a:r>
              <a:rPr lang="en-US" altLang="zh-CN" dirty="0" err="1" smtClean="0">
                <a:latin typeface="Times New Roman" pitchFamily="18" charset="0"/>
                <a:ea typeface="隶书" pitchFamily="49" charset="-122"/>
                <a:cs typeface="Times New Roman" pitchFamily="18" charset="0"/>
              </a:rPr>
              <a:t>.b</a:t>
            </a:r>
            <a:r>
              <a:rPr lang="en-US" altLang="zh-CN" baseline="-25000" dirty="0" err="1" smtClean="0">
                <a:latin typeface="Times New Roman" pitchFamily="18" charset="0"/>
                <a:ea typeface="隶书" pitchFamily="49" charset="-122"/>
                <a:cs typeface="Times New Roman" pitchFamily="18" charset="0"/>
              </a:rPr>
              <a:t>k</a:t>
            </a:r>
            <a:r>
              <a:rPr lang="zh-CN" altLang="en-US" dirty="0" smtClean="0">
                <a:latin typeface="Times New Roman" pitchFamily="18" charset="0"/>
                <a:ea typeface="隶书" pitchFamily="49" charset="-122"/>
                <a:cs typeface="Times New Roman" pitchFamily="18" charset="0"/>
              </a:rPr>
              <a:t>的值。</a:t>
            </a:r>
          </a:p>
          <a:p>
            <a:r>
              <a:rPr lang="zh-CN" altLang="en-US" dirty="0" smtClean="0">
                <a:latin typeface="Times New Roman" pitchFamily="18" charset="0"/>
                <a:ea typeface="隶书" pitchFamily="49" charset="-122"/>
                <a:cs typeface="Times New Roman" pitchFamily="18" charset="0"/>
              </a:rPr>
              <a:t>如果我们可以给各个属性值排出顺序，那么这个注释分析树就可以计算得到。</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S</a:t>
            </a:r>
            <a:r>
              <a:rPr lang="zh-CN" altLang="en-US" dirty="0" smtClean="0">
                <a:latin typeface="Times New Roman" pitchFamily="18" charset="0"/>
                <a:ea typeface="隶书" pitchFamily="49" charset="-122"/>
                <a:cs typeface="Times New Roman" pitchFamily="18" charset="0"/>
              </a:rPr>
              <a:t>属性的</a:t>
            </a:r>
            <a:r>
              <a:rPr lang="en-US" altLang="zh-CN" dirty="0" smtClean="0">
                <a:latin typeface="Times New Roman" pitchFamily="18" charset="0"/>
                <a:ea typeface="隶书" pitchFamily="49" charset="-122"/>
                <a:cs typeface="Times New Roman" pitchFamily="18" charset="0"/>
              </a:rPr>
              <a:t>SDD</a:t>
            </a:r>
            <a:r>
              <a:rPr lang="zh-CN" altLang="en-US" dirty="0" smtClean="0">
                <a:latin typeface="Times New Roman" pitchFamily="18" charset="0"/>
                <a:ea typeface="隶书" pitchFamily="49" charset="-122"/>
                <a:cs typeface="Times New Roman" pitchFamily="18" charset="0"/>
              </a:rPr>
              <a:t>一定可以按照自底向上的方式求值。</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但是下面的</a:t>
            </a:r>
            <a:r>
              <a:rPr lang="en-US" altLang="zh-CN" dirty="0" smtClean="0">
                <a:latin typeface="Times New Roman" pitchFamily="18" charset="0"/>
                <a:ea typeface="隶书" pitchFamily="49" charset="-122"/>
                <a:cs typeface="Times New Roman" pitchFamily="18" charset="0"/>
              </a:rPr>
              <a:t>SDD</a:t>
            </a:r>
            <a:r>
              <a:rPr lang="zh-CN" altLang="en-US" dirty="0" smtClean="0">
                <a:latin typeface="Times New Roman" pitchFamily="18" charset="0"/>
                <a:ea typeface="隶书" pitchFamily="49" charset="-122"/>
                <a:cs typeface="Times New Roman" pitchFamily="18" charset="0"/>
              </a:rPr>
              <a:t>不能计算</a:t>
            </a:r>
            <a:endParaRPr lang="en-US" altLang="zh-CN" dirty="0" smtClean="0">
              <a:latin typeface="Times New Roman" pitchFamily="18" charset="0"/>
              <a:ea typeface="隶书" pitchFamily="49" charset="-122"/>
              <a:cs typeface="Times New Roman" pitchFamily="18" charset="0"/>
            </a:endParaRPr>
          </a:p>
          <a:p>
            <a:pPr lvl="2"/>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B		A.s=</a:t>
            </a:r>
            <a:r>
              <a:rPr lang="en-US" altLang="zh-CN" dirty="0" err="1" smtClean="0">
                <a:latin typeface="Times New Roman" pitchFamily="18" charset="0"/>
                <a:ea typeface="隶书" pitchFamily="49" charset="-122"/>
                <a:cs typeface="Times New Roman" pitchFamily="18" charset="0"/>
                <a:sym typeface="Wingdings" pitchFamily="2" charset="2"/>
              </a:rPr>
              <a:t>B.i</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dirty="0" err="1" smtClean="0">
                <a:latin typeface="Times New Roman" pitchFamily="18" charset="0"/>
                <a:ea typeface="隶书" pitchFamily="49" charset="-122"/>
                <a:cs typeface="Times New Roman" pitchFamily="18" charset="0"/>
                <a:sym typeface="Wingdings" pitchFamily="2" charset="2"/>
              </a:rPr>
              <a:t>B.i</a:t>
            </a:r>
            <a:r>
              <a:rPr lang="en-US" altLang="zh-CN" dirty="0" smtClean="0">
                <a:latin typeface="Times New Roman" pitchFamily="18" charset="0"/>
                <a:ea typeface="隶书" pitchFamily="49" charset="-122"/>
                <a:cs typeface="Times New Roman" pitchFamily="18" charset="0"/>
                <a:sym typeface="Wingdings" pitchFamily="2" charset="2"/>
              </a:rPr>
              <a:t>=A.s+1</a:t>
            </a:r>
            <a:r>
              <a:rPr lang="zh-CN" altLang="en-US" dirty="0" smtClean="0">
                <a:latin typeface="Times New Roman" pitchFamily="18" charset="0"/>
                <a:ea typeface="隶书" pitchFamily="49" charset="-122"/>
                <a:cs typeface="Times New Roman" pitchFamily="18" charset="0"/>
                <a:sym typeface="Wingdings" pitchFamily="2" charset="2"/>
              </a:rPr>
              <a:t>；</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注释分析树的例子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500034" y="5857892"/>
            <a:ext cx="8229600" cy="768337"/>
          </a:xfrm>
        </p:spPr>
        <p:txBody>
          <a:bodyPr/>
          <a:lstStyle/>
          <a:p>
            <a:endParaRPr lang="zh-CN" altLang="en-US"/>
          </a:p>
        </p:txBody>
      </p:sp>
      <p:pic>
        <p:nvPicPr>
          <p:cNvPr id="1026" name="Picture 2"/>
          <p:cNvPicPr>
            <a:picLocks noChangeAspect="1" noChangeArrowheads="1"/>
          </p:cNvPicPr>
          <p:nvPr/>
        </p:nvPicPr>
        <p:blipFill>
          <a:blip r:embed="rId2" cstate="print"/>
          <a:srcRect/>
          <a:stretch>
            <a:fillRect/>
          </a:stretch>
        </p:blipFill>
        <p:spPr bwMode="auto">
          <a:xfrm>
            <a:off x="628638" y="1158399"/>
            <a:ext cx="7886724" cy="5083661"/>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适用于自顶向下分析的</a:t>
            </a:r>
            <a:r>
              <a:rPr lang="en-US" altLang="zh-CN" dirty="0" smtClean="0">
                <a:latin typeface="华文新魏" pitchFamily="2" charset="-122"/>
                <a:ea typeface="华文新魏" pitchFamily="2" charset="-122"/>
              </a:rPr>
              <a:t>SDD</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前面的表达式文法存在直接左递归，因此无法直接用自顶向下方法处理。</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消除左递归之后，我们无法直接使用属性</a:t>
            </a:r>
            <a:r>
              <a:rPr lang="en-US" altLang="zh-CN" dirty="0" err="1" smtClean="0">
                <a:latin typeface="Times New Roman" pitchFamily="18" charset="0"/>
                <a:ea typeface="隶书" pitchFamily="49" charset="-122"/>
                <a:cs typeface="Times New Roman" pitchFamily="18" charset="0"/>
              </a:rPr>
              <a:t>val</a:t>
            </a:r>
            <a:r>
              <a:rPr lang="zh-CN" altLang="en-US" dirty="0" smtClean="0">
                <a:latin typeface="Times New Roman" pitchFamily="18" charset="0"/>
                <a:ea typeface="隶书" pitchFamily="49" charset="-122"/>
                <a:cs typeface="Times New Roman" pitchFamily="18" charset="0"/>
              </a:rPr>
              <a:t>进行处理：</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比如规则：</a:t>
            </a:r>
            <a:r>
              <a:rPr lang="en-US" altLang="zh-CN" dirty="0" smtClean="0">
                <a:latin typeface="Times New Roman" pitchFamily="18" charset="0"/>
                <a:ea typeface="隶书" pitchFamily="49" charset="-122"/>
                <a:cs typeface="Times New Roman" pitchFamily="18" charset="0"/>
              </a:rPr>
              <a:t>T</a:t>
            </a:r>
            <a:r>
              <a:rPr lang="en-US" altLang="zh-CN" dirty="0" smtClean="0">
                <a:latin typeface="Times New Roman" pitchFamily="18" charset="0"/>
                <a:ea typeface="隶书" pitchFamily="49" charset="-122"/>
                <a:cs typeface="Times New Roman" pitchFamily="18" charset="0"/>
                <a:sym typeface="Wingdings" pitchFamily="2" charset="2"/>
              </a:rPr>
              <a:t>FT’		T’*FT’</a:t>
            </a:r>
          </a:p>
          <a:p>
            <a:pPr lvl="1"/>
            <a:r>
              <a:rPr lang="en-US" altLang="zh-CN" dirty="0" smtClean="0">
                <a:latin typeface="Times New Roman" pitchFamily="18" charset="0"/>
                <a:ea typeface="隶书" pitchFamily="49" charset="-122"/>
                <a:cs typeface="Times New Roman" pitchFamily="18" charset="0"/>
                <a:sym typeface="Wingdings" pitchFamily="2" charset="2"/>
              </a:rPr>
              <a:t>T</a:t>
            </a:r>
            <a:r>
              <a:rPr lang="zh-CN" altLang="en-US" dirty="0" smtClean="0">
                <a:latin typeface="Times New Roman" pitchFamily="18" charset="0"/>
                <a:ea typeface="隶书" pitchFamily="49" charset="-122"/>
                <a:cs typeface="Times New Roman" pitchFamily="18" charset="0"/>
                <a:sym typeface="Wingdings" pitchFamily="2" charset="2"/>
              </a:rPr>
              <a:t>对应的项中，第一个因子对应于</a:t>
            </a:r>
            <a:r>
              <a:rPr lang="en-US" altLang="zh-CN" dirty="0" smtClean="0">
                <a:latin typeface="Times New Roman" pitchFamily="18" charset="0"/>
                <a:ea typeface="隶书" pitchFamily="49" charset="-122"/>
                <a:cs typeface="Times New Roman" pitchFamily="18" charset="0"/>
                <a:sym typeface="Wingdings" pitchFamily="2" charset="2"/>
              </a:rPr>
              <a:t>F</a:t>
            </a:r>
            <a:r>
              <a:rPr lang="zh-CN" altLang="en-US" dirty="0" smtClean="0">
                <a:latin typeface="Times New Roman" pitchFamily="18" charset="0"/>
                <a:ea typeface="隶书" pitchFamily="49" charset="-122"/>
                <a:cs typeface="Times New Roman" pitchFamily="18" charset="0"/>
                <a:sym typeface="Wingdings" pitchFamily="2" charset="2"/>
              </a:rPr>
              <a:t>，而运算符却在</a:t>
            </a:r>
            <a:r>
              <a:rPr lang="en-US" altLang="zh-CN" dirty="0" smtClean="0">
                <a:latin typeface="Times New Roman" pitchFamily="18" charset="0"/>
                <a:ea typeface="隶书" pitchFamily="49" charset="-122"/>
                <a:cs typeface="Times New Roman" pitchFamily="18" charset="0"/>
                <a:sym typeface="Wingdings" pitchFamily="2" charset="2"/>
              </a:rPr>
              <a:t>T’</a:t>
            </a:r>
            <a:r>
              <a:rPr lang="zh-CN" altLang="en-US" dirty="0" smtClean="0">
                <a:latin typeface="Times New Roman" pitchFamily="18" charset="0"/>
                <a:ea typeface="隶书" pitchFamily="49" charset="-122"/>
                <a:cs typeface="Times New Roman" pitchFamily="18" charset="0"/>
                <a:sym typeface="Wingdings" pitchFamily="2" charset="2"/>
              </a:rPr>
              <a:t>中。</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需要继承属性来完成这样的计算</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相同表达式的不同文法的比较</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500034" y="1428736"/>
            <a:ext cx="8286808" cy="1643074"/>
          </a:xfrm>
        </p:spPr>
        <p:txBody>
          <a:bodyPr>
            <a:normAutofit fontScale="85000" lnSpcReduction="10000"/>
          </a:bodyPr>
          <a:lstStyle/>
          <a:p>
            <a:r>
              <a:rPr lang="zh-CN" altLang="en-US" dirty="0" smtClean="0">
                <a:latin typeface="Times New Roman" pitchFamily="18" charset="0"/>
                <a:ea typeface="隶书" pitchFamily="49" charset="-122"/>
                <a:cs typeface="Times New Roman" pitchFamily="18" charset="0"/>
              </a:rPr>
              <a:t>输入串：</a:t>
            </a:r>
            <a:r>
              <a:rPr lang="en-US" altLang="zh-CN" dirty="0" smtClean="0">
                <a:latin typeface="Times New Roman" pitchFamily="18" charset="0"/>
                <a:ea typeface="隶书" pitchFamily="49" charset="-122"/>
                <a:cs typeface="Times New Roman" pitchFamily="18" charset="0"/>
              </a:rPr>
              <a:t>3</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4</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5</a:t>
            </a:r>
          </a:p>
          <a:p>
            <a:r>
              <a:rPr lang="zh-CN" altLang="en-US" dirty="0" smtClean="0">
                <a:latin typeface="Times New Roman" pitchFamily="18" charset="0"/>
                <a:ea typeface="隶书" pitchFamily="49" charset="-122"/>
                <a:cs typeface="Times New Roman" pitchFamily="18" charset="0"/>
              </a:rPr>
              <a:t>请观察左边的</a:t>
            </a:r>
            <a:r>
              <a:rPr lang="en-US" altLang="zh-CN" dirty="0" smtClean="0">
                <a:latin typeface="Times New Roman" pitchFamily="18" charset="0"/>
                <a:ea typeface="隶书" pitchFamily="49" charset="-122"/>
                <a:cs typeface="Times New Roman" pitchFamily="18" charset="0"/>
              </a:rPr>
              <a:t>T</a:t>
            </a:r>
            <a:r>
              <a:rPr lang="zh-CN" altLang="en-US" dirty="0" smtClean="0">
                <a:latin typeface="Times New Roman" pitchFamily="18" charset="0"/>
                <a:ea typeface="隶书" pitchFamily="49" charset="-122"/>
                <a:cs typeface="Times New Roman" pitchFamily="18" charset="0"/>
              </a:rPr>
              <a:t>对应的部分，和右边的</a:t>
            </a:r>
            <a:r>
              <a:rPr lang="en-US" altLang="zh-CN" dirty="0" smtClean="0">
                <a:latin typeface="Times New Roman" pitchFamily="18" charset="0"/>
                <a:ea typeface="隶书" pitchFamily="49" charset="-122"/>
                <a:cs typeface="Times New Roman" pitchFamily="18" charset="0"/>
              </a:rPr>
              <a:t>T’</a:t>
            </a:r>
            <a:r>
              <a:rPr lang="zh-CN" altLang="en-US" dirty="0" smtClean="0">
                <a:latin typeface="Times New Roman" pitchFamily="18" charset="0"/>
                <a:ea typeface="隶书" pitchFamily="49" charset="-122"/>
                <a:cs typeface="Times New Roman" pitchFamily="18" charset="0"/>
              </a:rPr>
              <a:t>对应部分</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计算方法：把</a:t>
            </a:r>
            <a:r>
              <a:rPr lang="en-US" altLang="zh-CN" dirty="0" smtClean="0">
                <a:latin typeface="Times New Roman" pitchFamily="18" charset="0"/>
                <a:ea typeface="隶书" pitchFamily="49" charset="-122"/>
                <a:cs typeface="Times New Roman" pitchFamily="18" charset="0"/>
              </a:rPr>
              <a:t>T’</a:t>
            </a:r>
            <a:r>
              <a:rPr lang="zh-CN" altLang="en-US" dirty="0" smtClean="0">
                <a:latin typeface="Times New Roman" pitchFamily="18" charset="0"/>
                <a:ea typeface="隶书" pitchFamily="49" charset="-122"/>
                <a:cs typeface="Times New Roman" pitchFamily="18" charset="0"/>
              </a:rPr>
              <a:t>之外的部分的值继承给</a:t>
            </a:r>
            <a:r>
              <a:rPr lang="en-US" altLang="zh-CN" dirty="0" smtClean="0">
                <a:latin typeface="Times New Roman" pitchFamily="18" charset="0"/>
                <a:ea typeface="隶书" pitchFamily="49" charset="-122"/>
                <a:cs typeface="Times New Roman" pitchFamily="18" charset="0"/>
              </a:rPr>
              <a:t>T’</a:t>
            </a:r>
            <a:r>
              <a:rPr lang="zh-CN" altLang="en-US" dirty="0" smtClean="0">
                <a:latin typeface="Times New Roman" pitchFamily="18" charset="0"/>
                <a:ea typeface="隶书" pitchFamily="49" charset="-122"/>
                <a:cs typeface="Times New Roman" pitchFamily="18" charset="0"/>
              </a:rPr>
              <a:t>。</a:t>
            </a:r>
            <a:endParaRPr lang="zh-CN" altLang="en-US" dirty="0">
              <a:latin typeface="Times New Roman" pitchFamily="18" charset="0"/>
              <a:ea typeface="隶书" pitchFamily="49" charset="-122"/>
              <a:cs typeface="Times New Roman" pitchFamily="18" charset="0"/>
            </a:endParaRPr>
          </a:p>
        </p:txBody>
      </p:sp>
      <p:sp>
        <p:nvSpPr>
          <p:cNvPr id="6" name="TextBox 5"/>
          <p:cNvSpPr txBox="1"/>
          <p:nvPr/>
        </p:nvSpPr>
        <p:spPr>
          <a:xfrm>
            <a:off x="1928794" y="2976088"/>
            <a:ext cx="428628" cy="369332"/>
          </a:xfrm>
          <a:prstGeom prst="rect">
            <a:avLst/>
          </a:prstGeom>
          <a:noFill/>
        </p:spPr>
        <p:txBody>
          <a:bodyPr wrap="square" rtlCol="0">
            <a:spAutoFit/>
          </a:bodyPr>
          <a:lstStyle/>
          <a:p>
            <a:r>
              <a:rPr lang="en-US" altLang="zh-CN" smtClean="0"/>
              <a:t>T</a:t>
            </a:r>
            <a:endParaRPr lang="zh-CN" altLang="en-US"/>
          </a:p>
        </p:txBody>
      </p:sp>
      <p:sp>
        <p:nvSpPr>
          <p:cNvPr id="12" name="TextBox 11"/>
          <p:cNvSpPr txBox="1"/>
          <p:nvPr/>
        </p:nvSpPr>
        <p:spPr>
          <a:xfrm>
            <a:off x="2428860" y="3547592"/>
            <a:ext cx="428628" cy="369332"/>
          </a:xfrm>
          <a:prstGeom prst="rect">
            <a:avLst/>
          </a:prstGeom>
          <a:noFill/>
        </p:spPr>
        <p:txBody>
          <a:bodyPr wrap="square" rtlCol="0">
            <a:spAutoFit/>
          </a:bodyPr>
          <a:lstStyle/>
          <a:p>
            <a:r>
              <a:rPr lang="en-US" altLang="zh-CN" smtClean="0"/>
              <a:t>F</a:t>
            </a:r>
            <a:endParaRPr lang="zh-CN" altLang="en-US"/>
          </a:p>
        </p:txBody>
      </p:sp>
      <p:sp>
        <p:nvSpPr>
          <p:cNvPr id="13" name="TextBox 12"/>
          <p:cNvSpPr txBox="1"/>
          <p:nvPr/>
        </p:nvSpPr>
        <p:spPr>
          <a:xfrm>
            <a:off x="1928794" y="3547592"/>
            <a:ext cx="428628" cy="369332"/>
          </a:xfrm>
          <a:prstGeom prst="rect">
            <a:avLst/>
          </a:prstGeom>
          <a:noFill/>
        </p:spPr>
        <p:txBody>
          <a:bodyPr wrap="square" rtlCol="0">
            <a:spAutoFit/>
          </a:bodyPr>
          <a:lstStyle/>
          <a:p>
            <a:r>
              <a:rPr lang="zh-CN" altLang="en-US" smtClean="0"/>
              <a:t>*</a:t>
            </a:r>
            <a:endParaRPr lang="zh-CN" altLang="en-US"/>
          </a:p>
        </p:txBody>
      </p:sp>
      <p:sp>
        <p:nvSpPr>
          <p:cNvPr id="14" name="TextBox 13"/>
          <p:cNvSpPr txBox="1"/>
          <p:nvPr/>
        </p:nvSpPr>
        <p:spPr>
          <a:xfrm>
            <a:off x="1928794" y="5202808"/>
            <a:ext cx="928694" cy="369332"/>
          </a:xfrm>
          <a:prstGeom prst="rect">
            <a:avLst/>
          </a:prstGeom>
          <a:noFill/>
        </p:spPr>
        <p:txBody>
          <a:bodyPr wrap="square" rtlCol="0">
            <a:spAutoFit/>
          </a:bodyPr>
          <a:lstStyle/>
          <a:p>
            <a:r>
              <a:rPr lang="en-US" altLang="zh-CN" smtClean="0"/>
              <a:t>digit:4</a:t>
            </a:r>
            <a:endParaRPr lang="zh-CN" altLang="en-US"/>
          </a:p>
        </p:txBody>
      </p:sp>
      <p:sp>
        <p:nvSpPr>
          <p:cNvPr id="15" name="TextBox 14"/>
          <p:cNvSpPr txBox="1"/>
          <p:nvPr/>
        </p:nvSpPr>
        <p:spPr>
          <a:xfrm>
            <a:off x="2428860" y="4261972"/>
            <a:ext cx="1000132" cy="369332"/>
          </a:xfrm>
          <a:prstGeom prst="rect">
            <a:avLst/>
          </a:prstGeom>
          <a:noFill/>
        </p:spPr>
        <p:txBody>
          <a:bodyPr wrap="square" rtlCol="0">
            <a:spAutoFit/>
          </a:bodyPr>
          <a:lstStyle/>
          <a:p>
            <a:r>
              <a:rPr lang="en-US" altLang="zh-CN" smtClean="0"/>
              <a:t>digit:5</a:t>
            </a:r>
            <a:endParaRPr lang="zh-CN" altLang="en-US"/>
          </a:p>
        </p:txBody>
      </p:sp>
      <p:sp>
        <p:nvSpPr>
          <p:cNvPr id="18" name="任意多边形 17"/>
          <p:cNvSpPr/>
          <p:nvPr/>
        </p:nvSpPr>
        <p:spPr>
          <a:xfrm>
            <a:off x="1643042" y="3404716"/>
            <a:ext cx="928694" cy="204952"/>
          </a:xfrm>
          <a:custGeom>
            <a:avLst/>
            <a:gdLst>
              <a:gd name="connsiteX0" fmla="*/ 0 w 1095704"/>
              <a:gd name="connsiteY0" fmla="*/ 204952 h 204952"/>
              <a:gd name="connsiteX1" fmla="*/ 0 w 1095704"/>
              <a:gd name="connsiteY1" fmla="*/ 0 h 204952"/>
              <a:gd name="connsiteX2" fmla="*/ 1087821 w 1095704"/>
              <a:gd name="connsiteY2" fmla="*/ 7883 h 204952"/>
              <a:gd name="connsiteX3" fmla="*/ 1095704 w 1095704"/>
              <a:gd name="connsiteY3" fmla="*/ 204952 h 204952"/>
            </a:gdLst>
            <a:ahLst/>
            <a:cxnLst>
              <a:cxn ang="0">
                <a:pos x="connsiteX0" y="connsiteY0"/>
              </a:cxn>
              <a:cxn ang="0">
                <a:pos x="connsiteX1" y="connsiteY1"/>
              </a:cxn>
              <a:cxn ang="0">
                <a:pos x="connsiteX2" y="connsiteY2"/>
              </a:cxn>
              <a:cxn ang="0">
                <a:pos x="connsiteX3" y="connsiteY3"/>
              </a:cxn>
            </a:cxnLst>
            <a:rect l="l" t="t" r="r" b="b"/>
            <a:pathLst>
              <a:path w="1095704" h="204952">
                <a:moveTo>
                  <a:pt x="0" y="204952"/>
                </a:moveTo>
                <a:lnTo>
                  <a:pt x="0" y="0"/>
                </a:lnTo>
                <a:lnTo>
                  <a:pt x="1087821" y="7883"/>
                </a:lnTo>
                <a:lnTo>
                  <a:pt x="1095704" y="204952"/>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0" name="直接连接符 19"/>
          <p:cNvCxnSpPr/>
          <p:nvPr/>
        </p:nvCxnSpPr>
        <p:spPr>
          <a:xfrm rot="5400000">
            <a:off x="1899940" y="3433570"/>
            <a:ext cx="34504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5400000">
            <a:off x="1006965" y="4981629"/>
            <a:ext cx="41648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5400000">
            <a:off x="1935659" y="4981629"/>
            <a:ext cx="41648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5400000">
            <a:off x="2393141" y="4083377"/>
            <a:ext cx="35719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500166" y="3631172"/>
            <a:ext cx="428628" cy="369332"/>
          </a:xfrm>
          <a:prstGeom prst="rect">
            <a:avLst/>
          </a:prstGeom>
          <a:noFill/>
        </p:spPr>
        <p:txBody>
          <a:bodyPr wrap="square" rtlCol="0">
            <a:spAutoFit/>
          </a:bodyPr>
          <a:lstStyle/>
          <a:p>
            <a:r>
              <a:rPr lang="en-US" altLang="zh-CN" smtClean="0"/>
              <a:t>T</a:t>
            </a:r>
            <a:endParaRPr lang="zh-CN" altLang="en-US"/>
          </a:p>
        </p:txBody>
      </p:sp>
      <p:sp>
        <p:nvSpPr>
          <p:cNvPr id="36" name="任意多边形 35"/>
          <p:cNvSpPr/>
          <p:nvPr/>
        </p:nvSpPr>
        <p:spPr>
          <a:xfrm>
            <a:off x="1214414" y="4131238"/>
            <a:ext cx="928694" cy="204952"/>
          </a:xfrm>
          <a:custGeom>
            <a:avLst/>
            <a:gdLst>
              <a:gd name="connsiteX0" fmla="*/ 0 w 1095704"/>
              <a:gd name="connsiteY0" fmla="*/ 204952 h 204952"/>
              <a:gd name="connsiteX1" fmla="*/ 0 w 1095704"/>
              <a:gd name="connsiteY1" fmla="*/ 0 h 204952"/>
              <a:gd name="connsiteX2" fmla="*/ 1087821 w 1095704"/>
              <a:gd name="connsiteY2" fmla="*/ 7883 h 204952"/>
              <a:gd name="connsiteX3" fmla="*/ 1095704 w 1095704"/>
              <a:gd name="connsiteY3" fmla="*/ 204952 h 204952"/>
            </a:gdLst>
            <a:ahLst/>
            <a:cxnLst>
              <a:cxn ang="0">
                <a:pos x="connsiteX0" y="connsiteY0"/>
              </a:cxn>
              <a:cxn ang="0">
                <a:pos x="connsiteX1" y="connsiteY1"/>
              </a:cxn>
              <a:cxn ang="0">
                <a:pos x="connsiteX2" y="connsiteY2"/>
              </a:cxn>
              <a:cxn ang="0">
                <a:pos x="connsiteX3" y="connsiteY3"/>
              </a:cxn>
            </a:cxnLst>
            <a:rect l="l" t="t" r="r" b="b"/>
            <a:pathLst>
              <a:path w="1095704" h="204952">
                <a:moveTo>
                  <a:pt x="0" y="204952"/>
                </a:moveTo>
                <a:lnTo>
                  <a:pt x="0" y="0"/>
                </a:lnTo>
                <a:lnTo>
                  <a:pt x="1087821" y="7883"/>
                </a:lnTo>
                <a:lnTo>
                  <a:pt x="1095704" y="204952"/>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7" name="直接连接符 36"/>
          <p:cNvCxnSpPr/>
          <p:nvPr/>
        </p:nvCxnSpPr>
        <p:spPr>
          <a:xfrm rot="5400000">
            <a:off x="1471312" y="4160092"/>
            <a:ext cx="345048" cy="1588"/>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71538" y="4416990"/>
            <a:ext cx="428628" cy="369332"/>
          </a:xfrm>
          <a:prstGeom prst="rect">
            <a:avLst/>
          </a:prstGeom>
          <a:noFill/>
        </p:spPr>
        <p:txBody>
          <a:bodyPr wrap="square" rtlCol="0">
            <a:spAutoFit/>
          </a:bodyPr>
          <a:lstStyle/>
          <a:p>
            <a:r>
              <a:rPr lang="en-US" altLang="zh-CN" smtClean="0"/>
              <a:t>T</a:t>
            </a:r>
            <a:endParaRPr lang="zh-CN" altLang="en-US"/>
          </a:p>
        </p:txBody>
      </p:sp>
      <p:sp>
        <p:nvSpPr>
          <p:cNvPr id="39" name="TextBox 38"/>
          <p:cNvSpPr txBox="1"/>
          <p:nvPr/>
        </p:nvSpPr>
        <p:spPr>
          <a:xfrm>
            <a:off x="2000232" y="4416990"/>
            <a:ext cx="428628" cy="369332"/>
          </a:xfrm>
          <a:prstGeom prst="rect">
            <a:avLst/>
          </a:prstGeom>
          <a:noFill/>
        </p:spPr>
        <p:txBody>
          <a:bodyPr wrap="square" rtlCol="0">
            <a:spAutoFit/>
          </a:bodyPr>
          <a:lstStyle/>
          <a:p>
            <a:r>
              <a:rPr lang="en-US" altLang="zh-CN" smtClean="0"/>
              <a:t>F</a:t>
            </a:r>
            <a:endParaRPr lang="zh-CN" altLang="en-US"/>
          </a:p>
        </p:txBody>
      </p:sp>
      <p:sp>
        <p:nvSpPr>
          <p:cNvPr id="40" name="TextBox 39"/>
          <p:cNvSpPr txBox="1"/>
          <p:nvPr/>
        </p:nvSpPr>
        <p:spPr>
          <a:xfrm>
            <a:off x="1071538" y="5845750"/>
            <a:ext cx="1071570" cy="369332"/>
          </a:xfrm>
          <a:prstGeom prst="rect">
            <a:avLst/>
          </a:prstGeom>
          <a:noFill/>
        </p:spPr>
        <p:txBody>
          <a:bodyPr wrap="square" rtlCol="0">
            <a:spAutoFit/>
          </a:bodyPr>
          <a:lstStyle/>
          <a:p>
            <a:r>
              <a:rPr lang="en-US" altLang="zh-CN" smtClean="0"/>
              <a:t>digit:3</a:t>
            </a:r>
            <a:endParaRPr lang="zh-CN" altLang="en-US"/>
          </a:p>
        </p:txBody>
      </p:sp>
      <p:cxnSp>
        <p:nvCxnSpPr>
          <p:cNvPr id="41" name="直接连接符 40"/>
          <p:cNvCxnSpPr/>
          <p:nvPr/>
        </p:nvCxnSpPr>
        <p:spPr>
          <a:xfrm rot="5400000">
            <a:off x="1006965" y="5624571"/>
            <a:ext cx="416486" cy="1588"/>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071538" y="5131370"/>
            <a:ext cx="428628" cy="369332"/>
          </a:xfrm>
          <a:prstGeom prst="rect">
            <a:avLst/>
          </a:prstGeom>
          <a:noFill/>
        </p:spPr>
        <p:txBody>
          <a:bodyPr wrap="square" rtlCol="0">
            <a:spAutoFit/>
          </a:bodyPr>
          <a:lstStyle/>
          <a:p>
            <a:r>
              <a:rPr lang="en-US" altLang="zh-CN" smtClean="0"/>
              <a:t>F</a:t>
            </a:r>
            <a:endParaRPr lang="zh-CN" altLang="en-US"/>
          </a:p>
        </p:txBody>
      </p:sp>
      <p:sp>
        <p:nvSpPr>
          <p:cNvPr id="43" name="TextBox 42"/>
          <p:cNvSpPr txBox="1"/>
          <p:nvPr/>
        </p:nvSpPr>
        <p:spPr>
          <a:xfrm>
            <a:off x="1428728" y="4488428"/>
            <a:ext cx="428628" cy="369332"/>
          </a:xfrm>
          <a:prstGeom prst="rect">
            <a:avLst/>
          </a:prstGeom>
          <a:noFill/>
        </p:spPr>
        <p:txBody>
          <a:bodyPr wrap="square" rtlCol="0">
            <a:spAutoFit/>
          </a:bodyPr>
          <a:lstStyle/>
          <a:p>
            <a:r>
              <a:rPr lang="zh-CN" altLang="en-US" smtClean="0"/>
              <a:t>*</a:t>
            </a:r>
            <a:endParaRPr lang="zh-CN" altLang="en-US"/>
          </a:p>
        </p:txBody>
      </p:sp>
      <p:sp>
        <p:nvSpPr>
          <p:cNvPr id="44" name="TextBox 43"/>
          <p:cNvSpPr txBox="1"/>
          <p:nvPr/>
        </p:nvSpPr>
        <p:spPr>
          <a:xfrm>
            <a:off x="6072198" y="3131106"/>
            <a:ext cx="428628" cy="369332"/>
          </a:xfrm>
          <a:prstGeom prst="rect">
            <a:avLst/>
          </a:prstGeom>
          <a:noFill/>
        </p:spPr>
        <p:txBody>
          <a:bodyPr wrap="square" rtlCol="0">
            <a:spAutoFit/>
          </a:bodyPr>
          <a:lstStyle/>
          <a:p>
            <a:r>
              <a:rPr lang="en-US" altLang="zh-CN" smtClean="0"/>
              <a:t>T</a:t>
            </a:r>
            <a:endParaRPr lang="zh-CN" altLang="en-US"/>
          </a:p>
        </p:txBody>
      </p:sp>
      <p:sp>
        <p:nvSpPr>
          <p:cNvPr id="45" name="TextBox 44"/>
          <p:cNvSpPr txBox="1"/>
          <p:nvPr/>
        </p:nvSpPr>
        <p:spPr>
          <a:xfrm>
            <a:off x="5643570" y="3774048"/>
            <a:ext cx="428628" cy="369332"/>
          </a:xfrm>
          <a:prstGeom prst="rect">
            <a:avLst/>
          </a:prstGeom>
          <a:noFill/>
        </p:spPr>
        <p:txBody>
          <a:bodyPr wrap="square" rtlCol="0">
            <a:spAutoFit/>
          </a:bodyPr>
          <a:lstStyle/>
          <a:p>
            <a:r>
              <a:rPr lang="en-US" altLang="zh-CN" smtClean="0"/>
              <a:t>F</a:t>
            </a:r>
            <a:endParaRPr lang="zh-CN" altLang="en-US"/>
          </a:p>
        </p:txBody>
      </p:sp>
      <p:sp>
        <p:nvSpPr>
          <p:cNvPr id="46" name="TextBox 45"/>
          <p:cNvSpPr txBox="1"/>
          <p:nvPr/>
        </p:nvSpPr>
        <p:spPr>
          <a:xfrm>
            <a:off x="6143636" y="4488428"/>
            <a:ext cx="428628" cy="369332"/>
          </a:xfrm>
          <a:prstGeom prst="rect">
            <a:avLst/>
          </a:prstGeom>
          <a:noFill/>
        </p:spPr>
        <p:txBody>
          <a:bodyPr wrap="square" rtlCol="0">
            <a:spAutoFit/>
          </a:bodyPr>
          <a:lstStyle/>
          <a:p>
            <a:r>
              <a:rPr lang="zh-CN" altLang="en-US" smtClean="0"/>
              <a:t>*</a:t>
            </a:r>
            <a:endParaRPr lang="zh-CN" altLang="en-US"/>
          </a:p>
        </p:txBody>
      </p:sp>
      <p:sp>
        <p:nvSpPr>
          <p:cNvPr id="47" name="TextBox 46"/>
          <p:cNvSpPr txBox="1"/>
          <p:nvPr/>
        </p:nvSpPr>
        <p:spPr>
          <a:xfrm>
            <a:off x="7500958" y="6488692"/>
            <a:ext cx="357190" cy="369332"/>
          </a:xfrm>
          <a:prstGeom prst="rect">
            <a:avLst/>
          </a:prstGeom>
          <a:noFill/>
        </p:spPr>
        <p:txBody>
          <a:bodyPr wrap="square" rtlCol="0">
            <a:spAutoFit/>
          </a:bodyPr>
          <a:lstStyle/>
          <a:p>
            <a:r>
              <a:rPr lang="el-GR" altLang="zh-CN" smtClean="0">
                <a:latin typeface="Times New Roman"/>
                <a:cs typeface="Times New Roman"/>
              </a:rPr>
              <a:t>ε</a:t>
            </a:r>
            <a:endParaRPr lang="zh-CN" altLang="en-US"/>
          </a:p>
        </p:txBody>
      </p:sp>
      <p:sp>
        <p:nvSpPr>
          <p:cNvPr id="49" name="任意多边形 48"/>
          <p:cNvSpPr/>
          <p:nvPr/>
        </p:nvSpPr>
        <p:spPr>
          <a:xfrm>
            <a:off x="5786446" y="3559734"/>
            <a:ext cx="928694" cy="204952"/>
          </a:xfrm>
          <a:custGeom>
            <a:avLst/>
            <a:gdLst>
              <a:gd name="connsiteX0" fmla="*/ 0 w 1095704"/>
              <a:gd name="connsiteY0" fmla="*/ 204952 h 204952"/>
              <a:gd name="connsiteX1" fmla="*/ 0 w 1095704"/>
              <a:gd name="connsiteY1" fmla="*/ 0 h 204952"/>
              <a:gd name="connsiteX2" fmla="*/ 1087821 w 1095704"/>
              <a:gd name="connsiteY2" fmla="*/ 7883 h 204952"/>
              <a:gd name="connsiteX3" fmla="*/ 1095704 w 1095704"/>
              <a:gd name="connsiteY3" fmla="*/ 204952 h 204952"/>
            </a:gdLst>
            <a:ahLst/>
            <a:cxnLst>
              <a:cxn ang="0">
                <a:pos x="connsiteX0" y="connsiteY0"/>
              </a:cxn>
              <a:cxn ang="0">
                <a:pos x="connsiteX1" y="connsiteY1"/>
              </a:cxn>
              <a:cxn ang="0">
                <a:pos x="connsiteX2" y="connsiteY2"/>
              </a:cxn>
              <a:cxn ang="0">
                <a:pos x="connsiteX3" y="connsiteY3"/>
              </a:cxn>
            </a:cxnLst>
            <a:rect l="l" t="t" r="r" b="b"/>
            <a:pathLst>
              <a:path w="1095704" h="204952">
                <a:moveTo>
                  <a:pt x="0" y="204952"/>
                </a:moveTo>
                <a:lnTo>
                  <a:pt x="0" y="0"/>
                </a:lnTo>
                <a:lnTo>
                  <a:pt x="1087821" y="7883"/>
                </a:lnTo>
                <a:lnTo>
                  <a:pt x="1095704" y="204952"/>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0" name="直接连接符 49"/>
          <p:cNvCxnSpPr/>
          <p:nvPr/>
        </p:nvCxnSpPr>
        <p:spPr>
          <a:xfrm rot="5400000">
            <a:off x="6144430" y="3487502"/>
            <a:ext cx="14287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5400000">
            <a:off x="6715934" y="5344890"/>
            <a:ext cx="100013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5400000">
            <a:off x="6536545" y="4238395"/>
            <a:ext cx="357190" cy="1588"/>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500826" y="3774048"/>
            <a:ext cx="428628" cy="369332"/>
          </a:xfrm>
          <a:prstGeom prst="rect">
            <a:avLst/>
          </a:prstGeom>
          <a:noFill/>
        </p:spPr>
        <p:txBody>
          <a:bodyPr wrap="square" rtlCol="0">
            <a:spAutoFit/>
          </a:bodyPr>
          <a:lstStyle/>
          <a:p>
            <a:r>
              <a:rPr lang="en-US" altLang="zh-CN" smtClean="0"/>
              <a:t>T’</a:t>
            </a:r>
            <a:endParaRPr lang="zh-CN" altLang="en-US"/>
          </a:p>
        </p:txBody>
      </p:sp>
      <p:sp>
        <p:nvSpPr>
          <p:cNvPr id="55" name="任意多边形 54"/>
          <p:cNvSpPr/>
          <p:nvPr/>
        </p:nvSpPr>
        <p:spPr>
          <a:xfrm>
            <a:off x="6286512" y="4202676"/>
            <a:ext cx="928694" cy="204952"/>
          </a:xfrm>
          <a:custGeom>
            <a:avLst/>
            <a:gdLst>
              <a:gd name="connsiteX0" fmla="*/ 0 w 1095704"/>
              <a:gd name="connsiteY0" fmla="*/ 204952 h 204952"/>
              <a:gd name="connsiteX1" fmla="*/ 0 w 1095704"/>
              <a:gd name="connsiteY1" fmla="*/ 0 h 204952"/>
              <a:gd name="connsiteX2" fmla="*/ 1087821 w 1095704"/>
              <a:gd name="connsiteY2" fmla="*/ 7883 h 204952"/>
              <a:gd name="connsiteX3" fmla="*/ 1095704 w 1095704"/>
              <a:gd name="connsiteY3" fmla="*/ 204952 h 204952"/>
            </a:gdLst>
            <a:ahLst/>
            <a:cxnLst>
              <a:cxn ang="0">
                <a:pos x="connsiteX0" y="connsiteY0"/>
              </a:cxn>
              <a:cxn ang="0">
                <a:pos x="connsiteX1" y="connsiteY1"/>
              </a:cxn>
              <a:cxn ang="0">
                <a:pos x="connsiteX2" y="connsiteY2"/>
              </a:cxn>
              <a:cxn ang="0">
                <a:pos x="connsiteX3" y="connsiteY3"/>
              </a:cxn>
            </a:cxnLst>
            <a:rect l="l" t="t" r="r" b="b"/>
            <a:pathLst>
              <a:path w="1095704" h="204952">
                <a:moveTo>
                  <a:pt x="0" y="204952"/>
                </a:moveTo>
                <a:lnTo>
                  <a:pt x="0" y="0"/>
                </a:lnTo>
                <a:lnTo>
                  <a:pt x="1087821" y="7883"/>
                </a:lnTo>
                <a:lnTo>
                  <a:pt x="1095704" y="204952"/>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6" name="直接连接符 55"/>
          <p:cNvCxnSpPr/>
          <p:nvPr/>
        </p:nvCxnSpPr>
        <p:spPr>
          <a:xfrm rot="5400000">
            <a:off x="5614716" y="4457986"/>
            <a:ext cx="345048" cy="1588"/>
          </a:xfrm>
          <a:prstGeom prst="line">
            <a:avLst/>
          </a:prstGeom>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7715272" y="5202808"/>
            <a:ext cx="428628" cy="369332"/>
          </a:xfrm>
          <a:prstGeom prst="rect">
            <a:avLst/>
          </a:prstGeom>
          <a:noFill/>
        </p:spPr>
        <p:txBody>
          <a:bodyPr wrap="square" rtlCol="0">
            <a:spAutoFit/>
          </a:bodyPr>
          <a:lstStyle/>
          <a:p>
            <a:r>
              <a:rPr lang="en-US" altLang="zh-CN" smtClean="0"/>
              <a:t>T</a:t>
            </a:r>
            <a:endParaRPr lang="zh-CN" altLang="en-US"/>
          </a:p>
        </p:txBody>
      </p:sp>
      <p:sp>
        <p:nvSpPr>
          <p:cNvPr id="58" name="TextBox 57"/>
          <p:cNvSpPr txBox="1"/>
          <p:nvPr/>
        </p:nvSpPr>
        <p:spPr>
          <a:xfrm>
            <a:off x="6572264" y="4416990"/>
            <a:ext cx="428628" cy="369332"/>
          </a:xfrm>
          <a:prstGeom prst="rect">
            <a:avLst/>
          </a:prstGeom>
          <a:noFill/>
        </p:spPr>
        <p:txBody>
          <a:bodyPr wrap="square" rtlCol="0">
            <a:spAutoFit/>
          </a:bodyPr>
          <a:lstStyle/>
          <a:p>
            <a:r>
              <a:rPr lang="en-US" altLang="zh-CN" smtClean="0"/>
              <a:t>F</a:t>
            </a:r>
            <a:endParaRPr lang="zh-CN" altLang="en-US"/>
          </a:p>
        </p:txBody>
      </p:sp>
      <p:cxnSp>
        <p:nvCxnSpPr>
          <p:cNvPr id="60" name="直接连接符 59"/>
          <p:cNvCxnSpPr/>
          <p:nvPr/>
        </p:nvCxnSpPr>
        <p:spPr>
          <a:xfrm rot="5400000">
            <a:off x="6608777" y="4880543"/>
            <a:ext cx="214314" cy="1588"/>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2330" y="5845750"/>
            <a:ext cx="428628" cy="369332"/>
          </a:xfrm>
          <a:prstGeom prst="rect">
            <a:avLst/>
          </a:prstGeom>
          <a:noFill/>
        </p:spPr>
        <p:txBody>
          <a:bodyPr wrap="square" rtlCol="0">
            <a:spAutoFit/>
          </a:bodyPr>
          <a:lstStyle/>
          <a:p>
            <a:r>
              <a:rPr lang="en-US" altLang="zh-CN" smtClean="0"/>
              <a:t>F</a:t>
            </a:r>
            <a:endParaRPr lang="zh-CN" altLang="en-US"/>
          </a:p>
        </p:txBody>
      </p:sp>
      <p:sp>
        <p:nvSpPr>
          <p:cNvPr id="62" name="TextBox 61"/>
          <p:cNvSpPr txBox="1"/>
          <p:nvPr/>
        </p:nvSpPr>
        <p:spPr>
          <a:xfrm>
            <a:off x="6572264" y="5917188"/>
            <a:ext cx="428628" cy="369332"/>
          </a:xfrm>
          <a:prstGeom prst="rect">
            <a:avLst/>
          </a:prstGeom>
          <a:noFill/>
        </p:spPr>
        <p:txBody>
          <a:bodyPr wrap="square" rtlCol="0">
            <a:spAutoFit/>
          </a:bodyPr>
          <a:lstStyle/>
          <a:p>
            <a:r>
              <a:rPr lang="zh-CN" altLang="en-US" smtClean="0"/>
              <a:t>*</a:t>
            </a:r>
            <a:endParaRPr lang="zh-CN" altLang="en-US"/>
          </a:p>
        </p:txBody>
      </p:sp>
      <p:sp>
        <p:nvSpPr>
          <p:cNvPr id="64" name="TextBox 63"/>
          <p:cNvSpPr txBox="1"/>
          <p:nvPr/>
        </p:nvSpPr>
        <p:spPr>
          <a:xfrm>
            <a:off x="5357818" y="4631304"/>
            <a:ext cx="1071570" cy="369332"/>
          </a:xfrm>
          <a:prstGeom prst="rect">
            <a:avLst/>
          </a:prstGeom>
          <a:noFill/>
        </p:spPr>
        <p:txBody>
          <a:bodyPr wrap="square" rtlCol="0">
            <a:spAutoFit/>
          </a:bodyPr>
          <a:lstStyle/>
          <a:p>
            <a:r>
              <a:rPr lang="en-US" altLang="zh-CN" smtClean="0"/>
              <a:t>digit:3</a:t>
            </a:r>
            <a:endParaRPr lang="zh-CN" altLang="en-US"/>
          </a:p>
        </p:txBody>
      </p:sp>
      <p:sp>
        <p:nvSpPr>
          <p:cNvPr id="65" name="TextBox 64"/>
          <p:cNvSpPr txBox="1"/>
          <p:nvPr/>
        </p:nvSpPr>
        <p:spPr>
          <a:xfrm>
            <a:off x="6357950" y="5059932"/>
            <a:ext cx="785818" cy="369332"/>
          </a:xfrm>
          <a:prstGeom prst="rect">
            <a:avLst/>
          </a:prstGeom>
          <a:noFill/>
        </p:spPr>
        <p:txBody>
          <a:bodyPr wrap="square" rtlCol="0">
            <a:spAutoFit/>
          </a:bodyPr>
          <a:lstStyle/>
          <a:p>
            <a:r>
              <a:rPr lang="en-US" altLang="zh-CN" smtClean="0"/>
              <a:t>digit:4</a:t>
            </a:r>
            <a:endParaRPr lang="zh-CN" altLang="en-US"/>
          </a:p>
        </p:txBody>
      </p:sp>
      <p:sp>
        <p:nvSpPr>
          <p:cNvPr id="66" name="TextBox 65"/>
          <p:cNvSpPr txBox="1"/>
          <p:nvPr/>
        </p:nvSpPr>
        <p:spPr>
          <a:xfrm>
            <a:off x="7072330" y="4488428"/>
            <a:ext cx="428628" cy="369332"/>
          </a:xfrm>
          <a:prstGeom prst="rect">
            <a:avLst/>
          </a:prstGeom>
          <a:noFill/>
        </p:spPr>
        <p:txBody>
          <a:bodyPr wrap="square" rtlCol="0">
            <a:spAutoFit/>
          </a:bodyPr>
          <a:lstStyle/>
          <a:p>
            <a:r>
              <a:rPr lang="en-US" altLang="zh-CN" smtClean="0"/>
              <a:t>T’</a:t>
            </a:r>
            <a:endParaRPr lang="zh-CN" altLang="en-US"/>
          </a:p>
        </p:txBody>
      </p:sp>
      <p:sp>
        <p:nvSpPr>
          <p:cNvPr id="68" name="任意多边形 67"/>
          <p:cNvSpPr/>
          <p:nvPr/>
        </p:nvSpPr>
        <p:spPr>
          <a:xfrm>
            <a:off x="6786578" y="5631436"/>
            <a:ext cx="928694" cy="204952"/>
          </a:xfrm>
          <a:custGeom>
            <a:avLst/>
            <a:gdLst>
              <a:gd name="connsiteX0" fmla="*/ 0 w 1095704"/>
              <a:gd name="connsiteY0" fmla="*/ 204952 h 204952"/>
              <a:gd name="connsiteX1" fmla="*/ 0 w 1095704"/>
              <a:gd name="connsiteY1" fmla="*/ 0 h 204952"/>
              <a:gd name="connsiteX2" fmla="*/ 1087821 w 1095704"/>
              <a:gd name="connsiteY2" fmla="*/ 7883 h 204952"/>
              <a:gd name="connsiteX3" fmla="*/ 1095704 w 1095704"/>
              <a:gd name="connsiteY3" fmla="*/ 204952 h 204952"/>
            </a:gdLst>
            <a:ahLst/>
            <a:cxnLst>
              <a:cxn ang="0">
                <a:pos x="connsiteX0" y="connsiteY0"/>
              </a:cxn>
              <a:cxn ang="0">
                <a:pos x="connsiteX1" y="connsiteY1"/>
              </a:cxn>
              <a:cxn ang="0">
                <a:pos x="connsiteX2" y="connsiteY2"/>
              </a:cxn>
              <a:cxn ang="0">
                <a:pos x="connsiteX3" y="connsiteY3"/>
              </a:cxn>
            </a:cxnLst>
            <a:rect l="l" t="t" r="r" b="b"/>
            <a:pathLst>
              <a:path w="1095704" h="204952">
                <a:moveTo>
                  <a:pt x="0" y="204952"/>
                </a:moveTo>
                <a:lnTo>
                  <a:pt x="0" y="0"/>
                </a:lnTo>
                <a:lnTo>
                  <a:pt x="1087821" y="7883"/>
                </a:lnTo>
                <a:lnTo>
                  <a:pt x="1095704" y="204952"/>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 name="TextBox 69"/>
          <p:cNvSpPr txBox="1"/>
          <p:nvPr/>
        </p:nvSpPr>
        <p:spPr>
          <a:xfrm>
            <a:off x="7500958" y="5845750"/>
            <a:ext cx="428628" cy="369332"/>
          </a:xfrm>
          <a:prstGeom prst="rect">
            <a:avLst/>
          </a:prstGeom>
          <a:noFill/>
        </p:spPr>
        <p:txBody>
          <a:bodyPr wrap="square" rtlCol="0">
            <a:spAutoFit/>
          </a:bodyPr>
          <a:lstStyle/>
          <a:p>
            <a:r>
              <a:rPr lang="en-US" altLang="zh-CN" smtClean="0"/>
              <a:t>T’</a:t>
            </a:r>
            <a:endParaRPr lang="zh-CN" altLang="en-US"/>
          </a:p>
        </p:txBody>
      </p:sp>
      <p:cxnSp>
        <p:nvCxnSpPr>
          <p:cNvPr id="71" name="直接连接符 70"/>
          <p:cNvCxnSpPr/>
          <p:nvPr/>
        </p:nvCxnSpPr>
        <p:spPr>
          <a:xfrm rot="5400000">
            <a:off x="7537471" y="6309303"/>
            <a:ext cx="21431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rot="5400000">
            <a:off x="7108843" y="6309303"/>
            <a:ext cx="214314" cy="1588"/>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6786578" y="6488692"/>
            <a:ext cx="785818" cy="369332"/>
          </a:xfrm>
          <a:prstGeom prst="rect">
            <a:avLst/>
          </a:prstGeom>
          <a:noFill/>
        </p:spPr>
        <p:txBody>
          <a:bodyPr wrap="square" rtlCol="0">
            <a:spAutoFit/>
          </a:bodyPr>
          <a:lstStyle/>
          <a:p>
            <a:r>
              <a:rPr lang="en-US" altLang="zh-CN" smtClean="0"/>
              <a:t>digit:5</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适用于自顶向下分析的</a:t>
            </a:r>
            <a:r>
              <a:rPr lang="en-US" altLang="zh-CN" dirty="0" smtClean="0">
                <a:latin typeface="华文新魏" pitchFamily="2" charset="-122"/>
                <a:ea typeface="华文新魏" pitchFamily="2" charset="-122"/>
              </a:rPr>
              <a:t>SDD</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5214950"/>
            <a:ext cx="8229600" cy="911213"/>
          </a:xfrm>
        </p:spPr>
        <p:txBody>
          <a:bodyPr>
            <a:normAutofit fontScale="92500" lnSpcReduction="20000"/>
          </a:bodyPr>
          <a:lstStyle/>
          <a:p>
            <a:r>
              <a:rPr lang="zh-CN" altLang="en-US" dirty="0" smtClean="0">
                <a:latin typeface="Times New Roman" pitchFamily="18" charset="0"/>
                <a:ea typeface="隶书" pitchFamily="49" charset="-122"/>
                <a:cs typeface="Times New Roman" pitchFamily="18" charset="0"/>
              </a:rPr>
              <a:t>注意：</a:t>
            </a:r>
            <a:r>
              <a:rPr lang="en-US" altLang="zh-CN" dirty="0" smtClean="0">
                <a:latin typeface="Times New Roman" pitchFamily="18" charset="0"/>
                <a:ea typeface="隶书" pitchFamily="49" charset="-122"/>
                <a:cs typeface="Times New Roman" pitchFamily="18" charset="0"/>
              </a:rPr>
              <a:t>T’</a:t>
            </a:r>
            <a:r>
              <a:rPr lang="zh-CN" altLang="en-US" dirty="0" smtClean="0">
                <a:latin typeface="Times New Roman" pitchFamily="18" charset="0"/>
                <a:ea typeface="隶书" pitchFamily="49" charset="-122"/>
                <a:cs typeface="Times New Roman" pitchFamily="18" charset="0"/>
              </a:rPr>
              <a:t>的属性</a:t>
            </a:r>
            <a:r>
              <a:rPr lang="en-US" altLang="zh-CN" dirty="0" err="1" smtClean="0">
                <a:latin typeface="Times New Roman" pitchFamily="18" charset="0"/>
                <a:ea typeface="隶书" pitchFamily="49" charset="-122"/>
                <a:cs typeface="Times New Roman" pitchFamily="18" charset="0"/>
              </a:rPr>
              <a:t>inh</a:t>
            </a:r>
            <a:r>
              <a:rPr lang="zh-CN" altLang="en-US" dirty="0" smtClean="0">
                <a:latin typeface="Times New Roman" pitchFamily="18" charset="0"/>
                <a:ea typeface="隶书" pitchFamily="49" charset="-122"/>
                <a:cs typeface="Times New Roman" pitchFamily="18" charset="0"/>
              </a:rPr>
              <a:t>实际上继承了相应的*号的左运算分量。</a:t>
            </a:r>
            <a:endParaRPr lang="zh-CN" altLang="en-US" dirty="0">
              <a:latin typeface="Times New Roman" pitchFamily="18" charset="0"/>
              <a:ea typeface="隶书" pitchFamily="49" charset="-122"/>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1357290" y="1357298"/>
            <a:ext cx="6181725" cy="387667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3</a:t>
            </a:r>
            <a:r>
              <a:rPr lang="zh-CN" altLang="en-US" dirty="0" smtClean="0">
                <a:latin typeface="华文新魏" pitchFamily="2" charset="-122"/>
                <a:ea typeface="华文新魏" pitchFamily="2" charset="-122"/>
              </a:rPr>
              <a:t>*</a:t>
            </a:r>
            <a:r>
              <a:rPr lang="en-US" altLang="zh-CN" dirty="0" smtClean="0">
                <a:latin typeface="华文新魏" pitchFamily="2" charset="-122"/>
                <a:ea typeface="华文新魏" pitchFamily="2" charset="-122"/>
              </a:rPr>
              <a:t>5</a:t>
            </a:r>
            <a:r>
              <a:rPr lang="zh-CN" altLang="en-US" dirty="0" smtClean="0">
                <a:latin typeface="华文新魏" pitchFamily="2" charset="-122"/>
                <a:ea typeface="华文新魏" pitchFamily="2" charset="-122"/>
              </a:rPr>
              <a:t>的注释分析树</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请观察</a:t>
            </a:r>
            <a:r>
              <a:rPr lang="en-US" altLang="zh-CN" dirty="0" err="1" smtClean="0">
                <a:latin typeface="Times New Roman" pitchFamily="18" charset="0"/>
                <a:ea typeface="隶书" pitchFamily="49" charset="-122"/>
                <a:cs typeface="Times New Roman" pitchFamily="18" charset="0"/>
              </a:rPr>
              <a:t>inh</a:t>
            </a:r>
            <a:r>
              <a:rPr lang="zh-CN" altLang="en-US" dirty="0" smtClean="0">
                <a:latin typeface="Times New Roman" pitchFamily="18" charset="0"/>
                <a:ea typeface="隶书" pitchFamily="49" charset="-122"/>
                <a:cs typeface="Times New Roman" pitchFamily="18" charset="0"/>
              </a:rPr>
              <a:t>属性是如何传递的。</a:t>
            </a:r>
            <a:endParaRPr lang="zh-CN" altLang="en-US" dirty="0">
              <a:latin typeface="Times New Roman" pitchFamily="18" charset="0"/>
              <a:ea typeface="隶书" pitchFamily="49" charset="-122"/>
              <a:cs typeface="Times New Roman"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928662" y="2143116"/>
            <a:ext cx="7286625" cy="408622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zh-CN" b="1" dirty="0"/>
              <a:t>对于图</a:t>
            </a:r>
            <a:r>
              <a:rPr lang="en-US" altLang="zh-CN" b="1" dirty="0"/>
              <a:t>5-1</a:t>
            </a:r>
            <a:r>
              <a:rPr lang="zh-CN" altLang="zh-CN" b="1" dirty="0"/>
              <a:t>中的</a:t>
            </a:r>
            <a:r>
              <a:rPr lang="en-US" altLang="zh-CN" b="1" dirty="0"/>
              <a:t>SDD</a:t>
            </a:r>
            <a:r>
              <a:rPr lang="zh-CN" altLang="zh-CN" b="1" dirty="0"/>
              <a:t>，给出下列表达式对应的注释</a:t>
            </a:r>
            <a:r>
              <a:rPr lang="zh-CN" altLang="zh-CN" b="1" dirty="0" smtClean="0"/>
              <a:t>语法分析树：</a:t>
            </a:r>
            <a:endParaRPr lang="en-US" altLang="zh-CN" b="1" dirty="0" smtClean="0"/>
          </a:p>
          <a:p>
            <a:pPr marL="0" indent="0">
              <a:buNone/>
            </a:pPr>
            <a:endParaRPr lang="en-US" altLang="zh-CN" b="1" dirty="0" smtClean="0"/>
          </a:p>
          <a:p>
            <a:pPr marL="0" indent="0">
              <a:buNone/>
            </a:pPr>
            <a:r>
              <a:rPr lang="zh-CN" altLang="zh-CN" dirty="0"/>
              <a:t>（</a:t>
            </a:r>
            <a:r>
              <a:rPr lang="en-US" altLang="zh-CN" dirty="0"/>
              <a:t>3+4</a:t>
            </a:r>
            <a:r>
              <a:rPr lang="zh-CN" altLang="zh-CN" dirty="0"/>
              <a:t>）</a:t>
            </a:r>
            <a:r>
              <a:rPr lang="en-US" altLang="zh-CN" dirty="0"/>
              <a:t>*</a:t>
            </a:r>
            <a:r>
              <a:rPr lang="zh-CN" altLang="zh-CN" dirty="0"/>
              <a:t>（</a:t>
            </a:r>
            <a:r>
              <a:rPr lang="en-US" altLang="zh-CN" dirty="0"/>
              <a:t>5+6</a:t>
            </a:r>
            <a:r>
              <a:rPr lang="zh-CN" altLang="zh-CN" dirty="0"/>
              <a:t>）</a:t>
            </a:r>
            <a:r>
              <a:rPr lang="en-US" altLang="zh-CN" dirty="0"/>
              <a:t>n</a:t>
            </a:r>
            <a:endParaRPr lang="zh-CN" altLang="zh-CN" dirty="0"/>
          </a:p>
          <a:p>
            <a:pPr marL="0" indent="0">
              <a:buNone/>
            </a:pPr>
            <a:endParaRPr lang="zh-CN" altLang="en-US" dirty="0"/>
          </a:p>
        </p:txBody>
      </p:sp>
    </p:spTree>
    <p:extLst>
      <p:ext uri="{BB962C8B-B14F-4D97-AF65-F5344CB8AC3E}">
        <p14:creationId xmlns:p14="http://schemas.microsoft.com/office/powerpoint/2010/main" val="2496904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607730"/>
            <a:ext cx="5112568" cy="547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324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SDD</a:t>
            </a:r>
            <a:r>
              <a:rPr lang="zh-CN" altLang="en-US" dirty="0" smtClean="0">
                <a:latin typeface="华文新魏" pitchFamily="2" charset="-122"/>
                <a:ea typeface="华文新魏" pitchFamily="2" charset="-122"/>
              </a:rPr>
              <a:t>的求值顺序</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在对</a:t>
            </a:r>
            <a:r>
              <a:rPr lang="en-US" altLang="zh-CN" dirty="0" smtClean="0">
                <a:latin typeface="Times New Roman" pitchFamily="18" charset="0"/>
                <a:ea typeface="隶书" pitchFamily="49" charset="-122"/>
                <a:cs typeface="Times New Roman" pitchFamily="18" charset="0"/>
              </a:rPr>
              <a:t>SDD</a:t>
            </a:r>
            <a:r>
              <a:rPr lang="zh-CN" altLang="en-US" dirty="0" smtClean="0">
                <a:latin typeface="Times New Roman" pitchFamily="18" charset="0"/>
                <a:ea typeface="隶书" pitchFamily="49" charset="-122"/>
                <a:cs typeface="Times New Roman" pitchFamily="18" charset="0"/>
              </a:rPr>
              <a:t>的求值过程中，如果结点</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的属性</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依赖于结点</a:t>
            </a:r>
            <a:r>
              <a:rPr lang="en-US" altLang="zh-CN" dirty="0" smtClean="0">
                <a:latin typeface="Times New Roman" pitchFamily="18" charset="0"/>
                <a:ea typeface="隶书" pitchFamily="49" charset="-122"/>
                <a:cs typeface="Times New Roman" pitchFamily="18" charset="0"/>
              </a:rPr>
              <a:t>M</a:t>
            </a:r>
            <a:r>
              <a:rPr lang="en-US" altLang="zh-CN" baseline="-25000" dirty="0" smtClean="0">
                <a:latin typeface="Times New Roman" pitchFamily="18" charset="0"/>
                <a:ea typeface="隶书" pitchFamily="49" charset="-122"/>
                <a:cs typeface="Times New Roman" pitchFamily="18" charset="0"/>
              </a:rPr>
              <a:t>1</a:t>
            </a:r>
            <a:r>
              <a:rPr lang="zh-CN" altLang="en-US" dirty="0" smtClean="0">
                <a:latin typeface="Times New Roman" pitchFamily="18" charset="0"/>
                <a:ea typeface="隶书" pitchFamily="49" charset="-122"/>
                <a:cs typeface="Times New Roman" pitchFamily="18" charset="0"/>
              </a:rPr>
              <a:t>的属性</a:t>
            </a:r>
            <a:r>
              <a:rPr lang="en-US" altLang="zh-CN" dirty="0" smtClean="0">
                <a:latin typeface="Times New Roman" pitchFamily="18" charset="0"/>
                <a:ea typeface="隶书" pitchFamily="49" charset="-122"/>
                <a:cs typeface="Times New Roman" pitchFamily="18" charset="0"/>
              </a:rPr>
              <a:t>a</a:t>
            </a:r>
            <a:r>
              <a:rPr lang="en-US" altLang="zh-CN" baseline="-25000" dirty="0" smtClean="0">
                <a:latin typeface="Times New Roman" pitchFamily="18" charset="0"/>
                <a:ea typeface="隶书" pitchFamily="49" charset="-122"/>
                <a:cs typeface="Times New Roman" pitchFamily="18" charset="0"/>
              </a:rPr>
              <a:t>1</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M</a:t>
            </a:r>
            <a:r>
              <a:rPr lang="en-US" altLang="zh-CN" baseline="-25000" dirty="0" smtClean="0">
                <a:latin typeface="Times New Roman" pitchFamily="18" charset="0"/>
                <a:ea typeface="隶书" pitchFamily="49" charset="-122"/>
                <a:cs typeface="Times New Roman" pitchFamily="18" charset="0"/>
              </a:rPr>
              <a:t>2</a:t>
            </a:r>
            <a:r>
              <a:rPr lang="zh-CN" altLang="en-US" dirty="0" smtClean="0">
                <a:latin typeface="Times New Roman" pitchFamily="18" charset="0"/>
                <a:ea typeface="隶书" pitchFamily="49" charset="-122"/>
                <a:cs typeface="Times New Roman" pitchFamily="18" charset="0"/>
              </a:rPr>
              <a:t>的属性</a:t>
            </a:r>
            <a:r>
              <a:rPr lang="en-US" altLang="zh-CN" dirty="0" smtClean="0">
                <a:latin typeface="Times New Roman" pitchFamily="18" charset="0"/>
                <a:ea typeface="隶书" pitchFamily="49" charset="-122"/>
                <a:cs typeface="Times New Roman" pitchFamily="18" charset="0"/>
              </a:rPr>
              <a:t>a</a:t>
            </a:r>
            <a:r>
              <a:rPr lang="en-US" altLang="zh-CN" baseline="-25000" dirty="0" smtClean="0">
                <a:latin typeface="Times New Roman" pitchFamily="18" charset="0"/>
                <a:ea typeface="隶书" pitchFamily="49" charset="-122"/>
                <a:cs typeface="Times New Roman" pitchFamily="18" charset="0"/>
              </a:rPr>
              <a:t>2</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。那么我们必须先计算出</a:t>
            </a:r>
            <a:r>
              <a:rPr lang="en-US" altLang="zh-CN" dirty="0" smtClean="0">
                <a:latin typeface="Times New Roman" pitchFamily="18" charset="0"/>
                <a:ea typeface="隶书" pitchFamily="49" charset="-122"/>
                <a:cs typeface="Times New Roman" pitchFamily="18" charset="0"/>
              </a:rPr>
              <a:t>M</a:t>
            </a:r>
            <a:r>
              <a:rPr lang="en-US" altLang="zh-CN" baseline="-25000" dirty="0"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的属性，才能计算</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的属性</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我们使用依赖图来表示计算顺序。</a:t>
            </a:r>
          </a:p>
          <a:p>
            <a:r>
              <a:rPr lang="zh-CN" altLang="en-US" dirty="0" smtClean="0">
                <a:latin typeface="Times New Roman" pitchFamily="18" charset="0"/>
                <a:ea typeface="隶书" pitchFamily="49" charset="-122"/>
                <a:cs typeface="Times New Roman" pitchFamily="18" charset="0"/>
              </a:rPr>
              <a:t>显然，这些值的计算顺序应该形成一个偏序关系。如果依赖图中出现了环，表示属性值无法计算</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介绍</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229600" cy="4757758"/>
          </a:xfrm>
        </p:spPr>
        <p:txBody>
          <a:bodyPr>
            <a:normAutofit/>
          </a:bodyPr>
          <a:lstStyle/>
          <a:p>
            <a:r>
              <a:rPr lang="zh-CN" altLang="en-US" dirty="0" smtClean="0">
                <a:latin typeface="Times New Roman" pitchFamily="18" charset="0"/>
                <a:ea typeface="隶书" pitchFamily="49" charset="-122"/>
                <a:cs typeface="Times New Roman" pitchFamily="18" charset="0"/>
              </a:rPr>
              <a:t>使用上下文无关文法引导语言的翻译</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CFG</a:t>
            </a:r>
            <a:r>
              <a:rPr lang="zh-CN" altLang="en-US" dirty="0" smtClean="0">
                <a:latin typeface="Times New Roman" pitchFamily="18" charset="0"/>
                <a:ea typeface="隶书" pitchFamily="49" charset="-122"/>
                <a:cs typeface="Times New Roman" pitchFamily="18" charset="0"/>
              </a:rPr>
              <a:t>的非终结符号代表了语言的某个构造</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程序设计语言的构造由更小的构造组合而成</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一个构造的语义可以由小构造的含义综合而来</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比如：表达式</a:t>
            </a:r>
            <a:r>
              <a:rPr lang="en-US" altLang="zh-CN" dirty="0" err="1" smtClean="0">
                <a:latin typeface="Times New Roman" pitchFamily="18" charset="0"/>
                <a:ea typeface="隶书" pitchFamily="49" charset="-122"/>
                <a:cs typeface="Times New Roman" pitchFamily="18" charset="0"/>
              </a:rPr>
              <a:t>x+y</a:t>
            </a:r>
            <a:r>
              <a:rPr lang="zh-CN" altLang="en-US" dirty="0" smtClean="0">
                <a:latin typeface="Times New Roman" pitchFamily="18" charset="0"/>
                <a:ea typeface="隶书" pitchFamily="49" charset="-122"/>
                <a:cs typeface="Times New Roman" pitchFamily="18" charset="0"/>
                <a:sym typeface="Wingdings" pitchFamily="2" charset="2"/>
              </a:rPr>
              <a:t>的类型由</a:t>
            </a:r>
            <a:r>
              <a:rPr lang="en-US" altLang="zh-CN" dirty="0" smtClean="0">
                <a:latin typeface="Times New Roman" pitchFamily="18" charset="0"/>
                <a:ea typeface="隶书" pitchFamily="49" charset="-122"/>
                <a:cs typeface="Times New Roman" pitchFamily="18" charset="0"/>
                <a:sym typeface="Wingdings" pitchFamily="2" charset="2"/>
              </a:rPr>
              <a:t>x</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y</a:t>
            </a:r>
            <a:r>
              <a:rPr lang="zh-CN" altLang="en-US" dirty="0" smtClean="0">
                <a:latin typeface="Times New Roman" pitchFamily="18" charset="0"/>
                <a:ea typeface="隶书" pitchFamily="49" charset="-122"/>
                <a:cs typeface="Times New Roman" pitchFamily="18" charset="0"/>
                <a:sym typeface="Wingdings" pitchFamily="2" charset="2"/>
              </a:rPr>
              <a:t>的类型和运算符</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决定。</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rPr>
              <a:t>也可以从附近的构造继承而来</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比如：声明</a:t>
            </a:r>
            <a:r>
              <a:rPr lang="en-US" altLang="zh-CN" dirty="0" err="1" smtClean="0">
                <a:latin typeface="Times New Roman" pitchFamily="18" charset="0"/>
                <a:ea typeface="隶书" pitchFamily="49" charset="-122"/>
                <a:cs typeface="Times New Roman" pitchFamily="18" charset="0"/>
              </a:rPr>
              <a:t>int</a:t>
            </a:r>
            <a:r>
              <a:rPr lang="en-US" altLang="zh-CN" dirty="0" smtClean="0">
                <a:latin typeface="Times New Roman" pitchFamily="18" charset="0"/>
                <a:ea typeface="隶书" pitchFamily="49" charset="-122"/>
                <a:cs typeface="Times New Roman" pitchFamily="18" charset="0"/>
              </a:rPr>
              <a:t> </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中</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的类型由它左边的类型表达式决定。</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依赖图</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10000"/>
          </a:bodyPr>
          <a:lstStyle/>
          <a:p>
            <a:r>
              <a:rPr lang="zh-CN" altLang="en-US" dirty="0" smtClean="0">
                <a:latin typeface="Times New Roman" pitchFamily="18" charset="0"/>
                <a:ea typeface="隶书" pitchFamily="49" charset="-122"/>
                <a:cs typeface="Times New Roman" pitchFamily="18" charset="0"/>
              </a:rPr>
              <a:t>描述了某棵特定的分析树上各个属性实例之间的信息流（计算顺序）</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从实例</a:t>
            </a:r>
            <a:r>
              <a:rPr lang="en-US" altLang="zh-CN" dirty="0" smtClean="0">
                <a:latin typeface="Times New Roman" pitchFamily="18" charset="0"/>
                <a:ea typeface="隶书" pitchFamily="49" charset="-122"/>
                <a:cs typeface="Times New Roman" pitchFamily="18" charset="0"/>
              </a:rPr>
              <a:t>a</a:t>
            </a:r>
            <a:r>
              <a:rPr lang="en-US" altLang="zh-CN" baseline="-25000" dirty="0" smtClean="0">
                <a:latin typeface="Times New Roman" pitchFamily="18" charset="0"/>
                <a:ea typeface="隶书" pitchFamily="49" charset="-122"/>
                <a:cs typeface="Times New Roman" pitchFamily="18" charset="0"/>
              </a:rPr>
              <a:t>1</a:t>
            </a:r>
            <a:r>
              <a:rPr lang="zh-CN" altLang="en-US" dirty="0" smtClean="0">
                <a:latin typeface="Times New Roman" pitchFamily="18" charset="0"/>
                <a:ea typeface="隶书" pitchFamily="49" charset="-122"/>
                <a:cs typeface="Times New Roman" pitchFamily="18" charset="0"/>
              </a:rPr>
              <a:t>到实例</a:t>
            </a:r>
            <a:r>
              <a:rPr lang="en-US" altLang="zh-CN" dirty="0" smtClean="0">
                <a:latin typeface="Times New Roman" pitchFamily="18" charset="0"/>
                <a:ea typeface="隶书" pitchFamily="49" charset="-122"/>
                <a:cs typeface="Times New Roman" pitchFamily="18" charset="0"/>
              </a:rPr>
              <a:t>a</a:t>
            </a:r>
            <a:r>
              <a:rPr lang="en-US" altLang="zh-CN" baseline="-25000" dirty="0" smtClean="0">
                <a:latin typeface="Times New Roman" pitchFamily="18" charset="0"/>
                <a:ea typeface="隶书" pitchFamily="49" charset="-122"/>
                <a:cs typeface="Times New Roman" pitchFamily="18" charset="0"/>
              </a:rPr>
              <a:t>2</a:t>
            </a:r>
            <a:r>
              <a:rPr lang="zh-CN" altLang="en-US" dirty="0" smtClean="0">
                <a:latin typeface="Times New Roman" pitchFamily="18" charset="0"/>
                <a:ea typeface="隶书" pitchFamily="49" charset="-122"/>
                <a:cs typeface="Times New Roman" pitchFamily="18" charset="0"/>
              </a:rPr>
              <a:t>的有向边表示计算</a:t>
            </a:r>
            <a:r>
              <a:rPr lang="en-US" altLang="zh-CN" dirty="0" smtClean="0">
                <a:latin typeface="Times New Roman" pitchFamily="18" charset="0"/>
                <a:ea typeface="隶书" pitchFamily="49" charset="-122"/>
                <a:cs typeface="Times New Roman" pitchFamily="18" charset="0"/>
              </a:rPr>
              <a:t>a</a:t>
            </a:r>
            <a:r>
              <a:rPr lang="en-US" altLang="zh-CN" baseline="-25000" dirty="0" smtClean="0">
                <a:latin typeface="Times New Roman" pitchFamily="18" charset="0"/>
                <a:ea typeface="隶书" pitchFamily="49" charset="-122"/>
                <a:cs typeface="Times New Roman" pitchFamily="18" charset="0"/>
              </a:rPr>
              <a:t>2</a:t>
            </a:r>
            <a:r>
              <a:rPr lang="zh-CN" altLang="en-US" dirty="0" smtClean="0">
                <a:latin typeface="Times New Roman" pitchFamily="18" charset="0"/>
                <a:ea typeface="隶书" pitchFamily="49" charset="-122"/>
                <a:cs typeface="Times New Roman" pitchFamily="18" charset="0"/>
              </a:rPr>
              <a:t>时需要</a:t>
            </a:r>
            <a:r>
              <a:rPr lang="en-US" altLang="zh-CN" dirty="0" smtClean="0">
                <a:latin typeface="Times New Roman" pitchFamily="18" charset="0"/>
                <a:ea typeface="隶书" pitchFamily="49" charset="-122"/>
                <a:cs typeface="Times New Roman" pitchFamily="18" charset="0"/>
              </a:rPr>
              <a:t>a</a:t>
            </a:r>
            <a:r>
              <a:rPr lang="en-US" altLang="zh-CN" baseline="-25000" dirty="0" smtClean="0">
                <a:latin typeface="Times New Roman" pitchFamily="18" charset="0"/>
                <a:ea typeface="隶书" pitchFamily="49" charset="-122"/>
                <a:cs typeface="Times New Roman" pitchFamily="18" charset="0"/>
              </a:rPr>
              <a:t>1</a:t>
            </a:r>
            <a:r>
              <a:rPr lang="zh-CN" altLang="en-US" dirty="0" smtClean="0">
                <a:latin typeface="Times New Roman" pitchFamily="18" charset="0"/>
                <a:ea typeface="隶书" pitchFamily="49" charset="-122"/>
                <a:cs typeface="Times New Roman" pitchFamily="18" charset="0"/>
              </a:rPr>
              <a:t>的值。（必须先计算</a:t>
            </a:r>
            <a:r>
              <a:rPr lang="en-US" altLang="zh-CN" dirty="0" smtClean="0">
                <a:latin typeface="Times New Roman" pitchFamily="18" charset="0"/>
                <a:ea typeface="隶书" pitchFamily="49" charset="-122"/>
                <a:cs typeface="Times New Roman" pitchFamily="18" charset="0"/>
              </a:rPr>
              <a:t>a</a:t>
            </a:r>
            <a:r>
              <a:rPr lang="en-US" altLang="zh-CN" baseline="-25000" dirty="0" smtClean="0">
                <a:latin typeface="Times New Roman" pitchFamily="18" charset="0"/>
                <a:ea typeface="隶书" pitchFamily="49" charset="-122"/>
                <a:cs typeface="Times New Roman" pitchFamily="18" charset="0"/>
              </a:rPr>
              <a:t>2</a:t>
            </a:r>
            <a:r>
              <a:rPr lang="zh-CN" altLang="en-US" dirty="0" smtClean="0">
                <a:latin typeface="Times New Roman" pitchFamily="18" charset="0"/>
                <a:ea typeface="隶书" pitchFamily="49" charset="-122"/>
                <a:cs typeface="Times New Roman" pitchFamily="18" charset="0"/>
              </a:rPr>
              <a:t>，再计算</a:t>
            </a:r>
            <a:r>
              <a:rPr lang="en-US" altLang="zh-CN" dirty="0" smtClean="0">
                <a:latin typeface="Times New Roman" pitchFamily="18" charset="0"/>
                <a:ea typeface="隶书" pitchFamily="49" charset="-122"/>
                <a:cs typeface="Times New Roman" pitchFamily="18" charset="0"/>
              </a:rPr>
              <a:t>a</a:t>
            </a:r>
            <a:r>
              <a:rPr lang="en-US" altLang="zh-CN" baseline="-25000" dirty="0" smtClean="0">
                <a:latin typeface="Times New Roman" pitchFamily="18" charset="0"/>
                <a:ea typeface="隶书" pitchFamily="49" charset="-122"/>
                <a:cs typeface="Times New Roman" pitchFamily="18" charset="0"/>
              </a:rPr>
              <a:t>1</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每个标号为</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的分析树结点</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，对于和</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关联的每个属性</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，都对应依赖图的一个结点</a:t>
            </a:r>
            <a:r>
              <a:rPr lang="en-US" altLang="zh-CN" dirty="0" err="1" smtClean="0">
                <a:latin typeface="Times New Roman" pitchFamily="18" charset="0"/>
                <a:ea typeface="隶书" pitchFamily="49" charset="-122"/>
                <a:cs typeface="Times New Roman" pitchFamily="18" charset="0"/>
              </a:rPr>
              <a:t>N.a</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结点</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对应的产生式的语义规则通过</a:t>
            </a:r>
            <a:r>
              <a:rPr lang="en-US" altLang="zh-CN" dirty="0" err="1" smtClean="0">
                <a:latin typeface="Times New Roman" pitchFamily="18" charset="0"/>
                <a:ea typeface="隶书" pitchFamily="49" charset="-122"/>
                <a:cs typeface="Times New Roman" pitchFamily="18" charset="0"/>
              </a:rPr>
              <a:t>X.c</a:t>
            </a:r>
            <a:r>
              <a:rPr lang="zh-CN" altLang="en-US" dirty="0" smtClean="0">
                <a:latin typeface="Times New Roman" pitchFamily="18" charset="0"/>
                <a:ea typeface="隶书" pitchFamily="49" charset="-122"/>
                <a:cs typeface="Times New Roman" pitchFamily="18" charset="0"/>
              </a:rPr>
              <a:t>计算了</a:t>
            </a:r>
            <a:r>
              <a:rPr lang="en-US" altLang="zh-CN" dirty="0" err="1" smtClean="0">
                <a:latin typeface="Times New Roman" pitchFamily="18" charset="0"/>
                <a:ea typeface="隶书" pitchFamily="49" charset="-122"/>
                <a:cs typeface="Times New Roman" pitchFamily="18" charset="0"/>
              </a:rPr>
              <a:t>A.b</a:t>
            </a:r>
            <a:r>
              <a:rPr lang="zh-CN" altLang="en-US" dirty="0" smtClean="0">
                <a:latin typeface="Times New Roman" pitchFamily="18" charset="0"/>
                <a:ea typeface="隶书" pitchFamily="49" charset="-122"/>
                <a:cs typeface="Times New Roman" pitchFamily="18" charset="0"/>
              </a:rPr>
              <a:t>的值，且在分析树中</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分别对应于</a:t>
            </a:r>
            <a:r>
              <a:rPr lang="en-US" altLang="zh-CN" dirty="0" smtClean="0">
                <a:latin typeface="Times New Roman" pitchFamily="18" charset="0"/>
                <a:ea typeface="隶书" pitchFamily="49" charset="-122"/>
                <a:cs typeface="Times New Roman" pitchFamily="18" charset="0"/>
              </a:rPr>
              <a:t>N</a:t>
            </a:r>
            <a:r>
              <a:rPr lang="en-US" altLang="zh-CN" baseline="-25000" dirty="0" smtClean="0">
                <a:latin typeface="Times New Roman" pitchFamily="18" charset="0"/>
                <a:ea typeface="隶书" pitchFamily="49" charset="-122"/>
                <a:cs typeface="Times New Roman" pitchFamily="18" charset="0"/>
              </a:rPr>
              <a:t>1</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N</a:t>
            </a:r>
            <a:r>
              <a:rPr lang="en-US" altLang="zh-CN" baseline="-25000" dirty="0" smtClean="0">
                <a:latin typeface="Times New Roman" pitchFamily="18" charset="0"/>
                <a:ea typeface="隶书" pitchFamily="49" charset="-122"/>
                <a:cs typeface="Times New Roman" pitchFamily="18" charset="0"/>
              </a:rPr>
              <a:t>2</a:t>
            </a:r>
            <a:r>
              <a:rPr lang="zh-CN" altLang="en-US" dirty="0" smtClean="0">
                <a:latin typeface="Times New Roman" pitchFamily="18" charset="0"/>
                <a:ea typeface="隶书" pitchFamily="49" charset="-122"/>
                <a:cs typeface="Times New Roman" pitchFamily="18" charset="0"/>
              </a:rPr>
              <a:t>，那么从</a:t>
            </a:r>
            <a:r>
              <a:rPr lang="en-US" altLang="zh-CN" dirty="0" smtClean="0">
                <a:latin typeface="Times New Roman" pitchFamily="18" charset="0"/>
                <a:ea typeface="隶书" pitchFamily="49" charset="-122"/>
                <a:cs typeface="Times New Roman" pitchFamily="18" charset="0"/>
              </a:rPr>
              <a:t>N</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.c</a:t>
            </a:r>
            <a:r>
              <a:rPr lang="zh-CN" altLang="en-US" dirty="0" smtClean="0">
                <a:latin typeface="Times New Roman" pitchFamily="18" charset="0"/>
                <a:ea typeface="隶书" pitchFamily="49" charset="-122"/>
                <a:cs typeface="Times New Roman" pitchFamily="18" charset="0"/>
              </a:rPr>
              <a:t>到</a:t>
            </a:r>
            <a:r>
              <a:rPr lang="en-US" altLang="zh-CN" dirty="0" smtClean="0">
                <a:latin typeface="Times New Roman" pitchFamily="18" charset="0"/>
                <a:ea typeface="隶书" pitchFamily="49" charset="-122"/>
                <a:cs typeface="Times New Roman" pitchFamily="18" charset="0"/>
              </a:rPr>
              <a:t>N</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rPr>
              <a:t>.b</a:t>
            </a:r>
            <a:r>
              <a:rPr lang="zh-CN" altLang="en-US" dirty="0" smtClean="0">
                <a:latin typeface="Times New Roman" pitchFamily="18" charset="0"/>
                <a:ea typeface="隶书" pitchFamily="49" charset="-122"/>
                <a:cs typeface="Times New Roman" pitchFamily="18" charset="0"/>
              </a:rPr>
              <a:t>有一条边。</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N</a:t>
            </a:r>
            <a:r>
              <a:rPr lang="en-US" altLang="zh-CN" baseline="-25000" dirty="0" smtClean="0">
                <a:latin typeface="Times New Roman" pitchFamily="18" charset="0"/>
                <a:ea typeface="隶书" pitchFamily="49" charset="-122"/>
                <a:cs typeface="Times New Roman" pitchFamily="18" charset="0"/>
              </a:rPr>
              <a:t>1</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N</a:t>
            </a:r>
            <a:r>
              <a:rPr lang="en-US" altLang="zh-CN" baseline="-25000" dirty="0" smtClean="0">
                <a:latin typeface="Times New Roman" pitchFamily="18" charset="0"/>
                <a:ea typeface="隶书" pitchFamily="49" charset="-122"/>
                <a:cs typeface="Times New Roman" pitchFamily="18" charset="0"/>
              </a:rPr>
              <a:t>2</a:t>
            </a:r>
            <a:r>
              <a:rPr lang="zh-CN" altLang="en-US" dirty="0" smtClean="0">
                <a:latin typeface="Times New Roman" pitchFamily="18" charset="0"/>
                <a:ea typeface="隶书" pitchFamily="49" charset="-122"/>
                <a:cs typeface="Times New Roman" pitchFamily="18" charset="0"/>
              </a:rPr>
              <a:t>可以等于</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依赖图的例子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285720" y="1285861"/>
            <a:ext cx="4786346" cy="2643206"/>
          </a:xfrm>
        </p:spPr>
        <p:txBody>
          <a:bodyPr>
            <a:normAutofit fontScale="85000" lnSpcReduction="10000"/>
          </a:bodyPr>
          <a:lstStyle/>
          <a:p>
            <a:r>
              <a:rPr lang="en-US" altLang="zh-CN" dirty="0" smtClean="0">
                <a:latin typeface="Times New Roman" pitchFamily="18" charset="0"/>
                <a:ea typeface="隶书" pitchFamily="49" charset="-122"/>
                <a:cs typeface="Times New Roman" pitchFamily="18" charset="0"/>
              </a:rPr>
              <a:t>3*2</a:t>
            </a:r>
            <a:r>
              <a:rPr lang="zh-CN" altLang="en-US" dirty="0" smtClean="0">
                <a:latin typeface="Times New Roman" pitchFamily="18" charset="0"/>
                <a:ea typeface="隶书" pitchFamily="49" charset="-122"/>
                <a:cs typeface="Times New Roman" pitchFamily="18" charset="0"/>
              </a:rPr>
              <a:t>的注释分析树；</a:t>
            </a:r>
            <a:endParaRPr lang="en-US" altLang="zh-CN" dirty="0" smtClean="0">
              <a:latin typeface="Times New Roman" pitchFamily="18" charset="0"/>
              <a:ea typeface="隶书" pitchFamily="49" charset="-122"/>
              <a:cs typeface="Times New Roman" pitchFamily="18" charset="0"/>
            </a:endParaRPr>
          </a:p>
          <a:p>
            <a:r>
              <a:rPr lang="en-US" altLang="zh-CN" sz="2400" dirty="0" smtClean="0">
                <a:latin typeface="Times New Roman" pitchFamily="18" charset="0"/>
                <a:ea typeface="隶书" pitchFamily="49" charset="-122"/>
                <a:cs typeface="Times New Roman" pitchFamily="18" charset="0"/>
              </a:rPr>
              <a:t>T</a:t>
            </a:r>
            <a:r>
              <a:rPr lang="en-US" altLang="zh-CN" sz="2400" dirty="0" smtClean="0">
                <a:latin typeface="Times New Roman" pitchFamily="18" charset="0"/>
                <a:ea typeface="隶书" pitchFamily="49" charset="-122"/>
                <a:cs typeface="Times New Roman" pitchFamily="18" charset="0"/>
                <a:sym typeface="Wingdings" pitchFamily="2" charset="2"/>
              </a:rPr>
              <a:t>FT’ {T.val = </a:t>
            </a:r>
            <a:r>
              <a:rPr lang="en-US" altLang="zh-CN" sz="2400" dirty="0" err="1" smtClean="0">
                <a:latin typeface="Times New Roman" pitchFamily="18" charset="0"/>
                <a:ea typeface="隶书" pitchFamily="49" charset="-122"/>
                <a:cs typeface="Times New Roman" pitchFamily="18" charset="0"/>
                <a:sym typeface="Wingdings" pitchFamily="2" charset="2"/>
              </a:rPr>
              <a:t>T’.syn</a:t>
            </a:r>
            <a:r>
              <a:rPr lang="en-US" altLang="zh-CN" sz="2400" dirty="0" smtClean="0">
                <a:latin typeface="Times New Roman" pitchFamily="18" charset="0"/>
                <a:ea typeface="隶书" pitchFamily="49" charset="-122"/>
                <a:cs typeface="Times New Roman" pitchFamily="18" charset="0"/>
                <a:sym typeface="Wingdings" pitchFamily="2" charset="2"/>
              </a:rPr>
              <a:t>; </a:t>
            </a:r>
            <a:r>
              <a:rPr lang="en-US" altLang="zh-CN" sz="2400" dirty="0" err="1" smtClean="0">
                <a:latin typeface="Times New Roman" pitchFamily="18" charset="0"/>
                <a:ea typeface="隶书" pitchFamily="49" charset="-122"/>
                <a:cs typeface="Times New Roman" pitchFamily="18" charset="0"/>
                <a:sym typeface="Wingdings" pitchFamily="2" charset="2"/>
              </a:rPr>
              <a:t>T’.inh</a:t>
            </a:r>
            <a:r>
              <a:rPr lang="en-US" altLang="zh-CN" sz="2400" dirty="0" smtClean="0">
                <a:latin typeface="Times New Roman" pitchFamily="18" charset="0"/>
                <a:ea typeface="隶书" pitchFamily="49" charset="-122"/>
                <a:cs typeface="Times New Roman" pitchFamily="18" charset="0"/>
                <a:sym typeface="Wingdings" pitchFamily="2" charset="2"/>
              </a:rPr>
              <a:t> = F.val;}</a:t>
            </a:r>
          </a:p>
          <a:p>
            <a:pPr lvl="1"/>
            <a:r>
              <a:rPr lang="zh-CN" altLang="en-US" dirty="0" smtClean="0">
                <a:latin typeface="Times New Roman" pitchFamily="18" charset="0"/>
                <a:ea typeface="隶书" pitchFamily="49" charset="-122"/>
                <a:cs typeface="Times New Roman" pitchFamily="18" charset="0"/>
              </a:rPr>
              <a:t>边</a:t>
            </a:r>
            <a:r>
              <a:rPr lang="en-US" altLang="zh-CN" dirty="0" smtClean="0">
                <a:latin typeface="Times New Roman" pitchFamily="18" charset="0"/>
                <a:ea typeface="隶书" pitchFamily="49" charset="-122"/>
                <a:cs typeface="Times New Roman" pitchFamily="18" charset="0"/>
              </a:rPr>
              <a:t>e1</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e2</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可能的计算顺序：</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1,2,3,4,5,6,7,8.9</a:t>
            </a:r>
          </a:p>
          <a:p>
            <a:pPr lvl="1"/>
            <a:r>
              <a:rPr lang="en-US" altLang="zh-CN" dirty="0" smtClean="0">
                <a:latin typeface="Times New Roman" pitchFamily="18" charset="0"/>
                <a:ea typeface="隶书" pitchFamily="49" charset="-122"/>
                <a:cs typeface="Times New Roman" pitchFamily="18" charset="0"/>
              </a:rPr>
              <a:t>1,3,5,2,4,6,7,8,9</a:t>
            </a:r>
            <a:endParaRPr lang="zh-CN" altLang="en-US" dirty="0">
              <a:latin typeface="Times New Roman" pitchFamily="18" charset="0"/>
              <a:ea typeface="隶书" pitchFamily="49" charset="-122"/>
              <a:cs typeface="Times New Roman" pitchFamily="18" charset="0"/>
            </a:endParaRPr>
          </a:p>
        </p:txBody>
      </p:sp>
      <p:pic>
        <p:nvPicPr>
          <p:cNvPr id="1027" name="Picture 3"/>
          <p:cNvPicPr>
            <a:picLocks noChangeAspect="1" noChangeArrowheads="1"/>
          </p:cNvPicPr>
          <p:nvPr/>
        </p:nvPicPr>
        <p:blipFill>
          <a:blip r:embed="rId2" cstate="print"/>
          <a:srcRect/>
          <a:stretch>
            <a:fillRect/>
          </a:stretch>
        </p:blipFill>
        <p:spPr bwMode="auto">
          <a:xfrm>
            <a:off x="0" y="3662388"/>
            <a:ext cx="6467492" cy="3195612"/>
          </a:xfrm>
          <a:prstGeom prst="rect">
            <a:avLst/>
          </a:prstGeom>
          <a:noFill/>
          <a:ln w="9525">
            <a:noFill/>
            <a:miter lim="800000"/>
            <a:headEnd/>
            <a:tailEnd/>
          </a:ln>
          <a:effectLst/>
        </p:spPr>
      </p:pic>
      <p:pic>
        <p:nvPicPr>
          <p:cNvPr id="6" name="Picture 2"/>
          <p:cNvPicPr>
            <a:picLocks noChangeAspect="1" noChangeArrowheads="1"/>
          </p:cNvPicPr>
          <p:nvPr/>
        </p:nvPicPr>
        <p:blipFill>
          <a:blip r:embed="rId3" cstate="print"/>
          <a:srcRect/>
          <a:stretch>
            <a:fillRect/>
          </a:stretch>
        </p:blipFill>
        <p:spPr bwMode="auto">
          <a:xfrm>
            <a:off x="4286248" y="1285860"/>
            <a:ext cx="4572032" cy="2867207"/>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属性值的计算顺序</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20000"/>
          </a:bodyPr>
          <a:lstStyle/>
          <a:p>
            <a:r>
              <a:rPr lang="zh-CN" altLang="en-US" dirty="0" smtClean="0">
                <a:latin typeface="Times New Roman" pitchFamily="18" charset="0"/>
                <a:ea typeface="隶书" pitchFamily="49" charset="-122"/>
                <a:cs typeface="Times New Roman" pitchFamily="18" charset="0"/>
              </a:rPr>
              <a:t>各个属性的值需要按照依赖图的拓扑顺序计算。</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如果依赖图中存在环，则属性计算无法进行。</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给定一个</a:t>
            </a:r>
            <a:r>
              <a:rPr lang="en-US" altLang="zh-CN" dirty="0" smtClean="0">
                <a:latin typeface="Times New Roman" pitchFamily="18" charset="0"/>
                <a:ea typeface="隶书" pitchFamily="49" charset="-122"/>
                <a:cs typeface="Times New Roman" pitchFamily="18" charset="0"/>
              </a:rPr>
              <a:t>SDD</a:t>
            </a:r>
            <a:r>
              <a:rPr lang="zh-CN" altLang="en-US" dirty="0" smtClean="0">
                <a:latin typeface="Times New Roman" pitchFamily="18" charset="0"/>
                <a:ea typeface="隶书" pitchFamily="49" charset="-122"/>
                <a:cs typeface="Times New Roman" pitchFamily="18" charset="0"/>
              </a:rPr>
              <a:t>，很难判定是否存在一棵分析树，其对应的依赖图包含环。</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但是特定类型的</a:t>
            </a:r>
            <a:r>
              <a:rPr lang="en-US" altLang="zh-CN" dirty="0" smtClean="0">
                <a:latin typeface="Times New Roman" pitchFamily="18" charset="0"/>
                <a:ea typeface="隶书" pitchFamily="49" charset="-122"/>
                <a:cs typeface="Times New Roman" pitchFamily="18" charset="0"/>
              </a:rPr>
              <a:t>SDD</a:t>
            </a:r>
            <a:r>
              <a:rPr lang="zh-CN" altLang="en-US" dirty="0" smtClean="0">
                <a:latin typeface="Times New Roman" pitchFamily="18" charset="0"/>
                <a:ea typeface="隶书" pitchFamily="49" charset="-122"/>
                <a:cs typeface="Times New Roman" pitchFamily="18" charset="0"/>
              </a:rPr>
              <a:t>一定不包含环，且有固定的排序模式</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S</a:t>
            </a:r>
            <a:r>
              <a:rPr lang="zh-CN" altLang="en-US" dirty="0" smtClean="0">
                <a:latin typeface="Times New Roman" pitchFamily="18" charset="0"/>
                <a:ea typeface="隶书" pitchFamily="49" charset="-122"/>
                <a:cs typeface="Times New Roman" pitchFamily="18" charset="0"/>
              </a:rPr>
              <a:t>属性的</a:t>
            </a:r>
            <a:r>
              <a:rPr lang="en-US" altLang="zh-CN" dirty="0" smtClean="0">
                <a:latin typeface="Times New Roman" pitchFamily="18" charset="0"/>
                <a:ea typeface="隶书" pitchFamily="49" charset="-122"/>
                <a:cs typeface="Times New Roman" pitchFamily="18" charset="0"/>
              </a:rPr>
              <a:t>SDD</a:t>
            </a:r>
          </a:p>
          <a:p>
            <a:pPr lvl="1"/>
            <a:r>
              <a:rPr lang="en-US" altLang="zh-CN" dirty="0" smtClean="0">
                <a:latin typeface="Times New Roman" pitchFamily="18" charset="0"/>
                <a:ea typeface="隶书" pitchFamily="49" charset="-122"/>
                <a:cs typeface="Times New Roman" pitchFamily="18" charset="0"/>
              </a:rPr>
              <a:t>L</a:t>
            </a:r>
            <a:r>
              <a:rPr lang="zh-CN" altLang="en-US" dirty="0" smtClean="0">
                <a:latin typeface="Times New Roman" pitchFamily="18" charset="0"/>
                <a:ea typeface="隶书" pitchFamily="49" charset="-122"/>
                <a:cs typeface="Times New Roman" pitchFamily="18" charset="0"/>
              </a:rPr>
              <a:t>属性的</a:t>
            </a:r>
            <a:r>
              <a:rPr lang="en-US" altLang="zh-CN" dirty="0" smtClean="0">
                <a:latin typeface="Times New Roman" pitchFamily="18" charset="0"/>
                <a:ea typeface="隶书" pitchFamily="49" charset="-122"/>
                <a:cs typeface="Times New Roman" pitchFamily="18" charset="0"/>
              </a:rPr>
              <a:t>SDD</a:t>
            </a:r>
          </a:p>
          <a:p>
            <a:pPr lvl="1"/>
            <a:r>
              <a:rPr lang="zh-CN" altLang="en-US" dirty="0" smtClean="0">
                <a:latin typeface="Times New Roman" pitchFamily="18" charset="0"/>
                <a:ea typeface="隶书" pitchFamily="49" charset="-122"/>
                <a:cs typeface="Times New Roman" pitchFamily="18" charset="0"/>
              </a:rPr>
              <a:t>对于这些类型的</a:t>
            </a:r>
            <a:r>
              <a:rPr lang="en-US" altLang="zh-CN" dirty="0" smtClean="0">
                <a:latin typeface="Times New Roman" pitchFamily="18" charset="0"/>
                <a:ea typeface="隶书" pitchFamily="49" charset="-122"/>
                <a:cs typeface="Times New Roman" pitchFamily="18" charset="0"/>
              </a:rPr>
              <a:t>SDD</a:t>
            </a:r>
            <a:r>
              <a:rPr lang="zh-CN" altLang="en-US" dirty="0" smtClean="0">
                <a:latin typeface="Times New Roman" pitchFamily="18" charset="0"/>
                <a:ea typeface="隶书" pitchFamily="49" charset="-122"/>
                <a:cs typeface="Times New Roman" pitchFamily="18" charset="0"/>
              </a:rPr>
              <a:t>，我们可以确定属性计算的顺序，且可以把不需要的属性（及其结点）抛弃以提高效率</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S</a:t>
            </a:r>
            <a:r>
              <a:rPr lang="zh-CN" altLang="en-US" dirty="0" smtClean="0">
                <a:latin typeface="华文新魏" pitchFamily="2" charset="-122"/>
                <a:ea typeface="华文新魏" pitchFamily="2" charset="-122"/>
              </a:rPr>
              <a:t>属性的</a:t>
            </a:r>
            <a:r>
              <a:rPr lang="en-US" altLang="zh-CN" dirty="0" smtClean="0">
                <a:latin typeface="华文新魏" pitchFamily="2" charset="-122"/>
                <a:ea typeface="华文新魏" pitchFamily="2" charset="-122"/>
              </a:rPr>
              <a:t>SDD</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20000"/>
          </a:bodyPr>
          <a:lstStyle/>
          <a:p>
            <a:r>
              <a:rPr lang="zh-CN" altLang="en-US" dirty="0" smtClean="0">
                <a:latin typeface="Times New Roman" pitchFamily="18" charset="0"/>
                <a:ea typeface="隶书" pitchFamily="49" charset="-122"/>
                <a:cs typeface="Times New Roman" pitchFamily="18" charset="0"/>
              </a:rPr>
              <a:t>每个属性都是综合属性</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都是根据子构造的属性计算出父构造的属性。</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在依赖图中，总是通过子结点的属性值来计算父结点的属性值。可以和自顶向下、自底向上的语法分析过程一起计算</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自底向上：</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在构造分析树的结点的同时计算相关的属性（此时其子结点的属性必然已经计算完毕）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自顶向下：</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递归子程序法中，在过程</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的最后计算</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的属性（此时</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调用的其他过程、即其子结构、已经调用完毕）</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在分析树上计算</a:t>
            </a:r>
            <a:r>
              <a:rPr lang="en-US" altLang="zh-CN" dirty="0" smtClean="0">
                <a:latin typeface="华文新魏" pitchFamily="2" charset="-122"/>
                <a:ea typeface="华文新魏" pitchFamily="2" charset="-122"/>
              </a:rPr>
              <a:t>SDD</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85000" lnSpcReduction="10000"/>
          </a:bodyPr>
          <a:lstStyle/>
          <a:p>
            <a:r>
              <a:rPr lang="zh-CN" altLang="en-US" dirty="0" smtClean="0">
                <a:latin typeface="Times New Roman" pitchFamily="18" charset="0"/>
                <a:ea typeface="隶书" pitchFamily="49" charset="-122"/>
                <a:cs typeface="Times New Roman" pitchFamily="18" charset="0"/>
              </a:rPr>
              <a:t>按照后序遍历的顺序计算属性值即可</a:t>
            </a:r>
            <a:endParaRPr lang="en-US" altLang="zh-CN" dirty="0" smtClean="0">
              <a:latin typeface="Times New Roman" pitchFamily="18" charset="0"/>
              <a:ea typeface="隶书" pitchFamily="49" charset="-122"/>
              <a:cs typeface="Times New Roman" pitchFamily="18" charset="0"/>
            </a:endParaRPr>
          </a:p>
          <a:p>
            <a:pPr>
              <a:buNone/>
            </a:pPr>
            <a:r>
              <a:rPr lang="en-US" altLang="zh-CN" dirty="0" err="1" smtClean="0">
                <a:latin typeface="Times New Roman" pitchFamily="18" charset="0"/>
                <a:ea typeface="隶书" pitchFamily="49" charset="-122"/>
                <a:cs typeface="Times New Roman" pitchFamily="18" charset="0"/>
              </a:rPr>
              <a:t>postorder</a:t>
            </a:r>
            <a:r>
              <a:rPr lang="en-US" altLang="zh-CN" dirty="0" smtClean="0">
                <a:latin typeface="Times New Roman" pitchFamily="18" charset="0"/>
                <a:ea typeface="隶书" pitchFamily="49" charset="-122"/>
                <a:cs typeface="Times New Roman" pitchFamily="18" charset="0"/>
              </a:rPr>
              <a:t>(N)</a:t>
            </a:r>
          </a:p>
          <a:p>
            <a:pPr>
              <a:buNone/>
            </a:pPr>
            <a:r>
              <a:rPr lang="en-US" altLang="zh-CN" dirty="0" smtClean="0">
                <a:latin typeface="Times New Roman" pitchFamily="18" charset="0"/>
                <a:ea typeface="隶书" pitchFamily="49" charset="-122"/>
                <a:cs typeface="Times New Roman" pitchFamily="18" charset="0"/>
              </a:rPr>
              <a:t>{</a:t>
            </a:r>
          </a:p>
          <a:p>
            <a:pPr>
              <a:buNone/>
            </a:pPr>
            <a:r>
              <a:rPr lang="en-US" altLang="zh-CN" dirty="0" smtClean="0">
                <a:latin typeface="Times New Roman" pitchFamily="18" charset="0"/>
                <a:ea typeface="隶书" pitchFamily="49" charset="-122"/>
                <a:cs typeface="Times New Roman" pitchFamily="18" charset="0"/>
              </a:rPr>
              <a:t>	for(</a:t>
            </a:r>
            <a:r>
              <a:rPr lang="zh-CN" altLang="en-US" dirty="0" smtClean="0">
                <a:latin typeface="Times New Roman" pitchFamily="18" charset="0"/>
                <a:ea typeface="隶书" pitchFamily="49" charset="-122"/>
                <a:cs typeface="Times New Roman" pitchFamily="18" charset="0"/>
              </a:rPr>
              <a:t>从左边开始，对</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的每个子结点</a:t>
            </a:r>
            <a:r>
              <a:rPr lang="en-US" altLang="zh-CN" dirty="0" smtClean="0">
                <a:latin typeface="Times New Roman" pitchFamily="18" charset="0"/>
                <a:ea typeface="隶书" pitchFamily="49" charset="-122"/>
                <a:cs typeface="Times New Roman" pitchFamily="18" charset="0"/>
              </a:rPr>
              <a:t>C)</a:t>
            </a:r>
          </a:p>
          <a:p>
            <a:pPr>
              <a:buNone/>
            </a:pPr>
            <a:r>
              <a:rPr lang="en-US" altLang="zh-CN" dirty="0" smtClean="0">
                <a:latin typeface="Times New Roman" pitchFamily="18" charset="0"/>
                <a:ea typeface="隶书" pitchFamily="49" charset="-122"/>
                <a:cs typeface="Times New Roman" pitchFamily="18" charset="0"/>
              </a:rPr>
              <a:t>		</a:t>
            </a:r>
            <a:r>
              <a:rPr lang="en-US" altLang="zh-CN" dirty="0" err="1" smtClean="0">
                <a:latin typeface="Times New Roman" pitchFamily="18" charset="0"/>
                <a:ea typeface="隶书" pitchFamily="49" charset="-122"/>
                <a:cs typeface="Times New Roman" pitchFamily="18" charset="0"/>
              </a:rPr>
              <a:t>postorder</a:t>
            </a:r>
            <a:r>
              <a:rPr lang="en-US" altLang="zh-CN" dirty="0" smtClean="0">
                <a:latin typeface="Times New Roman" pitchFamily="18" charset="0"/>
                <a:ea typeface="隶书" pitchFamily="49" charset="-122"/>
                <a:cs typeface="Times New Roman" pitchFamily="18" charset="0"/>
              </a:rPr>
              <a:t>(c);</a:t>
            </a:r>
            <a:r>
              <a:rPr lang="zh-CN" altLang="en-US" dirty="0" smtClean="0">
                <a:latin typeface="Times New Roman" pitchFamily="18" charset="0"/>
                <a:ea typeface="隶书" pitchFamily="49" charset="-122"/>
                <a:cs typeface="Times New Roman" pitchFamily="18" charset="0"/>
              </a:rPr>
              <a:t> </a:t>
            </a:r>
            <a:endParaRPr lang="en-US" altLang="zh-CN" dirty="0" smtClean="0">
              <a:latin typeface="Times New Roman" pitchFamily="18" charset="0"/>
              <a:ea typeface="隶书" pitchFamily="49" charset="-122"/>
              <a:cs typeface="Times New Roman" pitchFamily="18" charset="0"/>
            </a:endParaRPr>
          </a:p>
          <a:p>
            <a:pPr>
              <a:buNone/>
            </a:pPr>
            <a:r>
              <a:rPr lang="en-US" altLang="zh-CN" dirty="0" smtClean="0">
                <a:latin typeface="Times New Roman" pitchFamily="18" charset="0"/>
                <a:ea typeface="隶书" pitchFamily="49" charset="-122"/>
                <a:cs typeface="Times New Roman" pitchFamily="18" charset="0"/>
              </a:rPr>
              <a:t>		//</a:t>
            </a:r>
            <a:r>
              <a:rPr lang="zh-CN" altLang="en-US" dirty="0" smtClean="0">
                <a:latin typeface="Times New Roman" pitchFamily="18" charset="0"/>
                <a:ea typeface="隶书" pitchFamily="49" charset="-122"/>
                <a:cs typeface="Times New Roman" pitchFamily="18" charset="0"/>
              </a:rPr>
              <a:t>递归调用返回时，各子结点的属性计算完毕</a:t>
            </a:r>
            <a:endParaRPr lang="en-US" altLang="zh-CN" dirty="0" smtClean="0">
              <a:latin typeface="Times New Roman" pitchFamily="18" charset="0"/>
              <a:ea typeface="隶书" pitchFamily="49" charset="-122"/>
              <a:cs typeface="Times New Roman" pitchFamily="18" charset="0"/>
            </a:endParaRPr>
          </a:p>
          <a:p>
            <a:pPr>
              <a:buNone/>
            </a:pPr>
            <a:r>
              <a:rPr lang="en-US" altLang="zh-CN" dirty="0" smtClean="0">
                <a:latin typeface="Times New Roman" pitchFamily="18" charset="0"/>
                <a:ea typeface="隶书" pitchFamily="49" charset="-122"/>
                <a:cs typeface="Times New Roman" pitchFamily="18" charset="0"/>
              </a:rPr>
              <a:t>	</a:t>
            </a:r>
            <a:r>
              <a:rPr lang="zh-CN" altLang="en-US" dirty="0" smtClean="0">
                <a:latin typeface="Times New Roman" pitchFamily="18" charset="0"/>
                <a:ea typeface="隶书" pitchFamily="49" charset="-122"/>
                <a:cs typeface="Times New Roman" pitchFamily="18" charset="0"/>
              </a:rPr>
              <a:t>对</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的各个属性求值；</a:t>
            </a:r>
            <a:endParaRPr lang="en-US" altLang="zh-CN" dirty="0" smtClean="0">
              <a:latin typeface="Times New Roman" pitchFamily="18" charset="0"/>
              <a:ea typeface="隶书" pitchFamily="49" charset="-122"/>
              <a:cs typeface="Times New Roman" pitchFamily="18" charset="0"/>
            </a:endParaRPr>
          </a:p>
          <a:p>
            <a:pPr>
              <a:buNone/>
            </a:pPr>
            <a:r>
              <a:rPr lang="en-US" altLang="zh-CN" dirty="0" smtClean="0">
                <a:latin typeface="Times New Roman" pitchFamily="18" charset="0"/>
                <a:ea typeface="隶书" pitchFamily="49" charset="-122"/>
                <a:cs typeface="Times New Roman" pitchFamily="18" charset="0"/>
              </a:rPr>
              <a:t>}</a:t>
            </a:r>
          </a:p>
          <a:p>
            <a:r>
              <a:rPr lang="zh-CN" altLang="en-US" dirty="0" smtClean="0">
                <a:latin typeface="Times New Roman" pitchFamily="18" charset="0"/>
                <a:ea typeface="隶书" pitchFamily="49" charset="-122"/>
                <a:cs typeface="Times New Roman" pitchFamily="18" charset="0"/>
              </a:rPr>
              <a:t>在</a:t>
            </a:r>
            <a:r>
              <a:rPr lang="en-US" altLang="zh-CN" dirty="0" smtClean="0">
                <a:latin typeface="Times New Roman" pitchFamily="18" charset="0"/>
                <a:ea typeface="隶书" pitchFamily="49" charset="-122"/>
                <a:cs typeface="Times New Roman" pitchFamily="18" charset="0"/>
              </a:rPr>
              <a:t>LR</a:t>
            </a:r>
            <a:r>
              <a:rPr lang="zh-CN" altLang="en-US" dirty="0" smtClean="0">
                <a:latin typeface="Times New Roman" pitchFamily="18" charset="0"/>
                <a:ea typeface="隶书" pitchFamily="49" charset="-122"/>
                <a:cs typeface="Times New Roman" pitchFamily="18" charset="0"/>
              </a:rPr>
              <a:t>分析过程中，我们实际上不需要构造分析树的结点。</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a:t>
            </a:r>
            <a:r>
              <a:rPr lang="zh-CN" altLang="en-US" dirty="0" smtClean="0">
                <a:latin typeface="华文新魏" pitchFamily="2" charset="-122"/>
                <a:ea typeface="华文新魏" pitchFamily="2" charset="-122"/>
              </a:rPr>
              <a:t>属性的</a:t>
            </a:r>
            <a:r>
              <a:rPr lang="en-US" altLang="zh-CN" dirty="0" smtClean="0">
                <a:latin typeface="华文新魏" pitchFamily="2" charset="-122"/>
                <a:ea typeface="华文新魏" pitchFamily="2" charset="-122"/>
              </a:rPr>
              <a:t>SDD</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20000"/>
          </a:bodyPr>
          <a:lstStyle/>
          <a:p>
            <a:r>
              <a:rPr lang="zh-CN" altLang="en-US" dirty="0" smtClean="0">
                <a:latin typeface="Times New Roman" pitchFamily="18" charset="0"/>
                <a:ea typeface="隶书" pitchFamily="49" charset="-122"/>
                <a:cs typeface="Times New Roman" pitchFamily="18" charset="0"/>
              </a:rPr>
              <a:t>每个属性要么是</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综合属性，要么是</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继承属性，且产生式</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X</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X</a:t>
            </a:r>
            <a:r>
              <a:rPr lang="en-US" altLang="zh-CN" baseline="-25000" dirty="0" smtClean="0">
                <a:latin typeface="Times New Roman" pitchFamily="18" charset="0"/>
                <a:ea typeface="隶书" pitchFamily="49" charset="-122"/>
                <a:cs typeface="Times New Roman" pitchFamily="18" charset="0"/>
                <a:sym typeface="Wingdings" pitchFamily="2" charset="2"/>
              </a:rPr>
              <a:t>2</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err="1" smtClean="0">
                <a:latin typeface="Times New Roman" pitchFamily="18" charset="0"/>
                <a:ea typeface="隶书" pitchFamily="49" charset="-122"/>
                <a:cs typeface="Times New Roman" pitchFamily="18" charset="0"/>
                <a:sym typeface="Wingdings" pitchFamily="2" charset="2"/>
              </a:rPr>
              <a:t>X</a:t>
            </a:r>
            <a:r>
              <a:rPr lang="en-US" altLang="zh-CN" baseline="-25000" dirty="0" err="1" smtClean="0">
                <a:latin typeface="Times New Roman" pitchFamily="18" charset="0"/>
                <a:ea typeface="隶书" pitchFamily="49" charset="-122"/>
                <a:cs typeface="Times New Roman" pitchFamily="18" charset="0"/>
                <a:sym typeface="Wingdings" pitchFamily="2" charset="2"/>
              </a:rPr>
              <a:t>n</a:t>
            </a:r>
            <a:r>
              <a:rPr lang="zh-CN" altLang="en-US" dirty="0" smtClean="0">
                <a:latin typeface="Times New Roman" pitchFamily="18" charset="0"/>
                <a:ea typeface="隶书" pitchFamily="49" charset="-122"/>
                <a:cs typeface="Times New Roman" pitchFamily="18" charset="0"/>
                <a:sym typeface="Wingdings" pitchFamily="2" charset="2"/>
              </a:rPr>
              <a:t>中计算</a:t>
            </a:r>
            <a:r>
              <a:rPr lang="en-US" altLang="zh-CN" dirty="0" err="1" smtClean="0">
                <a:latin typeface="Times New Roman" pitchFamily="18" charset="0"/>
                <a:ea typeface="隶书" pitchFamily="49" charset="-122"/>
                <a:cs typeface="Times New Roman" pitchFamily="18" charset="0"/>
                <a:sym typeface="Wingdings" pitchFamily="2" charset="2"/>
              </a:rPr>
              <a:t>X</a:t>
            </a:r>
            <a:r>
              <a:rPr lang="en-US" altLang="zh-CN" baseline="-25000" dirty="0" err="1" smtClean="0">
                <a:latin typeface="Times New Roman" pitchFamily="18" charset="0"/>
                <a:ea typeface="隶书" pitchFamily="49" charset="-122"/>
                <a:cs typeface="Times New Roman" pitchFamily="18" charset="0"/>
                <a:sym typeface="Wingdings" pitchFamily="2" charset="2"/>
              </a:rPr>
              <a:t>i</a:t>
            </a:r>
            <a:r>
              <a:rPr lang="en-US" altLang="zh-CN" dirty="0" err="1"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的规则只能使用</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的继承属性</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en-US" altLang="zh-CN" dirty="0" smtClean="0">
                <a:latin typeface="Times New Roman" pitchFamily="18" charset="0"/>
                <a:ea typeface="隶书" pitchFamily="49" charset="-122"/>
                <a:cs typeface="Times New Roman" pitchFamily="18" charset="0"/>
                <a:sym typeface="Wingdings" pitchFamily="2" charset="2"/>
              </a:rPr>
              <a:t>X</a:t>
            </a:r>
            <a:r>
              <a:rPr lang="en-US" altLang="zh-CN" baseline="-25000" dirty="0" smtClean="0">
                <a:latin typeface="Times New Roman" pitchFamily="18" charset="0"/>
                <a:ea typeface="隶书" pitchFamily="49" charset="-122"/>
                <a:cs typeface="Times New Roman" pitchFamily="18" charset="0"/>
                <a:sym typeface="Wingdings" pitchFamily="2" charset="2"/>
              </a:rPr>
              <a:t>i</a:t>
            </a:r>
            <a:r>
              <a:rPr lang="zh-CN" altLang="en-US" dirty="0" smtClean="0">
                <a:latin typeface="Times New Roman" pitchFamily="18" charset="0"/>
                <a:ea typeface="隶书" pitchFamily="49" charset="-122"/>
                <a:cs typeface="Times New Roman" pitchFamily="18" charset="0"/>
                <a:sym typeface="Wingdings" pitchFamily="2" charset="2"/>
              </a:rPr>
              <a:t>左边的文法符号</a:t>
            </a:r>
            <a:r>
              <a:rPr lang="en-US" altLang="zh-CN" dirty="0" smtClean="0">
                <a:latin typeface="Times New Roman" pitchFamily="18" charset="0"/>
                <a:ea typeface="隶书" pitchFamily="49" charset="-122"/>
                <a:cs typeface="Times New Roman" pitchFamily="18" charset="0"/>
                <a:sym typeface="Wingdings" pitchFamily="2" charset="2"/>
              </a:rPr>
              <a:t>X</a:t>
            </a:r>
            <a:r>
              <a:rPr lang="en-US" altLang="zh-CN" baseline="-25000" dirty="0" smtClean="0">
                <a:latin typeface="Times New Roman" pitchFamily="18" charset="0"/>
                <a:ea typeface="隶书" pitchFamily="49" charset="-122"/>
                <a:cs typeface="Times New Roman" pitchFamily="18" charset="0"/>
                <a:sym typeface="Wingdings" pitchFamily="2" charset="2"/>
              </a:rPr>
              <a:t>j</a:t>
            </a:r>
            <a:r>
              <a:rPr lang="zh-CN" altLang="en-US" dirty="0" smtClean="0">
                <a:latin typeface="Times New Roman" pitchFamily="18" charset="0"/>
                <a:ea typeface="隶书" pitchFamily="49" charset="-122"/>
                <a:cs typeface="Times New Roman" pitchFamily="18" charset="0"/>
                <a:sym typeface="Wingdings" pitchFamily="2" charset="2"/>
              </a:rPr>
              <a:t>的继承属性或综合属性。</a:t>
            </a:r>
            <a:endParaRPr lang="en-US" altLang="zh-CN" dirty="0" smtClean="0">
              <a:latin typeface="Times New Roman" pitchFamily="18" charset="0"/>
              <a:ea typeface="隶书" pitchFamily="49" charset="-122"/>
              <a:cs typeface="Times New Roman" pitchFamily="18" charset="0"/>
            </a:endParaRPr>
          </a:p>
          <a:p>
            <a:pPr lvl="2"/>
            <a:r>
              <a:rPr lang="en-US" altLang="zh-CN" dirty="0" smtClean="0">
                <a:latin typeface="Times New Roman" pitchFamily="18" charset="0"/>
                <a:ea typeface="隶书" pitchFamily="49" charset="-122"/>
                <a:cs typeface="Times New Roman" pitchFamily="18" charset="0"/>
              </a:rPr>
              <a:t>X</a:t>
            </a:r>
            <a:r>
              <a:rPr lang="en-US" altLang="zh-CN" baseline="-25000" dirty="0" smtClean="0">
                <a:latin typeface="Times New Roman" pitchFamily="18" charset="0"/>
                <a:ea typeface="隶书" pitchFamily="49" charset="-122"/>
                <a:cs typeface="Times New Roman" pitchFamily="18" charset="0"/>
                <a:sym typeface="Wingdings" pitchFamily="2" charset="2"/>
              </a:rPr>
              <a:t>i</a:t>
            </a:r>
            <a:r>
              <a:rPr lang="zh-CN" altLang="en-US" dirty="0" smtClean="0">
                <a:latin typeface="Times New Roman" pitchFamily="18" charset="0"/>
                <a:ea typeface="隶书" pitchFamily="49" charset="-122"/>
                <a:cs typeface="Times New Roman" pitchFamily="18" charset="0"/>
              </a:rPr>
              <a:t>自身的继承或综合属性。且这些属性之间的依赖关系不形成环。</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特点：</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依赖图的边总是从左到右，从下到上。</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在扫描过程中，计算一个属性值时，和它相关的依赖属性都已经计算完毕。</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a:t>
            </a:r>
            <a:r>
              <a:rPr lang="zh-CN" altLang="en-US" dirty="0" smtClean="0">
                <a:latin typeface="华文新魏" pitchFamily="2" charset="-122"/>
                <a:ea typeface="华文新魏" pitchFamily="2" charset="-122"/>
              </a:rPr>
              <a:t>属性</a:t>
            </a:r>
            <a:r>
              <a:rPr lang="en-US" altLang="zh-CN" dirty="0" smtClean="0">
                <a:latin typeface="华文新魏" pitchFamily="2" charset="-122"/>
                <a:ea typeface="华文新魏" pitchFamily="2" charset="-122"/>
              </a:rPr>
              <a:t>SDD</a:t>
            </a:r>
            <a:r>
              <a:rPr lang="zh-CN" altLang="en-US" dirty="0" smtClean="0">
                <a:latin typeface="华文新魏" pitchFamily="2" charset="-122"/>
                <a:ea typeface="华文新魏" pitchFamily="2" charset="-122"/>
              </a:rPr>
              <a:t>和自顶向下语法分析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a:bodyPr>
          <a:lstStyle/>
          <a:p>
            <a:r>
              <a:rPr lang="zh-CN" altLang="en-US" dirty="0" smtClean="0">
                <a:latin typeface="Times New Roman" pitchFamily="18" charset="0"/>
                <a:ea typeface="隶书" pitchFamily="49" charset="-122"/>
                <a:cs typeface="Times New Roman" pitchFamily="18" charset="0"/>
              </a:rPr>
              <a:t>在递归子程序法中实现</a:t>
            </a:r>
            <a:r>
              <a:rPr lang="en-US" altLang="zh-CN" dirty="0" smtClean="0">
                <a:latin typeface="Times New Roman" pitchFamily="18" charset="0"/>
                <a:ea typeface="隶书" pitchFamily="49" charset="-122"/>
                <a:cs typeface="Times New Roman" pitchFamily="18" charset="0"/>
              </a:rPr>
              <a:t>L</a:t>
            </a:r>
            <a:r>
              <a:rPr lang="zh-CN" altLang="en-US" dirty="0" smtClean="0">
                <a:latin typeface="Times New Roman" pitchFamily="18" charset="0"/>
                <a:ea typeface="隶书" pitchFamily="49" charset="-122"/>
                <a:cs typeface="Times New Roman" pitchFamily="18" charset="0"/>
              </a:rPr>
              <a:t>属性</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对于每个非终结符号</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，其对应的过程的参数为继承属性，返回值为综合属性</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在处理规则</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X</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X</a:t>
            </a:r>
            <a:r>
              <a:rPr lang="en-US" altLang="zh-CN" baseline="-25000" dirty="0" smtClean="0">
                <a:latin typeface="Times New Roman" pitchFamily="18" charset="0"/>
                <a:ea typeface="隶书" pitchFamily="49" charset="-122"/>
                <a:cs typeface="Times New Roman" pitchFamily="18" charset="0"/>
                <a:sym typeface="Wingdings" pitchFamily="2" charset="2"/>
              </a:rPr>
              <a:t>2</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err="1" smtClean="0">
                <a:latin typeface="Times New Roman" pitchFamily="18" charset="0"/>
                <a:ea typeface="隶书" pitchFamily="49" charset="-122"/>
                <a:cs typeface="Times New Roman" pitchFamily="18" charset="0"/>
                <a:sym typeface="Wingdings" pitchFamily="2" charset="2"/>
              </a:rPr>
              <a:t>X</a:t>
            </a:r>
            <a:r>
              <a:rPr lang="en-US" altLang="zh-CN" baseline="-25000" dirty="0" err="1" smtClean="0">
                <a:latin typeface="Times New Roman" pitchFamily="18" charset="0"/>
                <a:ea typeface="隶书" pitchFamily="49" charset="-122"/>
                <a:cs typeface="Times New Roman" pitchFamily="18" charset="0"/>
                <a:sym typeface="Wingdings" pitchFamily="2" charset="2"/>
              </a:rPr>
              <a:t>n</a:t>
            </a:r>
            <a:r>
              <a:rPr lang="zh-CN" altLang="en-US" dirty="0" smtClean="0">
                <a:latin typeface="Times New Roman" pitchFamily="18" charset="0"/>
                <a:ea typeface="隶书" pitchFamily="49" charset="-122"/>
                <a:cs typeface="Times New Roman" pitchFamily="18" charset="0"/>
              </a:rPr>
              <a:t>时，</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在调用</a:t>
            </a:r>
            <a:r>
              <a:rPr lang="en-US" altLang="zh-CN" dirty="0" smtClean="0">
                <a:latin typeface="Times New Roman" pitchFamily="18" charset="0"/>
                <a:ea typeface="隶书" pitchFamily="49" charset="-122"/>
                <a:cs typeface="Times New Roman" pitchFamily="18" charset="0"/>
              </a:rPr>
              <a:t>X</a:t>
            </a:r>
            <a:r>
              <a:rPr lang="en-US" altLang="zh-CN" baseline="-25000" dirty="0" smtClean="0">
                <a:latin typeface="Times New Roman" pitchFamily="18" charset="0"/>
                <a:ea typeface="隶书" pitchFamily="49" charset="-122"/>
                <a:cs typeface="Times New Roman" pitchFamily="18" charset="0"/>
                <a:sym typeface="Wingdings" pitchFamily="2" charset="2"/>
              </a:rPr>
              <a:t>i</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之前计算</a:t>
            </a:r>
            <a:r>
              <a:rPr lang="en-US" altLang="zh-CN" dirty="0" smtClean="0">
                <a:latin typeface="Times New Roman" pitchFamily="18" charset="0"/>
                <a:ea typeface="隶书" pitchFamily="49" charset="-122"/>
                <a:cs typeface="Times New Roman" pitchFamily="18" charset="0"/>
              </a:rPr>
              <a:t>X</a:t>
            </a:r>
            <a:r>
              <a:rPr lang="en-US" altLang="zh-CN" baseline="-25000" dirty="0" smtClean="0">
                <a:latin typeface="Times New Roman" pitchFamily="18" charset="0"/>
                <a:ea typeface="隶书" pitchFamily="49" charset="-122"/>
                <a:cs typeface="Times New Roman" pitchFamily="18" charset="0"/>
                <a:sym typeface="Wingdings" pitchFamily="2" charset="2"/>
              </a:rPr>
              <a:t>i</a:t>
            </a:r>
            <a:r>
              <a:rPr lang="zh-CN" altLang="en-US" dirty="0" smtClean="0">
                <a:latin typeface="Times New Roman" pitchFamily="18" charset="0"/>
                <a:ea typeface="隶书" pitchFamily="49" charset="-122"/>
                <a:cs typeface="Times New Roman" pitchFamily="18" charset="0"/>
              </a:rPr>
              <a:t>的继承属性值，然后以它们为参数调用</a:t>
            </a:r>
            <a:r>
              <a:rPr lang="en-US" altLang="zh-CN" dirty="0" smtClean="0">
                <a:latin typeface="Times New Roman" pitchFamily="18" charset="0"/>
                <a:ea typeface="隶书" pitchFamily="49" charset="-122"/>
                <a:cs typeface="Times New Roman" pitchFamily="18" charset="0"/>
              </a:rPr>
              <a:t>X</a:t>
            </a:r>
            <a:r>
              <a:rPr lang="en-US" altLang="zh-CN" baseline="-25000" dirty="0" smtClean="0">
                <a:latin typeface="Times New Roman" pitchFamily="18" charset="0"/>
                <a:ea typeface="隶书" pitchFamily="49" charset="-122"/>
                <a:cs typeface="Times New Roman" pitchFamily="18" charset="0"/>
                <a:sym typeface="Wingdings" pitchFamily="2" charset="2"/>
              </a:rPr>
              <a:t>i</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在产生式处理代码的最后计算</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的综合属性</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隶书" pitchFamily="49" charset="-122"/>
                <a:ea typeface="隶书" pitchFamily="49" charset="-122"/>
              </a:rPr>
              <a:t>注意：如果所有的文法符号的属性计算按上面的方式进行，计算顺序必然和依赖关系一致。</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a:t>
            </a:r>
            <a:r>
              <a:rPr lang="zh-CN" altLang="en-US" dirty="0" smtClean="0">
                <a:latin typeface="华文新魏" pitchFamily="2" charset="-122"/>
                <a:ea typeface="华文新魏" pitchFamily="2" charset="-122"/>
              </a:rPr>
              <a:t>属性</a:t>
            </a:r>
            <a:r>
              <a:rPr lang="en-US" altLang="zh-CN" dirty="0" smtClean="0">
                <a:latin typeface="华文新魏" pitchFamily="2" charset="-122"/>
                <a:ea typeface="华文新魏" pitchFamily="2" charset="-122"/>
              </a:rPr>
              <a:t>SDD</a:t>
            </a:r>
            <a:r>
              <a:rPr lang="zh-CN" altLang="en-US" dirty="0" smtClean="0">
                <a:latin typeface="华文新魏" pitchFamily="2" charset="-122"/>
                <a:ea typeface="华文新魏" pitchFamily="2" charset="-122"/>
              </a:rPr>
              <a:t>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4929198"/>
            <a:ext cx="8229600" cy="1196965"/>
          </a:xfrm>
        </p:spPr>
        <p:txBody>
          <a:bodyPr/>
          <a:lstStyle/>
          <a:p>
            <a:r>
              <a:rPr lang="zh-CN" altLang="en-US" dirty="0" smtClean="0">
                <a:latin typeface="Times New Roman" pitchFamily="18" charset="0"/>
                <a:ea typeface="隶书" pitchFamily="49" charset="-122"/>
                <a:cs typeface="Times New Roman" pitchFamily="18" charset="0"/>
              </a:rPr>
              <a:t>非</a:t>
            </a:r>
            <a:r>
              <a:rPr lang="en-US" altLang="zh-CN" dirty="0" smtClean="0">
                <a:latin typeface="Times New Roman" pitchFamily="18" charset="0"/>
                <a:ea typeface="隶书" pitchFamily="49" charset="-122"/>
                <a:cs typeface="Times New Roman" pitchFamily="18" charset="0"/>
              </a:rPr>
              <a:t>L</a:t>
            </a:r>
            <a:r>
              <a:rPr lang="zh-CN" altLang="en-US" dirty="0" smtClean="0">
                <a:latin typeface="Times New Roman" pitchFamily="18" charset="0"/>
                <a:ea typeface="隶书" pitchFamily="49" charset="-122"/>
                <a:cs typeface="Times New Roman" pitchFamily="18" charset="0"/>
              </a:rPr>
              <a:t>属性的例子：</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BC		A.s=</a:t>
            </a:r>
            <a:r>
              <a:rPr lang="en-US" altLang="zh-CN" dirty="0" err="1" smtClean="0">
                <a:latin typeface="Times New Roman" pitchFamily="18" charset="0"/>
                <a:ea typeface="隶书" pitchFamily="49" charset="-122"/>
                <a:cs typeface="Times New Roman" pitchFamily="18" charset="0"/>
                <a:sym typeface="Wingdings" pitchFamily="2" charset="2"/>
              </a:rPr>
              <a:t>B.b</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dirty="0" err="1" smtClean="0">
                <a:latin typeface="Times New Roman" pitchFamily="18" charset="0"/>
                <a:ea typeface="隶书" pitchFamily="49" charset="-122"/>
                <a:cs typeface="Times New Roman" pitchFamily="18" charset="0"/>
                <a:sym typeface="Wingdings" pitchFamily="2" charset="2"/>
              </a:rPr>
              <a:t>B.i</a:t>
            </a:r>
            <a:r>
              <a:rPr lang="en-US" altLang="zh-CN" dirty="0" smtClean="0">
                <a:latin typeface="Times New Roman" pitchFamily="18" charset="0"/>
                <a:ea typeface="隶书" pitchFamily="49" charset="-122"/>
                <a:cs typeface="Times New Roman" pitchFamily="18" charset="0"/>
                <a:sym typeface="Wingdings" pitchFamily="2" charset="2"/>
              </a:rPr>
              <a:t>=f(</a:t>
            </a:r>
            <a:r>
              <a:rPr lang="en-US" altLang="zh-CN" dirty="0" err="1" smtClean="0">
                <a:latin typeface="Times New Roman" pitchFamily="18" charset="0"/>
                <a:ea typeface="隶书" pitchFamily="49" charset="-122"/>
                <a:cs typeface="Times New Roman" pitchFamily="18" charset="0"/>
                <a:sym typeface="Wingdings" pitchFamily="2" charset="2"/>
              </a:rPr>
              <a:t>C.c</a:t>
            </a:r>
            <a:r>
              <a:rPr lang="en-US" altLang="zh-CN" dirty="0" smtClean="0">
                <a:latin typeface="Times New Roman" pitchFamily="18" charset="0"/>
                <a:ea typeface="隶书" pitchFamily="49" charset="-122"/>
                <a:cs typeface="Times New Roman" pitchFamily="18" charset="0"/>
                <a:sym typeface="Wingdings" pitchFamily="2" charset="2"/>
              </a:rPr>
              <a:t>, A.s)</a:t>
            </a:r>
            <a:endParaRPr lang="zh-CN" altLang="en-US" dirty="0">
              <a:latin typeface="Times New Roman" pitchFamily="18" charset="0"/>
              <a:ea typeface="隶书" pitchFamily="49" charset="-122"/>
              <a:cs typeface="Times New Roman"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1285853" y="1285861"/>
            <a:ext cx="5857916" cy="3673608"/>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递归子程序法中实现</a:t>
            </a:r>
            <a:r>
              <a:rPr lang="en-US" altLang="zh-CN" dirty="0" smtClean="0">
                <a:latin typeface="华文新魏" pitchFamily="2" charset="-122"/>
                <a:ea typeface="华文新魏" pitchFamily="2" charset="-122"/>
              </a:rPr>
              <a:t>L</a:t>
            </a:r>
            <a:r>
              <a:rPr lang="zh-CN" altLang="en-US" dirty="0" smtClean="0">
                <a:latin typeface="华文新魏" pitchFamily="2" charset="-122"/>
                <a:ea typeface="华文新魏" pitchFamily="2" charset="-122"/>
              </a:rPr>
              <a:t>属性</a:t>
            </a:r>
            <a:r>
              <a:rPr lang="en-US" altLang="zh-CN" dirty="0" smtClean="0">
                <a:latin typeface="华文新魏" pitchFamily="2" charset="-122"/>
                <a:ea typeface="华文新魏" pitchFamily="2" charset="-122"/>
              </a:rPr>
              <a:t>SDD</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77500" lnSpcReduction="20000"/>
          </a:bodyPr>
          <a:lstStyle/>
          <a:p>
            <a:pPr>
              <a:buNone/>
            </a:pPr>
            <a:r>
              <a:rPr lang="en-US" altLang="zh-CN" dirty="0" smtClean="0">
                <a:latin typeface="Times New Roman" pitchFamily="18" charset="0"/>
                <a:ea typeface="隶书" pitchFamily="49" charset="-122"/>
                <a:cs typeface="Times New Roman" pitchFamily="18" charset="0"/>
              </a:rPr>
              <a:t>T()</a:t>
            </a:r>
          </a:p>
          <a:p>
            <a:pPr>
              <a:buNone/>
            </a:pPr>
            <a:r>
              <a:rPr lang="en-US" altLang="zh-CN" dirty="0" smtClean="0">
                <a:latin typeface="Times New Roman" pitchFamily="18" charset="0"/>
                <a:ea typeface="隶书" pitchFamily="49" charset="-122"/>
                <a:cs typeface="Times New Roman" pitchFamily="18" charset="0"/>
              </a:rPr>
              <a:t>{</a:t>
            </a:r>
          </a:p>
          <a:p>
            <a:pPr>
              <a:buNone/>
            </a:pPr>
            <a:r>
              <a:rPr lang="en-US" altLang="zh-CN" dirty="0" smtClean="0">
                <a:latin typeface="Times New Roman" pitchFamily="18" charset="0"/>
                <a:ea typeface="隶书" pitchFamily="49" charset="-122"/>
                <a:cs typeface="Times New Roman" pitchFamily="18" charset="0"/>
              </a:rPr>
              <a:t>	if(</a:t>
            </a:r>
            <a:r>
              <a:rPr lang="en-US" altLang="zh-CN" dirty="0" err="1" smtClean="0">
                <a:latin typeface="Times New Roman" pitchFamily="18" charset="0"/>
                <a:ea typeface="隶书" pitchFamily="49" charset="-122"/>
                <a:cs typeface="Times New Roman" pitchFamily="18" charset="0"/>
              </a:rPr>
              <a:t>curToken</a:t>
            </a:r>
            <a:r>
              <a:rPr lang="en-US" altLang="zh-CN" dirty="0" smtClean="0">
                <a:latin typeface="Times New Roman" pitchFamily="18" charset="0"/>
                <a:ea typeface="隶书" pitchFamily="49" charset="-122"/>
                <a:cs typeface="Times New Roman" pitchFamily="18" charset="0"/>
              </a:rPr>
              <a:t> == digit)</a:t>
            </a:r>
          </a:p>
          <a:p>
            <a:pPr>
              <a:buNone/>
            </a:pPr>
            <a:r>
              <a:rPr lang="en-US" altLang="zh-CN" dirty="0" smtClean="0">
                <a:latin typeface="Times New Roman" pitchFamily="18" charset="0"/>
                <a:ea typeface="隶书" pitchFamily="49" charset="-122"/>
                <a:cs typeface="Times New Roman" pitchFamily="18" charset="0"/>
              </a:rPr>
              <a:t>	{</a:t>
            </a:r>
          </a:p>
          <a:p>
            <a:pPr>
              <a:buNone/>
            </a:pPr>
            <a:r>
              <a:rPr lang="en-US" altLang="zh-CN" dirty="0" smtClean="0">
                <a:latin typeface="Times New Roman" pitchFamily="18" charset="0"/>
                <a:ea typeface="隶书" pitchFamily="49" charset="-122"/>
                <a:cs typeface="Times New Roman" pitchFamily="18" charset="0"/>
              </a:rPr>
              <a:t>		</a:t>
            </a:r>
            <a:r>
              <a:rPr lang="en-US" altLang="zh-CN" dirty="0" err="1" smtClean="0">
                <a:latin typeface="Times New Roman" pitchFamily="18" charset="0"/>
                <a:ea typeface="隶书" pitchFamily="49" charset="-122"/>
                <a:cs typeface="Times New Roman" pitchFamily="18" charset="0"/>
              </a:rPr>
              <a:t>int</a:t>
            </a:r>
            <a:r>
              <a:rPr lang="en-US" altLang="zh-CN" dirty="0" smtClean="0">
                <a:latin typeface="Times New Roman" pitchFamily="18" charset="0"/>
                <a:ea typeface="隶书" pitchFamily="49" charset="-122"/>
                <a:cs typeface="Times New Roman" pitchFamily="18" charset="0"/>
              </a:rPr>
              <a:t>	</a:t>
            </a:r>
            <a:r>
              <a:rPr lang="en-US" altLang="zh-CN" dirty="0" err="1" smtClean="0">
                <a:latin typeface="Times New Roman" pitchFamily="18" charset="0"/>
                <a:ea typeface="隶书" pitchFamily="49" charset="-122"/>
                <a:cs typeface="Times New Roman" pitchFamily="18" charset="0"/>
              </a:rPr>
              <a:t>fval</a:t>
            </a:r>
            <a:r>
              <a:rPr lang="en-US" altLang="zh-CN" dirty="0" smtClean="0">
                <a:latin typeface="Times New Roman" pitchFamily="18" charset="0"/>
                <a:ea typeface="隶书" pitchFamily="49" charset="-122"/>
                <a:cs typeface="Times New Roman" pitchFamily="18" charset="0"/>
              </a:rPr>
              <a:t> = F();		//F</a:t>
            </a:r>
            <a:r>
              <a:rPr lang="zh-CN" altLang="en-US" dirty="0" smtClean="0">
                <a:latin typeface="Times New Roman" pitchFamily="18" charset="0"/>
                <a:ea typeface="隶书" pitchFamily="49" charset="-122"/>
                <a:cs typeface="Times New Roman" pitchFamily="18" charset="0"/>
              </a:rPr>
              <a:t>的综合属性</a:t>
            </a:r>
            <a:r>
              <a:rPr lang="en-US" altLang="zh-CN" dirty="0" smtClean="0">
                <a:latin typeface="Times New Roman" pitchFamily="18" charset="0"/>
                <a:ea typeface="隶书" pitchFamily="49" charset="-122"/>
                <a:cs typeface="Times New Roman" pitchFamily="18" charset="0"/>
              </a:rPr>
              <a:t>Value</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a:buNone/>
            </a:pPr>
            <a:r>
              <a:rPr lang="en-US" altLang="zh-CN" dirty="0" smtClean="0">
                <a:latin typeface="Times New Roman" pitchFamily="18" charset="0"/>
                <a:ea typeface="隶书" pitchFamily="49" charset="-122"/>
                <a:cs typeface="Times New Roman" pitchFamily="18" charset="0"/>
              </a:rPr>
              <a:t>		</a:t>
            </a:r>
            <a:r>
              <a:rPr lang="en-US" altLang="zh-CN" dirty="0" err="1" smtClean="0">
                <a:latin typeface="Times New Roman" pitchFamily="18" charset="0"/>
                <a:ea typeface="隶书" pitchFamily="49" charset="-122"/>
                <a:cs typeface="Times New Roman" pitchFamily="18" charset="0"/>
              </a:rPr>
              <a:t>int</a:t>
            </a:r>
            <a:r>
              <a:rPr lang="en-US" altLang="zh-CN" dirty="0" smtClean="0">
                <a:latin typeface="Times New Roman" pitchFamily="18" charset="0"/>
                <a:ea typeface="隶书" pitchFamily="49" charset="-122"/>
                <a:cs typeface="Times New Roman" pitchFamily="18" charset="0"/>
              </a:rPr>
              <a:t>	t1inh = </a:t>
            </a:r>
            <a:r>
              <a:rPr lang="en-US" altLang="zh-CN" dirty="0" err="1" smtClean="0">
                <a:latin typeface="Times New Roman" pitchFamily="18" charset="0"/>
                <a:ea typeface="隶书" pitchFamily="49" charset="-122"/>
                <a:cs typeface="Times New Roman" pitchFamily="18" charset="0"/>
              </a:rPr>
              <a:t>fval</a:t>
            </a:r>
            <a:r>
              <a:rPr lang="en-US" altLang="zh-CN" dirty="0" smtClean="0">
                <a:latin typeface="Times New Roman" pitchFamily="18" charset="0"/>
                <a:ea typeface="隶书" pitchFamily="49" charset="-122"/>
                <a:cs typeface="Times New Roman" pitchFamily="18" charset="0"/>
              </a:rPr>
              <a:t>;		//</a:t>
            </a:r>
            <a:r>
              <a:rPr lang="zh-CN" altLang="en-US" dirty="0" smtClean="0">
                <a:latin typeface="Times New Roman" pitchFamily="18" charset="0"/>
                <a:ea typeface="隶书" pitchFamily="49" charset="-122"/>
                <a:cs typeface="Times New Roman" pitchFamily="18" charset="0"/>
              </a:rPr>
              <a:t>计算</a:t>
            </a:r>
            <a:r>
              <a:rPr lang="en-US" altLang="zh-CN" dirty="0" smtClean="0">
                <a:latin typeface="Times New Roman" pitchFamily="18" charset="0"/>
                <a:ea typeface="隶书" pitchFamily="49" charset="-122"/>
                <a:cs typeface="Times New Roman" pitchFamily="18" charset="0"/>
              </a:rPr>
              <a:t>T’</a:t>
            </a:r>
            <a:r>
              <a:rPr lang="zh-CN" altLang="en-US" dirty="0" smtClean="0">
                <a:latin typeface="Times New Roman" pitchFamily="18" charset="0"/>
                <a:ea typeface="隶书" pitchFamily="49" charset="-122"/>
                <a:cs typeface="Times New Roman" pitchFamily="18" charset="0"/>
              </a:rPr>
              <a:t>的继承属性</a:t>
            </a:r>
            <a:endParaRPr lang="en-US" altLang="zh-CN" dirty="0" smtClean="0">
              <a:latin typeface="Times New Roman" pitchFamily="18" charset="0"/>
              <a:ea typeface="隶书" pitchFamily="49" charset="-122"/>
              <a:cs typeface="Times New Roman" pitchFamily="18" charset="0"/>
            </a:endParaRPr>
          </a:p>
          <a:p>
            <a:pPr>
              <a:buNone/>
            </a:pPr>
            <a:r>
              <a:rPr lang="en-US" altLang="zh-CN" dirty="0" smtClean="0">
                <a:latin typeface="Times New Roman" pitchFamily="18" charset="0"/>
                <a:ea typeface="隶书" pitchFamily="49" charset="-122"/>
                <a:cs typeface="Times New Roman" pitchFamily="18" charset="0"/>
              </a:rPr>
              <a:t>		</a:t>
            </a:r>
            <a:r>
              <a:rPr lang="en-US" altLang="zh-CN" dirty="0" err="1" smtClean="0">
                <a:latin typeface="Times New Roman" pitchFamily="18" charset="0"/>
                <a:ea typeface="隶书" pitchFamily="49" charset="-122"/>
                <a:cs typeface="Times New Roman" pitchFamily="18" charset="0"/>
              </a:rPr>
              <a:t>int</a:t>
            </a:r>
            <a:r>
              <a:rPr lang="en-US" altLang="zh-CN" dirty="0" smtClean="0">
                <a:latin typeface="Times New Roman" pitchFamily="18" charset="0"/>
                <a:ea typeface="隶书" pitchFamily="49" charset="-122"/>
                <a:cs typeface="Times New Roman" pitchFamily="18" charset="0"/>
              </a:rPr>
              <a:t>	t1syn = T1(t1inh);	//</a:t>
            </a:r>
            <a:r>
              <a:rPr lang="zh-CN" altLang="en-US" dirty="0" smtClean="0">
                <a:latin typeface="Times New Roman" pitchFamily="18" charset="0"/>
                <a:ea typeface="隶书" pitchFamily="49" charset="-122"/>
                <a:cs typeface="Times New Roman" pitchFamily="18" charset="0"/>
              </a:rPr>
              <a:t>计算得到</a:t>
            </a:r>
            <a:r>
              <a:rPr lang="en-US" altLang="zh-CN" dirty="0" smtClean="0">
                <a:latin typeface="Times New Roman" pitchFamily="18" charset="0"/>
                <a:ea typeface="隶书" pitchFamily="49" charset="-122"/>
                <a:cs typeface="Times New Roman" pitchFamily="18" charset="0"/>
              </a:rPr>
              <a:t>T’</a:t>
            </a:r>
            <a:r>
              <a:rPr lang="zh-CN" altLang="en-US" dirty="0" smtClean="0">
                <a:latin typeface="Times New Roman" pitchFamily="18" charset="0"/>
                <a:ea typeface="隶书" pitchFamily="49" charset="-122"/>
                <a:cs typeface="Times New Roman" pitchFamily="18" charset="0"/>
              </a:rPr>
              <a:t>的综合属性</a:t>
            </a:r>
            <a:endParaRPr lang="en-US" altLang="zh-CN" dirty="0" smtClean="0">
              <a:latin typeface="Times New Roman" pitchFamily="18" charset="0"/>
              <a:ea typeface="隶书" pitchFamily="49" charset="-122"/>
              <a:cs typeface="Times New Roman" pitchFamily="18" charset="0"/>
            </a:endParaRPr>
          </a:p>
          <a:p>
            <a:pPr>
              <a:buNone/>
            </a:pPr>
            <a:r>
              <a:rPr lang="en-US" altLang="zh-CN" dirty="0" smtClean="0">
                <a:latin typeface="Times New Roman" pitchFamily="18" charset="0"/>
                <a:ea typeface="隶书" pitchFamily="49" charset="-122"/>
                <a:cs typeface="Times New Roman" pitchFamily="18" charset="0"/>
              </a:rPr>
              <a:t>		</a:t>
            </a:r>
            <a:r>
              <a:rPr lang="en-US" altLang="zh-CN" dirty="0" err="1" smtClean="0">
                <a:latin typeface="Times New Roman" pitchFamily="18" charset="0"/>
                <a:ea typeface="隶书" pitchFamily="49" charset="-122"/>
                <a:cs typeface="Times New Roman" pitchFamily="18" charset="0"/>
              </a:rPr>
              <a:t>int</a:t>
            </a:r>
            <a:r>
              <a:rPr lang="en-US" altLang="zh-CN" dirty="0" smtClean="0">
                <a:latin typeface="Times New Roman" pitchFamily="18" charset="0"/>
                <a:ea typeface="隶书" pitchFamily="49" charset="-122"/>
                <a:cs typeface="Times New Roman" pitchFamily="18" charset="0"/>
              </a:rPr>
              <a:t>	</a:t>
            </a:r>
            <a:r>
              <a:rPr lang="en-US" altLang="zh-CN" dirty="0" err="1" smtClean="0">
                <a:latin typeface="Times New Roman" pitchFamily="18" charset="0"/>
                <a:ea typeface="隶书" pitchFamily="49" charset="-122"/>
                <a:cs typeface="Times New Roman" pitchFamily="18" charset="0"/>
              </a:rPr>
              <a:t>tval</a:t>
            </a:r>
            <a:r>
              <a:rPr lang="en-US" altLang="zh-CN" dirty="0" smtClean="0">
                <a:latin typeface="Times New Roman" pitchFamily="18" charset="0"/>
                <a:ea typeface="隶书" pitchFamily="49" charset="-122"/>
                <a:cs typeface="Times New Roman" pitchFamily="18" charset="0"/>
              </a:rPr>
              <a:t> = t1syn;		//</a:t>
            </a:r>
            <a:r>
              <a:rPr lang="zh-CN" altLang="en-US" dirty="0" smtClean="0">
                <a:latin typeface="Times New Roman" pitchFamily="18" charset="0"/>
                <a:ea typeface="隶书" pitchFamily="49" charset="-122"/>
                <a:cs typeface="Times New Roman" pitchFamily="18" charset="0"/>
              </a:rPr>
              <a:t>计算得到</a:t>
            </a:r>
            <a:r>
              <a:rPr lang="en-US" altLang="zh-CN" dirty="0" smtClean="0">
                <a:latin typeface="Times New Roman" pitchFamily="18" charset="0"/>
                <a:ea typeface="隶书" pitchFamily="49" charset="-122"/>
                <a:cs typeface="Times New Roman" pitchFamily="18" charset="0"/>
              </a:rPr>
              <a:t>T</a:t>
            </a:r>
            <a:r>
              <a:rPr lang="zh-CN" altLang="en-US" dirty="0" smtClean="0">
                <a:latin typeface="Times New Roman" pitchFamily="18" charset="0"/>
                <a:ea typeface="隶书" pitchFamily="49" charset="-122"/>
                <a:cs typeface="Times New Roman" pitchFamily="18" charset="0"/>
              </a:rPr>
              <a:t>的综合属性</a:t>
            </a:r>
            <a:endParaRPr lang="en-US" altLang="zh-CN" dirty="0" smtClean="0">
              <a:latin typeface="Times New Roman" pitchFamily="18" charset="0"/>
              <a:ea typeface="隶书" pitchFamily="49" charset="-122"/>
              <a:cs typeface="Times New Roman" pitchFamily="18" charset="0"/>
            </a:endParaRPr>
          </a:p>
          <a:p>
            <a:pPr>
              <a:buNone/>
            </a:pPr>
            <a:r>
              <a:rPr lang="en-US" altLang="zh-CN" dirty="0" smtClean="0">
                <a:latin typeface="Times New Roman" pitchFamily="18" charset="0"/>
                <a:ea typeface="隶书" pitchFamily="49" charset="-122"/>
                <a:cs typeface="Times New Roman" pitchFamily="18" charset="0"/>
              </a:rPr>
              <a:t>		return	</a:t>
            </a:r>
            <a:r>
              <a:rPr lang="en-US" altLang="zh-CN" dirty="0" err="1" smtClean="0">
                <a:latin typeface="Times New Roman" pitchFamily="18" charset="0"/>
                <a:ea typeface="隶书" pitchFamily="49" charset="-122"/>
                <a:cs typeface="Times New Roman" pitchFamily="18" charset="0"/>
              </a:rPr>
              <a:t>tval</a:t>
            </a:r>
            <a:r>
              <a:rPr lang="en-US" altLang="zh-CN" dirty="0" smtClean="0">
                <a:latin typeface="Times New Roman" pitchFamily="18" charset="0"/>
                <a:ea typeface="隶书" pitchFamily="49" charset="-122"/>
                <a:cs typeface="Times New Roman" pitchFamily="18" charset="0"/>
              </a:rPr>
              <a:t>;			//</a:t>
            </a:r>
            <a:r>
              <a:rPr lang="zh-CN" altLang="en-US" dirty="0" smtClean="0">
                <a:latin typeface="Times New Roman" pitchFamily="18" charset="0"/>
                <a:ea typeface="隶书" pitchFamily="49" charset="-122"/>
                <a:cs typeface="Times New Roman" pitchFamily="18" charset="0"/>
              </a:rPr>
              <a:t>返回</a:t>
            </a:r>
            <a:r>
              <a:rPr lang="en-US" altLang="zh-CN" dirty="0" smtClean="0">
                <a:latin typeface="Times New Roman" pitchFamily="18" charset="0"/>
                <a:ea typeface="隶书" pitchFamily="49" charset="-122"/>
                <a:cs typeface="Times New Roman" pitchFamily="18" charset="0"/>
              </a:rPr>
              <a:t>T</a:t>
            </a:r>
            <a:r>
              <a:rPr lang="zh-CN" altLang="en-US" dirty="0" smtClean="0">
                <a:latin typeface="Times New Roman" pitchFamily="18" charset="0"/>
                <a:ea typeface="隶书" pitchFamily="49" charset="-122"/>
                <a:cs typeface="Times New Roman" pitchFamily="18" charset="0"/>
              </a:rPr>
              <a:t>的综合属性</a:t>
            </a:r>
            <a:endParaRPr lang="en-US" altLang="zh-CN" dirty="0" smtClean="0">
              <a:latin typeface="Times New Roman" pitchFamily="18" charset="0"/>
              <a:ea typeface="隶书" pitchFamily="49" charset="-122"/>
              <a:cs typeface="Times New Roman" pitchFamily="18" charset="0"/>
            </a:endParaRPr>
          </a:p>
          <a:p>
            <a:pPr>
              <a:buNone/>
            </a:pPr>
            <a:r>
              <a:rPr lang="en-US" altLang="zh-CN" dirty="0" smtClean="0">
                <a:latin typeface="Times New Roman" pitchFamily="18" charset="0"/>
                <a:ea typeface="隶书" pitchFamily="49" charset="-122"/>
                <a:cs typeface="Times New Roman" pitchFamily="18" charset="0"/>
              </a:rPr>
              <a:t>	}</a:t>
            </a:r>
          </a:p>
          <a:p>
            <a:pPr>
              <a:buNone/>
            </a:pPr>
            <a:r>
              <a:rPr lang="en-US" altLang="zh-CN" dirty="0" smtClean="0">
                <a:latin typeface="Times New Roman" pitchFamily="18" charset="0"/>
                <a:ea typeface="隶书" pitchFamily="49" charset="-122"/>
                <a:cs typeface="Times New Roman" pitchFamily="18" charset="0"/>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具有受控副作用的语义规则</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a:bodyPr>
          <a:lstStyle/>
          <a:p>
            <a:r>
              <a:rPr lang="zh-CN" altLang="en-US" dirty="0" smtClean="0">
                <a:latin typeface="隶书" pitchFamily="49" charset="-122"/>
                <a:ea typeface="隶书" pitchFamily="49" charset="-122"/>
              </a:rPr>
              <a:t>属性文法没有副作用，但增加了描述的复杂度</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比如语法分析时如果没有副作用，标识符表就必须作为属性传递。</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可以把标识符表作为全局变量，然后通过副作用函数来添加新标识符；</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受控的副作用</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不会对属性求值产生约束，即可以按照任何拓扑顺序求值，不会影响最终结果。</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或者对求值过程添加简单的约束。</a:t>
            </a:r>
            <a:endParaRPr lang="zh-CN" altLang="en-US" dirty="0">
              <a:latin typeface="隶书" pitchFamily="49" charset="-122"/>
              <a:ea typeface="隶书"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语法制导定义和语法制导翻译</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20000"/>
          </a:bodyPr>
          <a:lstStyle/>
          <a:p>
            <a:r>
              <a:rPr lang="zh-CN" altLang="en-US" dirty="0" smtClean="0">
                <a:latin typeface="Times New Roman" pitchFamily="18" charset="0"/>
                <a:ea typeface="隶书" pitchFamily="49" charset="-122"/>
                <a:cs typeface="Times New Roman" pitchFamily="18" charset="0"/>
              </a:rPr>
              <a:t>语法制导定义：</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将文法符号和某些属性相关联，</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并通过语义规则来描述如何计算属性的值</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E</a:t>
            </a:r>
            <a:r>
              <a:rPr lang="en-US" altLang="zh-CN" dirty="0" smtClean="0">
                <a:latin typeface="Times New Roman" pitchFamily="18" charset="0"/>
                <a:ea typeface="隶书" pitchFamily="49" charset="-122"/>
                <a:cs typeface="Times New Roman" pitchFamily="18" charset="0"/>
                <a:sym typeface="Wingdings" pitchFamily="2" charset="2"/>
              </a:rPr>
              <a:t>E</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+T		</a:t>
            </a:r>
            <a:r>
              <a:rPr lang="en-US" altLang="zh-CN" dirty="0" err="1" smtClean="0">
                <a:latin typeface="Times New Roman" pitchFamily="18" charset="0"/>
                <a:ea typeface="隶书" pitchFamily="49" charset="-122"/>
                <a:cs typeface="Times New Roman" pitchFamily="18" charset="0"/>
                <a:sym typeface="Wingdings" pitchFamily="2" charset="2"/>
              </a:rPr>
              <a:t>E.code</a:t>
            </a:r>
            <a:r>
              <a:rPr lang="en-US" altLang="zh-CN" dirty="0" smtClean="0">
                <a:latin typeface="Times New Roman" pitchFamily="18" charset="0"/>
                <a:ea typeface="隶书" pitchFamily="49" charset="-122"/>
                <a:cs typeface="Times New Roman" pitchFamily="18" charset="0"/>
                <a:sym typeface="Wingdings" pitchFamily="2" charset="2"/>
              </a:rPr>
              <a:t>=E</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.code||</a:t>
            </a:r>
            <a:r>
              <a:rPr lang="en-US" altLang="zh-CN" dirty="0" err="1" smtClean="0">
                <a:latin typeface="Times New Roman" pitchFamily="18" charset="0"/>
                <a:ea typeface="隶书" pitchFamily="49" charset="-122"/>
                <a:cs typeface="Times New Roman" pitchFamily="18" charset="0"/>
                <a:sym typeface="Wingdings" pitchFamily="2" charset="2"/>
              </a:rPr>
              <a:t>T.code</a:t>
            </a:r>
            <a:r>
              <a:rPr lang="en-US" altLang="zh-CN" dirty="0" smtClean="0">
                <a:latin typeface="Times New Roman" pitchFamily="18" charset="0"/>
                <a:ea typeface="隶书" pitchFamily="49" charset="-122"/>
                <a:cs typeface="Times New Roman" pitchFamily="18" charset="0"/>
                <a:sym typeface="Wingdings" pitchFamily="2" charset="2"/>
              </a:rPr>
              <a:t> || ‘+’</a:t>
            </a:r>
          </a:p>
          <a:p>
            <a:pPr lvl="1"/>
            <a:r>
              <a:rPr lang="zh-CN" altLang="en-US" dirty="0" smtClean="0">
                <a:latin typeface="Times New Roman" pitchFamily="18" charset="0"/>
                <a:ea typeface="隶书" pitchFamily="49" charset="-122"/>
                <a:cs typeface="Times New Roman" pitchFamily="18" charset="0"/>
                <a:sym typeface="Wingdings" pitchFamily="2" charset="2"/>
              </a:rPr>
              <a:t>属性</a:t>
            </a:r>
            <a:r>
              <a:rPr lang="en-US" altLang="zh-CN" dirty="0" smtClean="0">
                <a:latin typeface="Times New Roman" pitchFamily="18" charset="0"/>
                <a:ea typeface="隶书" pitchFamily="49" charset="-122"/>
                <a:cs typeface="Times New Roman" pitchFamily="18" charset="0"/>
                <a:sym typeface="Wingdings" pitchFamily="2" charset="2"/>
              </a:rPr>
              <a:t>code</a:t>
            </a:r>
            <a:r>
              <a:rPr lang="zh-CN" altLang="en-US" dirty="0" smtClean="0">
                <a:latin typeface="Times New Roman" pitchFamily="18" charset="0"/>
                <a:ea typeface="隶书" pitchFamily="49" charset="-122"/>
                <a:cs typeface="Times New Roman" pitchFamily="18" charset="0"/>
                <a:sym typeface="Wingdings" pitchFamily="2" charset="2"/>
              </a:rPr>
              <a:t>代表中缀表达式的逆波兰表示，规则说明加法表达式的逆波兰表示由两个分量的逆波兰表示并置，然后加上‘</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’得到。</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语法制导翻译：</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在产生式体中加入语义动作，并在适当的时候执行这些语义动作</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EE</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+T	{print ‘+’;}</a:t>
            </a:r>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受控副作用的例子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8229600" cy="2328866"/>
          </a:xfrm>
        </p:spPr>
        <p:txBody>
          <a:bodyPr>
            <a:normAutofit fontScale="77500" lnSpcReduction="20000"/>
          </a:bodyPr>
          <a:lstStyle/>
          <a:p>
            <a:r>
              <a:rPr lang="en-US" altLang="zh-CN" dirty="0" err="1" smtClean="0">
                <a:latin typeface="Times New Roman" pitchFamily="18" charset="0"/>
                <a:ea typeface="隶书" pitchFamily="49" charset="-122"/>
                <a:cs typeface="Times New Roman" pitchFamily="18" charset="0"/>
              </a:rPr>
              <a:t>L</a:t>
            </a:r>
            <a:r>
              <a:rPr lang="en-US" altLang="zh-CN" dirty="0" err="1" smtClean="0">
                <a:latin typeface="Times New Roman" pitchFamily="18" charset="0"/>
                <a:ea typeface="隶书" pitchFamily="49" charset="-122"/>
                <a:cs typeface="Times New Roman" pitchFamily="18" charset="0"/>
                <a:sym typeface="Wingdings" pitchFamily="2" charset="2"/>
              </a:rPr>
              <a:t>En</a:t>
            </a:r>
            <a:r>
              <a:rPr lang="en-US" altLang="zh-CN" dirty="0" smtClean="0">
                <a:latin typeface="Times New Roman" pitchFamily="18" charset="0"/>
                <a:ea typeface="隶书" pitchFamily="49" charset="-122"/>
                <a:cs typeface="Times New Roman" pitchFamily="18" charset="0"/>
                <a:sym typeface="Wingdings" pitchFamily="2" charset="2"/>
              </a:rPr>
              <a:t>	print(E.val)</a:t>
            </a:r>
          </a:p>
          <a:p>
            <a:pPr lvl="1"/>
            <a:r>
              <a:rPr lang="zh-CN" altLang="en-US" dirty="0" smtClean="0">
                <a:latin typeface="Times New Roman" pitchFamily="18" charset="0"/>
                <a:ea typeface="隶书" pitchFamily="49" charset="-122"/>
                <a:cs typeface="Times New Roman" pitchFamily="18" charset="0"/>
                <a:sym typeface="Wingdings" pitchFamily="2" charset="2"/>
              </a:rPr>
              <a:t>通过副作用打印出</a:t>
            </a:r>
            <a:r>
              <a:rPr lang="en-US" altLang="zh-CN" dirty="0" smtClean="0">
                <a:latin typeface="Times New Roman" pitchFamily="18" charset="0"/>
                <a:ea typeface="隶书" pitchFamily="49" charset="-122"/>
                <a:cs typeface="Times New Roman" pitchFamily="18" charset="0"/>
                <a:sym typeface="Wingdings" pitchFamily="2" charset="2"/>
              </a:rPr>
              <a:t>E</a:t>
            </a:r>
            <a:r>
              <a:rPr lang="zh-CN" altLang="en-US" dirty="0" smtClean="0">
                <a:latin typeface="Times New Roman" pitchFamily="18" charset="0"/>
                <a:ea typeface="隶书" pitchFamily="49" charset="-122"/>
                <a:cs typeface="Times New Roman" pitchFamily="18" charset="0"/>
                <a:sym typeface="Wingdings" pitchFamily="2" charset="2"/>
              </a:rPr>
              <a:t>的值</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总是在最后执行，而且不会影响其它属性的求值</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变量声明的</a:t>
            </a:r>
            <a:r>
              <a:rPr lang="en-US" altLang="zh-CN" dirty="0" smtClean="0">
                <a:latin typeface="Times New Roman" pitchFamily="18" charset="0"/>
                <a:ea typeface="隶书" pitchFamily="49" charset="-122"/>
                <a:cs typeface="Times New Roman" pitchFamily="18" charset="0"/>
                <a:sym typeface="Wingdings" pitchFamily="2" charset="2"/>
              </a:rPr>
              <a:t>SDD</a:t>
            </a:r>
            <a:r>
              <a:rPr lang="zh-CN" altLang="en-US" dirty="0" smtClean="0">
                <a:latin typeface="Times New Roman" pitchFamily="18" charset="0"/>
                <a:ea typeface="隶书" pitchFamily="49" charset="-122"/>
                <a:cs typeface="Times New Roman" pitchFamily="18" charset="0"/>
                <a:sym typeface="Wingdings" pitchFamily="2" charset="2"/>
              </a:rPr>
              <a:t>中的副作用</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err="1" smtClean="0">
                <a:latin typeface="Times New Roman" pitchFamily="18" charset="0"/>
                <a:ea typeface="隶书" pitchFamily="49" charset="-122"/>
                <a:cs typeface="Times New Roman" pitchFamily="18" charset="0"/>
                <a:sym typeface="Wingdings" pitchFamily="2" charset="2"/>
              </a:rPr>
              <a:t>addType</a:t>
            </a:r>
            <a:r>
              <a:rPr lang="zh-CN" altLang="en-US" dirty="0" smtClean="0">
                <a:latin typeface="Times New Roman" pitchFamily="18" charset="0"/>
                <a:ea typeface="隶书" pitchFamily="49" charset="-122"/>
                <a:cs typeface="Times New Roman" pitchFamily="18" charset="0"/>
                <a:sym typeface="Wingdings" pitchFamily="2" charset="2"/>
              </a:rPr>
              <a:t>将标识符的类型信息加入到标识符表中。</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只要标识符不被重复声明，标识符的类型信息总是正确的。</a:t>
            </a:r>
            <a:endParaRPr lang="zh-CN" altLang="en-US" dirty="0">
              <a:latin typeface="Times New Roman" pitchFamily="18" charset="0"/>
              <a:ea typeface="隶书" pitchFamily="49" charset="-122"/>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1357290" y="3857628"/>
            <a:ext cx="5500726" cy="2814325"/>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语法制导翻译的应用例子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隶书" pitchFamily="49" charset="-122"/>
                <a:ea typeface="隶书" pitchFamily="49" charset="-122"/>
              </a:rPr>
              <a:t>抽象语法树的构造</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基本类型和数组类型的</a:t>
            </a:r>
            <a:r>
              <a:rPr lang="en-US" altLang="zh-CN" dirty="0" smtClean="0">
                <a:latin typeface="隶书" pitchFamily="49" charset="-122"/>
                <a:ea typeface="隶书" pitchFamily="49" charset="-122"/>
              </a:rPr>
              <a:t>L</a:t>
            </a:r>
            <a:r>
              <a:rPr lang="zh-CN" altLang="en-US" dirty="0" smtClean="0">
                <a:latin typeface="隶书" pitchFamily="49" charset="-122"/>
                <a:ea typeface="隶书" pitchFamily="49" charset="-122"/>
              </a:rPr>
              <a:t>属性定义</a:t>
            </a:r>
            <a:endParaRPr lang="zh-CN" altLang="en-US" dirty="0">
              <a:latin typeface="隶书" pitchFamily="49" charset="-122"/>
              <a:ea typeface="隶书" pitchFamily="49"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构造抽象语法树的</a:t>
            </a:r>
            <a:r>
              <a:rPr lang="en-US" altLang="zh-CN" dirty="0" smtClean="0">
                <a:latin typeface="华文新魏" pitchFamily="2" charset="-122"/>
                <a:ea typeface="华文新魏" pitchFamily="2" charset="-122"/>
              </a:rPr>
              <a:t>SDD</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10000"/>
          </a:bodyPr>
          <a:lstStyle/>
          <a:p>
            <a:r>
              <a:rPr lang="zh-CN" altLang="en-US" dirty="0" smtClean="0">
                <a:latin typeface="隶书" pitchFamily="49" charset="-122"/>
                <a:ea typeface="隶书" pitchFamily="49" charset="-122"/>
              </a:rPr>
              <a:t>抽象语法树</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每个结点代表一个语法结构；对应于一个运算符；</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结点的每个子结点代表其子结构；对应于运算分量；</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表示这些子结构按照特定方式组成了较大的结构。</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可以忽略掉一些标点符号等非本质的东西。</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语法树的表示方法</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每个结点用一个对象表示</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对象有多个域</a:t>
            </a:r>
            <a:endParaRPr lang="en-US" altLang="zh-CN" dirty="0" smtClean="0">
              <a:latin typeface="隶书" pitchFamily="49" charset="-122"/>
              <a:ea typeface="隶书" pitchFamily="49" charset="-122"/>
            </a:endParaRPr>
          </a:p>
          <a:p>
            <a:pPr lvl="2"/>
            <a:r>
              <a:rPr lang="zh-CN" altLang="en-US" dirty="0" smtClean="0">
                <a:latin typeface="隶书" pitchFamily="49" charset="-122"/>
                <a:ea typeface="隶书" pitchFamily="49" charset="-122"/>
              </a:rPr>
              <a:t>叶子结点中只存放词法值；</a:t>
            </a:r>
            <a:endParaRPr lang="en-US" altLang="zh-CN" dirty="0" smtClean="0">
              <a:latin typeface="隶书" pitchFamily="49" charset="-122"/>
              <a:ea typeface="隶书" pitchFamily="49" charset="-122"/>
            </a:endParaRPr>
          </a:p>
          <a:p>
            <a:pPr lvl="2"/>
            <a:r>
              <a:rPr lang="zh-CN" altLang="en-US" dirty="0" smtClean="0">
                <a:latin typeface="隶书" pitchFamily="49" charset="-122"/>
                <a:ea typeface="隶书" pitchFamily="49" charset="-122"/>
              </a:rPr>
              <a:t>内部结点中存放了</a:t>
            </a:r>
            <a:r>
              <a:rPr lang="en-US" altLang="zh-CN" dirty="0" smtClean="0">
                <a:latin typeface="隶书" pitchFamily="49" charset="-122"/>
                <a:ea typeface="隶书" pitchFamily="49" charset="-122"/>
              </a:rPr>
              <a:t>op</a:t>
            </a:r>
            <a:r>
              <a:rPr lang="zh-CN" altLang="en-US" dirty="0" smtClean="0">
                <a:latin typeface="隶书" pitchFamily="49" charset="-122"/>
                <a:ea typeface="隶书" pitchFamily="49" charset="-122"/>
              </a:rPr>
              <a:t>值和参数（通常指向其它结点）；</a:t>
            </a:r>
            <a:endParaRPr lang="zh-CN" altLang="en-US" dirty="0">
              <a:latin typeface="隶书" pitchFamily="49" charset="-122"/>
              <a:ea typeface="隶书" pitchFamily="49"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构造简单表达式的语法树的</a:t>
            </a:r>
            <a:r>
              <a:rPr lang="en-US" altLang="zh-CN" dirty="0" smtClean="0">
                <a:latin typeface="华文新魏" pitchFamily="2" charset="-122"/>
                <a:ea typeface="华文新魏" pitchFamily="2" charset="-122"/>
              </a:rPr>
              <a:t>SDD</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8229600" cy="757230"/>
          </a:xfrm>
        </p:spPr>
        <p:txBody>
          <a:bodyPr/>
          <a:lstStyle/>
          <a:p>
            <a:r>
              <a:rPr lang="zh-CN" altLang="en-US" dirty="0" smtClean="0">
                <a:latin typeface="Times New Roman" pitchFamily="18" charset="0"/>
                <a:ea typeface="隶书" pitchFamily="49" charset="-122"/>
                <a:cs typeface="Times New Roman" pitchFamily="18" charset="0"/>
              </a:rPr>
              <a:t>属性</a:t>
            </a:r>
            <a:r>
              <a:rPr lang="en-US" altLang="zh-CN" dirty="0" err="1" smtClean="0">
                <a:latin typeface="Times New Roman" pitchFamily="18" charset="0"/>
                <a:ea typeface="隶书" pitchFamily="49" charset="-122"/>
                <a:cs typeface="Times New Roman" pitchFamily="18" charset="0"/>
              </a:rPr>
              <a:t>E.node</a:t>
            </a:r>
            <a:r>
              <a:rPr lang="zh-CN" altLang="en-US" dirty="0" smtClean="0">
                <a:latin typeface="Times New Roman" pitchFamily="18" charset="0"/>
                <a:ea typeface="隶书" pitchFamily="49" charset="-122"/>
                <a:cs typeface="Times New Roman" pitchFamily="18" charset="0"/>
              </a:rPr>
              <a:t>指向</a:t>
            </a:r>
            <a:r>
              <a:rPr lang="en-US" altLang="zh-CN" dirty="0" smtClean="0">
                <a:latin typeface="Times New Roman" pitchFamily="18" charset="0"/>
                <a:ea typeface="隶书" pitchFamily="49" charset="-122"/>
                <a:cs typeface="Times New Roman" pitchFamily="18" charset="0"/>
              </a:rPr>
              <a:t>E</a:t>
            </a:r>
            <a:r>
              <a:rPr lang="zh-CN" altLang="en-US" dirty="0" smtClean="0">
                <a:latin typeface="Times New Roman" pitchFamily="18" charset="0"/>
                <a:ea typeface="隶书" pitchFamily="49" charset="-122"/>
                <a:cs typeface="Times New Roman" pitchFamily="18" charset="0"/>
              </a:rPr>
              <a:t>对应的语法树的根结点；</a:t>
            </a:r>
            <a:endParaRPr lang="zh-CN" altLang="en-US" dirty="0">
              <a:latin typeface="Times New Roman" pitchFamily="18" charset="0"/>
              <a:ea typeface="隶书" pitchFamily="49" charset="-122"/>
              <a:cs typeface="Times New Roman"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357158" y="2500306"/>
            <a:ext cx="8496300" cy="344805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表达式语法树的构造过程</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214282" y="1571612"/>
            <a:ext cx="4214842" cy="3000396"/>
          </a:xfrm>
        </p:spPr>
        <p:txBody>
          <a:bodyPr>
            <a:normAutofit fontScale="77500" lnSpcReduction="20000"/>
          </a:bodyPr>
          <a:lstStyle/>
          <a:p>
            <a:r>
              <a:rPr lang="zh-CN" altLang="en-US" dirty="0" smtClean="0">
                <a:latin typeface="Times New Roman" pitchFamily="18" charset="0"/>
                <a:ea typeface="隶书" pitchFamily="49" charset="-122"/>
                <a:cs typeface="Times New Roman" pitchFamily="18" charset="0"/>
              </a:rPr>
              <a:t>输入：</a:t>
            </a:r>
            <a:endParaRPr lang="en-US" altLang="zh-CN" dirty="0" smtClean="0">
              <a:latin typeface="Times New Roman" pitchFamily="18" charset="0"/>
              <a:ea typeface="隶书" pitchFamily="49" charset="-122"/>
              <a:cs typeface="Times New Roman" pitchFamily="18" charset="0"/>
            </a:endParaRPr>
          </a:p>
          <a:p>
            <a:pPr>
              <a:buNone/>
            </a:pPr>
            <a:r>
              <a:rPr lang="en-US" altLang="zh-CN" dirty="0" smtClean="0">
                <a:latin typeface="Times New Roman" pitchFamily="18" charset="0"/>
                <a:ea typeface="隶书" pitchFamily="49" charset="-122"/>
                <a:cs typeface="Times New Roman" pitchFamily="18" charset="0"/>
              </a:rPr>
              <a:t>		a-4+c</a:t>
            </a:r>
          </a:p>
          <a:p>
            <a:r>
              <a:rPr lang="zh-CN" altLang="en-US" dirty="0" smtClean="0">
                <a:latin typeface="Times New Roman" pitchFamily="18" charset="0"/>
                <a:ea typeface="隶书" pitchFamily="49" charset="-122"/>
                <a:cs typeface="Times New Roman" pitchFamily="18" charset="0"/>
              </a:rPr>
              <a:t>步骤：</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p1=new Leaf(id, entry-a)</a:t>
            </a:r>
          </a:p>
          <a:p>
            <a:pPr lvl="1"/>
            <a:r>
              <a:rPr lang="en-US" altLang="zh-CN" dirty="0" smtClean="0">
                <a:latin typeface="Times New Roman" pitchFamily="18" charset="0"/>
                <a:ea typeface="隶书" pitchFamily="49" charset="-122"/>
                <a:cs typeface="Times New Roman" pitchFamily="18" charset="0"/>
              </a:rPr>
              <a:t>p2=new Leaf(num, 4);</a:t>
            </a:r>
          </a:p>
          <a:p>
            <a:pPr lvl="1"/>
            <a:r>
              <a:rPr lang="en-US" altLang="zh-CN" dirty="0" smtClean="0">
                <a:latin typeface="Times New Roman" pitchFamily="18" charset="0"/>
                <a:ea typeface="隶书" pitchFamily="49" charset="-122"/>
                <a:cs typeface="Times New Roman" pitchFamily="18" charset="0"/>
              </a:rPr>
              <a:t>p3=new Node(‘-’, p1,p2);</a:t>
            </a:r>
          </a:p>
          <a:p>
            <a:pPr lvl="1"/>
            <a:r>
              <a:rPr lang="en-US" altLang="zh-CN" dirty="0" smtClean="0">
                <a:latin typeface="Times New Roman" pitchFamily="18" charset="0"/>
                <a:ea typeface="隶书" pitchFamily="49" charset="-122"/>
                <a:cs typeface="Times New Roman" pitchFamily="18" charset="0"/>
              </a:rPr>
              <a:t>p4=new Leaf(id, entry-c);</a:t>
            </a:r>
          </a:p>
          <a:p>
            <a:pPr lvl="1"/>
            <a:r>
              <a:rPr lang="en-US" altLang="zh-CN" dirty="0" smtClean="0">
                <a:latin typeface="Times New Roman" pitchFamily="18" charset="0"/>
                <a:ea typeface="隶书" pitchFamily="49" charset="-122"/>
                <a:cs typeface="Times New Roman" pitchFamily="18" charset="0"/>
              </a:rPr>
              <a:t>p5=new Node(‘+’, p3,p4);</a:t>
            </a:r>
            <a:endParaRPr lang="zh-CN" altLang="en-US" dirty="0">
              <a:latin typeface="Times New Roman" pitchFamily="18" charset="0"/>
              <a:ea typeface="隶书" pitchFamily="49" charset="-122"/>
              <a:cs typeface="Times New Roman"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4071934" y="1500174"/>
            <a:ext cx="4602828" cy="3696441"/>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latin typeface="华文新魏" pitchFamily="2" charset="-122"/>
                <a:ea typeface="华文新魏" pitchFamily="2" charset="-122"/>
              </a:rPr>
              <a:t>自顶向下方式处理的</a:t>
            </a:r>
            <a:r>
              <a:rPr lang="en-US" altLang="zh-CN" dirty="0" smtClean="0">
                <a:latin typeface="华文新魏" pitchFamily="2" charset="-122"/>
                <a:ea typeface="华文新魏" pitchFamily="2" charset="-122"/>
              </a:rPr>
              <a:t>L</a:t>
            </a:r>
            <a:r>
              <a:rPr lang="zh-CN" altLang="en-US" dirty="0" smtClean="0">
                <a:latin typeface="华文新魏" pitchFamily="2" charset="-122"/>
                <a:ea typeface="华文新魏" pitchFamily="2" charset="-122"/>
              </a:rPr>
              <a:t>属性定义（</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357158" y="5929330"/>
            <a:ext cx="8229600" cy="614354"/>
          </a:xfrm>
        </p:spPr>
        <p:txBody>
          <a:bodyPr>
            <a:normAutofit/>
          </a:bodyPr>
          <a:lstStyle/>
          <a:p>
            <a:r>
              <a:rPr lang="zh-CN" altLang="en-US" dirty="0" smtClean="0">
                <a:latin typeface="Times New Roman" pitchFamily="18" charset="0"/>
                <a:ea typeface="隶书" pitchFamily="49" charset="-122"/>
                <a:cs typeface="Times New Roman" pitchFamily="18" charset="0"/>
              </a:rPr>
              <a:t>在消左递归时，按照规则得到此</a:t>
            </a:r>
            <a:r>
              <a:rPr lang="en-US" altLang="zh-CN" dirty="0" smtClean="0">
                <a:latin typeface="Times New Roman" pitchFamily="18" charset="0"/>
                <a:ea typeface="隶书" pitchFamily="49" charset="-122"/>
                <a:cs typeface="Times New Roman" pitchFamily="18" charset="0"/>
              </a:rPr>
              <a:t>SDD</a:t>
            </a:r>
          </a:p>
        </p:txBody>
      </p:sp>
      <p:pic>
        <p:nvPicPr>
          <p:cNvPr id="5122" name="Picture 2"/>
          <p:cNvPicPr>
            <a:picLocks noChangeAspect="1" noChangeArrowheads="1"/>
          </p:cNvPicPr>
          <p:nvPr/>
        </p:nvPicPr>
        <p:blipFill>
          <a:blip r:embed="rId2" cstate="print"/>
          <a:srcRect/>
          <a:stretch>
            <a:fillRect/>
          </a:stretch>
        </p:blipFill>
        <p:spPr bwMode="auto">
          <a:xfrm>
            <a:off x="1071538" y="1214422"/>
            <a:ext cx="7496199" cy="4766319"/>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latin typeface="华文新魏" pitchFamily="2" charset="-122"/>
                <a:ea typeface="华文新魏" pitchFamily="2" charset="-122"/>
              </a:rPr>
              <a:t>自顶向下方式处理的</a:t>
            </a:r>
            <a:r>
              <a:rPr lang="en-US" altLang="zh-CN" dirty="0" smtClean="0">
                <a:latin typeface="华文新魏" pitchFamily="2" charset="-122"/>
                <a:ea typeface="华文新魏" pitchFamily="2" charset="-122"/>
              </a:rPr>
              <a:t>L</a:t>
            </a:r>
            <a:r>
              <a:rPr lang="zh-CN" altLang="en-US" dirty="0" smtClean="0">
                <a:latin typeface="华文新魏" pitchFamily="2" charset="-122"/>
                <a:ea typeface="华文新魏" pitchFamily="2" charset="-122"/>
              </a:rPr>
              <a:t>属性定义（</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571472" y="1285860"/>
            <a:ext cx="8229600" cy="2114552"/>
          </a:xfrm>
        </p:spPr>
        <p:txBody>
          <a:bodyPr>
            <a:noAutofit/>
          </a:bodyPr>
          <a:lstStyle/>
          <a:p>
            <a:r>
              <a:rPr lang="zh-CN" altLang="en-US" sz="2400" dirty="0" smtClean="0">
                <a:latin typeface="隶书" pitchFamily="49" charset="-122"/>
                <a:ea typeface="隶书" pitchFamily="49" charset="-122"/>
              </a:rPr>
              <a:t>对于这个</a:t>
            </a:r>
            <a:r>
              <a:rPr lang="en-US" altLang="zh-CN" sz="2400" dirty="0" smtClean="0">
                <a:latin typeface="隶书" pitchFamily="49" charset="-122"/>
                <a:ea typeface="隶书" pitchFamily="49" charset="-122"/>
              </a:rPr>
              <a:t>SDD</a:t>
            </a:r>
            <a:r>
              <a:rPr lang="zh-CN" altLang="en-US" sz="2400" dirty="0" smtClean="0">
                <a:latin typeface="隶书" pitchFamily="49" charset="-122"/>
                <a:ea typeface="隶书" pitchFamily="49" charset="-122"/>
              </a:rPr>
              <a:t>，各属性值的计算过程实际上和原来</a:t>
            </a:r>
            <a:r>
              <a:rPr lang="en-US" altLang="zh-CN" sz="2400" dirty="0" smtClean="0">
                <a:latin typeface="隶书" pitchFamily="49" charset="-122"/>
                <a:ea typeface="隶书" pitchFamily="49" charset="-122"/>
              </a:rPr>
              <a:t>S</a:t>
            </a:r>
            <a:r>
              <a:rPr lang="zh-CN" altLang="en-US" sz="2400" dirty="0" smtClean="0">
                <a:latin typeface="隶书" pitchFamily="49" charset="-122"/>
                <a:ea typeface="隶书" pitchFamily="49" charset="-122"/>
              </a:rPr>
              <a:t>属性定义中的计算过程一致。</a:t>
            </a:r>
            <a:endParaRPr lang="en-US" altLang="zh-CN" sz="2400" dirty="0" smtClean="0">
              <a:latin typeface="隶书" pitchFamily="49" charset="-122"/>
              <a:ea typeface="隶书" pitchFamily="49" charset="-122"/>
            </a:endParaRPr>
          </a:p>
          <a:p>
            <a:r>
              <a:rPr lang="zh-CN" altLang="en-US" sz="2400" dirty="0" smtClean="0">
                <a:latin typeface="隶书" pitchFamily="49" charset="-122"/>
                <a:ea typeface="隶书" pitchFamily="49" charset="-122"/>
              </a:rPr>
              <a:t>继承属性可以把值从一个结构传递到另一个并列的结构；也可把值从父结构传递到子结构。</a:t>
            </a:r>
            <a:endParaRPr lang="en-US" altLang="zh-CN" sz="2400" dirty="0" smtClean="0">
              <a:latin typeface="隶书" pitchFamily="49" charset="-122"/>
              <a:ea typeface="隶书" pitchFamily="49" charset="-122"/>
            </a:endParaRPr>
          </a:p>
          <a:p>
            <a:r>
              <a:rPr lang="zh-CN" altLang="en-US" sz="2400" dirty="0" smtClean="0">
                <a:latin typeface="隶书" pitchFamily="49" charset="-122"/>
                <a:ea typeface="隶书" pitchFamily="49" charset="-122"/>
              </a:rPr>
              <a:t>抽象语法树和分析树不一致时，继承属性很有用。</a:t>
            </a:r>
            <a:endParaRPr lang="zh-CN" altLang="en-US" sz="2400" dirty="0">
              <a:latin typeface="隶书" pitchFamily="49" charset="-122"/>
              <a:ea typeface="隶书" pitchFamily="49" charset="-122"/>
            </a:endParaRPr>
          </a:p>
        </p:txBody>
      </p:sp>
      <p:pic>
        <p:nvPicPr>
          <p:cNvPr id="6146" name="Picture 2"/>
          <p:cNvPicPr>
            <a:picLocks noChangeAspect="1" noChangeArrowheads="1"/>
          </p:cNvPicPr>
          <p:nvPr/>
        </p:nvPicPr>
        <p:blipFill>
          <a:blip r:embed="rId2" cstate="print"/>
          <a:srcRect/>
          <a:stretch>
            <a:fillRect/>
          </a:stretch>
        </p:blipFill>
        <p:spPr bwMode="auto">
          <a:xfrm>
            <a:off x="285720" y="3319452"/>
            <a:ext cx="8523932" cy="3538548"/>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类型结构</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8229600" cy="2185990"/>
          </a:xfrm>
        </p:spPr>
        <p:txBody>
          <a:bodyPr>
            <a:normAutofit lnSpcReduction="10000"/>
          </a:bodyPr>
          <a:lstStyle/>
          <a:p>
            <a:r>
              <a:rPr lang="zh-CN" altLang="en-US" dirty="0" smtClean="0">
                <a:latin typeface="Times New Roman" pitchFamily="18" charset="0"/>
                <a:ea typeface="隶书" pitchFamily="49" charset="-122"/>
                <a:cs typeface="Times New Roman" pitchFamily="18" charset="0"/>
              </a:rPr>
              <a:t>简化的类型表达式的语法</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T</a:t>
            </a:r>
            <a:r>
              <a:rPr lang="en-US" altLang="zh-CN" dirty="0" smtClean="0">
                <a:latin typeface="Times New Roman" pitchFamily="18" charset="0"/>
                <a:ea typeface="隶书" pitchFamily="49" charset="-122"/>
                <a:cs typeface="Times New Roman" pitchFamily="18" charset="0"/>
                <a:sym typeface="Wingdings" pitchFamily="2" charset="2"/>
              </a:rPr>
              <a:t>B C		</a:t>
            </a:r>
            <a:r>
              <a:rPr lang="en-US" altLang="zh-CN" dirty="0" err="1" smtClean="0">
                <a:latin typeface="Times New Roman" pitchFamily="18" charset="0"/>
                <a:ea typeface="隶书" pitchFamily="49" charset="-122"/>
                <a:cs typeface="Times New Roman" pitchFamily="18" charset="0"/>
                <a:sym typeface="Wingdings" pitchFamily="2" charset="2"/>
              </a:rPr>
              <a:t>Bint</a:t>
            </a:r>
            <a:r>
              <a:rPr lang="en-US" altLang="zh-CN" dirty="0" smtClean="0">
                <a:latin typeface="Times New Roman" pitchFamily="18" charset="0"/>
                <a:ea typeface="隶书" pitchFamily="49" charset="-122"/>
                <a:cs typeface="Times New Roman" pitchFamily="18" charset="0"/>
                <a:sym typeface="Wingdings" pitchFamily="2" charset="2"/>
              </a:rPr>
              <a:t> | float</a:t>
            </a:r>
          </a:p>
          <a:p>
            <a:pPr lvl="1"/>
            <a:r>
              <a:rPr lang="en-US" altLang="zh-CN" dirty="0" smtClean="0">
                <a:latin typeface="Times New Roman" pitchFamily="18" charset="0"/>
                <a:ea typeface="隶书" pitchFamily="49" charset="-122"/>
                <a:cs typeface="Times New Roman" pitchFamily="18" charset="0"/>
                <a:sym typeface="Wingdings" pitchFamily="2" charset="2"/>
              </a:rPr>
              <a:t>C[num]C | </a:t>
            </a:r>
            <a:r>
              <a:rPr lang="el-GR" altLang="zh-CN" dirty="0" smtClean="0">
                <a:latin typeface="Times New Roman" pitchFamily="18" charset="0"/>
                <a:ea typeface="隶书" pitchFamily="49" charset="-122"/>
                <a:cs typeface="Times New Roman" pitchFamily="18" charset="0"/>
                <a:sym typeface="Wingdings" pitchFamily="2" charset="2"/>
              </a:rPr>
              <a:t>ε</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sym typeface="Wingdings" pitchFamily="2" charset="2"/>
              </a:rPr>
              <a:t>生成类型表达式的</a:t>
            </a:r>
            <a:r>
              <a:rPr lang="en-US" altLang="zh-CN" dirty="0" smtClean="0">
                <a:latin typeface="Times New Roman" pitchFamily="18" charset="0"/>
                <a:ea typeface="隶书" pitchFamily="49" charset="-122"/>
                <a:cs typeface="Times New Roman" pitchFamily="18" charset="0"/>
                <a:sym typeface="Wingdings" pitchFamily="2" charset="2"/>
              </a:rPr>
              <a:t>SDD</a:t>
            </a:r>
          </a:p>
        </p:txBody>
      </p:sp>
      <p:pic>
        <p:nvPicPr>
          <p:cNvPr id="1027" name="Picture 3"/>
          <p:cNvPicPr>
            <a:picLocks noChangeAspect="1" noChangeArrowheads="1"/>
          </p:cNvPicPr>
          <p:nvPr/>
        </p:nvPicPr>
        <p:blipFill>
          <a:blip r:embed="rId2" cstate="print"/>
          <a:srcRect/>
          <a:stretch>
            <a:fillRect/>
          </a:stretch>
        </p:blipFill>
        <p:spPr bwMode="auto">
          <a:xfrm>
            <a:off x="1428728" y="3603872"/>
            <a:ext cx="5929354" cy="3254128"/>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类型表达式的生成过程</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4114800" cy="685792"/>
          </a:xfrm>
        </p:spPr>
        <p:txBody>
          <a:bodyPr/>
          <a:lstStyle/>
          <a:p>
            <a:r>
              <a:rPr lang="zh-CN" altLang="en-US" dirty="0" smtClean="0">
                <a:latin typeface="Times New Roman" pitchFamily="18" charset="0"/>
                <a:cs typeface="Times New Roman" pitchFamily="18" charset="0"/>
              </a:rPr>
              <a:t>输入：</a:t>
            </a:r>
            <a:r>
              <a:rPr lang="en-US" altLang="zh-CN" dirty="0" err="1" smtClean="0">
                <a:latin typeface="Times New Roman" pitchFamily="18" charset="0"/>
                <a:cs typeface="Times New Roman" pitchFamily="18" charset="0"/>
              </a:rPr>
              <a:t>int</a:t>
            </a:r>
            <a:r>
              <a:rPr lang="en-US" altLang="zh-CN" dirty="0" smtClean="0">
                <a:latin typeface="Times New Roman" pitchFamily="18" charset="0"/>
                <a:cs typeface="Times New Roman" pitchFamily="18" charset="0"/>
              </a:rPr>
              <a:t> [2][3]</a:t>
            </a:r>
            <a:endParaRPr lang="zh-CN" altLang="en-US"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6143636" y="1643050"/>
            <a:ext cx="2817775" cy="1504948"/>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cstate="print"/>
          <a:srcRect/>
          <a:stretch>
            <a:fillRect/>
          </a:stretch>
        </p:blipFill>
        <p:spPr bwMode="auto">
          <a:xfrm>
            <a:off x="714348" y="2714620"/>
            <a:ext cx="7696218" cy="3817868"/>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语法制导的翻译方案</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lnSpcReduction="10000"/>
          </a:bodyPr>
          <a:lstStyle/>
          <a:p>
            <a:r>
              <a:rPr lang="zh-CN" altLang="en-US" dirty="0" smtClean="0">
                <a:latin typeface="Times New Roman" pitchFamily="18" charset="0"/>
                <a:ea typeface="隶书" pitchFamily="49" charset="-122"/>
                <a:cs typeface="Times New Roman" pitchFamily="18" charset="0"/>
              </a:rPr>
              <a:t>语法制导的翻译方案（</a:t>
            </a:r>
            <a:r>
              <a:rPr lang="en-US" altLang="zh-CN" dirty="0" smtClean="0">
                <a:latin typeface="Times New Roman" pitchFamily="18" charset="0"/>
                <a:ea typeface="隶书" pitchFamily="49" charset="-122"/>
                <a:cs typeface="Times New Roman" pitchFamily="18" charset="0"/>
              </a:rPr>
              <a:t>SDT</a:t>
            </a:r>
            <a:r>
              <a:rPr lang="zh-CN" altLang="en-US" dirty="0" smtClean="0">
                <a:latin typeface="Times New Roman" pitchFamily="18" charset="0"/>
                <a:ea typeface="隶书" pitchFamily="49" charset="-122"/>
                <a:cs typeface="Times New Roman" pitchFamily="18" charset="0"/>
              </a:rPr>
              <a:t>）是在产生式体中嵌入程序片断（语义动作）的上下文无关文法</a:t>
            </a:r>
            <a:endParaRPr lang="en-US" altLang="zh-CN" dirty="0" smtClean="0">
              <a:latin typeface="Times New Roman" pitchFamily="18" charset="0"/>
              <a:ea typeface="隶书" pitchFamily="49" charset="-122"/>
              <a:cs typeface="Times New Roman" pitchFamily="18" charset="0"/>
            </a:endParaRPr>
          </a:p>
          <a:p>
            <a:r>
              <a:rPr lang="en-US" altLang="zh-CN" dirty="0" smtClean="0">
                <a:latin typeface="Times New Roman" pitchFamily="18" charset="0"/>
                <a:ea typeface="隶书" pitchFamily="49" charset="-122"/>
                <a:cs typeface="Times New Roman" pitchFamily="18" charset="0"/>
              </a:rPr>
              <a:t>SDT</a:t>
            </a:r>
            <a:r>
              <a:rPr lang="zh-CN" altLang="en-US" dirty="0" smtClean="0">
                <a:latin typeface="Times New Roman" pitchFamily="18" charset="0"/>
                <a:ea typeface="隶书" pitchFamily="49" charset="-122"/>
                <a:cs typeface="Times New Roman" pitchFamily="18" charset="0"/>
              </a:rPr>
              <a:t>的基本实现方法：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建立语法分析树；</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从左到右、深度优先地执行这些动作</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用</a:t>
            </a:r>
            <a:r>
              <a:rPr lang="en-US" altLang="zh-CN" dirty="0" smtClean="0">
                <a:latin typeface="Times New Roman" pitchFamily="18" charset="0"/>
                <a:ea typeface="隶书" pitchFamily="49" charset="-122"/>
                <a:cs typeface="Times New Roman" pitchFamily="18" charset="0"/>
              </a:rPr>
              <a:t>SDT</a:t>
            </a:r>
            <a:r>
              <a:rPr lang="zh-CN" altLang="en-US" dirty="0" smtClean="0">
                <a:latin typeface="Times New Roman" pitchFamily="18" charset="0"/>
                <a:ea typeface="隶书" pitchFamily="49" charset="-122"/>
                <a:cs typeface="Times New Roman" pitchFamily="18" charset="0"/>
              </a:rPr>
              <a:t>实现两类重要的</a:t>
            </a:r>
            <a:r>
              <a:rPr lang="en-US" altLang="zh-CN" dirty="0" smtClean="0">
                <a:latin typeface="Times New Roman" pitchFamily="18" charset="0"/>
                <a:ea typeface="隶书" pitchFamily="49" charset="-122"/>
                <a:cs typeface="Times New Roman" pitchFamily="18" charset="0"/>
              </a:rPr>
              <a:t>SDD</a:t>
            </a:r>
          </a:p>
          <a:p>
            <a:pPr lvl="1"/>
            <a:r>
              <a:rPr lang="zh-CN" altLang="en-US" dirty="0" smtClean="0">
                <a:latin typeface="Times New Roman" pitchFamily="18" charset="0"/>
                <a:ea typeface="隶书" pitchFamily="49" charset="-122"/>
                <a:cs typeface="Times New Roman" pitchFamily="18" charset="0"/>
              </a:rPr>
              <a:t>基本文法是</a:t>
            </a:r>
            <a:r>
              <a:rPr lang="en-US" altLang="zh-CN" dirty="0" smtClean="0">
                <a:latin typeface="Times New Roman" pitchFamily="18" charset="0"/>
                <a:ea typeface="隶书" pitchFamily="49" charset="-122"/>
                <a:cs typeface="Times New Roman" pitchFamily="18" charset="0"/>
              </a:rPr>
              <a:t>LR</a:t>
            </a:r>
            <a:r>
              <a:rPr lang="zh-CN" altLang="en-US" dirty="0" smtClean="0">
                <a:latin typeface="Times New Roman" pitchFamily="18" charset="0"/>
                <a:ea typeface="隶书" pitchFamily="49" charset="-122"/>
                <a:cs typeface="Times New Roman" pitchFamily="18" charset="0"/>
              </a:rPr>
              <a:t>的，</a:t>
            </a:r>
            <a:r>
              <a:rPr lang="en-US" altLang="zh-CN" dirty="0" smtClean="0">
                <a:latin typeface="Times New Roman" pitchFamily="18" charset="0"/>
                <a:ea typeface="隶书" pitchFamily="49" charset="-122"/>
                <a:cs typeface="Times New Roman" pitchFamily="18" charset="0"/>
              </a:rPr>
              <a:t>SDD</a:t>
            </a:r>
            <a:r>
              <a:rPr lang="zh-CN" altLang="en-US" dirty="0" smtClean="0">
                <a:latin typeface="Times New Roman" pitchFamily="18" charset="0"/>
                <a:ea typeface="隶书" pitchFamily="49" charset="-122"/>
                <a:cs typeface="Times New Roman" pitchFamily="18" charset="0"/>
              </a:rPr>
              <a:t>是</a:t>
            </a:r>
            <a:r>
              <a:rPr lang="en-US" altLang="zh-CN" dirty="0" smtClean="0">
                <a:latin typeface="Times New Roman" pitchFamily="18" charset="0"/>
                <a:ea typeface="隶书" pitchFamily="49" charset="-122"/>
                <a:cs typeface="Times New Roman" pitchFamily="18" charset="0"/>
              </a:rPr>
              <a:t>S</a:t>
            </a:r>
            <a:r>
              <a:rPr lang="zh-CN" altLang="en-US" dirty="0" smtClean="0">
                <a:latin typeface="Times New Roman" pitchFamily="18" charset="0"/>
                <a:ea typeface="隶书" pitchFamily="49" charset="-122"/>
                <a:cs typeface="Times New Roman" pitchFamily="18" charset="0"/>
              </a:rPr>
              <a:t>属性的</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基本文法是</a:t>
            </a:r>
            <a:r>
              <a:rPr lang="en-US" altLang="zh-CN" dirty="0" smtClean="0">
                <a:latin typeface="Times New Roman" pitchFamily="18" charset="0"/>
                <a:ea typeface="隶书" pitchFamily="49" charset="-122"/>
                <a:cs typeface="Times New Roman" pitchFamily="18" charset="0"/>
              </a:rPr>
              <a:t>LL</a:t>
            </a:r>
            <a:r>
              <a:rPr lang="zh-CN" altLang="en-US" dirty="0" smtClean="0">
                <a:latin typeface="Times New Roman" pitchFamily="18" charset="0"/>
                <a:ea typeface="隶书" pitchFamily="49" charset="-122"/>
                <a:cs typeface="Times New Roman" pitchFamily="18" charset="0"/>
              </a:rPr>
              <a:t>的，</a:t>
            </a:r>
            <a:r>
              <a:rPr lang="en-US" altLang="zh-CN" dirty="0" smtClean="0">
                <a:latin typeface="Times New Roman" pitchFamily="18" charset="0"/>
                <a:ea typeface="隶书" pitchFamily="49" charset="-122"/>
                <a:cs typeface="Times New Roman" pitchFamily="18" charset="0"/>
              </a:rPr>
              <a:t>SDD</a:t>
            </a:r>
            <a:r>
              <a:rPr lang="zh-CN" altLang="en-US" dirty="0" smtClean="0">
                <a:latin typeface="Times New Roman" pitchFamily="18" charset="0"/>
                <a:ea typeface="隶书" pitchFamily="49" charset="-122"/>
                <a:cs typeface="Times New Roman" pitchFamily="18" charset="0"/>
              </a:rPr>
              <a:t>是</a:t>
            </a:r>
            <a:r>
              <a:rPr lang="en-US" altLang="zh-CN" dirty="0" smtClean="0">
                <a:latin typeface="Times New Roman" pitchFamily="18" charset="0"/>
                <a:ea typeface="隶书" pitchFamily="49" charset="-122"/>
                <a:cs typeface="Times New Roman" pitchFamily="18" charset="0"/>
              </a:rPr>
              <a:t>L</a:t>
            </a:r>
            <a:r>
              <a:rPr lang="zh-CN" altLang="en-US" dirty="0" smtClean="0">
                <a:latin typeface="Times New Roman" pitchFamily="18" charset="0"/>
                <a:ea typeface="隶书" pitchFamily="49" charset="-122"/>
                <a:cs typeface="Times New Roman" pitchFamily="18" charset="0"/>
              </a:rPr>
              <a:t>属性的</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语法制导的定义（</a:t>
            </a:r>
            <a:r>
              <a:rPr lang="en-US" altLang="zh-CN" dirty="0" smtClean="0">
                <a:latin typeface="华文新魏" pitchFamily="2" charset="-122"/>
                <a:ea typeface="华文新魏" pitchFamily="2" charset="-122"/>
              </a:rPr>
              <a:t>SDD</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lnSpcReduction="10000"/>
          </a:bodyPr>
          <a:lstStyle/>
          <a:p>
            <a:r>
              <a:rPr lang="en-US" altLang="zh-CN" dirty="0" smtClean="0">
                <a:latin typeface="Times New Roman" pitchFamily="18" charset="0"/>
                <a:ea typeface="隶书" pitchFamily="49" charset="-122"/>
                <a:cs typeface="Times New Roman" pitchFamily="18" charset="0"/>
              </a:rPr>
              <a:t>SDD</a:t>
            </a:r>
            <a:r>
              <a:rPr lang="zh-CN" altLang="en-US" dirty="0" smtClean="0">
                <a:latin typeface="Times New Roman" pitchFamily="18" charset="0"/>
                <a:ea typeface="隶书" pitchFamily="49" charset="-122"/>
                <a:cs typeface="Times New Roman" pitchFamily="18" charset="0"/>
              </a:rPr>
              <a:t>是上下文无关文法和属性</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规则的结合；</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属性和文法符号相关联，按照需要来确定各个文法符号需要哪些属性</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规则和产生式相关联</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对于文法符号</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和属性</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，我们用</a:t>
            </a:r>
            <a:r>
              <a:rPr lang="en-US" altLang="zh-CN" dirty="0" err="1" smtClean="0">
                <a:latin typeface="Times New Roman" pitchFamily="18" charset="0"/>
                <a:ea typeface="隶书" pitchFamily="49" charset="-122"/>
                <a:cs typeface="Times New Roman" pitchFamily="18" charset="0"/>
              </a:rPr>
              <a:t>X.a</a:t>
            </a:r>
            <a:r>
              <a:rPr lang="zh-CN" altLang="en-US" dirty="0" smtClean="0">
                <a:latin typeface="Times New Roman" pitchFamily="18" charset="0"/>
                <a:ea typeface="隶书" pitchFamily="49" charset="-122"/>
                <a:cs typeface="Times New Roman" pitchFamily="18" charset="0"/>
              </a:rPr>
              <a:t>表示分析树中的某个标号为</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的结点的值。</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一个分析树结点和它的分支对应于一个产生式规则，而对应的语义规则确定了这些结点上的属性的取值。</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可在语法分析过程中实现的</a:t>
            </a:r>
            <a:r>
              <a:rPr lang="en-US" altLang="zh-CN" dirty="0" smtClean="0">
                <a:latin typeface="华文新魏" pitchFamily="2" charset="-122"/>
                <a:ea typeface="华文新魏" pitchFamily="2" charset="-122"/>
              </a:rPr>
              <a:t>SDT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229600" cy="4900634"/>
          </a:xfrm>
        </p:spPr>
        <p:txBody>
          <a:bodyPr>
            <a:normAutofit lnSpcReduction="10000"/>
          </a:bodyPr>
          <a:lstStyle/>
          <a:p>
            <a:r>
              <a:rPr lang="zh-CN" altLang="en-US" dirty="0" smtClean="0">
                <a:latin typeface="Times New Roman" pitchFamily="18" charset="0"/>
                <a:ea typeface="隶书" pitchFamily="49" charset="-122"/>
                <a:cs typeface="Times New Roman" pitchFamily="18" charset="0"/>
              </a:rPr>
              <a:t>实际实现</a:t>
            </a:r>
            <a:r>
              <a:rPr lang="en-US" altLang="zh-CN" dirty="0" smtClean="0">
                <a:latin typeface="Times New Roman" pitchFamily="18" charset="0"/>
                <a:ea typeface="隶书" pitchFamily="49" charset="-122"/>
                <a:cs typeface="Times New Roman" pitchFamily="18" charset="0"/>
              </a:rPr>
              <a:t>SDT</a:t>
            </a:r>
            <a:r>
              <a:rPr lang="zh-CN" altLang="en-US" dirty="0" smtClean="0">
                <a:latin typeface="Times New Roman" pitchFamily="18" charset="0"/>
                <a:ea typeface="隶书" pitchFamily="49" charset="-122"/>
                <a:cs typeface="Times New Roman" pitchFamily="18" charset="0"/>
              </a:rPr>
              <a:t>时，并不会真的构造语法分析树，而是在分析过程中执行语义动作</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即使基础文法可以应用某种分析技术，可能因为动作的缘故导致此技术不可用</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判断是否可在分析过程中实现</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将每个语义动作替换为一个独有的标记非终结符号；每个标记非终结符号</a:t>
            </a:r>
            <a:r>
              <a:rPr lang="en-US" altLang="zh-CN" dirty="0" smtClean="0">
                <a:latin typeface="Times New Roman" pitchFamily="18" charset="0"/>
                <a:ea typeface="隶书" pitchFamily="49" charset="-122"/>
                <a:cs typeface="Times New Roman" pitchFamily="18" charset="0"/>
              </a:rPr>
              <a:t>M</a:t>
            </a:r>
            <a:r>
              <a:rPr lang="zh-CN" altLang="en-US" dirty="0" smtClean="0">
                <a:latin typeface="Times New Roman" pitchFamily="18" charset="0"/>
                <a:ea typeface="隶书" pitchFamily="49" charset="-122"/>
                <a:cs typeface="Times New Roman" pitchFamily="18" charset="0"/>
              </a:rPr>
              <a:t>的产生式为</a:t>
            </a:r>
            <a:r>
              <a:rPr lang="en-US" altLang="zh-CN" dirty="0" smtClean="0">
                <a:latin typeface="Times New Roman" pitchFamily="18" charset="0"/>
                <a:ea typeface="隶书" pitchFamily="49" charset="-122"/>
                <a:cs typeface="Times New Roman" pitchFamily="18" charset="0"/>
              </a:rPr>
              <a:t>M</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ε</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如果新的文法可以由某种方法进行分析，那么这个</a:t>
            </a:r>
            <a:r>
              <a:rPr lang="en-US" altLang="zh-CN" dirty="0" smtClean="0">
                <a:latin typeface="Times New Roman" pitchFamily="18" charset="0"/>
                <a:ea typeface="隶书" pitchFamily="49" charset="-122"/>
                <a:cs typeface="Times New Roman" pitchFamily="18" charset="0"/>
                <a:sym typeface="Wingdings" pitchFamily="2" charset="2"/>
              </a:rPr>
              <a:t>SDT</a:t>
            </a:r>
            <a:r>
              <a:rPr lang="zh-CN" altLang="en-US" dirty="0" smtClean="0">
                <a:latin typeface="Times New Roman" pitchFamily="18" charset="0"/>
                <a:ea typeface="隶书" pitchFamily="49" charset="-122"/>
                <a:cs typeface="Times New Roman" pitchFamily="18" charset="0"/>
                <a:sym typeface="Wingdings" pitchFamily="2" charset="2"/>
              </a:rPr>
              <a:t>就可以在这个分析过程中实现。</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注意：这个方法没有考虑变量值的传递等要求。</a:t>
            </a:r>
            <a:endParaRPr lang="en-US" altLang="zh-CN" dirty="0" smtClean="0">
              <a:latin typeface="Times New Roman" pitchFamily="18" charset="0"/>
              <a:ea typeface="隶书" pitchFamily="49" charset="-122"/>
              <a:cs typeface="Times New Roman" pitchFamily="18" charset="0"/>
              <a:sym typeface="Wingdings" pitchFamily="2" charset="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后缀翻译方案</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文法可以自底向上分析且</a:t>
            </a:r>
            <a:r>
              <a:rPr lang="en-US" altLang="zh-CN" dirty="0" smtClean="0">
                <a:latin typeface="Times New Roman" pitchFamily="18" charset="0"/>
                <a:ea typeface="隶书" pitchFamily="49" charset="-122"/>
                <a:cs typeface="Times New Roman" pitchFamily="18" charset="0"/>
              </a:rPr>
              <a:t>SDD</a:t>
            </a:r>
            <a:r>
              <a:rPr lang="zh-CN" altLang="en-US" dirty="0" smtClean="0">
                <a:latin typeface="Times New Roman" pitchFamily="18" charset="0"/>
                <a:ea typeface="隶书" pitchFamily="49" charset="-122"/>
                <a:cs typeface="Times New Roman" pitchFamily="18" charset="0"/>
              </a:rPr>
              <a:t>是</a:t>
            </a:r>
            <a:r>
              <a:rPr lang="en-US" altLang="zh-CN" dirty="0" smtClean="0">
                <a:latin typeface="Times New Roman" pitchFamily="18" charset="0"/>
                <a:ea typeface="隶书" pitchFamily="49" charset="-122"/>
                <a:cs typeface="Times New Roman" pitchFamily="18" charset="0"/>
              </a:rPr>
              <a:t>S</a:t>
            </a:r>
            <a:r>
              <a:rPr lang="zh-CN" altLang="en-US" dirty="0" smtClean="0">
                <a:latin typeface="Times New Roman" pitchFamily="18" charset="0"/>
                <a:ea typeface="隶书" pitchFamily="49" charset="-122"/>
                <a:cs typeface="Times New Roman" pitchFamily="18" charset="0"/>
              </a:rPr>
              <a:t>属性的</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可以构造出</a:t>
            </a:r>
            <a:r>
              <a:rPr lang="en-US" altLang="zh-CN" dirty="0" smtClean="0">
                <a:latin typeface="Times New Roman" pitchFamily="18" charset="0"/>
                <a:ea typeface="隶书" pitchFamily="49" charset="-122"/>
                <a:cs typeface="Times New Roman" pitchFamily="18" charset="0"/>
              </a:rPr>
              <a:t>SDT</a:t>
            </a:r>
            <a:r>
              <a:rPr lang="zh-CN" altLang="en-US" dirty="0" smtClean="0">
                <a:latin typeface="Times New Roman" pitchFamily="18" charset="0"/>
                <a:ea typeface="隶书" pitchFamily="49" charset="-122"/>
                <a:cs typeface="Times New Roman" pitchFamily="18" charset="0"/>
              </a:rPr>
              <a:t>，且所有动作都在产生式最后；</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分析过程中，当按照某个产生式执行归约时，执行相应的动作；</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计算得到的属性值放在栈中；</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后缀翻译方案：所有动作都在产生式最右端的</a:t>
            </a:r>
            <a:r>
              <a:rPr lang="en-US" altLang="zh-CN" dirty="0" smtClean="0">
                <a:latin typeface="Times New Roman" pitchFamily="18" charset="0"/>
                <a:ea typeface="隶书" pitchFamily="49" charset="-122"/>
                <a:cs typeface="Times New Roman" pitchFamily="18" charset="0"/>
              </a:rPr>
              <a:t>SDT</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后缀翻译方案的例子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8229600" cy="614354"/>
          </a:xfrm>
        </p:spPr>
        <p:txBody>
          <a:bodyPr/>
          <a:lstStyle/>
          <a:p>
            <a:r>
              <a:rPr lang="zh-CN" altLang="en-US" dirty="0" smtClean="0">
                <a:latin typeface="Times New Roman" pitchFamily="18" charset="0"/>
                <a:ea typeface="隶书" pitchFamily="49" charset="-122"/>
                <a:cs typeface="Times New Roman" pitchFamily="18" charset="0"/>
              </a:rPr>
              <a:t>实现桌上计算机的后缀</a:t>
            </a:r>
            <a:r>
              <a:rPr lang="en-US" altLang="zh-CN" dirty="0" smtClean="0">
                <a:latin typeface="Times New Roman" pitchFamily="18" charset="0"/>
                <a:ea typeface="隶书" pitchFamily="49" charset="-122"/>
                <a:cs typeface="Times New Roman" pitchFamily="18" charset="0"/>
              </a:rPr>
              <a:t>SDT</a:t>
            </a:r>
            <a:endParaRPr lang="zh-CN" altLang="en-US" dirty="0">
              <a:latin typeface="Times New Roman" pitchFamily="18" charset="0"/>
              <a:ea typeface="隶书" pitchFamily="49" charset="-122"/>
              <a:cs typeface="Times New Roman"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1285852" y="2428868"/>
            <a:ext cx="6343650" cy="3048000"/>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后缀</a:t>
            </a:r>
            <a:r>
              <a:rPr lang="en-US" altLang="zh-CN" dirty="0" smtClean="0">
                <a:latin typeface="华文新魏" pitchFamily="2" charset="-122"/>
                <a:ea typeface="华文新魏" pitchFamily="2" charset="-122"/>
              </a:rPr>
              <a:t>SDT</a:t>
            </a:r>
            <a:r>
              <a:rPr lang="zh-CN" altLang="en-US" dirty="0" smtClean="0">
                <a:latin typeface="华文新魏" pitchFamily="2" charset="-122"/>
                <a:ea typeface="华文新魏" pitchFamily="2" charset="-122"/>
              </a:rPr>
              <a:t>的语法分析栈实现</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8229600" cy="3543312"/>
          </a:xfrm>
        </p:spPr>
        <p:txBody>
          <a:bodyPr>
            <a:normAutofit fontScale="92500" lnSpcReduction="10000"/>
          </a:bodyPr>
          <a:lstStyle/>
          <a:p>
            <a:r>
              <a:rPr lang="zh-CN" altLang="en-US" dirty="0" smtClean="0">
                <a:latin typeface="Times New Roman" pitchFamily="18" charset="0"/>
                <a:ea typeface="隶书" pitchFamily="49" charset="-122"/>
                <a:cs typeface="Times New Roman" pitchFamily="18" charset="0"/>
              </a:rPr>
              <a:t>可以在</a:t>
            </a:r>
            <a:r>
              <a:rPr lang="en-US" altLang="zh-CN" dirty="0" smtClean="0">
                <a:latin typeface="Times New Roman" pitchFamily="18" charset="0"/>
                <a:ea typeface="隶书" pitchFamily="49" charset="-122"/>
                <a:cs typeface="Times New Roman" pitchFamily="18" charset="0"/>
              </a:rPr>
              <a:t>LR</a:t>
            </a:r>
            <a:r>
              <a:rPr lang="zh-CN" altLang="en-US" dirty="0" smtClean="0">
                <a:latin typeface="Times New Roman" pitchFamily="18" charset="0"/>
                <a:ea typeface="隶书" pitchFamily="49" charset="-122"/>
                <a:cs typeface="Times New Roman" pitchFamily="18" charset="0"/>
              </a:rPr>
              <a:t>语法分析的过程中实现</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归约时执行相应的语义动作</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定义可以记录各个文法符号的属性的</a:t>
            </a:r>
            <a:r>
              <a:rPr lang="en-US" altLang="zh-CN" dirty="0" smtClean="0">
                <a:latin typeface="Times New Roman" pitchFamily="18" charset="0"/>
                <a:ea typeface="隶书" pitchFamily="49" charset="-122"/>
                <a:cs typeface="Times New Roman" pitchFamily="18" charset="0"/>
              </a:rPr>
              <a:t>union</a:t>
            </a:r>
            <a:r>
              <a:rPr lang="zh-CN" altLang="en-US" dirty="0" smtClean="0">
                <a:latin typeface="Times New Roman" pitchFamily="18" charset="0"/>
                <a:ea typeface="隶书" pitchFamily="49" charset="-122"/>
                <a:cs typeface="Times New Roman" pitchFamily="18" charset="0"/>
              </a:rPr>
              <a:t>结构</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栈中的每个文法符号（或者状态）的附带一个这样的结构的值；</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在按照产生式</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XYZ</a:t>
            </a:r>
            <a:r>
              <a:rPr lang="zh-CN" altLang="en-US" dirty="0" smtClean="0">
                <a:latin typeface="Times New Roman" pitchFamily="18" charset="0"/>
                <a:ea typeface="隶书" pitchFamily="49" charset="-122"/>
                <a:cs typeface="Times New Roman" pitchFamily="18" charset="0"/>
              </a:rPr>
              <a:t>归约时，</a:t>
            </a:r>
            <a:r>
              <a:rPr lang="en-US" altLang="zh-CN" dirty="0" smtClean="0">
                <a:latin typeface="Times New Roman" pitchFamily="18" charset="0"/>
                <a:ea typeface="隶书" pitchFamily="49" charset="-122"/>
                <a:cs typeface="Times New Roman" pitchFamily="18" charset="0"/>
              </a:rPr>
              <a:t>Z</a:t>
            </a:r>
            <a:r>
              <a:rPr lang="zh-CN" altLang="en-US" dirty="0" smtClean="0">
                <a:latin typeface="Times New Roman" pitchFamily="18" charset="0"/>
                <a:ea typeface="隶书" pitchFamily="49" charset="-122"/>
                <a:cs typeface="Times New Roman" pitchFamily="18" charset="0"/>
              </a:rPr>
              <a:t>的属性可以在栈顶找到，</a:t>
            </a:r>
            <a:r>
              <a:rPr lang="en-US" altLang="zh-CN" dirty="0" smtClean="0">
                <a:latin typeface="Times New Roman" pitchFamily="18" charset="0"/>
                <a:ea typeface="隶书" pitchFamily="49" charset="-122"/>
                <a:cs typeface="Times New Roman" pitchFamily="18" charset="0"/>
              </a:rPr>
              <a:t>Y</a:t>
            </a:r>
            <a:r>
              <a:rPr lang="zh-CN" altLang="en-US" dirty="0" smtClean="0">
                <a:latin typeface="Times New Roman" pitchFamily="18" charset="0"/>
                <a:ea typeface="隶书" pitchFamily="49" charset="-122"/>
                <a:cs typeface="Times New Roman" pitchFamily="18" charset="0"/>
              </a:rPr>
              <a:t>的属性可以在下一个位置找到，</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的属性可以在再下一个位置找到。</a:t>
            </a:r>
            <a:endParaRPr lang="en-US" altLang="zh-CN" dirty="0" smtClean="0">
              <a:latin typeface="Times New Roman" pitchFamily="18" charset="0"/>
              <a:ea typeface="隶书" pitchFamily="49" charset="-122"/>
              <a:cs typeface="Times New Roman"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1357290" y="4857760"/>
            <a:ext cx="6315075" cy="1828800"/>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分析栈实现的例子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假设语法分析栈存放在一个被称为</a:t>
            </a:r>
            <a:r>
              <a:rPr lang="en-US" altLang="zh-CN" dirty="0" smtClean="0">
                <a:latin typeface="Times New Roman" pitchFamily="18" charset="0"/>
                <a:ea typeface="隶书" pitchFamily="49" charset="-122"/>
                <a:cs typeface="Times New Roman" pitchFamily="18" charset="0"/>
              </a:rPr>
              <a:t>stack</a:t>
            </a:r>
            <a:r>
              <a:rPr lang="zh-CN" altLang="en-US" dirty="0" smtClean="0">
                <a:latin typeface="Times New Roman" pitchFamily="18" charset="0"/>
                <a:ea typeface="隶书" pitchFamily="49" charset="-122"/>
                <a:cs typeface="Times New Roman" pitchFamily="18" charset="0"/>
              </a:rPr>
              <a:t>的记录数组中，下标</a:t>
            </a:r>
            <a:r>
              <a:rPr lang="en-US" altLang="zh-CN" dirty="0" smtClean="0">
                <a:latin typeface="Times New Roman" pitchFamily="18" charset="0"/>
                <a:ea typeface="隶书" pitchFamily="49" charset="-122"/>
                <a:cs typeface="Times New Roman" pitchFamily="18" charset="0"/>
              </a:rPr>
              <a:t>top</a:t>
            </a:r>
            <a:r>
              <a:rPr lang="zh-CN" altLang="en-US" dirty="0" smtClean="0">
                <a:latin typeface="Times New Roman" pitchFamily="18" charset="0"/>
                <a:ea typeface="隶书" pitchFamily="49" charset="-122"/>
                <a:cs typeface="Times New Roman" pitchFamily="18" charset="0"/>
              </a:rPr>
              <a:t>指向栈顶；</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stack[top]</a:t>
            </a:r>
            <a:r>
              <a:rPr lang="zh-CN" altLang="en-US" dirty="0" smtClean="0">
                <a:latin typeface="Times New Roman" pitchFamily="18" charset="0"/>
                <a:ea typeface="隶书" pitchFamily="49" charset="-122"/>
                <a:cs typeface="Times New Roman" pitchFamily="18" charset="0"/>
              </a:rPr>
              <a:t>是这个栈的栈顶；</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stack[top-1]</a:t>
            </a:r>
            <a:r>
              <a:rPr lang="zh-CN" altLang="en-US" dirty="0" smtClean="0">
                <a:latin typeface="Times New Roman" pitchFamily="18" charset="0"/>
                <a:ea typeface="隶书" pitchFamily="49" charset="-122"/>
                <a:cs typeface="Times New Roman" pitchFamily="18" charset="0"/>
              </a:rPr>
              <a:t>指向栈顶下一个位置；</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如果不同的文法符号有不同的属性集合，我们可以使用</a:t>
            </a:r>
            <a:r>
              <a:rPr lang="en-US" altLang="zh-CN" dirty="0" smtClean="0">
                <a:latin typeface="Times New Roman" pitchFamily="18" charset="0"/>
                <a:ea typeface="隶书" pitchFamily="49" charset="-122"/>
                <a:cs typeface="Times New Roman" pitchFamily="18" charset="0"/>
              </a:rPr>
              <a:t>union</a:t>
            </a:r>
            <a:r>
              <a:rPr lang="zh-CN" altLang="en-US" dirty="0" smtClean="0">
                <a:latin typeface="Times New Roman" pitchFamily="18" charset="0"/>
                <a:ea typeface="隶书" pitchFamily="49" charset="-122"/>
                <a:cs typeface="Times New Roman" pitchFamily="18" charset="0"/>
              </a:rPr>
              <a:t>来保存这些属性值。（归约时，我们能够知道栈顶向下的各个符号分别是什么</a:t>
            </a:r>
            <a:r>
              <a:rPr lang="zh-CN" altLang="en-US" dirty="0" smtClean="0"/>
              <a:t>）</a:t>
            </a:r>
            <a:endParaRPr lang="en-US" altLang="zh-CN" dirty="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后缀</a:t>
            </a:r>
            <a:r>
              <a:rPr lang="en-US" altLang="zh-CN" dirty="0" smtClean="0">
                <a:latin typeface="华文新魏" pitchFamily="2" charset="-122"/>
                <a:ea typeface="华文新魏" pitchFamily="2" charset="-122"/>
              </a:rPr>
              <a:t>SDT</a:t>
            </a:r>
            <a:r>
              <a:rPr lang="zh-CN" altLang="en-US" dirty="0" smtClean="0">
                <a:latin typeface="华文新魏" pitchFamily="2" charset="-122"/>
                <a:ea typeface="华文新魏" pitchFamily="2" charset="-122"/>
              </a:rPr>
              <a:t>的栈实现</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28596" y="5715016"/>
            <a:ext cx="8229600" cy="1000132"/>
          </a:xfrm>
        </p:spPr>
        <p:txBody>
          <a:bodyPr>
            <a:normAutofit fontScale="92500" lnSpcReduction="10000"/>
          </a:bodyPr>
          <a:lstStyle/>
          <a:p>
            <a:r>
              <a:rPr lang="zh-CN" altLang="en-US" dirty="0" smtClean="0">
                <a:latin typeface="Times New Roman" pitchFamily="18" charset="0"/>
                <a:ea typeface="隶书" pitchFamily="49" charset="-122"/>
                <a:cs typeface="Times New Roman" pitchFamily="18" charset="0"/>
              </a:rPr>
              <a:t>这个</a:t>
            </a:r>
            <a:r>
              <a:rPr lang="en-US" altLang="zh-CN" dirty="0" smtClean="0">
                <a:latin typeface="Times New Roman" pitchFamily="18" charset="0"/>
                <a:ea typeface="隶书" pitchFamily="49" charset="-122"/>
                <a:cs typeface="Times New Roman" pitchFamily="18" charset="0"/>
              </a:rPr>
              <a:t>SDT</a:t>
            </a:r>
            <a:r>
              <a:rPr lang="zh-CN" altLang="en-US" dirty="0" smtClean="0">
                <a:latin typeface="Times New Roman" pitchFamily="18" charset="0"/>
                <a:ea typeface="隶书" pitchFamily="49" charset="-122"/>
                <a:cs typeface="Times New Roman" pitchFamily="18" charset="0"/>
              </a:rPr>
              <a:t>中没有局部变量，不会产生和局部变量有关的问题</a:t>
            </a:r>
            <a:endParaRPr lang="zh-CN" altLang="en-US" dirty="0">
              <a:latin typeface="Times New Roman" pitchFamily="18" charset="0"/>
              <a:ea typeface="隶书" pitchFamily="49" charset="-122"/>
              <a:cs typeface="Times New Roman" pitchFamily="18" charset="0"/>
            </a:endParaRPr>
          </a:p>
        </p:txBody>
      </p:sp>
      <p:pic>
        <p:nvPicPr>
          <p:cNvPr id="5122" name="Picture 2"/>
          <p:cNvPicPr>
            <a:picLocks noChangeAspect="1" noChangeArrowheads="1"/>
          </p:cNvPicPr>
          <p:nvPr/>
        </p:nvPicPr>
        <p:blipFill>
          <a:blip r:embed="rId2" cstate="print"/>
          <a:srcRect/>
          <a:stretch>
            <a:fillRect/>
          </a:stretch>
        </p:blipFill>
        <p:spPr bwMode="auto">
          <a:xfrm>
            <a:off x="857224" y="1500174"/>
            <a:ext cx="7344064" cy="4110048"/>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产生式内部带有语义动作的</a:t>
            </a:r>
            <a:r>
              <a:rPr lang="en-US" altLang="zh-CN" dirty="0" smtClean="0">
                <a:latin typeface="华文新魏" pitchFamily="2" charset="-122"/>
                <a:ea typeface="华文新魏" pitchFamily="2" charset="-122"/>
              </a:rPr>
              <a:t>SDT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20000"/>
          </a:bodyPr>
          <a:lstStyle/>
          <a:p>
            <a:r>
              <a:rPr lang="zh-CN" altLang="en-US" dirty="0" smtClean="0">
                <a:latin typeface="Times New Roman" pitchFamily="18" charset="0"/>
                <a:ea typeface="隶书" pitchFamily="49" charset="-122"/>
                <a:cs typeface="Times New Roman" pitchFamily="18" charset="0"/>
              </a:rPr>
              <a:t>一个动作左边的所有符号（以及动作）处理完成后，就立刻执行这个动作</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B</a:t>
            </a:r>
            <a:r>
              <a:rPr lang="en-US" altLang="zh-CN" dirty="0" smtClean="0">
                <a:latin typeface="Times New Roman" pitchFamily="18" charset="0"/>
                <a:ea typeface="隶书" pitchFamily="49" charset="-122"/>
                <a:cs typeface="Times New Roman" pitchFamily="18" charset="0"/>
                <a:sym typeface="Wingdings" pitchFamily="2" charset="2"/>
              </a:rPr>
              <a:t>X{a}Y</a:t>
            </a:r>
          </a:p>
          <a:p>
            <a:pPr lvl="1"/>
            <a:r>
              <a:rPr lang="zh-CN" altLang="en-US" dirty="0" smtClean="0">
                <a:latin typeface="Times New Roman" pitchFamily="18" charset="0"/>
                <a:ea typeface="隶书" pitchFamily="49" charset="-122"/>
                <a:cs typeface="Times New Roman" pitchFamily="18" charset="0"/>
                <a:sym typeface="Wingdings" pitchFamily="2" charset="2"/>
              </a:rPr>
              <a:t>自底向上分析时，</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在</a:t>
            </a:r>
            <a:r>
              <a:rPr lang="en-US" altLang="zh-CN" dirty="0" smtClean="0">
                <a:latin typeface="Times New Roman" pitchFamily="18" charset="0"/>
                <a:ea typeface="隶书" pitchFamily="49" charset="-122"/>
                <a:cs typeface="Times New Roman" pitchFamily="18" charset="0"/>
                <a:sym typeface="Wingdings" pitchFamily="2" charset="2"/>
              </a:rPr>
              <a:t>X</a:t>
            </a:r>
            <a:r>
              <a:rPr lang="zh-CN" altLang="en-US" dirty="0" smtClean="0">
                <a:latin typeface="Times New Roman" pitchFamily="18" charset="0"/>
                <a:ea typeface="隶书" pitchFamily="49" charset="-122"/>
                <a:cs typeface="Times New Roman" pitchFamily="18" charset="0"/>
                <a:sym typeface="Wingdings" pitchFamily="2" charset="2"/>
              </a:rPr>
              <a:t>出现在栈顶时执行</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rPr>
              <a:t>自顶向下分析时，在试图展开</a:t>
            </a:r>
            <a:r>
              <a:rPr lang="en-US" altLang="zh-CN" dirty="0" smtClean="0">
                <a:latin typeface="Times New Roman" pitchFamily="18" charset="0"/>
                <a:ea typeface="隶书" pitchFamily="49" charset="-122"/>
                <a:cs typeface="Times New Roman" pitchFamily="18" charset="0"/>
              </a:rPr>
              <a:t>Y</a:t>
            </a:r>
            <a:r>
              <a:rPr lang="zh-CN" altLang="en-US" dirty="0" smtClean="0">
                <a:latin typeface="Times New Roman" pitchFamily="18" charset="0"/>
                <a:ea typeface="隶书" pitchFamily="49" charset="-122"/>
                <a:cs typeface="Times New Roman" pitchFamily="18" charset="0"/>
              </a:rPr>
              <a:t>或者在输入中检测到</a:t>
            </a:r>
            <a:r>
              <a:rPr lang="en-US" altLang="zh-CN" dirty="0" smtClean="0">
                <a:latin typeface="Times New Roman" pitchFamily="18" charset="0"/>
                <a:ea typeface="隶书" pitchFamily="49" charset="-122"/>
                <a:cs typeface="Times New Roman" pitchFamily="18" charset="0"/>
              </a:rPr>
              <a:t>Y</a:t>
            </a:r>
            <a:r>
              <a:rPr lang="zh-CN" altLang="en-US" dirty="0" smtClean="0">
                <a:latin typeface="Times New Roman" pitchFamily="18" charset="0"/>
                <a:ea typeface="隶书" pitchFamily="49" charset="-122"/>
                <a:cs typeface="Times New Roman" pitchFamily="18" charset="0"/>
              </a:rPr>
              <a:t>的时刻执行</a:t>
            </a:r>
            <a:r>
              <a:rPr lang="en-US" altLang="zh-CN" dirty="0" smtClean="0">
                <a:latin typeface="Times New Roman" pitchFamily="18" charset="0"/>
                <a:ea typeface="隶书" pitchFamily="49" charset="-122"/>
                <a:cs typeface="Times New Roman" pitchFamily="18" charset="0"/>
              </a:rPr>
              <a:t>a</a:t>
            </a:r>
          </a:p>
          <a:p>
            <a:r>
              <a:rPr lang="zh-CN" altLang="en-US" dirty="0" smtClean="0">
                <a:latin typeface="隶书" pitchFamily="49" charset="-122"/>
                <a:ea typeface="隶书" pitchFamily="49" charset="-122"/>
                <a:cs typeface="Times New Roman" pitchFamily="18" charset="0"/>
              </a:rPr>
              <a:t>不是所有的</a:t>
            </a:r>
            <a:r>
              <a:rPr lang="en-US" altLang="zh-CN" dirty="0" smtClean="0">
                <a:latin typeface="隶书" pitchFamily="49" charset="-122"/>
                <a:ea typeface="隶书" pitchFamily="49" charset="-122"/>
                <a:cs typeface="Times New Roman" pitchFamily="18" charset="0"/>
              </a:rPr>
              <a:t>SDT</a:t>
            </a:r>
            <a:r>
              <a:rPr lang="zh-CN" altLang="en-US" dirty="0" smtClean="0">
                <a:latin typeface="隶书" pitchFamily="49" charset="-122"/>
                <a:ea typeface="隶书" pitchFamily="49" charset="-122"/>
                <a:cs typeface="Times New Roman" pitchFamily="18" charset="0"/>
              </a:rPr>
              <a:t>都可以在分析过程中实现</a:t>
            </a:r>
            <a:endParaRPr lang="en-US" altLang="zh-CN" dirty="0" smtClean="0">
              <a:latin typeface="隶书" pitchFamily="49" charset="-122"/>
              <a:ea typeface="隶书" pitchFamily="49" charset="-122"/>
              <a:cs typeface="Times New Roman" pitchFamily="18" charset="0"/>
            </a:endParaRPr>
          </a:p>
          <a:p>
            <a:pPr lvl="1"/>
            <a:r>
              <a:rPr lang="zh-CN" altLang="en-US" dirty="0" smtClean="0">
                <a:latin typeface="隶书" pitchFamily="49" charset="-122"/>
                <a:ea typeface="隶书" pitchFamily="49" charset="-122"/>
                <a:cs typeface="Times New Roman" pitchFamily="18" charset="0"/>
              </a:rPr>
              <a:t>但是后缀</a:t>
            </a:r>
            <a:r>
              <a:rPr lang="en-US" altLang="zh-CN" dirty="0" smtClean="0">
                <a:latin typeface="隶书" pitchFamily="49" charset="-122"/>
                <a:ea typeface="隶书" pitchFamily="49" charset="-122"/>
                <a:cs typeface="Times New Roman" pitchFamily="18" charset="0"/>
              </a:rPr>
              <a:t>SDT</a:t>
            </a:r>
            <a:r>
              <a:rPr lang="zh-CN" altLang="en-US" dirty="0" smtClean="0">
                <a:latin typeface="隶书" pitchFamily="49" charset="-122"/>
                <a:ea typeface="隶书" pitchFamily="49" charset="-122"/>
                <a:cs typeface="Times New Roman" pitchFamily="18" charset="0"/>
              </a:rPr>
              <a:t>以及</a:t>
            </a:r>
            <a:r>
              <a:rPr lang="en-US" altLang="zh-CN" dirty="0" smtClean="0">
                <a:latin typeface="隶书" pitchFamily="49" charset="-122"/>
                <a:ea typeface="隶书" pitchFamily="49" charset="-122"/>
                <a:cs typeface="Times New Roman" pitchFamily="18" charset="0"/>
              </a:rPr>
              <a:t>L</a:t>
            </a:r>
            <a:r>
              <a:rPr lang="zh-CN" altLang="en-US" dirty="0" smtClean="0">
                <a:latin typeface="隶书" pitchFamily="49" charset="-122"/>
                <a:ea typeface="隶书" pitchFamily="49" charset="-122"/>
                <a:cs typeface="Times New Roman" pitchFamily="18" charset="0"/>
              </a:rPr>
              <a:t>属性</a:t>
            </a:r>
            <a:r>
              <a:rPr lang="en-US" altLang="zh-CN" dirty="0" smtClean="0">
                <a:latin typeface="隶书" pitchFamily="49" charset="-122"/>
                <a:ea typeface="隶书" pitchFamily="49" charset="-122"/>
                <a:cs typeface="Times New Roman" pitchFamily="18" charset="0"/>
              </a:rPr>
              <a:t>SDT</a:t>
            </a:r>
            <a:r>
              <a:rPr lang="zh-CN" altLang="en-US" dirty="0" smtClean="0">
                <a:latin typeface="隶书" pitchFamily="49" charset="-122"/>
                <a:ea typeface="隶书" pitchFamily="49" charset="-122"/>
                <a:cs typeface="Times New Roman" pitchFamily="18" charset="0"/>
              </a:rPr>
              <a:t>可以在分析时完成。</a:t>
            </a:r>
            <a:endParaRPr lang="en-US" altLang="zh-CN" dirty="0" smtClean="0">
              <a:latin typeface="隶书" pitchFamily="49" charset="-122"/>
              <a:ea typeface="隶书" pitchFamily="49" charset="-122"/>
              <a:cs typeface="Times New Roman" pitchFamily="18" charset="0"/>
            </a:endParaRPr>
          </a:p>
          <a:p>
            <a:r>
              <a:rPr lang="zh-CN" altLang="en-US" dirty="0" smtClean="0">
                <a:latin typeface="隶书" pitchFamily="49" charset="-122"/>
                <a:ea typeface="隶书" pitchFamily="49" charset="-122"/>
                <a:cs typeface="Times New Roman" pitchFamily="18" charset="0"/>
              </a:rPr>
              <a:t>对于所有的</a:t>
            </a:r>
            <a:r>
              <a:rPr lang="en-US" altLang="zh-CN" dirty="0" smtClean="0">
                <a:latin typeface="隶书" pitchFamily="49" charset="-122"/>
                <a:ea typeface="隶书" pitchFamily="49" charset="-122"/>
                <a:cs typeface="Times New Roman" pitchFamily="18" charset="0"/>
              </a:rPr>
              <a:t>SDT</a:t>
            </a:r>
            <a:r>
              <a:rPr lang="zh-CN" altLang="en-US" dirty="0" smtClean="0">
                <a:latin typeface="隶书" pitchFamily="49" charset="-122"/>
                <a:ea typeface="隶书" pitchFamily="49" charset="-122"/>
                <a:cs typeface="Times New Roman" pitchFamily="18" charset="0"/>
              </a:rPr>
              <a:t>，都可以先建立分析树（语义动作作为虚拟的结点），然后进行前</a:t>
            </a:r>
            <a:r>
              <a:rPr lang="zh-CN" altLang="en-US" dirty="0" smtClean="0">
                <a:latin typeface="隶书" pitchFamily="49" charset="-122"/>
                <a:ea typeface="隶书" pitchFamily="49" charset="-122"/>
              </a:rPr>
              <a:t>序遍历并执行动作。</a:t>
            </a:r>
            <a:endParaRPr lang="zh-CN" altLang="en-US" dirty="0">
              <a:latin typeface="隶书" pitchFamily="49" charset="-122"/>
              <a:ea typeface="隶书" pitchFamily="49"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消左递归时</a:t>
            </a:r>
            <a:r>
              <a:rPr lang="en-US" altLang="zh-CN" dirty="0" smtClean="0">
                <a:latin typeface="华文新魏" pitchFamily="2" charset="-122"/>
                <a:ea typeface="华文新魏" pitchFamily="2" charset="-122"/>
              </a:rPr>
              <a:t>SDT</a:t>
            </a:r>
            <a:r>
              <a:rPr lang="zh-CN" altLang="en-US" dirty="0" smtClean="0">
                <a:latin typeface="华文新魏" pitchFamily="2" charset="-122"/>
                <a:ea typeface="华文新魏" pitchFamily="2" charset="-122"/>
              </a:rPr>
              <a:t>的转换</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229600" cy="4757758"/>
          </a:xfrm>
        </p:spPr>
        <p:txBody>
          <a:bodyPr>
            <a:normAutofit lnSpcReduction="10000"/>
          </a:bodyPr>
          <a:lstStyle/>
          <a:p>
            <a:r>
              <a:rPr lang="zh-CN" altLang="en-US" dirty="0" smtClean="0">
                <a:latin typeface="Times New Roman" pitchFamily="18" charset="0"/>
                <a:ea typeface="隶书" pitchFamily="49" charset="-122"/>
                <a:cs typeface="Times New Roman" pitchFamily="18" charset="0"/>
              </a:rPr>
              <a:t>如果动作不涉及属性值，可以把动作当作终结符号进行处理，然后消左递归</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原始的产生式</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E</a:t>
            </a:r>
            <a:r>
              <a:rPr lang="en-US" altLang="zh-CN" dirty="0" smtClean="0">
                <a:latin typeface="Times New Roman" pitchFamily="18" charset="0"/>
                <a:ea typeface="隶书" pitchFamily="49" charset="-122"/>
                <a:cs typeface="Times New Roman" pitchFamily="18" charset="0"/>
                <a:sym typeface="Wingdings" pitchFamily="2" charset="2"/>
              </a:rPr>
              <a:t>E</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solidFill>
                  <a:srgbClr val="0070C0"/>
                </a:solidFill>
                <a:latin typeface="Times New Roman" pitchFamily="18" charset="0"/>
                <a:ea typeface="隶书" pitchFamily="49" charset="-122"/>
                <a:cs typeface="Times New Roman" pitchFamily="18" charset="0"/>
                <a:sym typeface="Wingdings" pitchFamily="2" charset="2"/>
              </a:rPr>
              <a:t>+T</a:t>
            </a:r>
            <a:r>
              <a:rPr lang="zh-CN" altLang="en-US" dirty="0" smtClean="0">
                <a:solidFill>
                  <a:srgbClr val="0070C0"/>
                </a:solidFill>
                <a:latin typeface="Times New Roman" pitchFamily="18" charset="0"/>
                <a:ea typeface="隶书" pitchFamily="49" charset="-122"/>
                <a:cs typeface="Times New Roman" pitchFamily="18" charset="0"/>
                <a:sym typeface="Wingdings" pitchFamily="2" charset="2"/>
              </a:rPr>
              <a:t> </a:t>
            </a:r>
            <a:r>
              <a:rPr lang="en-US" altLang="zh-CN" dirty="0" smtClean="0">
                <a:solidFill>
                  <a:srgbClr val="0070C0"/>
                </a:solidFill>
                <a:latin typeface="Times New Roman" pitchFamily="18" charset="0"/>
                <a:ea typeface="隶书" pitchFamily="49" charset="-122"/>
                <a:cs typeface="Times New Roman" pitchFamily="18" charset="0"/>
                <a:sym typeface="Wingdings" pitchFamily="2" charset="2"/>
              </a:rPr>
              <a:t>{print(‘+’);}</a:t>
            </a:r>
          </a:p>
          <a:p>
            <a:pPr lvl="1"/>
            <a:r>
              <a:rPr lang="en-US" altLang="zh-CN" dirty="0" smtClean="0">
                <a:latin typeface="Times New Roman" pitchFamily="18" charset="0"/>
                <a:ea typeface="隶书" pitchFamily="49" charset="-122"/>
                <a:cs typeface="Times New Roman" pitchFamily="18" charset="0"/>
                <a:sym typeface="Wingdings" pitchFamily="2" charset="2"/>
              </a:rPr>
              <a:t>ET</a:t>
            </a:r>
          </a:p>
          <a:p>
            <a:r>
              <a:rPr lang="zh-CN" altLang="en-US" dirty="0" smtClean="0">
                <a:latin typeface="Times New Roman" pitchFamily="18" charset="0"/>
                <a:ea typeface="隶书" pitchFamily="49" charset="-122"/>
                <a:cs typeface="Times New Roman" pitchFamily="18" charset="0"/>
                <a:sym typeface="Wingdings" pitchFamily="2" charset="2"/>
              </a:rPr>
              <a:t>转换后得到</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E T R</a:t>
            </a:r>
          </a:p>
          <a:p>
            <a:pPr lvl="1"/>
            <a:r>
              <a:rPr lang="en-US" altLang="zh-CN" dirty="0" smtClean="0">
                <a:latin typeface="Times New Roman" pitchFamily="18" charset="0"/>
                <a:ea typeface="隶书" pitchFamily="49" charset="-122"/>
                <a:cs typeface="Times New Roman" pitchFamily="18" charset="0"/>
                <a:sym typeface="Wingdings" pitchFamily="2" charset="2"/>
              </a:rPr>
              <a:t>R </a:t>
            </a:r>
            <a:r>
              <a:rPr lang="en-US" altLang="zh-CN" dirty="0" smtClean="0">
                <a:solidFill>
                  <a:srgbClr val="0070C0"/>
                </a:solidFill>
                <a:latin typeface="Times New Roman" pitchFamily="18" charset="0"/>
                <a:ea typeface="隶书" pitchFamily="49" charset="-122"/>
                <a:cs typeface="Times New Roman" pitchFamily="18" charset="0"/>
                <a:sym typeface="Wingdings" pitchFamily="2" charset="2"/>
              </a:rPr>
              <a:t>+ T {print (‘+’);} </a:t>
            </a:r>
            <a:r>
              <a:rPr lang="en-US" altLang="zh-CN" dirty="0" smtClean="0">
                <a:latin typeface="Times New Roman" pitchFamily="18" charset="0"/>
                <a:ea typeface="隶书" pitchFamily="49" charset="-122"/>
                <a:cs typeface="Times New Roman" pitchFamily="18" charset="0"/>
                <a:sym typeface="Wingdings" pitchFamily="2" charset="2"/>
              </a:rPr>
              <a:t>R</a:t>
            </a:r>
          </a:p>
          <a:p>
            <a:pPr lvl="1"/>
            <a:r>
              <a:rPr lang="en-US" altLang="zh-CN" dirty="0" smtClean="0">
                <a:latin typeface="Times New Roman" pitchFamily="18" charset="0"/>
                <a:ea typeface="隶书" pitchFamily="49" charset="-122"/>
                <a:cs typeface="Times New Roman" pitchFamily="18" charset="0"/>
                <a:sym typeface="Wingdings" pitchFamily="2" charset="2"/>
              </a:rPr>
              <a:t>R </a:t>
            </a:r>
            <a:r>
              <a:rPr lang="el-GR" altLang="zh-CN" dirty="0" smtClean="0">
                <a:latin typeface="Times New Roman" pitchFamily="18" charset="0"/>
                <a:ea typeface="隶书" pitchFamily="49" charset="-122"/>
                <a:cs typeface="Times New Roman" pitchFamily="18" charset="0"/>
                <a:sym typeface="Wingdings" pitchFamily="2" charset="2"/>
              </a:rPr>
              <a:t>ε</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华文新魏" pitchFamily="2" charset="-122"/>
                <a:ea typeface="华文新魏" pitchFamily="2" charset="-122"/>
              </a:rPr>
              <a:t>消左递归时</a:t>
            </a:r>
            <a:r>
              <a:rPr lang="en-US" altLang="zh-CN" dirty="0" smtClean="0">
                <a:latin typeface="华文新魏" pitchFamily="2" charset="-122"/>
                <a:ea typeface="华文新魏" pitchFamily="2" charset="-122"/>
              </a:rPr>
              <a:t>S</a:t>
            </a:r>
            <a:r>
              <a:rPr lang="zh-CN" altLang="en-US" dirty="0" smtClean="0">
                <a:latin typeface="华文新魏" pitchFamily="2" charset="-122"/>
                <a:ea typeface="华文新魏" pitchFamily="2" charset="-122"/>
              </a:rPr>
              <a:t>属性</a:t>
            </a:r>
            <a:r>
              <a:rPr lang="en-US" altLang="zh-CN" dirty="0" smtClean="0">
                <a:latin typeface="华文新魏" pitchFamily="2" charset="-122"/>
                <a:ea typeface="华文新魏" pitchFamily="2" charset="-122"/>
              </a:rPr>
              <a:t>SDT</a:t>
            </a:r>
            <a:r>
              <a:rPr lang="zh-CN" altLang="en-US" dirty="0" smtClean="0">
                <a:latin typeface="华文新魏" pitchFamily="2" charset="-122"/>
                <a:ea typeface="华文新魏" pitchFamily="2" charset="-122"/>
              </a:rPr>
              <a:t>的处理（</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214282" y="1600200"/>
            <a:ext cx="8643998" cy="4525963"/>
          </a:xfrm>
        </p:spPr>
        <p:txBody>
          <a:bodyPr/>
          <a:lstStyle/>
          <a:p>
            <a:r>
              <a:rPr lang="zh-CN" altLang="en-US" dirty="0" smtClean="0">
                <a:latin typeface="Times New Roman" pitchFamily="18" charset="0"/>
                <a:ea typeface="隶书" pitchFamily="49" charset="-122"/>
                <a:cs typeface="Times New Roman" pitchFamily="18" charset="0"/>
              </a:rPr>
              <a:t>假设：</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Y{</a:t>
            </a:r>
            <a:r>
              <a:rPr lang="en-US" altLang="zh-CN" dirty="0" err="1" smtClean="0">
                <a:latin typeface="Times New Roman" pitchFamily="18" charset="0"/>
                <a:ea typeface="隶书" pitchFamily="49" charset="-122"/>
                <a:cs typeface="Times New Roman" pitchFamily="18" charset="0"/>
                <a:sym typeface="Wingdings" pitchFamily="2" charset="2"/>
              </a:rPr>
              <a:t>A.a</a:t>
            </a:r>
            <a:r>
              <a:rPr lang="en-US" altLang="zh-CN" dirty="0" smtClean="0">
                <a:latin typeface="Times New Roman" pitchFamily="18" charset="0"/>
                <a:ea typeface="隶书" pitchFamily="49" charset="-122"/>
                <a:cs typeface="Times New Roman" pitchFamily="18" charset="0"/>
                <a:sym typeface="Wingdings" pitchFamily="2" charset="2"/>
              </a:rPr>
              <a:t> = g(A</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.a, </a:t>
            </a:r>
            <a:r>
              <a:rPr lang="en-US" altLang="zh-CN" dirty="0" err="1" smtClean="0">
                <a:latin typeface="Times New Roman" pitchFamily="18" charset="0"/>
                <a:ea typeface="隶书" pitchFamily="49" charset="-122"/>
                <a:cs typeface="Times New Roman" pitchFamily="18" charset="0"/>
                <a:sym typeface="Wingdings" pitchFamily="2" charset="2"/>
              </a:rPr>
              <a:t>Y.a</a:t>
            </a:r>
            <a:r>
              <a:rPr lang="en-US" altLang="zh-CN" dirty="0" smtClean="0">
                <a:latin typeface="Times New Roman" pitchFamily="18" charset="0"/>
                <a:ea typeface="隶书" pitchFamily="49" charset="-122"/>
                <a:cs typeface="Times New Roman" pitchFamily="18" charset="0"/>
                <a:sym typeface="Wingdings" pitchFamily="2" charset="2"/>
              </a:rPr>
              <a:t>)}</a:t>
            </a:r>
          </a:p>
          <a:p>
            <a:pPr lvl="1"/>
            <a:r>
              <a:rPr lang="en-US" altLang="zh-CN" dirty="0" smtClean="0">
                <a:latin typeface="Times New Roman" pitchFamily="18" charset="0"/>
                <a:ea typeface="隶书" pitchFamily="49" charset="-122"/>
                <a:cs typeface="Times New Roman" pitchFamily="18" charset="0"/>
                <a:sym typeface="Wingdings" pitchFamily="2" charset="2"/>
              </a:rPr>
              <a:t>AX{</a:t>
            </a:r>
            <a:r>
              <a:rPr lang="en-US" altLang="zh-CN" dirty="0" err="1" smtClean="0">
                <a:latin typeface="Times New Roman" pitchFamily="18" charset="0"/>
                <a:ea typeface="隶书" pitchFamily="49" charset="-122"/>
                <a:cs typeface="Times New Roman" pitchFamily="18" charset="0"/>
                <a:sym typeface="Wingdings" pitchFamily="2" charset="2"/>
              </a:rPr>
              <a:t>A.a</a:t>
            </a:r>
            <a:r>
              <a:rPr lang="en-US" altLang="zh-CN" dirty="0" smtClean="0">
                <a:latin typeface="Times New Roman" pitchFamily="18" charset="0"/>
                <a:ea typeface="隶书" pitchFamily="49" charset="-122"/>
                <a:cs typeface="Times New Roman" pitchFamily="18" charset="0"/>
                <a:sym typeface="Wingdings" pitchFamily="2" charset="2"/>
              </a:rPr>
              <a:t> = f(</a:t>
            </a:r>
            <a:r>
              <a:rPr lang="en-US" altLang="zh-CN" dirty="0" err="1" smtClean="0">
                <a:latin typeface="Times New Roman" pitchFamily="18" charset="0"/>
                <a:ea typeface="隶书" pitchFamily="49" charset="-122"/>
                <a:cs typeface="Times New Roman" pitchFamily="18" charset="0"/>
                <a:sym typeface="Wingdings" pitchFamily="2" charset="2"/>
              </a:rPr>
              <a:t>X.x</a:t>
            </a:r>
            <a:r>
              <a:rPr lang="en-US" altLang="zh-CN" dirty="0" smtClean="0">
                <a:latin typeface="Times New Roman" pitchFamily="18" charset="0"/>
                <a:ea typeface="隶书" pitchFamily="49" charset="-122"/>
                <a:cs typeface="Times New Roman" pitchFamily="18" charset="0"/>
                <a:sym typeface="Wingdings" pitchFamily="2" charset="2"/>
              </a:rPr>
              <a:t>);}</a:t>
            </a:r>
          </a:p>
          <a:p>
            <a:r>
              <a:rPr lang="zh-CN" altLang="en-US" dirty="0" smtClean="0">
                <a:latin typeface="Times New Roman" pitchFamily="18" charset="0"/>
                <a:ea typeface="隶书" pitchFamily="49" charset="-122"/>
                <a:cs typeface="Times New Roman" pitchFamily="18" charset="0"/>
                <a:sym typeface="Wingdings" pitchFamily="2" charset="2"/>
              </a:rPr>
              <a:t>那么</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A   Y{</a:t>
            </a:r>
            <a:r>
              <a:rPr lang="en-US" altLang="zh-CN" dirty="0" err="1" smtClean="0">
                <a:latin typeface="Times New Roman" pitchFamily="18" charset="0"/>
                <a:ea typeface="隶书" pitchFamily="49" charset="-122"/>
                <a:cs typeface="Times New Roman" pitchFamily="18" charset="0"/>
                <a:sym typeface="Wingdings" pitchFamily="2" charset="2"/>
              </a:rPr>
              <a:t>R.i</a:t>
            </a:r>
            <a:r>
              <a:rPr lang="en-US" altLang="zh-CN" dirty="0" smtClean="0">
                <a:latin typeface="Times New Roman" pitchFamily="18" charset="0"/>
                <a:ea typeface="隶书" pitchFamily="49" charset="-122"/>
                <a:cs typeface="Times New Roman" pitchFamily="18" charset="0"/>
                <a:sym typeface="Wingdings" pitchFamily="2" charset="2"/>
              </a:rPr>
              <a:t> = f(</a:t>
            </a:r>
            <a:r>
              <a:rPr lang="en-US" altLang="zh-CN" dirty="0" err="1" smtClean="0">
                <a:latin typeface="Times New Roman" pitchFamily="18" charset="0"/>
                <a:ea typeface="隶书" pitchFamily="49" charset="-122"/>
                <a:cs typeface="Times New Roman" pitchFamily="18" charset="0"/>
                <a:sym typeface="Wingdings" pitchFamily="2" charset="2"/>
              </a:rPr>
              <a:t>X.x</a:t>
            </a:r>
            <a:r>
              <a:rPr lang="en-US" altLang="zh-CN" dirty="0" smtClean="0">
                <a:latin typeface="Times New Roman" pitchFamily="18" charset="0"/>
                <a:ea typeface="隶书" pitchFamily="49" charset="-122"/>
                <a:cs typeface="Times New Roman" pitchFamily="18" charset="0"/>
                <a:sym typeface="Wingdings" pitchFamily="2" charset="2"/>
              </a:rPr>
              <a:t>);} R{</a:t>
            </a:r>
            <a:r>
              <a:rPr lang="en-US" altLang="zh-CN" dirty="0" err="1" smtClean="0">
                <a:latin typeface="Times New Roman" pitchFamily="18" charset="0"/>
                <a:ea typeface="隶书" pitchFamily="49" charset="-122"/>
                <a:cs typeface="Times New Roman" pitchFamily="18" charset="0"/>
                <a:sym typeface="Wingdings" pitchFamily="2" charset="2"/>
              </a:rPr>
              <a:t>A.a</a:t>
            </a:r>
            <a:r>
              <a:rPr lang="en-US" altLang="zh-CN" dirty="0" smtClean="0">
                <a:latin typeface="Times New Roman" pitchFamily="18" charset="0"/>
                <a:ea typeface="隶书" pitchFamily="49" charset="-122"/>
                <a:cs typeface="Times New Roman" pitchFamily="18" charset="0"/>
                <a:sym typeface="Wingdings" pitchFamily="2" charset="2"/>
              </a:rPr>
              <a:t> = R.s}</a:t>
            </a:r>
          </a:p>
          <a:p>
            <a:pPr lvl="1"/>
            <a:r>
              <a:rPr lang="en-US" altLang="zh-CN" dirty="0" smtClean="0">
                <a:latin typeface="Times New Roman" pitchFamily="18" charset="0"/>
                <a:ea typeface="隶书" pitchFamily="49" charset="-122"/>
                <a:cs typeface="Times New Roman" pitchFamily="18" charset="0"/>
                <a:sym typeface="Wingdings" pitchFamily="2" charset="2"/>
              </a:rPr>
              <a:t>R  Y{R</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.i = g(</a:t>
            </a:r>
            <a:r>
              <a:rPr lang="en-US" altLang="zh-CN" dirty="0" err="1" smtClean="0">
                <a:latin typeface="Times New Roman" pitchFamily="18" charset="0"/>
                <a:ea typeface="隶书" pitchFamily="49" charset="-122"/>
                <a:cs typeface="Times New Roman" pitchFamily="18" charset="0"/>
                <a:sym typeface="Wingdings" pitchFamily="2" charset="2"/>
              </a:rPr>
              <a:t>R.i</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 </a:t>
            </a:r>
            <a:r>
              <a:rPr lang="en-US" altLang="zh-CN" dirty="0" err="1" smtClean="0">
                <a:latin typeface="Times New Roman" pitchFamily="18" charset="0"/>
                <a:ea typeface="隶书" pitchFamily="49" charset="-122"/>
                <a:cs typeface="Times New Roman" pitchFamily="18" charset="0"/>
                <a:sym typeface="Wingdings" pitchFamily="2" charset="2"/>
              </a:rPr>
              <a:t>Y.y</a:t>
            </a:r>
            <a:r>
              <a:rPr lang="en-US" altLang="zh-CN" dirty="0" smtClean="0">
                <a:latin typeface="Times New Roman" pitchFamily="18" charset="0"/>
                <a:ea typeface="隶书" pitchFamily="49" charset="-122"/>
                <a:cs typeface="Times New Roman" pitchFamily="18" charset="0"/>
                <a:sym typeface="Wingdings" pitchFamily="2" charset="2"/>
              </a:rPr>
              <a:t>);}R</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{R.s=R</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.s}</a:t>
            </a:r>
          </a:p>
          <a:p>
            <a:pPr lvl="1"/>
            <a:r>
              <a:rPr lang="en-US" altLang="zh-CN" dirty="0" smtClean="0">
                <a:latin typeface="Times New Roman" pitchFamily="18" charset="0"/>
                <a:ea typeface="隶书" pitchFamily="49" charset="-122"/>
                <a:cs typeface="Times New Roman" pitchFamily="18" charset="0"/>
                <a:sym typeface="Wingdings" pitchFamily="2" charset="2"/>
              </a:rPr>
              <a:t>R  </a:t>
            </a:r>
            <a:r>
              <a:rPr lang="el-GR" altLang="zh-CN" dirty="0" smtClean="0">
                <a:latin typeface="Times New Roman" pitchFamily="18" charset="0"/>
                <a:ea typeface="隶书" pitchFamily="49" charset="-122"/>
                <a:cs typeface="Times New Roman" pitchFamily="18" charset="0"/>
                <a:sym typeface="Wingdings" pitchFamily="2" charset="2"/>
              </a:rPr>
              <a:t>ε</a:t>
            </a:r>
            <a:r>
              <a:rPr lang="en-US" altLang="zh-CN" dirty="0" smtClean="0">
                <a:latin typeface="Times New Roman" pitchFamily="18" charset="0"/>
                <a:ea typeface="隶书" pitchFamily="49" charset="-122"/>
                <a:cs typeface="Times New Roman" pitchFamily="18" charset="0"/>
                <a:sym typeface="Wingdings" pitchFamily="2" charset="2"/>
              </a:rPr>
              <a:t>	 {R.s = </a:t>
            </a:r>
            <a:r>
              <a:rPr lang="en-US" altLang="zh-CN" dirty="0" err="1" smtClean="0">
                <a:latin typeface="Times New Roman" pitchFamily="18" charset="0"/>
                <a:ea typeface="隶书" pitchFamily="49" charset="-122"/>
                <a:cs typeface="Times New Roman" pitchFamily="18" charset="0"/>
                <a:sym typeface="Wingdings" pitchFamily="2" charset="2"/>
              </a:rPr>
              <a:t>R.i</a:t>
            </a:r>
            <a:r>
              <a:rPr lang="en-US" altLang="zh-CN" dirty="0" smtClean="0">
                <a:latin typeface="Times New Roman" pitchFamily="18" charset="0"/>
                <a:ea typeface="隶书" pitchFamily="49" charset="-122"/>
                <a:cs typeface="Times New Roman" pitchFamily="18" charset="0"/>
                <a:sym typeface="Wingdings" pitchFamily="2" charset="2"/>
              </a:rPr>
              <a:t>}</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消左递归时</a:t>
            </a:r>
            <a:r>
              <a:rPr lang="en-US" altLang="zh-CN" dirty="0" smtClean="0">
                <a:latin typeface="华文新魏" pitchFamily="2" charset="-122"/>
                <a:ea typeface="华文新魏" pitchFamily="2" charset="-122"/>
              </a:rPr>
              <a:t>S</a:t>
            </a:r>
            <a:r>
              <a:rPr lang="zh-CN" altLang="en-US" dirty="0" smtClean="0">
                <a:latin typeface="华文新魏" pitchFamily="2" charset="-122"/>
                <a:ea typeface="华文新魏" pitchFamily="2" charset="-122"/>
              </a:rPr>
              <a:t>属性</a:t>
            </a:r>
            <a:r>
              <a:rPr lang="en-US" altLang="zh-CN" dirty="0" smtClean="0">
                <a:latin typeface="华文新魏" pitchFamily="2" charset="-122"/>
                <a:ea typeface="华文新魏" pitchFamily="2" charset="-122"/>
              </a:rPr>
              <a:t>SDT</a:t>
            </a:r>
            <a:r>
              <a:rPr lang="zh-CN" altLang="en-US" dirty="0" smtClean="0">
                <a:latin typeface="华文新魏" pitchFamily="2" charset="-122"/>
                <a:ea typeface="华文新魏" pitchFamily="2" charset="-122"/>
              </a:rPr>
              <a:t>的处理</a:t>
            </a:r>
            <a:r>
              <a:rPr lang="en-US" altLang="zh-CN" dirty="0" smtClean="0">
                <a:latin typeface="华文新魏" pitchFamily="2" charset="-122"/>
                <a:ea typeface="华文新魏" pitchFamily="2" charset="-122"/>
              </a:rPr>
              <a:t>(2)</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请注意</a:t>
            </a:r>
            <a:r>
              <a:rPr lang="en-US" altLang="zh-CN" dirty="0" err="1"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之间的关系</a:t>
            </a:r>
            <a:endParaRPr lang="zh-CN" altLang="en-US" dirty="0">
              <a:latin typeface="Times New Roman" pitchFamily="18" charset="0"/>
              <a:ea typeface="隶书" pitchFamily="49" charset="-122"/>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1" y="2714621"/>
            <a:ext cx="8929718" cy="3596692"/>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华文新魏" pitchFamily="2" charset="-122"/>
                <a:ea typeface="华文新魏" pitchFamily="2" charset="-122"/>
              </a:rPr>
              <a:t>分析树和属性值</a:t>
            </a:r>
            <a:r>
              <a:rPr lang="en-US" altLang="zh-CN" dirty="0" smtClean="0">
                <a:latin typeface="华文新魏" pitchFamily="2" charset="-122"/>
                <a:ea typeface="华文新魏" pitchFamily="2" charset="-122"/>
              </a:rPr>
              <a:t>(1)</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20000"/>
          </a:bodyPr>
          <a:lstStyle/>
          <a:p>
            <a:r>
              <a:rPr lang="zh-CN" altLang="en-US" dirty="0" smtClean="0">
                <a:latin typeface="Times New Roman" pitchFamily="18" charset="0"/>
                <a:ea typeface="隶书" pitchFamily="49" charset="-122"/>
                <a:cs typeface="Times New Roman" pitchFamily="18" charset="0"/>
              </a:rPr>
              <a:t>假设我们需要知道一个表达式的类型，以及对应代码将它的值存放在何处，我们就需要两个属性：</a:t>
            </a:r>
            <a:r>
              <a:rPr lang="en-US" altLang="zh-CN" dirty="0" smtClean="0">
                <a:latin typeface="Times New Roman" pitchFamily="18" charset="0"/>
                <a:ea typeface="隶书" pitchFamily="49" charset="-122"/>
                <a:cs typeface="Times New Roman" pitchFamily="18" charset="0"/>
              </a:rPr>
              <a:t>type</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place</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产生式规则：</a:t>
            </a:r>
            <a:r>
              <a:rPr lang="en-US" altLang="zh-CN" dirty="0" smtClean="0">
                <a:latin typeface="Times New Roman" pitchFamily="18" charset="0"/>
                <a:ea typeface="隶书" pitchFamily="49" charset="-122"/>
                <a:cs typeface="Times New Roman" pitchFamily="18" charset="0"/>
              </a:rPr>
              <a:t>E</a:t>
            </a:r>
            <a:r>
              <a:rPr lang="en-US" altLang="zh-CN" dirty="0" smtClean="0">
                <a:latin typeface="Times New Roman" pitchFamily="18" charset="0"/>
                <a:ea typeface="隶书" pitchFamily="49" charset="-122"/>
                <a:cs typeface="Times New Roman" pitchFamily="18" charset="0"/>
                <a:sym typeface="Wingdings" pitchFamily="2" charset="2"/>
              </a:rPr>
              <a:t>E</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+T </a:t>
            </a:r>
          </a:p>
          <a:p>
            <a:r>
              <a:rPr lang="zh-CN" altLang="en-US" dirty="0" smtClean="0">
                <a:latin typeface="Times New Roman" pitchFamily="18" charset="0"/>
                <a:ea typeface="隶书" pitchFamily="49" charset="-122"/>
                <a:cs typeface="Times New Roman" pitchFamily="18" charset="0"/>
                <a:sym typeface="Wingdings" pitchFamily="2" charset="2"/>
              </a:rPr>
              <a:t>语义规则：</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假设只有</a:t>
            </a:r>
            <a:r>
              <a:rPr lang="en-US" altLang="zh-CN" dirty="0" err="1" smtClean="0">
                <a:latin typeface="Times New Roman" pitchFamily="18" charset="0"/>
                <a:ea typeface="隶书" pitchFamily="49" charset="-122"/>
                <a:cs typeface="Times New Roman" pitchFamily="18" charset="0"/>
                <a:sym typeface="Wingdings" pitchFamily="2" charset="2"/>
              </a:rPr>
              <a:t>int</a:t>
            </a:r>
            <a:r>
              <a:rPr lang="en-US" altLang="zh-CN" dirty="0" smtClean="0">
                <a:latin typeface="Times New Roman" pitchFamily="18" charset="0"/>
                <a:ea typeface="隶书" pitchFamily="49" charset="-122"/>
                <a:cs typeface="Times New Roman" pitchFamily="18" charset="0"/>
                <a:sym typeface="Wingdings" pitchFamily="2" charset="2"/>
              </a:rPr>
              <a:t>/float</a:t>
            </a:r>
            <a:r>
              <a:rPr lang="zh-CN" altLang="en-US" dirty="0" smtClean="0">
                <a:latin typeface="Times New Roman" pitchFamily="18" charset="0"/>
                <a:ea typeface="隶书" pitchFamily="49" charset="-122"/>
                <a:cs typeface="Times New Roman" pitchFamily="18" charset="0"/>
                <a:sym typeface="Wingdings" pitchFamily="2" charset="2"/>
              </a:rPr>
              <a:t>类型）</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err="1" smtClean="0">
                <a:latin typeface="Times New Roman" pitchFamily="18" charset="0"/>
                <a:ea typeface="隶书" pitchFamily="49" charset="-122"/>
                <a:cs typeface="Times New Roman" pitchFamily="18" charset="0"/>
                <a:sym typeface="Wingdings" pitchFamily="2" charset="2"/>
              </a:rPr>
              <a:t>E.type</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if</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(E</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.type==</a:t>
            </a:r>
            <a:r>
              <a:rPr lang="en-US" altLang="zh-CN" dirty="0" err="1" smtClean="0">
                <a:latin typeface="Times New Roman" pitchFamily="18" charset="0"/>
                <a:ea typeface="隶书" pitchFamily="49" charset="-122"/>
                <a:cs typeface="Times New Roman" pitchFamily="18" charset="0"/>
                <a:sym typeface="Wingdings" pitchFamily="2" charset="2"/>
              </a:rPr>
              <a:t>T.type</a:t>
            </a:r>
            <a:r>
              <a:rPr lang="en-US" altLang="zh-CN" dirty="0" smtClean="0">
                <a:latin typeface="Times New Roman" pitchFamily="18" charset="0"/>
                <a:ea typeface="隶书" pitchFamily="49" charset="-122"/>
                <a:cs typeface="Times New Roman" pitchFamily="18" charset="0"/>
                <a:sym typeface="Wingdings" pitchFamily="2" charset="2"/>
              </a:rPr>
              <a:t>) </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err="1" smtClean="0">
                <a:latin typeface="Times New Roman" pitchFamily="18" charset="0"/>
                <a:ea typeface="隶书" pitchFamily="49" charset="-122"/>
                <a:cs typeface="Times New Roman" pitchFamily="18" charset="0"/>
                <a:sym typeface="Wingdings" pitchFamily="2" charset="2"/>
              </a:rPr>
              <a:t>T.type</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else</a:t>
            </a:r>
            <a:r>
              <a:rPr lang="en-US" altLang="zh-CN" dirty="0" smtClean="0">
                <a:latin typeface="Times New Roman" pitchFamily="18" charset="0"/>
                <a:ea typeface="隶书" pitchFamily="49" charset="-122"/>
                <a:cs typeface="Times New Roman" pitchFamily="18" charset="0"/>
                <a:sym typeface="Wingdings" pitchFamily="2" charset="2"/>
              </a:rPr>
              <a:t> float</a:t>
            </a:r>
          </a:p>
          <a:p>
            <a:pPr lvl="1"/>
            <a:r>
              <a:rPr lang="en-US" altLang="zh-CN" dirty="0" err="1" smtClean="0">
                <a:latin typeface="Times New Roman" pitchFamily="18" charset="0"/>
                <a:ea typeface="隶书" pitchFamily="49" charset="-122"/>
                <a:cs typeface="Times New Roman" pitchFamily="18" charset="0"/>
                <a:sym typeface="Wingdings" pitchFamily="2" charset="2"/>
              </a:rPr>
              <a:t>E.place</a:t>
            </a:r>
            <a:r>
              <a:rPr lang="en-US" altLang="zh-CN" dirty="0" smtClean="0">
                <a:latin typeface="Times New Roman" pitchFamily="18" charset="0"/>
                <a:ea typeface="隶书" pitchFamily="49" charset="-122"/>
                <a:cs typeface="Times New Roman" pitchFamily="18" charset="0"/>
                <a:sym typeface="Wingdings" pitchFamily="2" charset="2"/>
              </a:rPr>
              <a:t> = </a:t>
            </a:r>
            <a:r>
              <a:rPr lang="en-US" altLang="zh-CN" dirty="0" err="1" smtClean="0">
                <a:latin typeface="Times New Roman" pitchFamily="18" charset="0"/>
                <a:ea typeface="隶书" pitchFamily="49" charset="-122"/>
                <a:cs typeface="Times New Roman" pitchFamily="18" charset="0"/>
                <a:sym typeface="Wingdings" pitchFamily="2" charset="2"/>
              </a:rPr>
              <a:t>newTempPlace</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dirty="0" smtClean="0">
                <a:solidFill>
                  <a:srgbClr val="00B0F0"/>
                </a:solidFill>
                <a:latin typeface="Times New Roman" pitchFamily="18" charset="0"/>
                <a:ea typeface="隶书" pitchFamily="49" charset="-122"/>
                <a:cs typeface="Times New Roman" pitchFamily="18" charset="0"/>
                <a:sym typeface="Wingdings" pitchFamily="2" charset="2"/>
              </a:rPr>
              <a:t>//</a:t>
            </a:r>
            <a:r>
              <a:rPr lang="zh-CN" altLang="en-US" dirty="0" smtClean="0">
                <a:solidFill>
                  <a:srgbClr val="00B0F0"/>
                </a:solidFill>
                <a:latin typeface="Times New Roman" pitchFamily="18" charset="0"/>
                <a:ea typeface="隶书" pitchFamily="49" charset="-122"/>
                <a:cs typeface="Times New Roman" pitchFamily="18" charset="0"/>
                <a:sym typeface="Wingdings" pitchFamily="2" charset="2"/>
              </a:rPr>
              <a:t>返回一个新的内存位置；</a:t>
            </a:r>
            <a:endParaRPr lang="en-US" altLang="zh-CN" dirty="0" smtClean="0">
              <a:solidFill>
                <a:srgbClr val="00B0F0"/>
              </a:solidFill>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产生式规则：</a:t>
            </a:r>
            <a:r>
              <a:rPr lang="en-US" altLang="zh-CN" dirty="0" err="1" smtClean="0">
                <a:latin typeface="Times New Roman" pitchFamily="18" charset="0"/>
                <a:ea typeface="隶书" pitchFamily="49" charset="-122"/>
                <a:cs typeface="Times New Roman" pitchFamily="18" charset="0"/>
                <a:sym typeface="Wingdings" pitchFamily="2" charset="2"/>
              </a:rPr>
              <a:t>Fid</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err="1" smtClean="0">
                <a:latin typeface="Times New Roman" pitchFamily="18" charset="0"/>
                <a:ea typeface="隶书" pitchFamily="49" charset="-122"/>
                <a:cs typeface="Times New Roman" pitchFamily="18" charset="0"/>
                <a:sym typeface="Wingdings" pitchFamily="2" charset="2"/>
              </a:rPr>
              <a:t>F.type</a:t>
            </a:r>
            <a:r>
              <a:rPr lang="en-US" altLang="zh-CN" dirty="0" smtClean="0">
                <a:latin typeface="Times New Roman" pitchFamily="18" charset="0"/>
                <a:ea typeface="隶书" pitchFamily="49" charset="-122"/>
                <a:cs typeface="Times New Roman" pitchFamily="18" charset="0"/>
                <a:sym typeface="Wingdings" pitchFamily="2" charset="2"/>
              </a:rPr>
              <a:t> = </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err="1" smtClean="0">
                <a:latin typeface="Times New Roman" pitchFamily="18" charset="0"/>
                <a:ea typeface="隶书" pitchFamily="49" charset="-122"/>
                <a:cs typeface="Times New Roman" pitchFamily="18" charset="0"/>
                <a:sym typeface="Wingdings" pitchFamily="2" charset="2"/>
              </a:rPr>
              <a:t>lookupIDTable</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err="1" smtClean="0">
                <a:latin typeface="Times New Roman" pitchFamily="18" charset="0"/>
                <a:ea typeface="隶书" pitchFamily="49" charset="-122"/>
                <a:cs typeface="Times New Roman" pitchFamily="18" charset="0"/>
                <a:sym typeface="Wingdings" pitchFamily="2" charset="2"/>
              </a:rPr>
              <a:t>id.lexValue</a:t>
            </a:r>
            <a:r>
              <a:rPr lang="en-US" altLang="zh-CN" dirty="0" smtClean="0">
                <a:latin typeface="Times New Roman" pitchFamily="18" charset="0"/>
                <a:ea typeface="隶书" pitchFamily="49" charset="-122"/>
                <a:cs typeface="Times New Roman" pitchFamily="18" charset="0"/>
                <a:sym typeface="Wingdings" pitchFamily="2" charset="2"/>
              </a:rPr>
              <a:t>)-&gt;type;</a:t>
            </a:r>
          </a:p>
          <a:p>
            <a:pPr lvl="1"/>
            <a:r>
              <a:rPr lang="en-US" altLang="zh-CN" dirty="0" err="1" smtClean="0">
                <a:latin typeface="Times New Roman" pitchFamily="18" charset="0"/>
                <a:ea typeface="隶书" pitchFamily="49" charset="-122"/>
                <a:cs typeface="Times New Roman" pitchFamily="18" charset="0"/>
                <a:sym typeface="Wingdings" pitchFamily="2" charset="2"/>
              </a:rPr>
              <a:t>F.place</a:t>
            </a:r>
            <a:r>
              <a:rPr lang="en-US" altLang="zh-CN" dirty="0" smtClean="0">
                <a:latin typeface="Times New Roman" pitchFamily="18" charset="0"/>
                <a:ea typeface="隶书" pitchFamily="49" charset="-122"/>
                <a:cs typeface="Times New Roman" pitchFamily="18" charset="0"/>
                <a:sym typeface="Wingdings" pitchFamily="2" charset="2"/>
              </a:rPr>
              <a:t> = </a:t>
            </a:r>
            <a:r>
              <a:rPr lang="en-US" altLang="zh-CN" dirty="0" err="1" smtClean="0">
                <a:latin typeface="Times New Roman" pitchFamily="18" charset="0"/>
                <a:ea typeface="隶书" pitchFamily="49" charset="-122"/>
                <a:cs typeface="Times New Roman" pitchFamily="18" charset="0"/>
                <a:sym typeface="Wingdings" pitchFamily="2" charset="2"/>
              </a:rPr>
              <a:t>lookupIDTable</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err="1" smtClean="0">
                <a:latin typeface="Times New Roman" pitchFamily="18" charset="0"/>
                <a:ea typeface="隶书" pitchFamily="49" charset="-122"/>
                <a:cs typeface="Times New Roman" pitchFamily="18" charset="0"/>
                <a:sym typeface="Wingdings" pitchFamily="2" charset="2"/>
              </a:rPr>
              <a:t>id.lexValue</a:t>
            </a:r>
            <a:r>
              <a:rPr lang="en-US" altLang="zh-CN" dirty="0" smtClean="0">
                <a:latin typeface="Times New Roman" pitchFamily="18" charset="0"/>
                <a:ea typeface="隶书" pitchFamily="49" charset="-122"/>
                <a:cs typeface="Times New Roman" pitchFamily="18" charset="0"/>
                <a:sym typeface="Wingdings" pitchFamily="2" charset="2"/>
              </a:rPr>
              <a:t>)-&gt;address;</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a:t>
            </a:r>
            <a:r>
              <a:rPr lang="zh-CN" altLang="en-US" dirty="0" smtClean="0">
                <a:latin typeface="华文新魏" pitchFamily="2" charset="-122"/>
                <a:ea typeface="华文新魏" pitchFamily="2" charset="-122"/>
              </a:rPr>
              <a:t>属性的</a:t>
            </a:r>
            <a:r>
              <a:rPr lang="en-US" altLang="zh-CN" dirty="0" smtClean="0">
                <a:latin typeface="华文新魏" pitchFamily="2" charset="-122"/>
                <a:ea typeface="华文新魏" pitchFamily="2" charset="-122"/>
              </a:rPr>
              <a:t>SDT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从</a:t>
            </a:r>
            <a:r>
              <a:rPr lang="en-US" altLang="zh-CN" dirty="0" smtClean="0">
                <a:latin typeface="Times New Roman" pitchFamily="18" charset="0"/>
                <a:ea typeface="隶书" pitchFamily="49" charset="-122"/>
                <a:cs typeface="Times New Roman" pitchFamily="18" charset="0"/>
              </a:rPr>
              <a:t>L</a:t>
            </a:r>
            <a:r>
              <a:rPr lang="zh-CN" altLang="en-US" dirty="0" smtClean="0">
                <a:latin typeface="Times New Roman" pitchFamily="18" charset="0"/>
                <a:ea typeface="隶书" pitchFamily="49" charset="-122"/>
                <a:cs typeface="Times New Roman" pitchFamily="18" charset="0"/>
              </a:rPr>
              <a:t>属性到</a:t>
            </a:r>
            <a:r>
              <a:rPr lang="en-US" altLang="zh-CN" dirty="0" smtClean="0">
                <a:latin typeface="Times New Roman" pitchFamily="18" charset="0"/>
                <a:ea typeface="隶书" pitchFamily="49" charset="-122"/>
                <a:cs typeface="Times New Roman" pitchFamily="18" charset="0"/>
              </a:rPr>
              <a:t>SDT</a:t>
            </a:r>
            <a:r>
              <a:rPr lang="zh-CN" altLang="en-US" dirty="0" smtClean="0">
                <a:latin typeface="Times New Roman" pitchFamily="18" charset="0"/>
                <a:ea typeface="隶书" pitchFamily="49" charset="-122"/>
                <a:cs typeface="Times New Roman" pitchFamily="18" charset="0"/>
              </a:rPr>
              <a:t>的转换</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计算</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的继承属性的动作插入到产生式体中对应的</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的左边</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如果</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的继承属性之间具有依赖关系，则需要对计算动作进行排序</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计算产生式头的综合属性的动作在产生式的最右边。</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a:t>
            </a:r>
            <a:r>
              <a:rPr lang="zh-CN" altLang="en-US" dirty="0" smtClean="0">
                <a:latin typeface="华文新魏" pitchFamily="2" charset="-122"/>
                <a:ea typeface="华文新魏" pitchFamily="2" charset="-122"/>
              </a:rPr>
              <a:t>属性的</a:t>
            </a:r>
            <a:r>
              <a:rPr lang="en-US" altLang="zh-CN" dirty="0" smtClean="0">
                <a:latin typeface="华文新魏" pitchFamily="2" charset="-122"/>
                <a:ea typeface="华文新魏" pitchFamily="2" charset="-122"/>
              </a:rPr>
              <a:t>SDT</a:t>
            </a:r>
            <a:r>
              <a:rPr lang="zh-CN" altLang="en-US" dirty="0" smtClean="0">
                <a:latin typeface="华文新魏" pitchFamily="2" charset="-122"/>
                <a:ea typeface="华文新魏" pitchFamily="2" charset="-122"/>
              </a:rPr>
              <a:t>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357158" y="5143512"/>
            <a:ext cx="8229600" cy="1571636"/>
          </a:xfrm>
        </p:spPr>
        <p:txBody>
          <a:bodyPr>
            <a:normAutofit fontScale="85000" lnSpcReduction="20000"/>
          </a:bodyPr>
          <a:lstStyle/>
          <a:p>
            <a:r>
              <a:rPr lang="zh-CN" altLang="en-US" dirty="0" smtClean="0">
                <a:latin typeface="Times New Roman" pitchFamily="18" charset="0"/>
                <a:ea typeface="隶书" pitchFamily="49" charset="-122"/>
                <a:cs typeface="Times New Roman" pitchFamily="18" charset="0"/>
              </a:rPr>
              <a:t>继承属性：</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Next</a:t>
            </a:r>
            <a:r>
              <a:rPr lang="zh-CN" altLang="en-US" dirty="0" smtClean="0">
                <a:latin typeface="Times New Roman" pitchFamily="18" charset="0"/>
                <a:ea typeface="隶书" pitchFamily="49" charset="-122"/>
                <a:cs typeface="Times New Roman" pitchFamily="18" charset="0"/>
              </a:rPr>
              <a:t>：语句结束后应该跳转到的标号</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true</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false</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C</a:t>
            </a:r>
            <a:r>
              <a:rPr lang="zh-CN" altLang="en-US" dirty="0" smtClean="0">
                <a:latin typeface="Times New Roman" pitchFamily="18" charset="0"/>
                <a:ea typeface="隶书" pitchFamily="49" charset="-122"/>
                <a:cs typeface="Times New Roman" pitchFamily="18" charset="0"/>
              </a:rPr>
              <a:t>为真</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假时应该跳转到的标号</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综合属性</a:t>
            </a:r>
            <a:r>
              <a:rPr lang="en-US" altLang="zh-CN" dirty="0" smtClean="0">
                <a:latin typeface="Times New Roman" pitchFamily="18" charset="0"/>
                <a:ea typeface="隶书" pitchFamily="49" charset="-122"/>
                <a:cs typeface="Times New Roman" pitchFamily="18" charset="0"/>
              </a:rPr>
              <a:t>code</a:t>
            </a:r>
            <a:r>
              <a:rPr lang="zh-CN" altLang="en-US" dirty="0" smtClean="0">
                <a:latin typeface="Times New Roman" pitchFamily="18" charset="0"/>
                <a:ea typeface="隶书" pitchFamily="49" charset="-122"/>
                <a:cs typeface="Times New Roman" pitchFamily="18" charset="0"/>
              </a:rPr>
              <a:t>表示代码</a:t>
            </a:r>
            <a:endParaRPr lang="zh-CN" altLang="en-US" dirty="0">
              <a:latin typeface="Times New Roman" pitchFamily="18" charset="0"/>
              <a:ea typeface="隶书" pitchFamily="49" charset="-122"/>
              <a:cs typeface="Times New Roman" pitchFamily="18" charset="0"/>
            </a:endParaRPr>
          </a:p>
        </p:txBody>
      </p:sp>
      <p:pic>
        <p:nvPicPr>
          <p:cNvPr id="2051" name="Picture 3"/>
          <p:cNvPicPr>
            <a:picLocks noChangeAspect="1" noChangeArrowheads="1"/>
          </p:cNvPicPr>
          <p:nvPr/>
        </p:nvPicPr>
        <p:blipFill>
          <a:blip r:embed="rId2" cstate="print"/>
          <a:srcRect/>
          <a:stretch>
            <a:fillRect/>
          </a:stretch>
        </p:blipFill>
        <p:spPr bwMode="auto">
          <a:xfrm>
            <a:off x="285720" y="1357298"/>
            <a:ext cx="8100361" cy="2138368"/>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cstate="print"/>
          <a:srcRect/>
          <a:stretch>
            <a:fillRect/>
          </a:stretch>
        </p:blipFill>
        <p:spPr bwMode="auto">
          <a:xfrm>
            <a:off x="285720" y="3714752"/>
            <a:ext cx="8072494" cy="1302015"/>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a:t>
            </a:r>
            <a:r>
              <a:rPr lang="zh-CN" altLang="en-US" dirty="0" smtClean="0">
                <a:latin typeface="华文新魏" pitchFamily="2" charset="-122"/>
                <a:ea typeface="华文新魏" pitchFamily="2" charset="-122"/>
              </a:rPr>
              <a:t>属性的</a:t>
            </a:r>
            <a:r>
              <a:rPr lang="en-US" altLang="zh-CN" dirty="0" smtClean="0">
                <a:latin typeface="华文新魏" pitchFamily="2" charset="-122"/>
                <a:ea typeface="华文新魏" pitchFamily="2" charset="-122"/>
              </a:rPr>
              <a:t>SDD</a:t>
            </a:r>
            <a:r>
              <a:rPr lang="zh-CN" altLang="en-US" dirty="0" smtClean="0">
                <a:latin typeface="华文新魏" pitchFamily="2" charset="-122"/>
                <a:ea typeface="华文新魏" pitchFamily="2" charset="-122"/>
              </a:rPr>
              <a:t>的实现</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20000"/>
          </a:bodyPr>
          <a:lstStyle/>
          <a:p>
            <a:r>
              <a:rPr lang="zh-CN" altLang="en-US" dirty="0" smtClean="0">
                <a:latin typeface="Times New Roman" pitchFamily="18" charset="0"/>
                <a:ea typeface="隶书" pitchFamily="49" charset="-122"/>
                <a:cs typeface="Times New Roman" pitchFamily="18" charset="0"/>
              </a:rPr>
              <a:t>使用递归下降的语法分析器</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每个非终结符号对应一个函数</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函数的参数接受继承属性</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返回值包含了综合属性</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在函数体中</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首先选择适当的产生式</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使用局部变量来保存属性</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对于产生式体中的终结符号，读入符号并获取其（经词法分析得到的）综合属性</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对于非终结符号，使用适当的方式调用相应函数，并记录返回值。</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递归下降法实现</a:t>
            </a:r>
            <a:r>
              <a:rPr lang="en-US" altLang="zh-CN" dirty="0" smtClean="0">
                <a:latin typeface="华文新魏" pitchFamily="2" charset="-122"/>
                <a:ea typeface="华文新魏" pitchFamily="2" charset="-122"/>
              </a:rPr>
              <a:t>L</a:t>
            </a:r>
            <a:r>
              <a:rPr lang="zh-CN" altLang="en-US" dirty="0" smtClean="0">
                <a:latin typeface="华文新魏" pitchFamily="2" charset="-122"/>
                <a:ea typeface="华文新魏" pitchFamily="2" charset="-122"/>
              </a:rPr>
              <a:t>属性</a:t>
            </a:r>
            <a:r>
              <a:rPr lang="en-US" altLang="zh-CN" dirty="0" smtClean="0">
                <a:latin typeface="华文新魏" pitchFamily="2" charset="-122"/>
                <a:ea typeface="华文新魏" pitchFamily="2" charset="-122"/>
              </a:rPr>
              <a:t>SDD</a:t>
            </a:r>
            <a:r>
              <a:rPr lang="zh-CN" altLang="en-US" dirty="0" smtClean="0">
                <a:latin typeface="华文新魏" pitchFamily="2" charset="-122"/>
                <a:ea typeface="华文新魏" pitchFamily="2" charset="-122"/>
              </a:rPr>
              <a:t>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2" cstate="print"/>
          <a:srcRect/>
          <a:stretch>
            <a:fillRect/>
          </a:stretch>
        </p:blipFill>
        <p:spPr bwMode="auto">
          <a:xfrm>
            <a:off x="428596" y="1643050"/>
            <a:ext cx="8086749" cy="4940511"/>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边扫描边生成属性（</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229600" cy="4900634"/>
          </a:xfrm>
        </p:spPr>
        <p:txBody>
          <a:bodyPr>
            <a:normAutofit fontScale="85000" lnSpcReduction="20000"/>
          </a:bodyPr>
          <a:lstStyle/>
          <a:p>
            <a:r>
              <a:rPr lang="zh-CN" altLang="en-US" dirty="0" smtClean="0">
                <a:latin typeface="隶书" pitchFamily="49" charset="-122"/>
                <a:ea typeface="隶书" pitchFamily="49" charset="-122"/>
              </a:rPr>
              <a:t>当属性值的体积很大时，对属性值进行运算的效率很低</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比如</a:t>
            </a:r>
            <a:r>
              <a:rPr lang="en-US" altLang="zh-CN" dirty="0" smtClean="0">
                <a:latin typeface="隶书" pitchFamily="49" charset="-122"/>
                <a:ea typeface="隶书" pitchFamily="49" charset="-122"/>
              </a:rPr>
              <a:t>code</a:t>
            </a:r>
            <a:r>
              <a:rPr lang="zh-CN" altLang="en-US" dirty="0" smtClean="0">
                <a:latin typeface="隶书" pitchFamily="49" charset="-122"/>
                <a:ea typeface="隶书" pitchFamily="49" charset="-122"/>
              </a:rPr>
              <a:t>（代码）可能是一个上百</a:t>
            </a:r>
            <a:r>
              <a:rPr lang="en-US" altLang="zh-CN" dirty="0" smtClean="0">
                <a:latin typeface="隶书" pitchFamily="49" charset="-122"/>
                <a:ea typeface="隶书" pitchFamily="49" charset="-122"/>
              </a:rPr>
              <a:t>K</a:t>
            </a:r>
            <a:r>
              <a:rPr lang="zh-CN" altLang="en-US" dirty="0" smtClean="0">
                <a:latin typeface="隶书" pitchFamily="49" charset="-122"/>
                <a:ea typeface="隶书" pitchFamily="49" charset="-122"/>
              </a:rPr>
              <a:t>的串，对其进行并置等运算会比较低效</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可以逐步生成属性的各个部分，并增量式添加到最终的属性值中</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条件：</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存在一个主属性，且主属性是综合属性</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在各产生式中，主属性是通过产生式体中各个非终结符号的主属性连接（并置）得到的。（还可能包含一些其它的元素）</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在连接时，各非终结符号的主属性的顺序和它在产生式体中的顺序相同</a:t>
            </a:r>
            <a:endParaRPr lang="en-US" altLang="zh-CN" dirty="0" smtClean="0">
              <a:latin typeface="隶书" pitchFamily="49" charset="-122"/>
              <a:ea typeface="隶书" pitchFamily="49"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边扫描边生成属性（</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77500" lnSpcReduction="20000"/>
          </a:bodyPr>
          <a:lstStyle/>
          <a:p>
            <a:r>
              <a:rPr lang="zh-CN" altLang="en-US" dirty="0" smtClean="0">
                <a:latin typeface="Times New Roman" pitchFamily="18" charset="0"/>
                <a:ea typeface="隶书" pitchFamily="49" charset="-122"/>
                <a:cs typeface="Times New Roman" pitchFamily="18" charset="0"/>
              </a:rPr>
              <a:t>基本思想</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只需要在适当的时候“发出”非主属性的元素，即把这些元素拼接到适当的地方</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举例说明</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假设我们在扫描一个非终结符号对应的语法结构时，调用相应的函数，并生成主属性；</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S</a:t>
            </a:r>
            <a:r>
              <a:rPr lang="en-US" altLang="zh-CN" dirty="0" smtClean="0">
                <a:latin typeface="Times New Roman" pitchFamily="18" charset="0"/>
                <a:ea typeface="隶书" pitchFamily="49" charset="-122"/>
                <a:cs typeface="Times New Roman" pitchFamily="18" charset="0"/>
                <a:sym typeface="Wingdings" pitchFamily="2" charset="2"/>
              </a:rPr>
              <a:t> while (C) S</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 </a:t>
            </a:r>
          </a:p>
          <a:p>
            <a:pPr lvl="2"/>
            <a:r>
              <a:rPr lang="en-US" altLang="zh-CN" dirty="0" err="1" smtClean="0">
                <a:latin typeface="Times New Roman" pitchFamily="18" charset="0"/>
                <a:ea typeface="隶书" pitchFamily="49" charset="-122"/>
                <a:cs typeface="Times New Roman" pitchFamily="18" charset="0"/>
                <a:sym typeface="Wingdings" pitchFamily="2" charset="2"/>
              </a:rPr>
              <a:t>S.code</a:t>
            </a:r>
            <a:r>
              <a:rPr lang="en-US" altLang="zh-CN" dirty="0" smtClean="0">
                <a:latin typeface="Times New Roman" pitchFamily="18" charset="0"/>
                <a:ea typeface="隶书" pitchFamily="49" charset="-122"/>
                <a:cs typeface="Times New Roman" pitchFamily="18" charset="0"/>
                <a:sym typeface="Wingdings" pitchFamily="2" charset="2"/>
              </a:rPr>
              <a:t> = Label || L1 ||</a:t>
            </a:r>
            <a:r>
              <a:rPr lang="en-US" altLang="zh-CN" dirty="0" err="1" smtClean="0">
                <a:latin typeface="Times New Roman" pitchFamily="18" charset="0"/>
                <a:ea typeface="隶书" pitchFamily="49" charset="-122"/>
                <a:cs typeface="Times New Roman" pitchFamily="18" charset="0"/>
                <a:sym typeface="Wingdings" pitchFamily="2" charset="2"/>
              </a:rPr>
              <a:t>C.code</a:t>
            </a:r>
            <a:r>
              <a:rPr lang="en-US" altLang="zh-CN" dirty="0" smtClean="0">
                <a:latin typeface="Times New Roman" pitchFamily="18" charset="0"/>
                <a:ea typeface="隶书" pitchFamily="49" charset="-122"/>
                <a:cs typeface="Times New Roman" pitchFamily="18" charset="0"/>
                <a:sym typeface="Wingdings" pitchFamily="2" charset="2"/>
              </a:rPr>
              <a:t> ||Label || L2 || S</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.code</a:t>
            </a:r>
          </a:p>
          <a:p>
            <a:pPr lvl="1"/>
            <a:r>
              <a:rPr lang="zh-CN" altLang="en-US" dirty="0" smtClean="0">
                <a:latin typeface="Times New Roman" pitchFamily="18" charset="0"/>
                <a:ea typeface="隶书" pitchFamily="49" charset="-122"/>
                <a:cs typeface="Times New Roman" pitchFamily="18" charset="0"/>
              </a:rPr>
              <a:t>处理</a:t>
            </a:r>
            <a:r>
              <a:rPr lang="en-US" altLang="zh-CN" dirty="0" smtClean="0">
                <a:latin typeface="Times New Roman" pitchFamily="18" charset="0"/>
                <a:ea typeface="隶书" pitchFamily="49" charset="-122"/>
                <a:cs typeface="Times New Roman" pitchFamily="18" charset="0"/>
              </a:rPr>
              <a:t>S</a:t>
            </a:r>
            <a:r>
              <a:rPr lang="zh-CN" altLang="en-US" dirty="0" smtClean="0">
                <a:latin typeface="Times New Roman" pitchFamily="18" charset="0"/>
                <a:ea typeface="隶书" pitchFamily="49" charset="-122"/>
                <a:cs typeface="Times New Roman" pitchFamily="18" charset="0"/>
              </a:rPr>
              <a:t>时，先调用</a:t>
            </a:r>
            <a:r>
              <a:rPr lang="en-US" altLang="zh-CN" dirty="0" smtClean="0">
                <a:latin typeface="Times New Roman" pitchFamily="18" charset="0"/>
                <a:ea typeface="隶书" pitchFamily="49" charset="-122"/>
                <a:cs typeface="Times New Roman" pitchFamily="18" charset="0"/>
              </a:rPr>
              <a:t>C</a:t>
            </a:r>
            <a:r>
              <a:rPr lang="zh-CN" altLang="en-US" dirty="0" smtClean="0">
                <a:latin typeface="Times New Roman" pitchFamily="18" charset="0"/>
                <a:ea typeface="隶书" pitchFamily="49" charset="-122"/>
                <a:cs typeface="Times New Roman" pitchFamily="18" charset="0"/>
              </a:rPr>
              <a:t>，再调用</a:t>
            </a:r>
            <a:r>
              <a:rPr lang="en-US" altLang="zh-CN" dirty="0" smtClean="0">
                <a:latin typeface="Times New Roman" pitchFamily="18" charset="0"/>
                <a:ea typeface="隶书" pitchFamily="49" charset="-122"/>
                <a:cs typeface="Times New Roman" pitchFamily="18" charset="0"/>
              </a:rPr>
              <a:t>S</a:t>
            </a:r>
            <a:r>
              <a:rPr lang="zh-CN" altLang="en-US" dirty="0" smtClean="0">
                <a:latin typeface="Times New Roman" pitchFamily="18" charset="0"/>
                <a:ea typeface="隶书" pitchFamily="49" charset="-122"/>
                <a:cs typeface="Times New Roman" pitchFamily="18" charset="0"/>
              </a:rPr>
              <a:t>（对应于</a:t>
            </a:r>
            <a:r>
              <a:rPr lang="en-US" altLang="zh-CN" dirty="0" smtClean="0">
                <a:latin typeface="Times New Roman" pitchFamily="18" charset="0"/>
                <a:ea typeface="隶书" pitchFamily="49" charset="-122"/>
                <a:cs typeface="Times New Roman" pitchFamily="18" charset="0"/>
              </a:rPr>
              <a:t>S</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如果各个函数把主属性打印出来，我们处理</a:t>
            </a:r>
            <a:r>
              <a:rPr lang="en-US" altLang="zh-CN" dirty="0" smtClean="0">
                <a:latin typeface="Times New Roman" pitchFamily="18" charset="0"/>
                <a:ea typeface="隶书" pitchFamily="49" charset="-122"/>
                <a:cs typeface="Times New Roman" pitchFamily="18" charset="0"/>
              </a:rPr>
              <a:t>while</a:t>
            </a:r>
            <a:r>
              <a:rPr lang="zh-CN" altLang="en-US" dirty="0" smtClean="0">
                <a:latin typeface="Times New Roman" pitchFamily="18" charset="0"/>
                <a:ea typeface="隶书" pitchFamily="49" charset="-122"/>
                <a:cs typeface="Times New Roman" pitchFamily="18" charset="0"/>
              </a:rPr>
              <a:t>语句时，只需要先打印</a:t>
            </a:r>
            <a:r>
              <a:rPr lang="en-US" altLang="zh-CN" dirty="0" smtClean="0">
                <a:latin typeface="Times New Roman" pitchFamily="18" charset="0"/>
                <a:ea typeface="隶书" pitchFamily="49" charset="-122"/>
                <a:cs typeface="Times New Roman" pitchFamily="18" charset="0"/>
              </a:rPr>
              <a:t>Label</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L1</a:t>
            </a:r>
            <a:r>
              <a:rPr lang="zh-CN" altLang="en-US" dirty="0" smtClean="0">
                <a:latin typeface="Times New Roman" pitchFamily="18" charset="0"/>
                <a:ea typeface="隶书" pitchFamily="49" charset="-122"/>
                <a:cs typeface="Times New Roman" pitchFamily="18" charset="0"/>
              </a:rPr>
              <a:t>，再调用</a:t>
            </a:r>
            <a:r>
              <a:rPr lang="en-US" altLang="zh-CN" dirty="0" smtClean="0">
                <a:latin typeface="Times New Roman" pitchFamily="18" charset="0"/>
                <a:ea typeface="隶书" pitchFamily="49" charset="-122"/>
                <a:cs typeface="Times New Roman" pitchFamily="18" charset="0"/>
              </a:rPr>
              <a:t>C</a:t>
            </a:r>
            <a:r>
              <a:rPr lang="zh-CN" altLang="en-US" dirty="0" smtClean="0">
                <a:latin typeface="Times New Roman" pitchFamily="18" charset="0"/>
                <a:ea typeface="隶书" pitchFamily="49" charset="-122"/>
                <a:cs typeface="Times New Roman" pitchFamily="18" charset="0"/>
              </a:rPr>
              <a:t>（打印了</a:t>
            </a:r>
            <a:r>
              <a:rPr lang="en-US" altLang="zh-CN" dirty="0" smtClean="0">
                <a:latin typeface="Times New Roman" pitchFamily="18" charset="0"/>
                <a:ea typeface="隶书" pitchFamily="49" charset="-122"/>
                <a:cs typeface="Times New Roman" pitchFamily="18" charset="0"/>
              </a:rPr>
              <a:t>C</a:t>
            </a:r>
            <a:r>
              <a:rPr lang="zh-CN" altLang="en-US" dirty="0" smtClean="0">
                <a:latin typeface="Times New Roman" pitchFamily="18" charset="0"/>
                <a:ea typeface="隶书" pitchFamily="49" charset="-122"/>
                <a:cs typeface="Times New Roman" pitchFamily="18" charset="0"/>
              </a:rPr>
              <a:t>的代码），再打印</a:t>
            </a:r>
            <a:r>
              <a:rPr lang="en-US" altLang="zh-CN" dirty="0" smtClean="0">
                <a:latin typeface="Times New Roman" pitchFamily="18" charset="0"/>
                <a:ea typeface="隶书" pitchFamily="49" charset="-122"/>
                <a:cs typeface="Times New Roman" pitchFamily="18" charset="0"/>
              </a:rPr>
              <a:t>Label</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L2</a:t>
            </a:r>
            <a:r>
              <a:rPr lang="zh-CN" altLang="en-US" dirty="0" smtClean="0">
                <a:latin typeface="Times New Roman" pitchFamily="18" charset="0"/>
                <a:ea typeface="隶书" pitchFamily="49" charset="-122"/>
                <a:cs typeface="Times New Roman" pitchFamily="18" charset="0"/>
              </a:rPr>
              <a:t>，再调用</a:t>
            </a:r>
            <a:r>
              <a:rPr lang="en-US" altLang="zh-CN" dirty="0" smtClean="0">
                <a:latin typeface="Times New Roman" pitchFamily="18" charset="0"/>
                <a:ea typeface="隶书" pitchFamily="49" charset="-122"/>
                <a:cs typeface="Times New Roman" pitchFamily="18" charset="0"/>
              </a:rPr>
              <a:t>S</a:t>
            </a:r>
            <a:r>
              <a:rPr lang="zh-CN" altLang="en-US" dirty="0" smtClean="0">
                <a:latin typeface="Times New Roman" pitchFamily="18" charset="0"/>
                <a:ea typeface="隶书" pitchFamily="49" charset="-122"/>
                <a:cs typeface="Times New Roman" pitchFamily="18" charset="0"/>
              </a:rPr>
              <a:t>（打印</a:t>
            </a:r>
            <a:r>
              <a:rPr lang="en-US" altLang="zh-CN" dirty="0" smtClean="0">
                <a:latin typeface="Times New Roman" pitchFamily="18" charset="0"/>
                <a:ea typeface="隶书" pitchFamily="49" charset="-122"/>
                <a:cs typeface="Times New Roman" pitchFamily="18" charset="0"/>
              </a:rPr>
              <a:t>S</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zh-CN" altLang="en-US" dirty="0" smtClean="0">
                <a:latin typeface="Times New Roman" pitchFamily="18" charset="0"/>
                <a:ea typeface="隶书" pitchFamily="49" charset="-122"/>
                <a:cs typeface="Times New Roman" pitchFamily="18" charset="0"/>
              </a:rPr>
              <a:t>的代码）</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对于这个规则而言，只需要打印</a:t>
            </a:r>
            <a:r>
              <a:rPr lang="en-US" altLang="zh-CN" dirty="0" smtClean="0">
                <a:latin typeface="Times New Roman" pitchFamily="18" charset="0"/>
                <a:ea typeface="隶书" pitchFamily="49" charset="-122"/>
                <a:cs typeface="Times New Roman" pitchFamily="18" charset="0"/>
              </a:rPr>
              <a:t>Label</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L1</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Label</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L2</a:t>
            </a:r>
            <a:r>
              <a:rPr lang="zh-CN" altLang="en-US" dirty="0" smtClean="0">
                <a:latin typeface="Times New Roman" pitchFamily="18" charset="0"/>
                <a:ea typeface="隶书" pitchFamily="49" charset="-122"/>
                <a:cs typeface="Times New Roman" pitchFamily="18" charset="0"/>
              </a:rPr>
              <a:t>。当然，我们要求</a:t>
            </a:r>
            <a:r>
              <a:rPr lang="en-US" altLang="zh-CN" dirty="0" smtClean="0">
                <a:latin typeface="Times New Roman" pitchFamily="18" charset="0"/>
                <a:ea typeface="隶书" pitchFamily="49" charset="-122"/>
                <a:cs typeface="Times New Roman" pitchFamily="18" charset="0"/>
              </a:rPr>
              <a:t>C</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S</a:t>
            </a:r>
            <a:r>
              <a:rPr lang="zh-CN" altLang="en-US" dirty="0" smtClean="0">
                <a:latin typeface="Times New Roman" pitchFamily="18" charset="0"/>
                <a:ea typeface="隶书" pitchFamily="49" charset="-122"/>
                <a:cs typeface="Times New Roman" pitchFamily="18" charset="0"/>
              </a:rPr>
              <a:t>的语句在相应情况下调转到</a:t>
            </a:r>
            <a:r>
              <a:rPr lang="en-US" altLang="zh-CN" dirty="0" smtClean="0">
                <a:latin typeface="Times New Roman" pitchFamily="18" charset="0"/>
                <a:ea typeface="隶书" pitchFamily="49" charset="-122"/>
                <a:cs typeface="Times New Roman" pitchFamily="18" charset="0"/>
              </a:rPr>
              <a:t>L1</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L2</a:t>
            </a:r>
            <a:r>
              <a:rPr lang="zh-CN" altLang="en-US" dirty="0" smtClean="0">
                <a:latin typeface="Times New Roman" pitchFamily="18" charset="0"/>
                <a:ea typeface="隶书" pitchFamily="49" charset="-122"/>
                <a:cs typeface="Times New Roman" pitchFamily="18" charset="0"/>
              </a:rPr>
              <a:t>。</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华文新魏" pitchFamily="2" charset="-122"/>
                <a:ea typeface="华文新魏" pitchFamily="2" charset="-122"/>
              </a:rPr>
              <a:t>边扫描边生成属性的例子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endParaRPr lang="zh-CN" altLang="en-US"/>
          </a:p>
        </p:txBody>
      </p:sp>
      <p:pic>
        <p:nvPicPr>
          <p:cNvPr id="4098" name="Picture 2"/>
          <p:cNvPicPr>
            <a:picLocks noChangeAspect="1" noChangeArrowheads="1"/>
          </p:cNvPicPr>
          <p:nvPr/>
        </p:nvPicPr>
        <p:blipFill>
          <a:blip r:embed="rId2" cstate="print"/>
          <a:srcRect/>
          <a:stretch>
            <a:fillRect/>
          </a:stretch>
        </p:blipFill>
        <p:spPr bwMode="auto">
          <a:xfrm>
            <a:off x="1142976" y="1500174"/>
            <a:ext cx="6591296" cy="5206423"/>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a:t>
            </a:r>
            <a:r>
              <a:rPr lang="zh-CN" altLang="en-US" dirty="0" smtClean="0">
                <a:latin typeface="华文新魏" pitchFamily="2" charset="-122"/>
                <a:ea typeface="华文新魏" pitchFamily="2" charset="-122"/>
              </a:rPr>
              <a:t>属性的自底向上实现（</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10000"/>
          </a:bodyPr>
          <a:lstStyle/>
          <a:p>
            <a:r>
              <a:rPr lang="zh-CN" altLang="en-US" dirty="0" smtClean="0">
                <a:latin typeface="Times New Roman" pitchFamily="18" charset="0"/>
                <a:ea typeface="隶书" pitchFamily="49" charset="-122"/>
                <a:cs typeface="Times New Roman" pitchFamily="18" charset="0"/>
              </a:rPr>
              <a:t>以</a:t>
            </a:r>
            <a:r>
              <a:rPr lang="en-US" altLang="zh-CN" dirty="0" smtClean="0">
                <a:latin typeface="Times New Roman" pitchFamily="18" charset="0"/>
                <a:ea typeface="隶书" pitchFamily="49" charset="-122"/>
                <a:cs typeface="Times New Roman" pitchFamily="18" charset="0"/>
              </a:rPr>
              <a:t>LL</a:t>
            </a:r>
            <a:r>
              <a:rPr lang="zh-CN" altLang="en-US" dirty="0" smtClean="0">
                <a:latin typeface="Times New Roman" pitchFamily="18" charset="0"/>
                <a:ea typeface="隶书" pitchFamily="49" charset="-122"/>
                <a:cs typeface="Times New Roman" pitchFamily="18" charset="0"/>
              </a:rPr>
              <a:t>文法为基础的</a:t>
            </a:r>
            <a:r>
              <a:rPr lang="en-US" altLang="zh-CN" dirty="0" smtClean="0">
                <a:latin typeface="Times New Roman" pitchFamily="18" charset="0"/>
                <a:ea typeface="隶书" pitchFamily="49" charset="-122"/>
                <a:cs typeface="Times New Roman" pitchFamily="18" charset="0"/>
              </a:rPr>
              <a:t>L</a:t>
            </a:r>
            <a:r>
              <a:rPr lang="zh-CN" altLang="en-US" dirty="0" smtClean="0">
                <a:latin typeface="Times New Roman" pitchFamily="18" charset="0"/>
                <a:ea typeface="隶书" pitchFamily="49" charset="-122"/>
                <a:cs typeface="Times New Roman" pitchFamily="18" charset="0"/>
              </a:rPr>
              <a:t>属性</a:t>
            </a:r>
            <a:r>
              <a:rPr lang="en-US" altLang="zh-CN" dirty="0" smtClean="0">
                <a:latin typeface="Times New Roman" pitchFamily="18" charset="0"/>
                <a:ea typeface="隶书" pitchFamily="49" charset="-122"/>
                <a:cs typeface="Times New Roman" pitchFamily="18" charset="0"/>
              </a:rPr>
              <a:t>SDD</a:t>
            </a:r>
            <a:r>
              <a:rPr lang="zh-CN" altLang="en-US" dirty="0" smtClean="0">
                <a:latin typeface="Times New Roman" pitchFamily="18" charset="0"/>
                <a:ea typeface="隶书" pitchFamily="49" charset="-122"/>
                <a:cs typeface="Times New Roman" pitchFamily="18" charset="0"/>
              </a:rPr>
              <a:t>可以在</a:t>
            </a:r>
            <a:r>
              <a:rPr lang="en-US" altLang="zh-CN" dirty="0" smtClean="0">
                <a:latin typeface="Times New Roman" pitchFamily="18" charset="0"/>
                <a:ea typeface="隶书" pitchFamily="49" charset="-122"/>
                <a:cs typeface="Times New Roman" pitchFamily="18" charset="0"/>
              </a:rPr>
              <a:t>LR</a:t>
            </a:r>
            <a:r>
              <a:rPr lang="zh-CN" altLang="en-US" dirty="0" smtClean="0">
                <a:latin typeface="Times New Roman" pitchFamily="18" charset="0"/>
                <a:ea typeface="隶书" pitchFamily="49" charset="-122"/>
                <a:cs typeface="Times New Roman" pitchFamily="18" charset="0"/>
              </a:rPr>
              <a:t>语法分析过程中实现</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方法：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首先构造出</a:t>
            </a:r>
            <a:r>
              <a:rPr lang="en-US" altLang="zh-CN" dirty="0" smtClean="0">
                <a:latin typeface="Times New Roman" pitchFamily="18" charset="0"/>
                <a:ea typeface="隶书" pitchFamily="49" charset="-122"/>
                <a:cs typeface="Times New Roman" pitchFamily="18" charset="0"/>
              </a:rPr>
              <a:t>L</a:t>
            </a:r>
            <a:r>
              <a:rPr lang="zh-CN" altLang="en-US" dirty="0" smtClean="0">
                <a:latin typeface="Times New Roman" pitchFamily="18" charset="0"/>
                <a:ea typeface="隶书" pitchFamily="49" charset="-122"/>
                <a:cs typeface="Times New Roman" pitchFamily="18" charset="0"/>
              </a:rPr>
              <a:t>属性</a:t>
            </a:r>
            <a:r>
              <a:rPr lang="en-US" altLang="zh-CN" dirty="0" smtClean="0">
                <a:latin typeface="Times New Roman" pitchFamily="18" charset="0"/>
                <a:ea typeface="隶书" pitchFamily="49" charset="-122"/>
                <a:cs typeface="Times New Roman" pitchFamily="18" charset="0"/>
              </a:rPr>
              <a:t>SDD</a:t>
            </a:r>
            <a:r>
              <a:rPr lang="zh-CN" altLang="en-US" dirty="0" smtClean="0">
                <a:latin typeface="Times New Roman" pitchFamily="18" charset="0"/>
                <a:ea typeface="隶书" pitchFamily="49" charset="-122"/>
                <a:cs typeface="Times New Roman" pitchFamily="18" charset="0"/>
              </a:rPr>
              <a:t>的</a:t>
            </a:r>
            <a:r>
              <a:rPr lang="en-US" altLang="zh-CN" dirty="0" smtClean="0">
                <a:latin typeface="Times New Roman" pitchFamily="18" charset="0"/>
                <a:ea typeface="隶书" pitchFamily="49" charset="-122"/>
                <a:cs typeface="Times New Roman" pitchFamily="18" charset="0"/>
              </a:rPr>
              <a:t>SDT</a:t>
            </a:r>
            <a:r>
              <a:rPr lang="zh-CN" altLang="en-US" dirty="0" smtClean="0">
                <a:latin typeface="Times New Roman" pitchFamily="18" charset="0"/>
                <a:ea typeface="隶书" pitchFamily="49" charset="-122"/>
                <a:cs typeface="Times New Roman" pitchFamily="18" charset="0"/>
              </a:rPr>
              <a:t>，即在非终结符号前计算其继承属性</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对于每个语义动作</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，引入标记非终结符号</a:t>
            </a:r>
            <a:r>
              <a:rPr lang="en-US" altLang="zh-CN" dirty="0" smtClean="0">
                <a:latin typeface="Times New Roman" pitchFamily="18" charset="0"/>
                <a:ea typeface="隶书" pitchFamily="49" charset="-122"/>
                <a:cs typeface="Times New Roman" pitchFamily="18" charset="0"/>
              </a:rPr>
              <a:t>M</a:t>
            </a:r>
          </a:p>
          <a:p>
            <a:pPr lvl="1"/>
            <a:r>
              <a:rPr lang="en-US" altLang="zh-CN" dirty="0" smtClean="0">
                <a:latin typeface="Times New Roman" pitchFamily="18" charset="0"/>
                <a:ea typeface="隶书" pitchFamily="49" charset="-122"/>
                <a:cs typeface="Times New Roman" pitchFamily="18" charset="0"/>
              </a:rPr>
              <a:t>M</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ε</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，其中</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的构造方法如下：</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将</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中需要的</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或者其它属性作为</a:t>
            </a:r>
            <a:r>
              <a:rPr lang="en-US" altLang="zh-CN" dirty="0" smtClean="0">
                <a:latin typeface="Times New Roman" pitchFamily="18" charset="0"/>
                <a:ea typeface="隶书" pitchFamily="49" charset="-122"/>
                <a:cs typeface="Times New Roman" pitchFamily="18" charset="0"/>
              </a:rPr>
              <a:t>M</a:t>
            </a:r>
            <a:r>
              <a:rPr lang="zh-CN" altLang="en-US" dirty="0" smtClean="0">
                <a:latin typeface="Times New Roman" pitchFamily="18" charset="0"/>
                <a:ea typeface="隶书" pitchFamily="49" charset="-122"/>
                <a:cs typeface="Times New Roman" pitchFamily="18" charset="0"/>
              </a:rPr>
              <a:t>的继承属性进行拷贝</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按照</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中的规则计算各个属性，作为</a:t>
            </a:r>
            <a:r>
              <a:rPr lang="en-US" altLang="zh-CN" dirty="0" smtClean="0">
                <a:latin typeface="Times New Roman" pitchFamily="18" charset="0"/>
                <a:ea typeface="隶书" pitchFamily="49" charset="-122"/>
                <a:cs typeface="Times New Roman" pitchFamily="18" charset="0"/>
              </a:rPr>
              <a:t>M</a:t>
            </a:r>
            <a:r>
              <a:rPr lang="zh-CN" altLang="en-US" dirty="0" smtClean="0">
                <a:latin typeface="Times New Roman" pitchFamily="18" charset="0"/>
                <a:ea typeface="隶书" pitchFamily="49" charset="-122"/>
                <a:cs typeface="Times New Roman" pitchFamily="18" charset="0"/>
              </a:rPr>
              <a:t>的综合属性</a:t>
            </a:r>
            <a:endParaRPr lang="en-US" altLang="zh-CN" dirty="0" smtClean="0">
              <a:latin typeface="Times New Roman" pitchFamily="18" charset="0"/>
              <a:ea typeface="隶书" pitchFamily="49" charset="-122"/>
              <a:cs typeface="Times New Roman" pitchFamily="18" charset="0"/>
            </a:endParaRPr>
          </a:p>
          <a:p>
            <a:pPr lvl="2"/>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必须设法找到相应的属性，因为产生式</a:t>
            </a:r>
            <a:r>
              <a:rPr lang="en-US" altLang="zh-CN" dirty="0" smtClean="0">
                <a:latin typeface="Times New Roman" pitchFamily="18" charset="0"/>
                <a:ea typeface="隶书" pitchFamily="49" charset="-122"/>
                <a:cs typeface="Times New Roman" pitchFamily="18" charset="0"/>
              </a:rPr>
              <a:t>M</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ε</a:t>
            </a:r>
            <a:r>
              <a:rPr lang="zh-CN" altLang="en-US" dirty="0" smtClean="0">
                <a:latin typeface="Times New Roman" pitchFamily="18" charset="0"/>
                <a:ea typeface="隶书" pitchFamily="49" charset="-122"/>
                <a:cs typeface="Times New Roman" pitchFamily="18" charset="0"/>
                <a:sym typeface="Wingdings" pitchFamily="2" charset="2"/>
              </a:rPr>
              <a:t>中没有</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等符号。</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a:t>
            </a:r>
            <a:r>
              <a:rPr lang="zh-CN" altLang="en-US" dirty="0" smtClean="0">
                <a:latin typeface="华文新魏" pitchFamily="2" charset="-122"/>
                <a:ea typeface="华文新魏" pitchFamily="2" charset="-122"/>
              </a:rPr>
              <a:t>属性的自底向上实现（</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85000" lnSpcReduction="20000"/>
          </a:bodyPr>
          <a:lstStyle/>
          <a:p>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err="1" smtClean="0">
                <a:latin typeface="Times New Roman" pitchFamily="18" charset="0"/>
                <a:ea typeface="隶书" pitchFamily="49" charset="-122"/>
                <a:cs typeface="Times New Roman" pitchFamily="18" charset="0"/>
                <a:sym typeface="Wingdings" pitchFamily="2" charset="2"/>
              </a:rPr>
              <a:t>B.i</a:t>
            </a:r>
            <a:r>
              <a:rPr lang="en-US" altLang="zh-CN" dirty="0" smtClean="0">
                <a:latin typeface="Times New Roman" pitchFamily="18" charset="0"/>
                <a:ea typeface="隶书" pitchFamily="49" charset="-122"/>
                <a:cs typeface="Times New Roman" pitchFamily="18" charset="0"/>
                <a:sym typeface="Wingdings" pitchFamily="2" charset="2"/>
              </a:rPr>
              <a:t>=f(</a:t>
            </a:r>
            <a:r>
              <a:rPr lang="en-US" altLang="zh-CN" dirty="0" err="1" smtClean="0">
                <a:latin typeface="Times New Roman" pitchFamily="18" charset="0"/>
                <a:ea typeface="隶书" pitchFamily="49" charset="-122"/>
                <a:cs typeface="Times New Roman" pitchFamily="18" charset="0"/>
                <a:sym typeface="Wingdings" pitchFamily="2" charset="2"/>
              </a:rPr>
              <a:t>A.i</a:t>
            </a:r>
            <a:r>
              <a:rPr lang="en-US" altLang="zh-CN" dirty="0" smtClean="0">
                <a:latin typeface="Times New Roman" pitchFamily="18" charset="0"/>
                <a:ea typeface="隶书" pitchFamily="49" charset="-122"/>
                <a:cs typeface="Times New Roman" pitchFamily="18" charset="0"/>
                <a:sym typeface="Wingdings" pitchFamily="2" charset="2"/>
              </a:rPr>
              <a:t>);}B C</a:t>
            </a:r>
          </a:p>
          <a:p>
            <a:r>
              <a:rPr lang="zh-CN" altLang="en-US" dirty="0" smtClean="0">
                <a:latin typeface="Times New Roman" pitchFamily="18" charset="0"/>
                <a:ea typeface="隶书" pitchFamily="49" charset="-122"/>
                <a:cs typeface="Times New Roman" pitchFamily="18" charset="0"/>
                <a:sym typeface="Wingdings" pitchFamily="2" charset="2"/>
              </a:rPr>
              <a:t>引入标记非终结符号</a:t>
            </a:r>
            <a:r>
              <a:rPr lang="en-US" altLang="zh-CN" dirty="0" smtClean="0">
                <a:latin typeface="Times New Roman" pitchFamily="18" charset="0"/>
                <a:ea typeface="隶书" pitchFamily="49" charset="-122"/>
                <a:cs typeface="Times New Roman" pitchFamily="18" charset="0"/>
                <a:sym typeface="Wingdings" pitchFamily="2" charset="2"/>
              </a:rPr>
              <a:t>M</a:t>
            </a:r>
            <a:r>
              <a:rPr lang="zh-CN" altLang="en-US" dirty="0" smtClean="0">
                <a:latin typeface="Times New Roman" pitchFamily="18" charset="0"/>
                <a:ea typeface="隶书" pitchFamily="49" charset="-122"/>
                <a:cs typeface="Times New Roman" pitchFamily="18" charset="0"/>
                <a:sym typeface="Wingdings" pitchFamily="2" charset="2"/>
              </a:rPr>
              <a:t>后</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M B C</a:t>
            </a:r>
          </a:p>
          <a:p>
            <a:pPr lvl="1"/>
            <a:r>
              <a:rPr lang="en-US" altLang="zh-CN" dirty="0" smtClean="0">
                <a:latin typeface="Times New Roman" pitchFamily="18" charset="0"/>
                <a:ea typeface="隶书" pitchFamily="49" charset="-122"/>
                <a:cs typeface="Times New Roman" pitchFamily="18" charset="0"/>
                <a:sym typeface="Wingdings" pitchFamily="2" charset="2"/>
              </a:rPr>
              <a:t>M{</a:t>
            </a:r>
            <a:r>
              <a:rPr lang="en-US" altLang="zh-CN" dirty="0" err="1" smtClean="0">
                <a:latin typeface="Times New Roman" pitchFamily="18" charset="0"/>
                <a:ea typeface="隶书" pitchFamily="49" charset="-122"/>
                <a:cs typeface="Times New Roman" pitchFamily="18" charset="0"/>
                <a:sym typeface="Wingdings" pitchFamily="2" charset="2"/>
              </a:rPr>
              <a:t>M.i</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err="1" smtClean="0">
                <a:solidFill>
                  <a:srgbClr val="FF0000"/>
                </a:solidFill>
                <a:latin typeface="Times New Roman" pitchFamily="18" charset="0"/>
                <a:ea typeface="隶书" pitchFamily="49" charset="-122"/>
                <a:cs typeface="Times New Roman" pitchFamily="18" charset="0"/>
                <a:sym typeface="Wingdings" pitchFamily="2" charset="2"/>
              </a:rPr>
              <a:t>A.i</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M.s=f(</a:t>
            </a:r>
            <a:r>
              <a:rPr lang="en-US" altLang="zh-CN" dirty="0" err="1" smtClean="0">
                <a:latin typeface="Times New Roman" pitchFamily="18" charset="0"/>
                <a:ea typeface="隶书" pitchFamily="49" charset="-122"/>
                <a:cs typeface="Times New Roman" pitchFamily="18" charset="0"/>
                <a:sym typeface="Wingdings" pitchFamily="2" charset="2"/>
              </a:rPr>
              <a:t>M.i</a:t>
            </a:r>
            <a:r>
              <a:rPr lang="en-US" altLang="zh-CN" dirty="0" smtClean="0">
                <a:latin typeface="Times New Roman" pitchFamily="18" charset="0"/>
                <a:ea typeface="隶书" pitchFamily="49" charset="-122"/>
                <a:cs typeface="Times New Roman" pitchFamily="18" charset="0"/>
                <a:sym typeface="Wingdings" pitchFamily="2" charset="2"/>
              </a:rPr>
              <a:t>);}</a:t>
            </a:r>
          </a:p>
          <a:p>
            <a:r>
              <a:rPr lang="zh-CN" altLang="en-US" dirty="0" smtClean="0">
                <a:latin typeface="Times New Roman" pitchFamily="18" charset="0"/>
                <a:ea typeface="隶书" pitchFamily="49" charset="-122"/>
                <a:cs typeface="Times New Roman" pitchFamily="18" charset="0"/>
                <a:sym typeface="Wingdings" pitchFamily="2" charset="2"/>
              </a:rPr>
              <a:t>如何找到</a:t>
            </a:r>
            <a:r>
              <a:rPr lang="en-US" altLang="zh-CN" dirty="0" err="1" smtClean="0">
                <a:latin typeface="Times New Roman" pitchFamily="18" charset="0"/>
                <a:ea typeface="隶书" pitchFamily="49" charset="-122"/>
                <a:cs typeface="Times New Roman" pitchFamily="18" charset="0"/>
                <a:sym typeface="Wingdings" pitchFamily="2" charset="2"/>
              </a:rPr>
              <a:t>A.i</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设法使得在即将把</a:t>
            </a:r>
            <a:r>
              <a:rPr lang="en-US" altLang="zh-CN" dirty="0" smtClean="0">
                <a:latin typeface="Times New Roman" pitchFamily="18" charset="0"/>
                <a:ea typeface="隶书" pitchFamily="49" charset="-122"/>
                <a:cs typeface="Times New Roman" pitchFamily="18" charset="0"/>
                <a:sym typeface="Wingdings" pitchFamily="2" charset="2"/>
              </a:rPr>
              <a:t>BC</a:t>
            </a:r>
            <a:r>
              <a:rPr lang="zh-CN" altLang="en-US" dirty="0" smtClean="0">
                <a:latin typeface="Times New Roman" pitchFamily="18" charset="0"/>
                <a:ea typeface="隶书" pitchFamily="49" charset="-122"/>
                <a:cs typeface="Times New Roman" pitchFamily="18" charset="0"/>
                <a:sym typeface="Wingdings" pitchFamily="2" charset="2"/>
              </a:rPr>
              <a:t>归约到</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时，</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的继承属性存放在分析栈中</a:t>
            </a:r>
            <a:r>
              <a:rPr lang="en-US" altLang="zh-CN" dirty="0" smtClean="0">
                <a:latin typeface="Times New Roman" pitchFamily="18" charset="0"/>
                <a:ea typeface="隶书" pitchFamily="49" charset="-122"/>
                <a:cs typeface="Times New Roman" pitchFamily="18" charset="0"/>
                <a:sym typeface="Wingdings" pitchFamily="2" charset="2"/>
              </a:rPr>
              <a:t>BC</a:t>
            </a:r>
            <a:r>
              <a:rPr lang="zh-CN" altLang="en-US" dirty="0" smtClean="0">
                <a:latin typeface="Times New Roman" pitchFamily="18" charset="0"/>
                <a:ea typeface="隶书" pitchFamily="49" charset="-122"/>
                <a:cs typeface="Times New Roman" pitchFamily="18" charset="0"/>
                <a:sym typeface="Wingdings" pitchFamily="2" charset="2"/>
              </a:rPr>
              <a:t>的下方。</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当执行到</a:t>
            </a:r>
            <a:r>
              <a:rPr lang="en-US" altLang="zh-CN" dirty="0" smtClean="0">
                <a:latin typeface="Times New Roman" pitchFamily="18" charset="0"/>
                <a:ea typeface="隶书" pitchFamily="49" charset="-122"/>
                <a:cs typeface="Times New Roman" pitchFamily="18" charset="0"/>
                <a:sym typeface="Wingdings" pitchFamily="2" charset="2"/>
              </a:rPr>
              <a:t>M</a:t>
            </a:r>
            <a:r>
              <a:rPr lang="zh-CN" altLang="en-US" dirty="0" smtClean="0">
                <a:latin typeface="Times New Roman" pitchFamily="18" charset="0"/>
                <a:ea typeface="隶书" pitchFamily="49" charset="-122"/>
                <a:cs typeface="Times New Roman" pitchFamily="18" charset="0"/>
                <a:sym typeface="Wingdings" pitchFamily="2" charset="2"/>
              </a:rPr>
              <a:t>的归约时，</a:t>
            </a:r>
            <a:r>
              <a:rPr lang="en-US" altLang="zh-CN" dirty="0" err="1" smtClean="0">
                <a:latin typeface="Times New Roman" pitchFamily="18" charset="0"/>
                <a:ea typeface="隶书" pitchFamily="49" charset="-122"/>
                <a:cs typeface="Times New Roman" pitchFamily="18" charset="0"/>
                <a:sym typeface="Wingdings" pitchFamily="2" charset="2"/>
              </a:rPr>
              <a:t>A.i</a:t>
            </a:r>
            <a:r>
              <a:rPr lang="zh-CN" altLang="en-US" dirty="0" smtClean="0">
                <a:latin typeface="Times New Roman" pitchFamily="18" charset="0"/>
                <a:ea typeface="隶书" pitchFamily="49" charset="-122"/>
                <a:cs typeface="Times New Roman" pitchFamily="18" charset="0"/>
                <a:sym typeface="Wingdings" pitchFamily="2" charset="2"/>
              </a:rPr>
              <a:t>的值存放在</a:t>
            </a:r>
            <a:r>
              <a:rPr lang="en-US" altLang="zh-CN" dirty="0" smtClean="0">
                <a:latin typeface="Times New Roman" pitchFamily="18" charset="0"/>
                <a:ea typeface="隶书" pitchFamily="49" charset="-122"/>
                <a:cs typeface="Times New Roman" pitchFamily="18" charset="0"/>
                <a:sym typeface="Wingdings" pitchFamily="2" charset="2"/>
              </a:rPr>
              <a:t>M</a:t>
            </a:r>
            <a:r>
              <a:rPr lang="zh-CN" altLang="en-US" dirty="0" smtClean="0">
                <a:latin typeface="Times New Roman" pitchFamily="18" charset="0"/>
                <a:ea typeface="隶书" pitchFamily="49" charset="-122"/>
                <a:cs typeface="Times New Roman" pitchFamily="18" charset="0"/>
                <a:sym typeface="Wingdings" pitchFamily="2" charset="2"/>
              </a:rPr>
              <a:t>的下方。</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如果产生式体为</a:t>
            </a:r>
            <a:r>
              <a:rPr lang="en-US" altLang="zh-CN" dirty="0" smtClean="0">
                <a:latin typeface="Times New Roman" pitchFamily="18" charset="0"/>
                <a:ea typeface="隶书" pitchFamily="49" charset="-122"/>
                <a:cs typeface="Times New Roman" pitchFamily="18" charset="0"/>
                <a:sym typeface="Wingdings" pitchFamily="2" charset="2"/>
              </a:rPr>
              <a:t>K M B C</a:t>
            </a:r>
            <a:r>
              <a:rPr lang="zh-CN" altLang="en-US" dirty="0" smtClean="0">
                <a:latin typeface="Times New Roman" pitchFamily="18" charset="0"/>
                <a:ea typeface="隶书" pitchFamily="49" charset="-122"/>
                <a:cs typeface="Times New Roman" pitchFamily="18" charset="0"/>
                <a:sym typeface="Wingdings" pitchFamily="2" charset="2"/>
              </a:rPr>
              <a:t>，那么</a:t>
            </a:r>
            <a:r>
              <a:rPr lang="en-US" altLang="zh-CN" dirty="0" smtClean="0">
                <a:latin typeface="Times New Roman" pitchFamily="18" charset="0"/>
                <a:ea typeface="隶书" pitchFamily="49" charset="-122"/>
                <a:cs typeface="Times New Roman" pitchFamily="18" charset="0"/>
                <a:sym typeface="Wingdings" pitchFamily="2" charset="2"/>
              </a:rPr>
              <a:t>M</a:t>
            </a:r>
            <a:r>
              <a:rPr lang="zh-CN" altLang="en-US" dirty="0" smtClean="0">
                <a:latin typeface="Times New Roman" pitchFamily="18" charset="0"/>
                <a:ea typeface="隶书" pitchFamily="49" charset="-122"/>
                <a:cs typeface="Times New Roman" pitchFamily="18" charset="0"/>
                <a:sym typeface="Wingdings" pitchFamily="2" charset="2"/>
              </a:rPr>
              <a:t>的下方为</a:t>
            </a:r>
            <a:r>
              <a:rPr lang="en-US" altLang="zh-CN" dirty="0" smtClean="0">
                <a:latin typeface="Times New Roman" pitchFamily="18" charset="0"/>
                <a:ea typeface="隶书" pitchFamily="49" charset="-122"/>
                <a:cs typeface="Times New Roman" pitchFamily="18" charset="0"/>
                <a:sym typeface="Wingdings" pitchFamily="2" charset="2"/>
              </a:rPr>
              <a:t>K</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K</a:t>
            </a:r>
            <a:r>
              <a:rPr lang="zh-CN" altLang="en-US" dirty="0" smtClean="0">
                <a:latin typeface="Times New Roman" pitchFamily="18" charset="0"/>
                <a:ea typeface="隶书" pitchFamily="49" charset="-122"/>
                <a:cs typeface="Times New Roman" pitchFamily="18" charset="0"/>
                <a:sym typeface="Wingdings" pitchFamily="2" charset="2"/>
              </a:rPr>
              <a:t>的下方存放</a:t>
            </a:r>
            <a:r>
              <a:rPr lang="en-US" altLang="zh-CN" dirty="0" err="1" smtClean="0">
                <a:latin typeface="Times New Roman" pitchFamily="18" charset="0"/>
                <a:ea typeface="隶书" pitchFamily="49" charset="-122"/>
                <a:cs typeface="Times New Roman" pitchFamily="18" charset="0"/>
                <a:sym typeface="Wingdings" pitchFamily="2" charset="2"/>
              </a:rPr>
              <a:t>A.i</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M.s</a:t>
            </a:r>
            <a:r>
              <a:rPr lang="zh-CN" altLang="en-US" dirty="0" smtClean="0">
                <a:latin typeface="Times New Roman" pitchFamily="18" charset="0"/>
                <a:ea typeface="隶书" pitchFamily="49" charset="-122"/>
                <a:cs typeface="Times New Roman" pitchFamily="18" charset="0"/>
                <a:sym typeface="Wingdings" pitchFamily="2" charset="2"/>
              </a:rPr>
              <a:t>即</a:t>
            </a:r>
            <a:r>
              <a:rPr lang="en-US" altLang="zh-CN" dirty="0" err="1" smtClean="0">
                <a:latin typeface="Times New Roman" pitchFamily="18" charset="0"/>
                <a:ea typeface="隶书" pitchFamily="49" charset="-122"/>
                <a:cs typeface="Times New Roman" pitchFamily="18" charset="0"/>
                <a:sym typeface="Wingdings" pitchFamily="2" charset="2"/>
              </a:rPr>
              <a:t>B.i</a:t>
            </a:r>
            <a:r>
              <a:rPr lang="zh-CN" altLang="en-US" dirty="0" smtClean="0">
                <a:latin typeface="Times New Roman" pitchFamily="18" charset="0"/>
                <a:ea typeface="隶书" pitchFamily="49" charset="-122"/>
                <a:cs typeface="Times New Roman" pitchFamily="18" charset="0"/>
                <a:sym typeface="Wingdings" pitchFamily="2" charset="2"/>
              </a:rPr>
              <a:t>，存放在</a:t>
            </a:r>
            <a:r>
              <a:rPr lang="en-US" altLang="zh-CN" dirty="0" smtClean="0">
                <a:latin typeface="Times New Roman" pitchFamily="18" charset="0"/>
                <a:ea typeface="隶书" pitchFamily="49" charset="-122"/>
                <a:cs typeface="Times New Roman" pitchFamily="18" charset="0"/>
                <a:sym typeface="Wingdings" pitchFamily="2" charset="2"/>
              </a:rPr>
              <a:t>M</a:t>
            </a:r>
            <a:r>
              <a:rPr lang="zh-CN" altLang="en-US" dirty="0" smtClean="0">
                <a:latin typeface="Times New Roman" pitchFamily="18" charset="0"/>
                <a:ea typeface="隶书" pitchFamily="49" charset="-122"/>
                <a:cs typeface="Times New Roman" pitchFamily="18" charset="0"/>
                <a:sym typeface="Wingdings" pitchFamily="2" charset="2"/>
              </a:rPr>
              <a:t>所在的位置，即将来归约到</a:t>
            </a:r>
            <a:r>
              <a:rPr lang="en-US" altLang="zh-CN" dirty="0"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sym typeface="Wingdings" pitchFamily="2" charset="2"/>
              </a:rPr>
              <a:t>时，</a:t>
            </a:r>
            <a:r>
              <a:rPr lang="en-US" altLang="zh-CN" dirty="0" err="1" smtClean="0">
                <a:latin typeface="Times New Roman" pitchFamily="18" charset="0"/>
                <a:ea typeface="隶书" pitchFamily="49" charset="-122"/>
                <a:cs typeface="Times New Roman" pitchFamily="18" charset="0"/>
                <a:sym typeface="Wingdings" pitchFamily="2" charset="2"/>
              </a:rPr>
              <a:t>B.i</a:t>
            </a:r>
            <a:r>
              <a:rPr lang="zh-CN" altLang="en-US" dirty="0" smtClean="0">
                <a:latin typeface="Times New Roman" pitchFamily="18" charset="0"/>
                <a:ea typeface="隶书" pitchFamily="49" charset="-122"/>
                <a:cs typeface="Times New Roman" pitchFamily="18" charset="0"/>
                <a:sym typeface="Wingdings" pitchFamily="2" charset="2"/>
              </a:rPr>
              <a:t>存放在归约位置的下方。</a:t>
            </a:r>
            <a:endParaRPr lang="en-US" altLang="zh-CN" dirty="0" smtClean="0">
              <a:latin typeface="Times New Roman" pitchFamily="18" charset="0"/>
              <a:ea typeface="隶书" pitchFamily="49" charset="-122"/>
              <a:cs typeface="Times New Roman" pitchFamily="18" charset="0"/>
              <a:sym typeface="Wingdings" pitchFamily="2" charset="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自底向上实现</a:t>
            </a:r>
            <a:r>
              <a:rPr lang="en-US" altLang="zh-CN" dirty="0" smtClean="0">
                <a:latin typeface="华文新魏" pitchFamily="2" charset="-122"/>
                <a:ea typeface="华文新魏" pitchFamily="2" charset="-122"/>
              </a:rPr>
              <a:t>L</a:t>
            </a:r>
            <a:r>
              <a:rPr lang="zh-CN" altLang="en-US" dirty="0" smtClean="0">
                <a:latin typeface="华文新魏" pitchFamily="2" charset="-122"/>
                <a:ea typeface="华文新魏" pitchFamily="2" charset="-122"/>
              </a:rPr>
              <a:t>属性</a:t>
            </a:r>
            <a:r>
              <a:rPr lang="en-US" altLang="zh-CN" dirty="0" smtClean="0">
                <a:latin typeface="华文新魏" pitchFamily="2" charset="-122"/>
                <a:ea typeface="华文新魏" pitchFamily="2" charset="-122"/>
              </a:rPr>
              <a:t>SDD</a:t>
            </a:r>
            <a:r>
              <a:rPr lang="zh-CN" altLang="en-US" dirty="0" smtClean="0">
                <a:latin typeface="华文新魏" pitchFamily="2" charset="-122"/>
                <a:ea typeface="华文新魏" pitchFamily="2" charset="-122"/>
              </a:rPr>
              <a:t>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lnSpcReduction="10000"/>
          </a:bodyPr>
          <a:lstStyle/>
          <a:p>
            <a:r>
              <a:rPr lang="en-US" altLang="zh-CN" dirty="0" smtClean="0">
                <a:latin typeface="Times New Roman" pitchFamily="18" charset="0"/>
                <a:ea typeface="隶书" pitchFamily="49" charset="-122"/>
                <a:cs typeface="Times New Roman" pitchFamily="18" charset="0"/>
              </a:rPr>
              <a:t>SDT</a:t>
            </a:r>
            <a:r>
              <a:rPr lang="zh-CN" altLang="en-US" dirty="0" smtClean="0">
                <a:latin typeface="Times New Roman" pitchFamily="18" charset="0"/>
                <a:ea typeface="隶书" pitchFamily="49" charset="-122"/>
                <a:cs typeface="Times New Roman" pitchFamily="18" charset="0"/>
              </a:rPr>
              <a:t>转换后得到</a:t>
            </a:r>
            <a:endParaRPr lang="en-US" altLang="zh-CN" dirty="0" smtClean="0">
              <a:latin typeface="Times New Roman" pitchFamily="18" charset="0"/>
              <a:ea typeface="隶书" pitchFamily="49" charset="-122"/>
              <a:cs typeface="Times New Roman" pitchFamily="18" charset="0"/>
            </a:endParaRPr>
          </a:p>
          <a:p>
            <a:pPr lvl="1"/>
            <a:r>
              <a:rPr lang="en-US" altLang="zh-CN" dirty="0" err="1" smtClean="0">
                <a:latin typeface="Times New Roman" pitchFamily="18" charset="0"/>
                <a:ea typeface="隶书" pitchFamily="49" charset="-122"/>
                <a:cs typeface="Times New Roman" pitchFamily="18" charset="0"/>
              </a:rPr>
              <a:t>S</a:t>
            </a:r>
            <a:r>
              <a:rPr lang="en-US" altLang="zh-CN" dirty="0" err="1" smtClean="0">
                <a:latin typeface="Times New Roman" pitchFamily="18" charset="0"/>
                <a:ea typeface="隶书" pitchFamily="49" charset="-122"/>
                <a:cs typeface="Times New Roman" pitchFamily="18" charset="0"/>
                <a:sym typeface="Wingdings" pitchFamily="2" charset="2"/>
              </a:rPr>
              <a:t>while</a:t>
            </a:r>
            <a:r>
              <a:rPr lang="en-US" altLang="zh-CN" dirty="0" smtClean="0">
                <a:latin typeface="Times New Roman" pitchFamily="18" charset="0"/>
                <a:ea typeface="隶书" pitchFamily="49" charset="-122"/>
                <a:cs typeface="Times New Roman" pitchFamily="18" charset="0"/>
                <a:sym typeface="Wingdings" pitchFamily="2" charset="2"/>
              </a:rPr>
              <a:t> (M C) N S</a:t>
            </a:r>
            <a:r>
              <a:rPr lang="en-US" altLang="zh-CN" baseline="-25000" dirty="0" smtClean="0">
                <a:latin typeface="Times New Roman" pitchFamily="18" charset="0"/>
                <a:ea typeface="隶书" pitchFamily="49" charset="-122"/>
                <a:cs typeface="Times New Roman" pitchFamily="18" charset="0"/>
                <a:sym typeface="Wingdings" pitchFamily="2" charset="2"/>
              </a:rPr>
              <a:t>1</a:t>
            </a:r>
          </a:p>
          <a:p>
            <a:pPr lvl="1"/>
            <a:r>
              <a:rPr lang="en-US" altLang="zh-CN" dirty="0" smtClean="0">
                <a:latin typeface="Times New Roman" pitchFamily="18" charset="0"/>
                <a:ea typeface="隶书" pitchFamily="49" charset="-122"/>
                <a:cs typeface="Times New Roman" pitchFamily="18" charset="0"/>
                <a:sym typeface="Wingdings" pitchFamily="2" charset="2"/>
              </a:rPr>
              <a:t>M</a:t>
            </a:r>
            <a:r>
              <a:rPr lang="el-GR" altLang="zh-CN" dirty="0" smtClean="0">
                <a:latin typeface="Times New Roman" pitchFamily="18" charset="0"/>
                <a:ea typeface="隶书" pitchFamily="49" charset="-122"/>
                <a:cs typeface="Times New Roman" pitchFamily="18" charset="0"/>
                <a:sym typeface="Wingdings" pitchFamily="2" charset="2"/>
              </a:rPr>
              <a:t> ε</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N</a:t>
            </a:r>
            <a:r>
              <a:rPr lang="el-GR" altLang="zh-CN" dirty="0" smtClean="0">
                <a:latin typeface="Times New Roman" pitchFamily="18" charset="0"/>
                <a:ea typeface="隶书" pitchFamily="49" charset="-122"/>
                <a:cs typeface="Times New Roman" pitchFamily="18" charset="0"/>
                <a:sym typeface="Wingdings" pitchFamily="2" charset="2"/>
              </a:rPr>
              <a:t> ε</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按照此产生式归约时</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err="1" smtClean="0">
                <a:latin typeface="Times New Roman" pitchFamily="18" charset="0"/>
                <a:ea typeface="隶书" pitchFamily="49" charset="-122"/>
                <a:cs typeface="Times New Roman" pitchFamily="18" charset="0"/>
                <a:sym typeface="Wingdings" pitchFamily="2" charset="2"/>
              </a:rPr>
              <a:t>S.next</a:t>
            </a:r>
            <a:r>
              <a:rPr lang="zh-CN" altLang="en-US" dirty="0" smtClean="0">
                <a:latin typeface="Times New Roman" pitchFamily="18" charset="0"/>
                <a:ea typeface="隶书" pitchFamily="49" charset="-122"/>
                <a:cs typeface="Times New Roman" pitchFamily="18" charset="0"/>
                <a:sym typeface="Wingdings" pitchFamily="2" charset="2"/>
              </a:rPr>
              <a:t>位于栈中右部的下方</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C</a:t>
            </a:r>
            <a:r>
              <a:rPr lang="zh-CN" altLang="en-US" dirty="0" smtClean="0">
                <a:latin typeface="Times New Roman" pitchFamily="18" charset="0"/>
                <a:ea typeface="隶书" pitchFamily="49" charset="-122"/>
                <a:cs typeface="Times New Roman" pitchFamily="18" charset="0"/>
                <a:sym typeface="Wingdings" pitchFamily="2" charset="2"/>
              </a:rPr>
              <a:t>的继承属性</a:t>
            </a:r>
            <a:r>
              <a:rPr lang="en-US" altLang="zh-CN" dirty="0" smtClean="0">
                <a:latin typeface="Times New Roman" pitchFamily="18" charset="0"/>
                <a:ea typeface="隶书" pitchFamily="49" charset="-122"/>
                <a:cs typeface="Times New Roman" pitchFamily="18" charset="0"/>
                <a:sym typeface="Wingdings" pitchFamily="2" charset="2"/>
              </a:rPr>
              <a:t>true</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false</a:t>
            </a:r>
            <a:r>
              <a:rPr lang="zh-CN" altLang="en-US" dirty="0" smtClean="0">
                <a:latin typeface="Times New Roman" pitchFamily="18" charset="0"/>
                <a:ea typeface="隶书" pitchFamily="49" charset="-122"/>
                <a:cs typeface="Times New Roman" pitchFamily="18" charset="0"/>
                <a:sym typeface="Wingdings" pitchFamily="2" charset="2"/>
              </a:rPr>
              <a:t>位于栈中紧靠</a:t>
            </a:r>
            <a:r>
              <a:rPr lang="en-US" altLang="zh-CN" dirty="0" smtClean="0">
                <a:latin typeface="Times New Roman" pitchFamily="18" charset="0"/>
                <a:ea typeface="隶书" pitchFamily="49" charset="-122"/>
                <a:cs typeface="Times New Roman" pitchFamily="18" charset="0"/>
                <a:sym typeface="Wingdings" pitchFamily="2" charset="2"/>
              </a:rPr>
              <a:t>C</a:t>
            </a:r>
            <a:r>
              <a:rPr lang="zh-CN" altLang="en-US" dirty="0" smtClean="0">
                <a:latin typeface="Times New Roman" pitchFamily="18" charset="0"/>
                <a:ea typeface="隶书" pitchFamily="49" charset="-122"/>
                <a:cs typeface="Times New Roman" pitchFamily="18" charset="0"/>
                <a:sym typeface="Wingdings" pitchFamily="2" charset="2"/>
              </a:rPr>
              <a:t>的下方</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S</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zh-CN" altLang="en-US" dirty="0" smtClean="0">
                <a:latin typeface="Times New Roman" pitchFamily="18" charset="0"/>
                <a:ea typeface="隶书" pitchFamily="49" charset="-122"/>
                <a:cs typeface="Times New Roman" pitchFamily="18" charset="0"/>
                <a:sym typeface="Wingdings" pitchFamily="2" charset="2"/>
              </a:rPr>
              <a:t>的</a:t>
            </a:r>
            <a:r>
              <a:rPr lang="en-US" altLang="zh-CN" dirty="0" smtClean="0">
                <a:latin typeface="Times New Roman" pitchFamily="18" charset="0"/>
                <a:ea typeface="隶书" pitchFamily="49" charset="-122"/>
                <a:cs typeface="Times New Roman" pitchFamily="18" charset="0"/>
                <a:sym typeface="Wingdings" pitchFamily="2" charset="2"/>
              </a:rPr>
              <a:t>next</a:t>
            </a:r>
            <a:r>
              <a:rPr lang="zh-CN" altLang="en-US" dirty="0" smtClean="0">
                <a:latin typeface="Times New Roman" pitchFamily="18" charset="0"/>
                <a:ea typeface="隶书" pitchFamily="49" charset="-122"/>
                <a:cs typeface="Times New Roman" pitchFamily="18" charset="0"/>
                <a:sym typeface="Wingdings" pitchFamily="2" charset="2"/>
              </a:rPr>
              <a:t>紧靠</a:t>
            </a:r>
            <a:r>
              <a:rPr lang="en-US" altLang="zh-CN" dirty="0" smtClean="0">
                <a:latin typeface="Times New Roman" pitchFamily="18" charset="0"/>
                <a:ea typeface="隶书" pitchFamily="49" charset="-122"/>
                <a:cs typeface="Times New Roman" pitchFamily="18" charset="0"/>
                <a:sym typeface="Wingdings" pitchFamily="2" charset="2"/>
              </a:rPr>
              <a:t>S</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zh-CN" altLang="en-US" dirty="0" smtClean="0">
                <a:latin typeface="Times New Roman" pitchFamily="18" charset="0"/>
                <a:ea typeface="隶书" pitchFamily="49" charset="-122"/>
                <a:cs typeface="Times New Roman" pitchFamily="18" charset="0"/>
                <a:sym typeface="Wingdings" pitchFamily="2" charset="2"/>
              </a:rPr>
              <a:t>的下方，即</a:t>
            </a:r>
            <a:r>
              <a:rPr lang="en-US" altLang="zh-CN" dirty="0" smtClean="0">
                <a:latin typeface="Times New Roman" pitchFamily="18" charset="0"/>
                <a:ea typeface="隶书" pitchFamily="49" charset="-122"/>
                <a:cs typeface="Times New Roman" pitchFamily="18" charset="0"/>
                <a:sym typeface="Wingdings" pitchFamily="2" charset="2"/>
              </a:rPr>
              <a:t>N</a:t>
            </a:r>
            <a:r>
              <a:rPr lang="zh-CN" altLang="en-US" dirty="0" smtClean="0">
                <a:latin typeface="Times New Roman" pitchFamily="18" charset="0"/>
                <a:ea typeface="隶书" pitchFamily="49" charset="-122"/>
                <a:cs typeface="Times New Roman" pitchFamily="18" charset="0"/>
                <a:sym typeface="Wingdings" pitchFamily="2" charset="2"/>
              </a:rPr>
              <a:t>的栈记录中。</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S</a:t>
            </a:r>
            <a:r>
              <a:rPr lang="zh-CN" altLang="en-US" dirty="0" smtClean="0">
                <a:latin typeface="Times New Roman" pitchFamily="18" charset="0"/>
                <a:ea typeface="隶书" pitchFamily="49" charset="-122"/>
                <a:cs typeface="Times New Roman" pitchFamily="18" charset="0"/>
                <a:sym typeface="Wingdings" pitchFamily="2" charset="2"/>
              </a:rPr>
              <a:t>和</a:t>
            </a:r>
            <a:r>
              <a:rPr lang="en-US" altLang="zh-CN" dirty="0" smtClean="0">
                <a:latin typeface="Times New Roman" pitchFamily="18" charset="0"/>
                <a:ea typeface="隶书" pitchFamily="49" charset="-122"/>
                <a:cs typeface="Times New Roman" pitchFamily="18" charset="0"/>
                <a:sym typeface="Wingdings" pitchFamily="2" charset="2"/>
              </a:rPr>
              <a:t>S</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zh-CN" altLang="en-US" dirty="0" smtClean="0">
                <a:latin typeface="Times New Roman" pitchFamily="18" charset="0"/>
                <a:ea typeface="隶书" pitchFamily="49" charset="-122"/>
                <a:cs typeface="Times New Roman" pitchFamily="18" charset="0"/>
                <a:sym typeface="Wingdings" pitchFamily="2" charset="2"/>
              </a:rPr>
              <a:t>的综合属性</a:t>
            </a:r>
            <a:r>
              <a:rPr lang="en-US" altLang="zh-CN" dirty="0" smtClean="0">
                <a:latin typeface="Times New Roman" pitchFamily="18" charset="0"/>
                <a:ea typeface="隶书" pitchFamily="49" charset="-122"/>
                <a:cs typeface="Times New Roman" pitchFamily="18" charset="0"/>
                <a:sym typeface="Wingdings" pitchFamily="2" charset="2"/>
              </a:rPr>
              <a:t>code</a:t>
            </a:r>
            <a:r>
              <a:rPr lang="zh-CN" altLang="en-US" dirty="0" smtClean="0">
                <a:latin typeface="Times New Roman" pitchFamily="18" charset="0"/>
                <a:ea typeface="隶书" pitchFamily="49" charset="-122"/>
                <a:cs typeface="Times New Roman" pitchFamily="18" charset="0"/>
                <a:sym typeface="Wingdings" pitchFamily="2" charset="2"/>
              </a:rPr>
              <a:t>出现在相应的栈记录中。</a:t>
            </a:r>
            <a:endParaRPr lang="en-US" altLang="zh-CN" dirty="0" smtClean="0">
              <a:latin typeface="Times New Roman" pitchFamily="18" charset="0"/>
              <a:ea typeface="隶书" pitchFamily="49" charset="-122"/>
              <a:cs typeface="Times New Roman" pitchFamily="18" charset="0"/>
              <a:sym typeface="Wingdings" pitchFamily="2" charset="2"/>
            </a:endParaRP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分析树和属性值</a:t>
            </a:r>
            <a:r>
              <a:rPr lang="en-US" altLang="zh-CN" dirty="0" smtClean="0">
                <a:latin typeface="华文新魏" pitchFamily="2" charset="-122"/>
                <a:ea typeface="华文新魏" pitchFamily="2" charset="-122"/>
              </a:rPr>
              <a:t>(2)</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5643578"/>
            <a:ext cx="8229600" cy="482585"/>
          </a:xfrm>
        </p:spPr>
        <p:txBody>
          <a:bodyPr>
            <a:normAutofit fontScale="92500" lnSpcReduction="20000"/>
          </a:bodyPr>
          <a:lstStyle/>
          <a:p>
            <a:r>
              <a:rPr lang="en-US" altLang="zh-CN" dirty="0" err="1" smtClean="0">
                <a:latin typeface="Times New Roman" pitchFamily="18" charset="0"/>
                <a:ea typeface="隶书" pitchFamily="49" charset="-122"/>
                <a:cs typeface="Times New Roman" pitchFamily="18" charset="0"/>
              </a:rPr>
              <a:t>a+b</a:t>
            </a:r>
            <a:r>
              <a:rPr lang="en-US" altLang="zh-CN" dirty="0" smtClean="0">
                <a:latin typeface="Times New Roman" pitchFamily="18" charset="0"/>
                <a:ea typeface="隶书" pitchFamily="49" charset="-122"/>
                <a:cs typeface="Times New Roman" pitchFamily="18" charset="0"/>
              </a:rPr>
              <a:t>*c</a:t>
            </a:r>
            <a:r>
              <a:rPr lang="zh-CN" altLang="en-US" dirty="0" smtClean="0">
                <a:latin typeface="Times New Roman" pitchFamily="18" charset="0"/>
                <a:ea typeface="隶书" pitchFamily="49" charset="-122"/>
                <a:cs typeface="Times New Roman" pitchFamily="18" charset="0"/>
              </a:rPr>
              <a:t>的语法分析树以及属性值</a:t>
            </a:r>
            <a:endParaRPr lang="zh-CN" altLang="en-US" dirty="0">
              <a:latin typeface="Times New Roman" pitchFamily="18" charset="0"/>
              <a:ea typeface="隶书" pitchFamily="49" charset="-122"/>
              <a:cs typeface="Times New Roman" pitchFamily="18" charset="0"/>
            </a:endParaRPr>
          </a:p>
        </p:txBody>
      </p:sp>
      <p:sp>
        <p:nvSpPr>
          <p:cNvPr id="4" name="TextBox 3"/>
          <p:cNvSpPr txBox="1"/>
          <p:nvPr/>
        </p:nvSpPr>
        <p:spPr>
          <a:xfrm>
            <a:off x="3143240" y="1571612"/>
            <a:ext cx="428628" cy="369332"/>
          </a:xfrm>
          <a:prstGeom prst="rect">
            <a:avLst/>
          </a:prstGeom>
          <a:noFill/>
        </p:spPr>
        <p:txBody>
          <a:bodyPr wrap="square" rtlCol="0">
            <a:spAutoFit/>
          </a:bodyPr>
          <a:lstStyle/>
          <a:p>
            <a:r>
              <a:rPr lang="en-US" altLang="zh-CN" smtClean="0"/>
              <a:t>E</a:t>
            </a:r>
            <a:endParaRPr lang="zh-CN" altLang="en-US"/>
          </a:p>
        </p:txBody>
      </p:sp>
      <p:sp>
        <p:nvSpPr>
          <p:cNvPr id="5" name="TextBox 4"/>
          <p:cNvSpPr txBox="1"/>
          <p:nvPr/>
        </p:nvSpPr>
        <p:spPr>
          <a:xfrm>
            <a:off x="2571736" y="2285992"/>
            <a:ext cx="428628" cy="369332"/>
          </a:xfrm>
          <a:prstGeom prst="rect">
            <a:avLst/>
          </a:prstGeom>
          <a:noFill/>
        </p:spPr>
        <p:txBody>
          <a:bodyPr wrap="square" rtlCol="0">
            <a:spAutoFit/>
          </a:bodyPr>
          <a:lstStyle/>
          <a:p>
            <a:r>
              <a:rPr lang="en-US" altLang="zh-CN" smtClean="0"/>
              <a:t>E</a:t>
            </a:r>
            <a:endParaRPr lang="zh-CN" altLang="en-US"/>
          </a:p>
        </p:txBody>
      </p:sp>
      <p:sp>
        <p:nvSpPr>
          <p:cNvPr id="6" name="TextBox 5"/>
          <p:cNvSpPr txBox="1"/>
          <p:nvPr/>
        </p:nvSpPr>
        <p:spPr>
          <a:xfrm>
            <a:off x="3714744" y="2285992"/>
            <a:ext cx="428628" cy="369332"/>
          </a:xfrm>
          <a:prstGeom prst="rect">
            <a:avLst/>
          </a:prstGeom>
          <a:noFill/>
        </p:spPr>
        <p:txBody>
          <a:bodyPr wrap="square" rtlCol="0">
            <a:spAutoFit/>
          </a:bodyPr>
          <a:lstStyle/>
          <a:p>
            <a:r>
              <a:rPr lang="en-US" altLang="zh-CN" smtClean="0"/>
              <a:t>T</a:t>
            </a:r>
            <a:endParaRPr lang="zh-CN" altLang="en-US"/>
          </a:p>
        </p:txBody>
      </p:sp>
      <p:sp>
        <p:nvSpPr>
          <p:cNvPr id="7" name="TextBox 6"/>
          <p:cNvSpPr txBox="1"/>
          <p:nvPr/>
        </p:nvSpPr>
        <p:spPr>
          <a:xfrm>
            <a:off x="3143240" y="2285992"/>
            <a:ext cx="428628" cy="369332"/>
          </a:xfrm>
          <a:prstGeom prst="rect">
            <a:avLst/>
          </a:prstGeom>
          <a:noFill/>
        </p:spPr>
        <p:txBody>
          <a:bodyPr wrap="square" rtlCol="0">
            <a:spAutoFit/>
          </a:bodyPr>
          <a:lstStyle/>
          <a:p>
            <a:r>
              <a:rPr lang="en-US" altLang="zh-CN" smtClean="0"/>
              <a:t>+</a:t>
            </a:r>
            <a:endParaRPr lang="zh-CN" altLang="en-US"/>
          </a:p>
        </p:txBody>
      </p:sp>
      <p:sp>
        <p:nvSpPr>
          <p:cNvPr id="8" name="TextBox 7"/>
          <p:cNvSpPr txBox="1"/>
          <p:nvPr/>
        </p:nvSpPr>
        <p:spPr>
          <a:xfrm>
            <a:off x="2571736" y="2857496"/>
            <a:ext cx="428628" cy="369332"/>
          </a:xfrm>
          <a:prstGeom prst="rect">
            <a:avLst/>
          </a:prstGeom>
          <a:noFill/>
        </p:spPr>
        <p:txBody>
          <a:bodyPr wrap="square" rtlCol="0">
            <a:spAutoFit/>
          </a:bodyPr>
          <a:lstStyle/>
          <a:p>
            <a:r>
              <a:rPr lang="en-US" altLang="zh-CN" smtClean="0"/>
              <a:t>T</a:t>
            </a:r>
            <a:endParaRPr lang="zh-CN" altLang="en-US"/>
          </a:p>
        </p:txBody>
      </p:sp>
      <p:sp>
        <p:nvSpPr>
          <p:cNvPr id="9" name="TextBox 8"/>
          <p:cNvSpPr txBox="1"/>
          <p:nvPr/>
        </p:nvSpPr>
        <p:spPr>
          <a:xfrm>
            <a:off x="2571736" y="3643314"/>
            <a:ext cx="428628" cy="369332"/>
          </a:xfrm>
          <a:prstGeom prst="rect">
            <a:avLst/>
          </a:prstGeom>
          <a:noFill/>
        </p:spPr>
        <p:txBody>
          <a:bodyPr wrap="square" rtlCol="0">
            <a:spAutoFit/>
          </a:bodyPr>
          <a:lstStyle/>
          <a:p>
            <a:r>
              <a:rPr lang="en-US" altLang="zh-CN" smtClean="0"/>
              <a:t>F</a:t>
            </a:r>
            <a:endParaRPr lang="zh-CN" altLang="en-US"/>
          </a:p>
        </p:txBody>
      </p:sp>
      <p:sp>
        <p:nvSpPr>
          <p:cNvPr id="10" name="TextBox 9"/>
          <p:cNvSpPr txBox="1"/>
          <p:nvPr/>
        </p:nvSpPr>
        <p:spPr>
          <a:xfrm>
            <a:off x="2571736" y="4429132"/>
            <a:ext cx="428628" cy="369332"/>
          </a:xfrm>
          <a:prstGeom prst="rect">
            <a:avLst/>
          </a:prstGeom>
          <a:noFill/>
        </p:spPr>
        <p:txBody>
          <a:bodyPr wrap="square" rtlCol="0">
            <a:spAutoFit/>
          </a:bodyPr>
          <a:lstStyle/>
          <a:p>
            <a:r>
              <a:rPr lang="en-US" altLang="zh-CN" smtClean="0"/>
              <a:t>id</a:t>
            </a:r>
            <a:endParaRPr lang="zh-CN" altLang="en-US"/>
          </a:p>
        </p:txBody>
      </p:sp>
      <p:sp>
        <p:nvSpPr>
          <p:cNvPr id="11" name="TextBox 10"/>
          <p:cNvSpPr txBox="1"/>
          <p:nvPr/>
        </p:nvSpPr>
        <p:spPr>
          <a:xfrm>
            <a:off x="3286116" y="2857496"/>
            <a:ext cx="428628" cy="369332"/>
          </a:xfrm>
          <a:prstGeom prst="rect">
            <a:avLst/>
          </a:prstGeom>
          <a:noFill/>
        </p:spPr>
        <p:txBody>
          <a:bodyPr wrap="square" rtlCol="0">
            <a:spAutoFit/>
          </a:bodyPr>
          <a:lstStyle/>
          <a:p>
            <a:r>
              <a:rPr lang="en-US" altLang="zh-CN" smtClean="0"/>
              <a:t>T</a:t>
            </a:r>
            <a:endParaRPr lang="zh-CN" altLang="en-US"/>
          </a:p>
        </p:txBody>
      </p:sp>
      <p:sp>
        <p:nvSpPr>
          <p:cNvPr id="12" name="TextBox 11"/>
          <p:cNvSpPr txBox="1"/>
          <p:nvPr/>
        </p:nvSpPr>
        <p:spPr>
          <a:xfrm>
            <a:off x="4214810" y="2857496"/>
            <a:ext cx="428628" cy="369332"/>
          </a:xfrm>
          <a:prstGeom prst="rect">
            <a:avLst/>
          </a:prstGeom>
          <a:noFill/>
        </p:spPr>
        <p:txBody>
          <a:bodyPr wrap="square" rtlCol="0">
            <a:spAutoFit/>
          </a:bodyPr>
          <a:lstStyle/>
          <a:p>
            <a:r>
              <a:rPr lang="en-US" altLang="zh-CN" smtClean="0"/>
              <a:t>F</a:t>
            </a:r>
            <a:endParaRPr lang="zh-CN" altLang="en-US"/>
          </a:p>
        </p:txBody>
      </p:sp>
      <p:sp>
        <p:nvSpPr>
          <p:cNvPr id="13" name="TextBox 12"/>
          <p:cNvSpPr txBox="1"/>
          <p:nvPr/>
        </p:nvSpPr>
        <p:spPr>
          <a:xfrm>
            <a:off x="3714744" y="2857496"/>
            <a:ext cx="428628" cy="369332"/>
          </a:xfrm>
          <a:prstGeom prst="rect">
            <a:avLst/>
          </a:prstGeom>
          <a:noFill/>
        </p:spPr>
        <p:txBody>
          <a:bodyPr wrap="square" rtlCol="0">
            <a:spAutoFit/>
          </a:bodyPr>
          <a:lstStyle/>
          <a:p>
            <a:r>
              <a:rPr lang="zh-CN" altLang="en-US" smtClean="0"/>
              <a:t>*</a:t>
            </a:r>
            <a:endParaRPr lang="zh-CN" altLang="en-US"/>
          </a:p>
        </p:txBody>
      </p:sp>
      <p:sp>
        <p:nvSpPr>
          <p:cNvPr id="14" name="TextBox 13"/>
          <p:cNvSpPr txBox="1"/>
          <p:nvPr/>
        </p:nvSpPr>
        <p:spPr>
          <a:xfrm>
            <a:off x="3286116" y="3643314"/>
            <a:ext cx="428628" cy="369332"/>
          </a:xfrm>
          <a:prstGeom prst="rect">
            <a:avLst/>
          </a:prstGeom>
          <a:noFill/>
        </p:spPr>
        <p:txBody>
          <a:bodyPr wrap="square" rtlCol="0">
            <a:spAutoFit/>
          </a:bodyPr>
          <a:lstStyle/>
          <a:p>
            <a:r>
              <a:rPr lang="en-US" altLang="zh-CN" smtClean="0"/>
              <a:t>F</a:t>
            </a:r>
            <a:endParaRPr lang="zh-CN" altLang="en-US"/>
          </a:p>
        </p:txBody>
      </p:sp>
      <p:sp>
        <p:nvSpPr>
          <p:cNvPr id="15" name="TextBox 14"/>
          <p:cNvSpPr txBox="1"/>
          <p:nvPr/>
        </p:nvSpPr>
        <p:spPr>
          <a:xfrm>
            <a:off x="4214810" y="3571876"/>
            <a:ext cx="428628" cy="369332"/>
          </a:xfrm>
          <a:prstGeom prst="rect">
            <a:avLst/>
          </a:prstGeom>
          <a:noFill/>
        </p:spPr>
        <p:txBody>
          <a:bodyPr wrap="square" rtlCol="0">
            <a:spAutoFit/>
          </a:bodyPr>
          <a:lstStyle/>
          <a:p>
            <a:r>
              <a:rPr lang="en-US" altLang="zh-CN" smtClean="0"/>
              <a:t>id</a:t>
            </a:r>
            <a:endParaRPr lang="zh-CN" altLang="en-US"/>
          </a:p>
        </p:txBody>
      </p:sp>
      <p:sp>
        <p:nvSpPr>
          <p:cNvPr id="16" name="TextBox 15"/>
          <p:cNvSpPr txBox="1"/>
          <p:nvPr/>
        </p:nvSpPr>
        <p:spPr>
          <a:xfrm>
            <a:off x="3286116" y="4429132"/>
            <a:ext cx="428628" cy="369332"/>
          </a:xfrm>
          <a:prstGeom prst="rect">
            <a:avLst/>
          </a:prstGeom>
          <a:noFill/>
        </p:spPr>
        <p:txBody>
          <a:bodyPr wrap="square" rtlCol="0">
            <a:spAutoFit/>
          </a:bodyPr>
          <a:lstStyle/>
          <a:p>
            <a:r>
              <a:rPr lang="en-US" altLang="zh-CN" smtClean="0"/>
              <a:t>id</a:t>
            </a:r>
            <a:endParaRPr lang="zh-CN" altLang="en-US"/>
          </a:p>
        </p:txBody>
      </p:sp>
      <p:sp>
        <p:nvSpPr>
          <p:cNvPr id="17" name="任意多边形 16"/>
          <p:cNvSpPr/>
          <p:nvPr/>
        </p:nvSpPr>
        <p:spPr>
          <a:xfrm>
            <a:off x="2703786" y="2120462"/>
            <a:ext cx="1153834" cy="204952"/>
          </a:xfrm>
          <a:custGeom>
            <a:avLst/>
            <a:gdLst>
              <a:gd name="connsiteX0" fmla="*/ 0 w 1095704"/>
              <a:gd name="connsiteY0" fmla="*/ 204952 h 204952"/>
              <a:gd name="connsiteX1" fmla="*/ 0 w 1095704"/>
              <a:gd name="connsiteY1" fmla="*/ 0 h 204952"/>
              <a:gd name="connsiteX2" fmla="*/ 1087821 w 1095704"/>
              <a:gd name="connsiteY2" fmla="*/ 7883 h 204952"/>
              <a:gd name="connsiteX3" fmla="*/ 1095704 w 1095704"/>
              <a:gd name="connsiteY3" fmla="*/ 204952 h 204952"/>
            </a:gdLst>
            <a:ahLst/>
            <a:cxnLst>
              <a:cxn ang="0">
                <a:pos x="connsiteX0" y="connsiteY0"/>
              </a:cxn>
              <a:cxn ang="0">
                <a:pos x="connsiteX1" y="connsiteY1"/>
              </a:cxn>
              <a:cxn ang="0">
                <a:pos x="connsiteX2" y="connsiteY2"/>
              </a:cxn>
              <a:cxn ang="0">
                <a:pos x="connsiteX3" y="connsiteY3"/>
              </a:cxn>
            </a:cxnLst>
            <a:rect l="l" t="t" r="r" b="b"/>
            <a:pathLst>
              <a:path w="1095704" h="204952">
                <a:moveTo>
                  <a:pt x="0" y="204952"/>
                </a:moveTo>
                <a:lnTo>
                  <a:pt x="0" y="0"/>
                </a:lnTo>
                <a:lnTo>
                  <a:pt x="1087821" y="7883"/>
                </a:lnTo>
                <a:lnTo>
                  <a:pt x="1095704" y="204952"/>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任意多边形 17"/>
          <p:cNvSpPr/>
          <p:nvPr/>
        </p:nvSpPr>
        <p:spPr>
          <a:xfrm>
            <a:off x="3428992" y="2714620"/>
            <a:ext cx="928694" cy="204952"/>
          </a:xfrm>
          <a:custGeom>
            <a:avLst/>
            <a:gdLst>
              <a:gd name="connsiteX0" fmla="*/ 0 w 1095704"/>
              <a:gd name="connsiteY0" fmla="*/ 204952 h 204952"/>
              <a:gd name="connsiteX1" fmla="*/ 0 w 1095704"/>
              <a:gd name="connsiteY1" fmla="*/ 0 h 204952"/>
              <a:gd name="connsiteX2" fmla="*/ 1087821 w 1095704"/>
              <a:gd name="connsiteY2" fmla="*/ 7883 h 204952"/>
              <a:gd name="connsiteX3" fmla="*/ 1095704 w 1095704"/>
              <a:gd name="connsiteY3" fmla="*/ 204952 h 204952"/>
            </a:gdLst>
            <a:ahLst/>
            <a:cxnLst>
              <a:cxn ang="0">
                <a:pos x="connsiteX0" y="connsiteY0"/>
              </a:cxn>
              <a:cxn ang="0">
                <a:pos x="connsiteX1" y="connsiteY1"/>
              </a:cxn>
              <a:cxn ang="0">
                <a:pos x="connsiteX2" y="connsiteY2"/>
              </a:cxn>
              <a:cxn ang="0">
                <a:pos x="connsiteX3" y="connsiteY3"/>
              </a:cxn>
            </a:cxnLst>
            <a:rect l="l" t="t" r="r" b="b"/>
            <a:pathLst>
              <a:path w="1095704" h="204952">
                <a:moveTo>
                  <a:pt x="0" y="204952"/>
                </a:moveTo>
                <a:lnTo>
                  <a:pt x="0" y="0"/>
                </a:lnTo>
                <a:lnTo>
                  <a:pt x="1087821" y="7883"/>
                </a:lnTo>
                <a:lnTo>
                  <a:pt x="1095704" y="204952"/>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0" name="直接连接符 19"/>
          <p:cNvCxnSpPr/>
          <p:nvPr/>
        </p:nvCxnSpPr>
        <p:spPr>
          <a:xfrm rot="5400000">
            <a:off x="3114386" y="2100532"/>
            <a:ext cx="34504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5400000">
            <a:off x="3685890" y="2743474"/>
            <a:ext cx="34504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5400000">
            <a:off x="2614320" y="2756410"/>
            <a:ext cx="20217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5400000">
            <a:off x="2507163" y="3435071"/>
            <a:ext cx="41648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5400000">
            <a:off x="2507163" y="4220889"/>
            <a:ext cx="41648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3221543" y="3435071"/>
            <a:ext cx="41648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5400000">
            <a:off x="3221543" y="4220889"/>
            <a:ext cx="41648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5400000">
            <a:off x="4179091" y="3393281"/>
            <a:ext cx="35719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71538" y="4429132"/>
            <a:ext cx="1500198" cy="369332"/>
          </a:xfrm>
          <a:prstGeom prst="rect">
            <a:avLst/>
          </a:prstGeom>
          <a:noFill/>
        </p:spPr>
        <p:txBody>
          <a:bodyPr wrap="square" rtlCol="0">
            <a:spAutoFit/>
          </a:bodyPr>
          <a:lstStyle/>
          <a:p>
            <a:r>
              <a:rPr lang="en-US" altLang="zh-CN" dirty="0" err="1" smtClean="0"/>
              <a:t>id.lexValue</a:t>
            </a:r>
            <a:r>
              <a:rPr lang="en-US" altLang="zh-CN" dirty="0" smtClean="0"/>
              <a:t>=a</a:t>
            </a:r>
            <a:endParaRPr lang="zh-CN" altLang="en-US" dirty="0"/>
          </a:p>
        </p:txBody>
      </p:sp>
      <p:sp>
        <p:nvSpPr>
          <p:cNvPr id="36" name="TextBox 35"/>
          <p:cNvSpPr txBox="1"/>
          <p:nvPr/>
        </p:nvSpPr>
        <p:spPr>
          <a:xfrm>
            <a:off x="1071538" y="3643314"/>
            <a:ext cx="1643074" cy="646331"/>
          </a:xfrm>
          <a:prstGeom prst="rect">
            <a:avLst/>
          </a:prstGeom>
          <a:noFill/>
        </p:spPr>
        <p:txBody>
          <a:bodyPr wrap="square" rtlCol="0">
            <a:spAutoFit/>
          </a:bodyPr>
          <a:lstStyle/>
          <a:p>
            <a:r>
              <a:rPr lang="en-US" altLang="zh-CN" dirty="0" err="1" smtClean="0"/>
              <a:t>F.Type</a:t>
            </a:r>
            <a:r>
              <a:rPr lang="en-US" altLang="zh-CN" dirty="0" smtClean="0"/>
              <a:t> = FLOAT</a:t>
            </a:r>
          </a:p>
          <a:p>
            <a:r>
              <a:rPr lang="en-US" altLang="zh-CN" dirty="0" err="1" smtClean="0"/>
              <a:t>F.Place</a:t>
            </a:r>
            <a:r>
              <a:rPr lang="en-US" altLang="zh-CN" dirty="0" smtClean="0"/>
              <a:t> = &amp;a</a:t>
            </a:r>
            <a:endParaRPr lang="zh-CN" altLang="en-US" dirty="0"/>
          </a:p>
        </p:txBody>
      </p:sp>
      <p:sp>
        <p:nvSpPr>
          <p:cNvPr id="37" name="TextBox 36"/>
          <p:cNvSpPr txBox="1"/>
          <p:nvPr/>
        </p:nvSpPr>
        <p:spPr>
          <a:xfrm>
            <a:off x="1000100" y="2786058"/>
            <a:ext cx="1643074" cy="646331"/>
          </a:xfrm>
          <a:prstGeom prst="rect">
            <a:avLst/>
          </a:prstGeom>
          <a:noFill/>
        </p:spPr>
        <p:txBody>
          <a:bodyPr wrap="square" rtlCol="0">
            <a:spAutoFit/>
          </a:bodyPr>
          <a:lstStyle/>
          <a:p>
            <a:r>
              <a:rPr lang="en-US" altLang="zh-CN" smtClean="0"/>
              <a:t>T.Type = FLOAT</a:t>
            </a:r>
          </a:p>
          <a:p>
            <a:r>
              <a:rPr lang="en-US" altLang="zh-CN" smtClean="0"/>
              <a:t>T.Place = &amp;a</a:t>
            </a:r>
            <a:endParaRPr lang="zh-CN" altLang="en-US"/>
          </a:p>
        </p:txBody>
      </p:sp>
      <p:sp>
        <p:nvSpPr>
          <p:cNvPr id="38" name="TextBox 37"/>
          <p:cNvSpPr txBox="1"/>
          <p:nvPr/>
        </p:nvSpPr>
        <p:spPr>
          <a:xfrm>
            <a:off x="1000100" y="2071678"/>
            <a:ext cx="1643074" cy="646331"/>
          </a:xfrm>
          <a:prstGeom prst="rect">
            <a:avLst/>
          </a:prstGeom>
          <a:noFill/>
        </p:spPr>
        <p:txBody>
          <a:bodyPr wrap="square" rtlCol="0">
            <a:spAutoFit/>
          </a:bodyPr>
          <a:lstStyle/>
          <a:p>
            <a:r>
              <a:rPr lang="en-US" altLang="zh-CN" smtClean="0"/>
              <a:t>E.Type = FLOAT</a:t>
            </a:r>
          </a:p>
          <a:p>
            <a:r>
              <a:rPr lang="en-US" altLang="zh-CN" smtClean="0"/>
              <a:t>E.Place = &amp;a</a:t>
            </a:r>
            <a:endParaRPr lang="zh-CN" altLang="en-US"/>
          </a:p>
        </p:txBody>
      </p:sp>
      <p:sp>
        <p:nvSpPr>
          <p:cNvPr id="39" name="TextBox 38"/>
          <p:cNvSpPr txBox="1"/>
          <p:nvPr/>
        </p:nvSpPr>
        <p:spPr>
          <a:xfrm>
            <a:off x="4000496" y="2071678"/>
            <a:ext cx="1643074" cy="646331"/>
          </a:xfrm>
          <a:prstGeom prst="rect">
            <a:avLst/>
          </a:prstGeom>
          <a:noFill/>
        </p:spPr>
        <p:txBody>
          <a:bodyPr wrap="square" rtlCol="0">
            <a:spAutoFit/>
          </a:bodyPr>
          <a:lstStyle/>
          <a:p>
            <a:r>
              <a:rPr lang="en-US" altLang="zh-CN" smtClean="0"/>
              <a:t>T.Type = INT</a:t>
            </a:r>
          </a:p>
          <a:p>
            <a:r>
              <a:rPr lang="en-US" altLang="zh-CN" smtClean="0"/>
              <a:t>T.Place = &amp;tmp</a:t>
            </a:r>
            <a:endParaRPr lang="zh-CN" altLang="en-US"/>
          </a:p>
        </p:txBody>
      </p:sp>
      <p:sp>
        <p:nvSpPr>
          <p:cNvPr id="40" name="TextBox 39"/>
          <p:cNvSpPr txBox="1"/>
          <p:nvPr/>
        </p:nvSpPr>
        <p:spPr>
          <a:xfrm>
            <a:off x="4500562" y="2786058"/>
            <a:ext cx="1643074" cy="646331"/>
          </a:xfrm>
          <a:prstGeom prst="rect">
            <a:avLst/>
          </a:prstGeom>
          <a:noFill/>
        </p:spPr>
        <p:txBody>
          <a:bodyPr wrap="square" rtlCol="0">
            <a:spAutoFit/>
          </a:bodyPr>
          <a:lstStyle/>
          <a:p>
            <a:r>
              <a:rPr lang="en-US" altLang="zh-CN" smtClean="0"/>
              <a:t>F.Type = INT</a:t>
            </a:r>
          </a:p>
          <a:p>
            <a:r>
              <a:rPr lang="en-US" altLang="zh-CN" smtClean="0"/>
              <a:t>F.Place = &amp;c</a:t>
            </a:r>
            <a:endParaRPr lang="zh-CN" altLang="en-US"/>
          </a:p>
        </p:txBody>
      </p:sp>
      <p:sp>
        <p:nvSpPr>
          <p:cNvPr id="41" name="TextBox 40"/>
          <p:cNvSpPr txBox="1"/>
          <p:nvPr/>
        </p:nvSpPr>
        <p:spPr>
          <a:xfrm>
            <a:off x="4572000" y="3643314"/>
            <a:ext cx="1500198" cy="369332"/>
          </a:xfrm>
          <a:prstGeom prst="rect">
            <a:avLst/>
          </a:prstGeom>
          <a:noFill/>
        </p:spPr>
        <p:txBody>
          <a:bodyPr wrap="square" rtlCol="0">
            <a:spAutoFit/>
          </a:bodyPr>
          <a:lstStyle/>
          <a:p>
            <a:r>
              <a:rPr lang="en-US" altLang="zh-CN" smtClean="0"/>
              <a:t>id.lexValue=c</a:t>
            </a:r>
            <a:endParaRPr lang="zh-CN" altLang="en-US"/>
          </a:p>
        </p:txBody>
      </p:sp>
      <p:sp>
        <p:nvSpPr>
          <p:cNvPr id="42" name="TextBox 41"/>
          <p:cNvSpPr txBox="1"/>
          <p:nvPr/>
        </p:nvSpPr>
        <p:spPr>
          <a:xfrm>
            <a:off x="3643306" y="4429132"/>
            <a:ext cx="1500198" cy="369332"/>
          </a:xfrm>
          <a:prstGeom prst="rect">
            <a:avLst/>
          </a:prstGeom>
          <a:noFill/>
        </p:spPr>
        <p:txBody>
          <a:bodyPr wrap="square" rtlCol="0">
            <a:spAutoFit/>
          </a:bodyPr>
          <a:lstStyle/>
          <a:p>
            <a:r>
              <a:rPr lang="en-US" altLang="zh-CN" dirty="0" err="1" smtClean="0"/>
              <a:t>id.lexValue</a:t>
            </a:r>
            <a:r>
              <a:rPr lang="en-US" altLang="zh-CN" dirty="0" smtClean="0"/>
              <a:t>=b</a:t>
            </a:r>
            <a:endParaRPr lang="zh-CN" altLang="en-US" dirty="0"/>
          </a:p>
        </p:txBody>
      </p:sp>
      <p:sp>
        <p:nvSpPr>
          <p:cNvPr id="44" name="TextBox 43"/>
          <p:cNvSpPr txBox="1"/>
          <p:nvPr/>
        </p:nvSpPr>
        <p:spPr>
          <a:xfrm>
            <a:off x="6143636" y="3357562"/>
            <a:ext cx="2857520" cy="2554545"/>
          </a:xfrm>
          <a:prstGeom prst="rect">
            <a:avLst/>
          </a:prstGeom>
          <a:noFill/>
        </p:spPr>
        <p:txBody>
          <a:bodyPr wrap="square" rtlCol="0">
            <a:spAutoFit/>
          </a:bodyPr>
          <a:lstStyle/>
          <a:p>
            <a:r>
              <a:rPr lang="zh-CN" altLang="en-US" sz="2000" dirty="0" smtClean="0">
                <a:latin typeface="Times New Roman" pitchFamily="18" charset="0"/>
                <a:ea typeface="隶书" pitchFamily="49" charset="-122"/>
                <a:cs typeface="Times New Roman" pitchFamily="18" charset="0"/>
              </a:rPr>
              <a:t>假设</a:t>
            </a:r>
            <a:r>
              <a:rPr lang="en-US" altLang="zh-CN" sz="2000" dirty="0" err="1" smtClean="0">
                <a:latin typeface="Times New Roman" pitchFamily="18" charset="0"/>
                <a:ea typeface="隶书" pitchFamily="49" charset="-122"/>
                <a:cs typeface="Times New Roman" pitchFamily="18" charset="0"/>
              </a:rPr>
              <a:t>a,b,c</a:t>
            </a:r>
            <a:r>
              <a:rPr lang="zh-CN" altLang="en-US" sz="2000" dirty="0" smtClean="0">
                <a:latin typeface="Times New Roman" pitchFamily="18" charset="0"/>
                <a:ea typeface="隶书" pitchFamily="49" charset="-122"/>
                <a:cs typeface="Times New Roman" pitchFamily="18" charset="0"/>
              </a:rPr>
              <a:t>是已经声明的全局变量，</a:t>
            </a:r>
            <a:r>
              <a:rPr lang="en-US" altLang="zh-CN" sz="2000" dirty="0" smtClean="0">
                <a:latin typeface="Times New Roman" pitchFamily="18" charset="0"/>
                <a:ea typeface="隶书" pitchFamily="49" charset="-122"/>
                <a:cs typeface="Times New Roman" pitchFamily="18" charset="0"/>
              </a:rPr>
              <a:t>a</a:t>
            </a:r>
            <a:r>
              <a:rPr lang="zh-CN" altLang="en-US" sz="2000" dirty="0" smtClean="0">
                <a:latin typeface="Times New Roman" pitchFamily="18" charset="0"/>
                <a:ea typeface="隶书" pitchFamily="49" charset="-122"/>
                <a:cs typeface="Times New Roman" pitchFamily="18" charset="0"/>
              </a:rPr>
              <a:t>的类型为</a:t>
            </a:r>
            <a:r>
              <a:rPr lang="en-US" altLang="zh-CN" sz="2000" dirty="0" smtClean="0">
                <a:latin typeface="Times New Roman" pitchFamily="18" charset="0"/>
                <a:ea typeface="隶书" pitchFamily="49" charset="-122"/>
                <a:cs typeface="Times New Roman" pitchFamily="18" charset="0"/>
              </a:rPr>
              <a:t>FLOAT</a:t>
            </a:r>
            <a:r>
              <a:rPr lang="zh-CN" altLang="en-US" sz="2000" dirty="0" smtClean="0">
                <a:latin typeface="Times New Roman" pitchFamily="18" charset="0"/>
                <a:ea typeface="隶书" pitchFamily="49" charset="-122"/>
                <a:cs typeface="Times New Roman" pitchFamily="18" charset="0"/>
              </a:rPr>
              <a:t>，</a:t>
            </a:r>
            <a:r>
              <a:rPr lang="en-US" altLang="zh-CN" sz="2000" dirty="0" err="1" smtClean="0">
                <a:latin typeface="Times New Roman" pitchFamily="18" charset="0"/>
                <a:ea typeface="隶书" pitchFamily="49" charset="-122"/>
                <a:cs typeface="Times New Roman" pitchFamily="18" charset="0"/>
              </a:rPr>
              <a:t>b,c</a:t>
            </a:r>
            <a:r>
              <a:rPr lang="zh-CN" altLang="en-US" sz="2000" dirty="0" smtClean="0">
                <a:latin typeface="Times New Roman" pitchFamily="18" charset="0"/>
                <a:ea typeface="隶书" pitchFamily="49" charset="-122"/>
                <a:cs typeface="Times New Roman" pitchFamily="18" charset="0"/>
              </a:rPr>
              <a:t>的类型为</a:t>
            </a:r>
            <a:r>
              <a:rPr lang="en-US" altLang="zh-CN" sz="2000" dirty="0" smtClean="0">
                <a:latin typeface="Times New Roman" pitchFamily="18" charset="0"/>
                <a:ea typeface="隶书" pitchFamily="49" charset="-122"/>
                <a:cs typeface="Times New Roman" pitchFamily="18" charset="0"/>
              </a:rPr>
              <a:t>INT</a:t>
            </a:r>
          </a:p>
          <a:p>
            <a:endParaRPr lang="en-US" altLang="zh-CN" sz="2000" dirty="0" smtClean="0">
              <a:latin typeface="Times New Roman" pitchFamily="18" charset="0"/>
              <a:ea typeface="隶书" pitchFamily="49" charset="-122"/>
              <a:cs typeface="Times New Roman" pitchFamily="18" charset="0"/>
            </a:endParaRPr>
          </a:p>
          <a:p>
            <a:r>
              <a:rPr lang="zh-CN" altLang="en-US" sz="2000" dirty="0" smtClean="0">
                <a:latin typeface="Times New Roman" pitchFamily="18" charset="0"/>
                <a:ea typeface="隶书" pitchFamily="49" charset="-122"/>
                <a:cs typeface="Times New Roman" pitchFamily="18" charset="0"/>
              </a:rPr>
              <a:t>中间未标明的</a:t>
            </a:r>
            <a:r>
              <a:rPr lang="en-US" altLang="zh-CN" sz="2000" dirty="0" smtClean="0">
                <a:latin typeface="Times New Roman" pitchFamily="18" charset="0"/>
                <a:ea typeface="隶书" pitchFamily="49" charset="-122"/>
                <a:cs typeface="Times New Roman" pitchFamily="18" charset="0"/>
              </a:rPr>
              <a:t>T</a:t>
            </a:r>
            <a:r>
              <a:rPr lang="zh-CN" altLang="en-US" sz="2000" dirty="0" smtClean="0">
                <a:latin typeface="Times New Roman" pitchFamily="18" charset="0"/>
                <a:ea typeface="隶书" pitchFamily="49" charset="-122"/>
                <a:cs typeface="Times New Roman" pitchFamily="18" charset="0"/>
              </a:rPr>
              <a:t>和</a:t>
            </a:r>
            <a:r>
              <a:rPr lang="en-US" altLang="zh-CN" sz="2000" dirty="0" smtClean="0">
                <a:latin typeface="Times New Roman" pitchFamily="18" charset="0"/>
                <a:ea typeface="隶书" pitchFamily="49" charset="-122"/>
                <a:cs typeface="Times New Roman" pitchFamily="18" charset="0"/>
              </a:rPr>
              <a:t>F</a:t>
            </a:r>
            <a:r>
              <a:rPr lang="zh-CN" altLang="en-US" sz="2000" dirty="0" smtClean="0">
                <a:latin typeface="Times New Roman" pitchFamily="18" charset="0"/>
                <a:ea typeface="隶书" pitchFamily="49" charset="-122"/>
                <a:cs typeface="Times New Roman" pitchFamily="18" charset="0"/>
              </a:rPr>
              <a:t>的</a:t>
            </a:r>
            <a:r>
              <a:rPr lang="en-US" altLang="zh-CN" sz="2000" dirty="0" smtClean="0">
                <a:latin typeface="Times New Roman" pitchFamily="18" charset="0"/>
                <a:ea typeface="隶书" pitchFamily="49" charset="-122"/>
                <a:cs typeface="Times New Roman" pitchFamily="18" charset="0"/>
              </a:rPr>
              <a:t>type</a:t>
            </a:r>
            <a:r>
              <a:rPr lang="zh-CN" altLang="en-US" sz="2000" dirty="0" smtClean="0">
                <a:latin typeface="Times New Roman" pitchFamily="18" charset="0"/>
                <a:ea typeface="隶书" pitchFamily="49" charset="-122"/>
                <a:cs typeface="Times New Roman" pitchFamily="18" charset="0"/>
              </a:rPr>
              <a:t>和</a:t>
            </a:r>
            <a:r>
              <a:rPr lang="en-US" altLang="zh-CN" sz="2000" dirty="0" smtClean="0">
                <a:latin typeface="Times New Roman" pitchFamily="18" charset="0"/>
                <a:ea typeface="隶书" pitchFamily="49" charset="-122"/>
                <a:cs typeface="Times New Roman" pitchFamily="18" charset="0"/>
              </a:rPr>
              <a:t>address</a:t>
            </a:r>
            <a:r>
              <a:rPr lang="zh-CN" altLang="en-US" sz="2000" dirty="0" smtClean="0">
                <a:latin typeface="Times New Roman" pitchFamily="18" charset="0"/>
                <a:ea typeface="隶书" pitchFamily="49" charset="-122"/>
                <a:cs typeface="Times New Roman" pitchFamily="18" charset="0"/>
              </a:rPr>
              <a:t>都是</a:t>
            </a:r>
            <a:r>
              <a:rPr lang="en-US" altLang="zh-CN" sz="2000" dirty="0" smtClean="0">
                <a:latin typeface="Times New Roman" pitchFamily="18" charset="0"/>
                <a:ea typeface="隶书" pitchFamily="49" charset="-122"/>
                <a:cs typeface="Times New Roman" pitchFamily="18" charset="0"/>
              </a:rPr>
              <a:t>INT</a:t>
            </a:r>
            <a:r>
              <a:rPr lang="zh-CN" altLang="en-US" sz="2000" dirty="0" smtClean="0">
                <a:latin typeface="Times New Roman" pitchFamily="18" charset="0"/>
                <a:ea typeface="隶书" pitchFamily="49" charset="-122"/>
                <a:cs typeface="Times New Roman" pitchFamily="18" charset="0"/>
              </a:rPr>
              <a:t>和</a:t>
            </a:r>
            <a:r>
              <a:rPr lang="en-US" altLang="zh-CN" sz="2000" dirty="0" smtClean="0">
                <a:latin typeface="Times New Roman" pitchFamily="18" charset="0"/>
                <a:ea typeface="隶书" pitchFamily="49" charset="-122"/>
                <a:cs typeface="Times New Roman" pitchFamily="18" charset="0"/>
              </a:rPr>
              <a:t>&amp;b;</a:t>
            </a:r>
            <a:endParaRPr lang="zh-CN" altLang="en-US" sz="2000" dirty="0">
              <a:latin typeface="Times New Roman" pitchFamily="18" charset="0"/>
              <a:ea typeface="隶书" pitchFamily="49" charset="-122"/>
              <a:cs typeface="Times New Roman" pitchFamily="18" charset="0"/>
            </a:endParaRPr>
          </a:p>
        </p:txBody>
      </p:sp>
      <p:sp>
        <p:nvSpPr>
          <p:cNvPr id="45" name="TextBox 44"/>
          <p:cNvSpPr txBox="1"/>
          <p:nvPr/>
        </p:nvSpPr>
        <p:spPr>
          <a:xfrm>
            <a:off x="3357554" y="1214422"/>
            <a:ext cx="2214578" cy="646331"/>
          </a:xfrm>
          <a:prstGeom prst="rect">
            <a:avLst/>
          </a:prstGeom>
          <a:noFill/>
        </p:spPr>
        <p:txBody>
          <a:bodyPr wrap="square" rtlCol="0">
            <a:spAutoFit/>
          </a:bodyPr>
          <a:lstStyle/>
          <a:p>
            <a:r>
              <a:rPr lang="en-US" altLang="zh-CN" dirty="0" err="1" smtClean="0"/>
              <a:t>E.Type</a:t>
            </a:r>
            <a:r>
              <a:rPr lang="en-US" altLang="zh-CN" dirty="0" smtClean="0"/>
              <a:t> = FLOAT</a:t>
            </a:r>
          </a:p>
          <a:p>
            <a:r>
              <a:rPr lang="en-US" altLang="zh-CN" dirty="0" err="1" smtClean="0"/>
              <a:t>E.Place</a:t>
            </a:r>
            <a:r>
              <a:rPr lang="en-US" altLang="zh-CN" dirty="0" smtClean="0"/>
              <a:t> = &amp;tmp2</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latin typeface="华文新魏" pitchFamily="2" charset="-122"/>
                <a:ea typeface="华文新魏" pitchFamily="2" charset="-122"/>
              </a:rPr>
              <a:t>自底向上实现</a:t>
            </a:r>
            <a:r>
              <a:rPr lang="en-US" altLang="zh-CN" dirty="0" smtClean="0">
                <a:latin typeface="华文新魏" pitchFamily="2" charset="-122"/>
                <a:ea typeface="华文新魏" pitchFamily="2" charset="-122"/>
              </a:rPr>
              <a:t>L</a:t>
            </a:r>
            <a:r>
              <a:rPr lang="zh-CN" altLang="en-US" dirty="0" smtClean="0">
                <a:latin typeface="华文新魏" pitchFamily="2" charset="-122"/>
                <a:ea typeface="华文新魏" pitchFamily="2" charset="-122"/>
              </a:rPr>
              <a:t>属性</a:t>
            </a:r>
            <a:r>
              <a:rPr lang="en-US" altLang="zh-CN" dirty="0" smtClean="0">
                <a:latin typeface="华文新魏" pitchFamily="2" charset="-122"/>
                <a:ea typeface="华文新魏" pitchFamily="2" charset="-122"/>
              </a:rPr>
              <a:t>SDD</a:t>
            </a:r>
            <a:r>
              <a:rPr lang="zh-CN" altLang="en-US" dirty="0" smtClean="0">
                <a:latin typeface="华文新魏" pitchFamily="2" charset="-122"/>
                <a:ea typeface="华文新魏" pitchFamily="2" charset="-122"/>
              </a:rPr>
              <a:t>的例子（</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4714884"/>
            <a:ext cx="8229600" cy="1411279"/>
          </a:xfrm>
        </p:spPr>
        <p:txBody>
          <a:bodyPr/>
          <a:lstStyle/>
          <a:p>
            <a:r>
              <a:rPr lang="en-US" altLang="zh-CN" dirty="0" smtClean="0">
                <a:latin typeface="Times New Roman" pitchFamily="18" charset="0"/>
                <a:ea typeface="隶书" pitchFamily="49" charset="-122"/>
                <a:cs typeface="Times New Roman" pitchFamily="18" charset="0"/>
              </a:rPr>
              <a:t>Stack[top-3]</a:t>
            </a:r>
            <a:r>
              <a:rPr lang="zh-CN" altLang="en-US" dirty="0" smtClean="0">
                <a:latin typeface="Times New Roman" pitchFamily="18" charset="0"/>
                <a:ea typeface="隶书" pitchFamily="49" charset="-122"/>
                <a:cs typeface="Times New Roman" pitchFamily="18" charset="0"/>
              </a:rPr>
              <a:t>访问了</a:t>
            </a:r>
            <a:r>
              <a:rPr lang="en-US" altLang="zh-CN" dirty="0" err="1" smtClean="0">
                <a:latin typeface="Times New Roman" pitchFamily="18" charset="0"/>
                <a:ea typeface="隶书" pitchFamily="49" charset="-122"/>
                <a:cs typeface="Times New Roman" pitchFamily="18" charset="0"/>
              </a:rPr>
              <a:t>S.next</a:t>
            </a:r>
            <a:endParaRPr lang="en-US" altLang="zh-CN" dirty="0" smtClean="0">
              <a:latin typeface="Times New Roman" pitchFamily="18" charset="0"/>
              <a:ea typeface="隶书" pitchFamily="49" charset="-122"/>
              <a:cs typeface="Times New Roman" pitchFamily="18" charset="0"/>
            </a:endParaRPr>
          </a:p>
          <a:p>
            <a:r>
              <a:rPr lang="en-US" altLang="zh-CN" dirty="0" err="1" smtClean="0">
                <a:latin typeface="Times New Roman" pitchFamily="18" charset="0"/>
                <a:ea typeface="隶书" pitchFamily="49" charset="-122"/>
                <a:cs typeface="Times New Roman" pitchFamily="18" charset="0"/>
              </a:rPr>
              <a:t>C.true</a:t>
            </a:r>
            <a:r>
              <a:rPr lang="zh-CN" altLang="en-US"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C.false</a:t>
            </a:r>
            <a:r>
              <a:rPr lang="zh-CN" altLang="en-US" dirty="0" smtClean="0">
                <a:latin typeface="Times New Roman" pitchFamily="18" charset="0"/>
                <a:ea typeface="隶书" pitchFamily="49" charset="-122"/>
                <a:cs typeface="Times New Roman" pitchFamily="18" charset="0"/>
              </a:rPr>
              <a:t>存放在</a:t>
            </a:r>
            <a:r>
              <a:rPr lang="en-US" altLang="zh-CN" dirty="0" smtClean="0">
                <a:latin typeface="Times New Roman" pitchFamily="18" charset="0"/>
                <a:ea typeface="隶书" pitchFamily="49" charset="-122"/>
                <a:cs typeface="Times New Roman" pitchFamily="18" charset="0"/>
              </a:rPr>
              <a:t>M</a:t>
            </a:r>
            <a:r>
              <a:rPr lang="zh-CN" altLang="en-US" dirty="0" smtClean="0">
                <a:latin typeface="Times New Roman" pitchFamily="18" charset="0"/>
                <a:ea typeface="隶书" pitchFamily="49" charset="-122"/>
                <a:cs typeface="Times New Roman" pitchFamily="18" charset="0"/>
              </a:rPr>
              <a:t>的记录中</a:t>
            </a:r>
            <a:endParaRPr lang="zh-CN" altLang="en-US" dirty="0">
              <a:latin typeface="Times New Roman" pitchFamily="18" charset="0"/>
              <a:ea typeface="隶书" pitchFamily="49" charset="-122"/>
              <a:cs typeface="Times New Roman" pitchFamily="18" charset="0"/>
            </a:endParaRPr>
          </a:p>
        </p:txBody>
      </p:sp>
      <p:pic>
        <p:nvPicPr>
          <p:cNvPr id="5122" name="Picture 2"/>
          <p:cNvPicPr>
            <a:picLocks noChangeAspect="1" noChangeArrowheads="1"/>
          </p:cNvPicPr>
          <p:nvPr/>
        </p:nvPicPr>
        <p:blipFill>
          <a:blip r:embed="rId2" cstate="print"/>
          <a:srcRect/>
          <a:stretch>
            <a:fillRect/>
          </a:stretch>
        </p:blipFill>
        <p:spPr bwMode="auto">
          <a:xfrm>
            <a:off x="357158" y="1714488"/>
            <a:ext cx="8407970" cy="2714644"/>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latin typeface="华文新魏" pitchFamily="2" charset="-122"/>
                <a:ea typeface="华文新魏" pitchFamily="2" charset="-122"/>
              </a:rPr>
              <a:t>自底向上实现</a:t>
            </a:r>
            <a:r>
              <a:rPr lang="en-US" altLang="zh-CN" dirty="0" smtClean="0">
                <a:latin typeface="华文新魏" pitchFamily="2" charset="-122"/>
                <a:ea typeface="华文新魏" pitchFamily="2" charset="-122"/>
              </a:rPr>
              <a:t>L</a:t>
            </a:r>
            <a:r>
              <a:rPr lang="zh-CN" altLang="en-US" dirty="0" smtClean="0">
                <a:latin typeface="华文新魏" pitchFamily="2" charset="-122"/>
                <a:ea typeface="华文新魏" pitchFamily="2" charset="-122"/>
              </a:rPr>
              <a:t>属性</a:t>
            </a:r>
            <a:r>
              <a:rPr lang="en-US" altLang="zh-CN" dirty="0" smtClean="0">
                <a:latin typeface="华文新魏" pitchFamily="2" charset="-122"/>
                <a:ea typeface="华文新魏" pitchFamily="2" charset="-122"/>
              </a:rPr>
              <a:t>SDD</a:t>
            </a:r>
            <a:r>
              <a:rPr lang="zh-CN" altLang="en-US" dirty="0" smtClean="0">
                <a:latin typeface="华文新魏" pitchFamily="2" charset="-122"/>
                <a:ea typeface="华文新魏" pitchFamily="2" charset="-122"/>
              </a:rPr>
              <a:t>的例子（</a:t>
            </a:r>
            <a:r>
              <a:rPr lang="en-US" altLang="zh-CN" dirty="0" smtClean="0">
                <a:latin typeface="华文新魏" pitchFamily="2" charset="-122"/>
                <a:ea typeface="华文新魏" pitchFamily="2" charset="-122"/>
              </a:rPr>
              <a:t>3</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4643446"/>
            <a:ext cx="8229600" cy="1482717"/>
          </a:xfrm>
        </p:spPr>
        <p:txBody>
          <a:bodyPr>
            <a:normAutofit fontScale="92500" lnSpcReduction="10000"/>
          </a:bodyPr>
          <a:lstStyle/>
          <a:p>
            <a:r>
              <a:rPr lang="en-US" altLang="zh-CN" dirty="0" smtClean="0">
                <a:latin typeface="Times New Roman" pitchFamily="18" charset="0"/>
                <a:ea typeface="隶书" pitchFamily="49" charset="-122"/>
                <a:cs typeface="Times New Roman" pitchFamily="18" charset="0"/>
              </a:rPr>
              <a:t>S</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rPr>
              <a:t>.next</a:t>
            </a:r>
            <a:r>
              <a:rPr lang="zh-CN" altLang="en-US" dirty="0" smtClean="0">
                <a:latin typeface="Times New Roman" pitchFamily="18" charset="0"/>
                <a:ea typeface="隶书" pitchFamily="49" charset="-122"/>
                <a:cs typeface="Times New Roman" pitchFamily="18" charset="0"/>
              </a:rPr>
              <a:t>被存放在</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的栈记录中，它恰巧存放于</a:t>
            </a:r>
            <a:r>
              <a:rPr lang="en-US" altLang="zh-CN" dirty="0" smtClean="0">
                <a:latin typeface="Times New Roman" pitchFamily="18" charset="0"/>
                <a:ea typeface="隶书" pitchFamily="49" charset="-122"/>
                <a:cs typeface="Times New Roman" pitchFamily="18" charset="0"/>
              </a:rPr>
              <a:t>S</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zh-CN" altLang="en-US" dirty="0" smtClean="0">
                <a:latin typeface="Times New Roman" pitchFamily="18" charset="0"/>
                <a:ea typeface="隶书" pitchFamily="49" charset="-122"/>
                <a:cs typeface="Times New Roman" pitchFamily="18" charset="0"/>
              </a:rPr>
              <a:t>的栈记录之下</a:t>
            </a:r>
            <a:endParaRPr lang="en-US" altLang="zh-CN" dirty="0" smtClean="0">
              <a:latin typeface="Times New Roman" pitchFamily="18" charset="0"/>
              <a:ea typeface="隶书" pitchFamily="49" charset="-122"/>
              <a:cs typeface="Times New Roman" pitchFamily="18" charset="0"/>
            </a:endParaRPr>
          </a:p>
          <a:p>
            <a:r>
              <a:rPr lang="en-US" altLang="zh-CN" dirty="0" smtClean="0">
                <a:latin typeface="Times New Roman" pitchFamily="18" charset="0"/>
                <a:ea typeface="隶书" pitchFamily="49" charset="-122"/>
                <a:cs typeface="Times New Roman" pitchFamily="18" charset="0"/>
              </a:rPr>
              <a:t>S</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rPr>
              <a:t>.next = stack[top-3].L1</a:t>
            </a:r>
            <a:endParaRPr lang="zh-CN" altLang="en-US" dirty="0">
              <a:latin typeface="Times New Roman" pitchFamily="18" charset="0"/>
              <a:ea typeface="隶书" pitchFamily="49" charset="-122"/>
              <a:cs typeface="Times New Roman" pitchFamily="18" charset="0"/>
            </a:endParaRPr>
          </a:p>
        </p:txBody>
      </p:sp>
      <p:pic>
        <p:nvPicPr>
          <p:cNvPr id="6146" name="Picture 2"/>
          <p:cNvPicPr>
            <a:picLocks noChangeAspect="1" noChangeArrowheads="1"/>
          </p:cNvPicPr>
          <p:nvPr/>
        </p:nvPicPr>
        <p:blipFill>
          <a:blip r:embed="rId2" cstate="print"/>
          <a:srcRect/>
          <a:stretch>
            <a:fillRect/>
          </a:stretch>
        </p:blipFill>
        <p:spPr bwMode="auto">
          <a:xfrm>
            <a:off x="142844" y="1500174"/>
            <a:ext cx="8720005" cy="2714644"/>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继承属性和综合属性</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85000" lnSpcReduction="10000"/>
          </a:bodyPr>
          <a:lstStyle/>
          <a:p>
            <a:r>
              <a:rPr lang="zh-CN" altLang="en-US" dirty="0" smtClean="0">
                <a:latin typeface="Times New Roman" pitchFamily="18" charset="0"/>
                <a:ea typeface="隶书" pitchFamily="49" charset="-122"/>
                <a:cs typeface="Times New Roman" pitchFamily="18" charset="0"/>
              </a:rPr>
              <a:t>综合属性</a:t>
            </a:r>
            <a:r>
              <a:rPr lang="en-US" altLang="zh-CN" dirty="0" smtClean="0">
                <a:latin typeface="Times New Roman" pitchFamily="18" charset="0"/>
                <a:ea typeface="隶书" pitchFamily="49" charset="-122"/>
                <a:cs typeface="Times New Roman" pitchFamily="18" charset="0"/>
              </a:rPr>
              <a:t>(synthesized attribute)</a:t>
            </a:r>
            <a:r>
              <a:rPr lang="zh-CN" altLang="en-US" dirty="0" smtClean="0">
                <a:latin typeface="Times New Roman" pitchFamily="18" charset="0"/>
                <a:ea typeface="隶书" pitchFamily="49" charset="-122"/>
                <a:cs typeface="Times New Roman" pitchFamily="18" charset="0"/>
              </a:rPr>
              <a:t>：在分析树结点</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上的非终结符号</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的属性值由</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对应的产生式所关联的语义规则来定义。</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通过</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的子结点或</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本身的属性值来定义</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继承属性</a:t>
            </a:r>
            <a:r>
              <a:rPr lang="en-US" altLang="zh-CN" dirty="0" smtClean="0">
                <a:latin typeface="Times New Roman" pitchFamily="18" charset="0"/>
                <a:ea typeface="隶书" pitchFamily="49" charset="-122"/>
                <a:cs typeface="Times New Roman" pitchFamily="18" charset="0"/>
              </a:rPr>
              <a:t>(inherited attribute)</a:t>
            </a:r>
            <a:r>
              <a:rPr lang="zh-CN" altLang="en-US" dirty="0" smtClean="0">
                <a:latin typeface="Times New Roman" pitchFamily="18" charset="0"/>
                <a:ea typeface="隶书" pitchFamily="49" charset="-122"/>
                <a:cs typeface="Times New Roman" pitchFamily="18" charset="0"/>
              </a:rPr>
              <a:t>：结点</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的属性值由</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的父结点所关联的语义规则来定义。</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依赖于</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的父结点、</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本身和</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的兄弟结点上的属性值。</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不允许</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的继承属性通过</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的子结点上的属性来定义，但是允许</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的综合属性依赖于</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本身的继承属性。</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终结符号有综合属性（由词法分析获得），但是没有继承属性。</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SDD</a:t>
            </a:r>
            <a:r>
              <a:rPr lang="zh-CN" altLang="en-US" dirty="0" smtClean="0">
                <a:latin typeface="华文新魏" pitchFamily="2" charset="-122"/>
                <a:ea typeface="华文新魏" pitchFamily="2" charset="-122"/>
              </a:rPr>
              <a:t>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28596" y="4357694"/>
            <a:ext cx="8229600" cy="1982783"/>
          </a:xfrm>
        </p:spPr>
        <p:txBody>
          <a:bodyPr>
            <a:normAutofit fontScale="77500" lnSpcReduction="20000"/>
          </a:bodyPr>
          <a:lstStyle/>
          <a:p>
            <a:r>
              <a:rPr lang="zh-CN" altLang="en-US" dirty="0" smtClean="0">
                <a:latin typeface="Times New Roman" pitchFamily="18" charset="0"/>
                <a:ea typeface="隶书" pitchFamily="49" charset="-122"/>
                <a:cs typeface="Times New Roman" pitchFamily="18" charset="0"/>
              </a:rPr>
              <a:t>目标：计算表达式行</a:t>
            </a:r>
            <a:r>
              <a:rPr lang="en-US" altLang="zh-CN" dirty="0" smtClean="0">
                <a:latin typeface="Times New Roman" pitchFamily="18" charset="0"/>
                <a:ea typeface="隶书" pitchFamily="49" charset="-122"/>
                <a:cs typeface="Times New Roman" pitchFamily="18" charset="0"/>
              </a:rPr>
              <a:t>L</a:t>
            </a:r>
            <a:r>
              <a:rPr lang="zh-CN" altLang="en-US" dirty="0" smtClean="0">
                <a:latin typeface="Times New Roman" pitchFamily="18" charset="0"/>
                <a:ea typeface="隶书" pitchFamily="49" charset="-122"/>
                <a:cs typeface="Times New Roman" pitchFamily="18" charset="0"/>
              </a:rPr>
              <a:t>的值（属性</a:t>
            </a:r>
            <a:r>
              <a:rPr lang="en-US" altLang="zh-CN" dirty="0" err="1" smtClean="0">
                <a:latin typeface="Times New Roman" pitchFamily="18" charset="0"/>
                <a:ea typeface="隶书" pitchFamily="49" charset="-122"/>
                <a:cs typeface="Times New Roman" pitchFamily="18" charset="0"/>
              </a:rPr>
              <a:t>val</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计算</a:t>
            </a:r>
            <a:r>
              <a:rPr lang="en-US" altLang="zh-CN" dirty="0" smtClean="0">
                <a:latin typeface="Times New Roman" pitchFamily="18" charset="0"/>
                <a:ea typeface="隶书" pitchFamily="49" charset="-122"/>
                <a:cs typeface="Times New Roman" pitchFamily="18" charset="0"/>
              </a:rPr>
              <a:t>L</a:t>
            </a:r>
            <a:r>
              <a:rPr lang="zh-CN" altLang="en-US" dirty="0" smtClean="0">
                <a:latin typeface="Times New Roman" pitchFamily="18" charset="0"/>
                <a:ea typeface="隶书" pitchFamily="49" charset="-122"/>
                <a:cs typeface="Times New Roman" pitchFamily="18" charset="0"/>
              </a:rPr>
              <a:t>的</a:t>
            </a:r>
            <a:r>
              <a:rPr lang="en-US" altLang="zh-CN" dirty="0" err="1" smtClean="0">
                <a:latin typeface="Times New Roman" pitchFamily="18" charset="0"/>
                <a:ea typeface="隶书" pitchFamily="49" charset="-122"/>
                <a:cs typeface="Times New Roman" pitchFamily="18" charset="0"/>
              </a:rPr>
              <a:t>val</a:t>
            </a:r>
            <a:r>
              <a:rPr lang="zh-CN" altLang="en-US" dirty="0" smtClean="0">
                <a:latin typeface="Times New Roman" pitchFamily="18" charset="0"/>
                <a:ea typeface="隶书" pitchFamily="49" charset="-122"/>
                <a:cs typeface="Times New Roman" pitchFamily="18" charset="0"/>
              </a:rPr>
              <a:t>值需要</a:t>
            </a:r>
            <a:r>
              <a:rPr lang="en-US" altLang="zh-CN" dirty="0" smtClean="0">
                <a:latin typeface="Times New Roman" pitchFamily="18" charset="0"/>
                <a:ea typeface="隶书" pitchFamily="49" charset="-122"/>
                <a:cs typeface="Times New Roman" pitchFamily="18" charset="0"/>
              </a:rPr>
              <a:t>E</a:t>
            </a:r>
            <a:r>
              <a:rPr lang="zh-CN" altLang="en-US" dirty="0" smtClean="0">
                <a:latin typeface="Times New Roman" pitchFamily="18" charset="0"/>
                <a:ea typeface="隶书" pitchFamily="49" charset="-122"/>
                <a:cs typeface="Times New Roman" pitchFamily="18" charset="0"/>
              </a:rPr>
              <a:t>的</a:t>
            </a:r>
            <a:r>
              <a:rPr lang="en-US" altLang="zh-CN" dirty="0" err="1" smtClean="0">
                <a:latin typeface="Times New Roman" pitchFamily="18" charset="0"/>
                <a:ea typeface="隶书" pitchFamily="49" charset="-122"/>
                <a:cs typeface="Times New Roman" pitchFamily="18" charset="0"/>
              </a:rPr>
              <a:t>val</a:t>
            </a:r>
            <a:r>
              <a:rPr lang="zh-CN" altLang="en-US" dirty="0" smtClean="0">
                <a:latin typeface="Times New Roman" pitchFamily="18" charset="0"/>
                <a:ea typeface="隶书" pitchFamily="49" charset="-122"/>
                <a:cs typeface="Times New Roman" pitchFamily="18" charset="0"/>
              </a:rPr>
              <a:t>值</a:t>
            </a:r>
            <a:endParaRPr lang="en-US" altLang="zh-CN" dirty="0" smtClean="0">
              <a:latin typeface="Times New Roman" pitchFamily="18" charset="0"/>
              <a:ea typeface="隶书" pitchFamily="49" charset="-122"/>
              <a:cs typeface="Times New Roman" pitchFamily="18" charset="0"/>
            </a:endParaRPr>
          </a:p>
          <a:p>
            <a:r>
              <a:rPr lang="en-US" altLang="zh-CN" dirty="0" smtClean="0">
                <a:latin typeface="Times New Roman" pitchFamily="18" charset="0"/>
                <a:ea typeface="隶书" pitchFamily="49" charset="-122"/>
                <a:cs typeface="Times New Roman" pitchFamily="18" charset="0"/>
              </a:rPr>
              <a:t>E</a:t>
            </a:r>
            <a:r>
              <a:rPr lang="zh-CN" altLang="en-US" dirty="0" smtClean="0">
                <a:latin typeface="Times New Roman" pitchFamily="18" charset="0"/>
                <a:ea typeface="隶书" pitchFamily="49" charset="-122"/>
                <a:cs typeface="Times New Roman" pitchFamily="18" charset="0"/>
              </a:rPr>
              <a:t>的</a:t>
            </a:r>
            <a:r>
              <a:rPr lang="en-US" altLang="zh-CN" dirty="0" err="1" smtClean="0">
                <a:latin typeface="Times New Roman" pitchFamily="18" charset="0"/>
                <a:ea typeface="隶书" pitchFamily="49" charset="-122"/>
                <a:cs typeface="Times New Roman" pitchFamily="18" charset="0"/>
              </a:rPr>
              <a:t>val</a:t>
            </a:r>
            <a:r>
              <a:rPr lang="zh-CN" altLang="en-US" dirty="0" smtClean="0">
                <a:latin typeface="Times New Roman" pitchFamily="18" charset="0"/>
                <a:ea typeface="隶书" pitchFamily="49" charset="-122"/>
                <a:cs typeface="Times New Roman" pitchFamily="18" charset="0"/>
              </a:rPr>
              <a:t>值又依赖于</a:t>
            </a:r>
            <a:r>
              <a:rPr lang="en-US" altLang="zh-CN" dirty="0" smtClean="0">
                <a:latin typeface="Times New Roman" pitchFamily="18" charset="0"/>
                <a:ea typeface="隶书" pitchFamily="49" charset="-122"/>
                <a:cs typeface="Times New Roman" pitchFamily="18" charset="0"/>
              </a:rPr>
              <a:t>E</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T</a:t>
            </a:r>
            <a:r>
              <a:rPr lang="zh-CN" altLang="en-US" dirty="0" smtClean="0">
                <a:latin typeface="Times New Roman" pitchFamily="18" charset="0"/>
                <a:ea typeface="隶书" pitchFamily="49" charset="-122"/>
                <a:cs typeface="Times New Roman" pitchFamily="18" charset="0"/>
              </a:rPr>
              <a:t>的</a:t>
            </a:r>
            <a:r>
              <a:rPr lang="en-US" altLang="zh-CN" dirty="0" err="1" smtClean="0">
                <a:latin typeface="Times New Roman" pitchFamily="18" charset="0"/>
                <a:ea typeface="隶书" pitchFamily="49" charset="-122"/>
                <a:cs typeface="Times New Roman" pitchFamily="18" charset="0"/>
              </a:rPr>
              <a:t>val</a:t>
            </a:r>
            <a:r>
              <a:rPr lang="zh-CN" altLang="en-US" dirty="0" smtClean="0">
                <a:latin typeface="Times New Roman" pitchFamily="18" charset="0"/>
                <a:ea typeface="隶书" pitchFamily="49" charset="-122"/>
                <a:cs typeface="Times New Roman" pitchFamily="18" charset="0"/>
              </a:rPr>
              <a:t>值</a:t>
            </a:r>
            <a:endParaRPr lang="en-US" altLang="zh-CN" dirty="0" smtClean="0">
              <a:latin typeface="Times New Roman" pitchFamily="18" charset="0"/>
              <a:ea typeface="隶书" pitchFamily="49" charset="-122"/>
              <a:cs typeface="Times New Roman" pitchFamily="18" charset="0"/>
            </a:endParaRPr>
          </a:p>
          <a:p>
            <a:r>
              <a:rPr lang="en-US" altLang="zh-CN" dirty="0" smtClean="0">
                <a:latin typeface="Times New Roman" pitchFamily="18" charset="0"/>
                <a:ea typeface="隶书" pitchFamily="49" charset="-122"/>
                <a:cs typeface="Times New Roman" pitchFamily="18" charset="0"/>
              </a:rPr>
              <a:t>…</a:t>
            </a:r>
          </a:p>
          <a:p>
            <a:r>
              <a:rPr lang="zh-CN" altLang="en-US" dirty="0" smtClean="0">
                <a:latin typeface="Times New Roman" pitchFamily="18" charset="0"/>
                <a:ea typeface="隶书" pitchFamily="49" charset="-122"/>
                <a:cs typeface="Times New Roman" pitchFamily="18" charset="0"/>
              </a:rPr>
              <a:t>终结符号</a:t>
            </a:r>
            <a:r>
              <a:rPr lang="en-US" altLang="zh-CN" dirty="0" smtClean="0">
                <a:latin typeface="Times New Roman" pitchFamily="18" charset="0"/>
                <a:ea typeface="隶书" pitchFamily="49" charset="-122"/>
                <a:cs typeface="Times New Roman" pitchFamily="18" charset="0"/>
              </a:rPr>
              <a:t>digit</a:t>
            </a:r>
            <a:r>
              <a:rPr lang="zh-CN" altLang="en-US" dirty="0" smtClean="0">
                <a:latin typeface="Times New Roman" pitchFamily="18" charset="0"/>
                <a:ea typeface="隶书" pitchFamily="49" charset="-122"/>
                <a:cs typeface="Times New Roman" pitchFamily="18" charset="0"/>
              </a:rPr>
              <a:t>有综合属性</a:t>
            </a:r>
            <a:r>
              <a:rPr lang="en-US" altLang="zh-CN" dirty="0" err="1" smtClean="0">
                <a:latin typeface="Times New Roman" pitchFamily="18" charset="0"/>
                <a:ea typeface="隶书" pitchFamily="49" charset="-122"/>
                <a:cs typeface="Times New Roman" pitchFamily="18" charset="0"/>
              </a:rPr>
              <a:t>lexval</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endParaRPr lang="en-US" altLang="zh-CN" dirty="0" smtClean="0"/>
          </a:p>
        </p:txBody>
      </p:sp>
      <p:pic>
        <p:nvPicPr>
          <p:cNvPr id="1027" name="Picture 3"/>
          <p:cNvPicPr>
            <a:picLocks noChangeAspect="1" noChangeArrowheads="1"/>
          </p:cNvPicPr>
          <p:nvPr/>
        </p:nvPicPr>
        <p:blipFill>
          <a:blip r:embed="rId2" cstate="print"/>
          <a:srcRect/>
          <a:stretch>
            <a:fillRect/>
          </a:stretch>
        </p:blipFill>
        <p:spPr bwMode="auto">
          <a:xfrm>
            <a:off x="2571736" y="1071547"/>
            <a:ext cx="5000660" cy="321471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S</a:t>
            </a:r>
            <a:r>
              <a:rPr lang="zh-CN" altLang="en-US" dirty="0" smtClean="0">
                <a:latin typeface="华文新魏" pitchFamily="2" charset="-122"/>
                <a:ea typeface="华文新魏" pitchFamily="2" charset="-122"/>
              </a:rPr>
              <a:t>属性的</a:t>
            </a:r>
            <a:r>
              <a:rPr lang="en-US" altLang="zh-CN" dirty="0" smtClean="0">
                <a:latin typeface="华文新魏" pitchFamily="2" charset="-122"/>
                <a:ea typeface="华文新魏" pitchFamily="2" charset="-122"/>
              </a:rPr>
              <a:t>SDD</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10000"/>
          </a:bodyPr>
          <a:lstStyle/>
          <a:p>
            <a:r>
              <a:rPr lang="zh-CN" altLang="en-US" dirty="0" smtClean="0">
                <a:latin typeface="Times New Roman" pitchFamily="18" charset="0"/>
                <a:ea typeface="隶书" pitchFamily="49" charset="-122"/>
                <a:cs typeface="Times New Roman" pitchFamily="18" charset="0"/>
              </a:rPr>
              <a:t>只包含综合属性的</a:t>
            </a:r>
            <a:r>
              <a:rPr lang="en-US" altLang="zh-CN" dirty="0" smtClean="0">
                <a:latin typeface="Times New Roman" pitchFamily="18" charset="0"/>
                <a:ea typeface="隶书" pitchFamily="49" charset="-122"/>
                <a:cs typeface="Times New Roman" pitchFamily="18" charset="0"/>
              </a:rPr>
              <a:t>SDD</a:t>
            </a:r>
            <a:r>
              <a:rPr lang="zh-CN" altLang="en-US" dirty="0" smtClean="0">
                <a:latin typeface="Times New Roman" pitchFamily="18" charset="0"/>
                <a:ea typeface="隶书" pitchFamily="49" charset="-122"/>
                <a:cs typeface="Times New Roman" pitchFamily="18" charset="0"/>
              </a:rPr>
              <a:t>称为</a:t>
            </a:r>
            <a:r>
              <a:rPr lang="en-US" altLang="zh-CN" dirty="0" smtClean="0">
                <a:latin typeface="Times New Roman" pitchFamily="18" charset="0"/>
                <a:ea typeface="隶书" pitchFamily="49" charset="-122"/>
                <a:cs typeface="Times New Roman" pitchFamily="18" charset="0"/>
              </a:rPr>
              <a:t>S</a:t>
            </a:r>
            <a:r>
              <a:rPr lang="zh-CN" altLang="en-US" dirty="0" smtClean="0">
                <a:latin typeface="Times New Roman" pitchFamily="18" charset="0"/>
                <a:ea typeface="隶书" pitchFamily="49" charset="-122"/>
                <a:cs typeface="Times New Roman" pitchFamily="18" charset="0"/>
              </a:rPr>
              <a:t>属性的</a:t>
            </a:r>
            <a:r>
              <a:rPr lang="en-US" altLang="zh-CN" dirty="0" smtClean="0">
                <a:latin typeface="Times New Roman" pitchFamily="18" charset="0"/>
                <a:ea typeface="隶书" pitchFamily="49" charset="-122"/>
                <a:cs typeface="Times New Roman" pitchFamily="18" charset="0"/>
              </a:rPr>
              <a:t>SDD</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每个语义规则都根据产生式体中的属性值来计算头部非终结符号的属性值。</a:t>
            </a:r>
            <a:endParaRPr lang="en-US" altLang="zh-CN" dirty="0" smtClean="0">
              <a:latin typeface="Times New Roman" pitchFamily="18" charset="0"/>
              <a:ea typeface="隶书" pitchFamily="49" charset="-122"/>
              <a:cs typeface="Times New Roman" pitchFamily="18" charset="0"/>
            </a:endParaRPr>
          </a:p>
          <a:p>
            <a:r>
              <a:rPr lang="en-US" altLang="zh-CN" dirty="0" smtClean="0">
                <a:latin typeface="Times New Roman" pitchFamily="18" charset="0"/>
                <a:ea typeface="隶书" pitchFamily="49" charset="-122"/>
                <a:cs typeface="Times New Roman" pitchFamily="18" charset="0"/>
              </a:rPr>
              <a:t>S</a:t>
            </a:r>
            <a:r>
              <a:rPr lang="zh-CN" altLang="en-US" dirty="0" smtClean="0">
                <a:latin typeface="Times New Roman" pitchFamily="18" charset="0"/>
                <a:ea typeface="隶书" pitchFamily="49" charset="-122"/>
                <a:cs typeface="Times New Roman" pitchFamily="18" charset="0"/>
              </a:rPr>
              <a:t>属性的</a:t>
            </a:r>
            <a:r>
              <a:rPr lang="en-US" altLang="zh-CN" dirty="0" smtClean="0">
                <a:latin typeface="Times New Roman" pitchFamily="18" charset="0"/>
                <a:ea typeface="隶书" pitchFamily="49" charset="-122"/>
                <a:cs typeface="Times New Roman" pitchFamily="18" charset="0"/>
              </a:rPr>
              <a:t>SDD</a:t>
            </a:r>
            <a:r>
              <a:rPr lang="zh-CN" altLang="en-US" dirty="0" smtClean="0">
                <a:latin typeface="Times New Roman" pitchFamily="18" charset="0"/>
                <a:ea typeface="隶书" pitchFamily="49" charset="-122"/>
                <a:cs typeface="Times New Roman" pitchFamily="18" charset="0"/>
              </a:rPr>
              <a:t>可以和</a:t>
            </a:r>
            <a:r>
              <a:rPr lang="en-US" altLang="zh-CN" dirty="0" smtClean="0">
                <a:latin typeface="Times New Roman" pitchFamily="18" charset="0"/>
                <a:ea typeface="隶书" pitchFamily="49" charset="-122"/>
                <a:cs typeface="Times New Roman" pitchFamily="18" charset="0"/>
              </a:rPr>
              <a:t>LR</a:t>
            </a:r>
            <a:r>
              <a:rPr lang="zh-CN" altLang="en-US" dirty="0" smtClean="0">
                <a:latin typeface="Times New Roman" pitchFamily="18" charset="0"/>
                <a:ea typeface="隶书" pitchFamily="49" charset="-122"/>
                <a:cs typeface="Times New Roman" pitchFamily="18" charset="0"/>
              </a:rPr>
              <a:t>语法分析器一起实现</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栈中的状态可以附加相应的属性值</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在进行归约时，按照语义规则计算归约得到的符号的属性值。</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语义规则不应该有复杂的副作用</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要求副作用不影响其它属性的求值</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没有副作用的</a:t>
            </a:r>
            <a:r>
              <a:rPr lang="en-US" altLang="zh-CN" dirty="0" smtClean="0">
                <a:latin typeface="Times New Roman" pitchFamily="18" charset="0"/>
                <a:ea typeface="隶书" pitchFamily="49" charset="-122"/>
                <a:cs typeface="Times New Roman" pitchFamily="18" charset="0"/>
              </a:rPr>
              <a:t>SDD</a:t>
            </a:r>
            <a:r>
              <a:rPr lang="zh-CN" altLang="en-US" dirty="0" smtClean="0">
                <a:latin typeface="Times New Roman" pitchFamily="18" charset="0"/>
                <a:ea typeface="隶书" pitchFamily="49" charset="-122"/>
                <a:cs typeface="Times New Roman" pitchFamily="18" charset="0"/>
              </a:rPr>
              <a:t>称为属性文法。</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1159</TotalTime>
  <Words>3756</Words>
  <Application>Microsoft Office PowerPoint</Application>
  <PresentationFormat>全屏显示(4:3)</PresentationFormat>
  <Paragraphs>412</Paragraphs>
  <Slides>61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61</vt:i4>
      </vt:variant>
    </vt:vector>
  </HeadingPairs>
  <TitlesOfParts>
    <vt:vector size="69" baseType="lpstr">
      <vt:lpstr>华文新魏</vt:lpstr>
      <vt:lpstr>隶书</vt:lpstr>
      <vt:lpstr>宋体</vt:lpstr>
      <vt:lpstr>Arial</vt:lpstr>
      <vt:lpstr>Calibri</vt:lpstr>
      <vt:lpstr>Times New Roman</vt:lpstr>
      <vt:lpstr>Wingdings</vt:lpstr>
      <vt:lpstr>Office 主题</vt:lpstr>
      <vt:lpstr>第五章 语法制导的翻译</vt:lpstr>
      <vt:lpstr>介绍</vt:lpstr>
      <vt:lpstr>语法制导定义和语法制导翻译</vt:lpstr>
      <vt:lpstr>语法制导的定义（SDD）</vt:lpstr>
      <vt:lpstr>分析树和属性值(1)</vt:lpstr>
      <vt:lpstr>分析树和属性值(2)</vt:lpstr>
      <vt:lpstr>继承属性和综合属性</vt:lpstr>
      <vt:lpstr>SDD的例子</vt:lpstr>
      <vt:lpstr>S属性的SDD</vt:lpstr>
      <vt:lpstr>语法分析树上的SDD求值（1）</vt:lpstr>
      <vt:lpstr>语法分析树上的SDD求值（2）</vt:lpstr>
      <vt:lpstr>注释分析树的例子</vt:lpstr>
      <vt:lpstr>适用于自顶向下分析的SDD</vt:lpstr>
      <vt:lpstr>相同表达式的不同文法的比较</vt:lpstr>
      <vt:lpstr>适用于自顶向下分析的SDD</vt:lpstr>
      <vt:lpstr>3*5的注释分析树</vt:lpstr>
      <vt:lpstr>PowerPoint 演示文稿</vt:lpstr>
      <vt:lpstr>PowerPoint 演示文稿</vt:lpstr>
      <vt:lpstr>SDD的求值顺序</vt:lpstr>
      <vt:lpstr>依赖图</vt:lpstr>
      <vt:lpstr>依赖图的例子</vt:lpstr>
      <vt:lpstr>属性值的计算顺序</vt:lpstr>
      <vt:lpstr>S属性的SDD</vt:lpstr>
      <vt:lpstr>在分析树上计算SDD</vt:lpstr>
      <vt:lpstr>L属性的SDD</vt:lpstr>
      <vt:lpstr>L属性SDD和自顶向下语法分析</vt:lpstr>
      <vt:lpstr>L属性SDD的例子</vt:lpstr>
      <vt:lpstr>递归子程序法中实现L属性SDD</vt:lpstr>
      <vt:lpstr>具有受控副作用的语义规则</vt:lpstr>
      <vt:lpstr>受控副作用的例子</vt:lpstr>
      <vt:lpstr>语法制导翻译的应用例子</vt:lpstr>
      <vt:lpstr>构造抽象语法树的SDD</vt:lpstr>
      <vt:lpstr>构造简单表达式的语法树的SDD</vt:lpstr>
      <vt:lpstr>表达式语法树的构造过程</vt:lpstr>
      <vt:lpstr>自顶向下方式处理的L属性定义（1）</vt:lpstr>
      <vt:lpstr>自顶向下方式处理的L属性定义（2）</vt:lpstr>
      <vt:lpstr>类型结构</vt:lpstr>
      <vt:lpstr>类型表达式的生成过程</vt:lpstr>
      <vt:lpstr>语法制导的翻译方案</vt:lpstr>
      <vt:lpstr>可在语法分析过程中实现的SDT</vt:lpstr>
      <vt:lpstr>后缀翻译方案</vt:lpstr>
      <vt:lpstr>后缀翻译方案的例子</vt:lpstr>
      <vt:lpstr>后缀SDT的语法分析栈实现</vt:lpstr>
      <vt:lpstr>分析栈实现的例子</vt:lpstr>
      <vt:lpstr>后缀SDT的栈实现</vt:lpstr>
      <vt:lpstr>产生式内部带有语义动作的SDT</vt:lpstr>
      <vt:lpstr>消左递归时SDT的转换</vt:lpstr>
      <vt:lpstr>消左递归时S属性SDT的处理（1）</vt:lpstr>
      <vt:lpstr>消左递归时S属性SDT的处理(2)</vt:lpstr>
      <vt:lpstr>L属性的SDT</vt:lpstr>
      <vt:lpstr>L属性的SDT的例子</vt:lpstr>
      <vt:lpstr>L属性的SDD的实现</vt:lpstr>
      <vt:lpstr>递归下降法实现L属性SDD的例子</vt:lpstr>
      <vt:lpstr>边扫描边生成属性（1）</vt:lpstr>
      <vt:lpstr>边扫描边生成属性（2）</vt:lpstr>
      <vt:lpstr>边扫描边生成属性的例子</vt:lpstr>
      <vt:lpstr>L属性的自底向上实现（1）</vt:lpstr>
      <vt:lpstr>L属性的自底向上实现（2）</vt:lpstr>
      <vt:lpstr>自底向上实现L属性SDD的例子</vt:lpstr>
      <vt:lpstr>自底向上实现L属性SDD的例子（2）</vt:lpstr>
      <vt:lpstr>自底向上实现L属性SDD的例子（3）</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语法制导的翻译</dc:title>
  <cp:lastModifiedBy>MinGan</cp:lastModifiedBy>
  <cp:revision>93</cp:revision>
  <dcterms:modified xsi:type="dcterms:W3CDTF">2017-12-11T01:45:44Z</dcterms:modified>
</cp:coreProperties>
</file>