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Raleway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75961" y="3791277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18561" y="636562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9925644">
            <a:off x="-1308266" y="2228127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83904" y="-16497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9025" y="285920"/>
            <a:ext cx="2085815" cy="1958052"/>
          </a:xfrm>
          <a:custGeom>
            <a:avLst/>
            <a:gdLst/>
            <a:ahLst/>
            <a:cxnLst/>
            <a:rect r="r" b="b" t="t" l="l"/>
            <a:pathLst>
              <a:path h="1958052" w="2085815">
                <a:moveTo>
                  <a:pt x="0" y="0"/>
                </a:moveTo>
                <a:lnTo>
                  <a:pt x="2085815" y="0"/>
                </a:lnTo>
                <a:lnTo>
                  <a:pt x="2085815" y="1958052"/>
                </a:lnTo>
                <a:lnTo>
                  <a:pt x="0" y="1958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822" r="-2929" b="-482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23226" y="3075852"/>
            <a:ext cx="12641548" cy="241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99"/>
              </a:lnSpc>
              <a:spcBef>
                <a:spcPct val="0"/>
              </a:spcBef>
            </a:pPr>
            <a:r>
              <a:rPr lang="en-US" b="true" sz="7999" spc="559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BASE DE DATOS GIMNASIO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01815" y="5454342"/>
            <a:ext cx="12084371" cy="683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00"/>
              </a:lnSpc>
              <a:spcBef>
                <a:spcPct val="0"/>
              </a:spcBef>
            </a:pPr>
            <a:r>
              <a:rPr lang="en-US" b="true" sz="3800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b="true" sz="3800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Modelo relacional para la gestion del gimnasio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24436" y="6611954"/>
            <a:ext cx="5838045" cy="41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50"/>
              </a:lnSpc>
              <a:spcBef>
                <a:spcPct val="0"/>
              </a:spcBef>
            </a:pPr>
            <a:r>
              <a:rPr lang="en-US" b="true" sz="2300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Curso: 4to Medio Programación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85154" y="4416338"/>
            <a:ext cx="8775335" cy="2339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916" indent="-334958" lvl="1">
              <a:lnSpc>
                <a:spcPts val="4654"/>
              </a:lnSpc>
              <a:buFont typeface="Arial"/>
              <a:buChar char="•"/>
            </a:pPr>
            <a:r>
              <a:rPr lang="en-US" sz="3102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Introducción</a:t>
            </a:r>
          </a:p>
          <a:p>
            <a:pPr algn="l" marL="669916" indent="-334958" lvl="1">
              <a:lnSpc>
                <a:spcPts val="4654"/>
              </a:lnSpc>
              <a:buFont typeface="Arial"/>
              <a:buChar char="•"/>
            </a:pPr>
            <a:r>
              <a:rPr lang="en-US" sz="3102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Evidencia del formulario con las respuesta</a:t>
            </a:r>
          </a:p>
          <a:p>
            <a:pPr algn="l" marL="669916" indent="-334958" lvl="1">
              <a:lnSpc>
                <a:spcPts val="4654"/>
              </a:lnSpc>
              <a:buFont typeface="Arial"/>
              <a:buChar char="•"/>
            </a:pPr>
            <a:r>
              <a:rPr lang="en-US" sz="3102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Tabla Principales</a:t>
            </a:r>
          </a:p>
          <a:p>
            <a:pPr algn="l" marL="669916" indent="-334958" lvl="1">
              <a:lnSpc>
                <a:spcPts val="4654"/>
              </a:lnSpc>
              <a:buFont typeface="Arial"/>
              <a:buChar char="•"/>
            </a:pPr>
            <a:r>
              <a:rPr lang="en-US" sz="3102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Tablas principales tabla encargado</a:t>
            </a:r>
          </a:p>
        </p:txBody>
      </p:sp>
      <p:sp>
        <p:nvSpPr>
          <p:cNvPr name="Freeform 3" id="3"/>
          <p:cNvSpPr/>
          <p:nvPr/>
        </p:nvSpPr>
        <p:spPr>
          <a:xfrm flipH="true" flipV="true" rot="0">
            <a:off x="-682954" y="-13506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568922" y="642659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27287" y="1922337"/>
            <a:ext cx="4329168" cy="1516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42"/>
              </a:lnSpc>
              <a:spcBef>
                <a:spcPct val="0"/>
              </a:spcBef>
            </a:pPr>
            <a:r>
              <a:rPr lang="en-US" b="true" sz="9952" u="none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67711" y="4361352"/>
            <a:ext cx="13310037" cy="4382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1604" indent="-315802" lvl="1">
              <a:lnSpc>
                <a:spcPts val="4388"/>
              </a:lnSpc>
              <a:buFont typeface="Arial"/>
              <a:buChar char="•"/>
            </a:pPr>
            <a:r>
              <a:rPr lang="en-US" sz="292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La base de datos del gimnasio fue diseñada para </a:t>
            </a:r>
            <a:r>
              <a:rPr lang="en-US" sz="292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organizar y controlar la información mas importante</a:t>
            </a:r>
            <a:r>
              <a:rPr lang="en-US" sz="292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 relacionada con su funcionamiento.</a:t>
            </a:r>
          </a:p>
          <a:p>
            <a:pPr algn="l" marL="631604" indent="-315802" lvl="1">
              <a:lnSpc>
                <a:spcPts val="4388"/>
              </a:lnSpc>
              <a:buFont typeface="Arial"/>
              <a:buChar char="•"/>
            </a:pPr>
            <a:r>
              <a:rPr lang="en-US" sz="292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Incluye el registro de </a:t>
            </a:r>
            <a:r>
              <a:rPr lang="en-US" sz="292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usuarios, cursos, encargados, equipos y mantenimientos,</a:t>
            </a:r>
            <a:r>
              <a:rPr lang="en-US" sz="292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 además de llevar un control detallado de la </a:t>
            </a:r>
            <a:r>
              <a:rPr lang="en-US" sz="292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asistencia</a:t>
            </a:r>
            <a:r>
              <a:rPr lang="en-US" sz="292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 de los participantes.</a:t>
            </a:r>
          </a:p>
          <a:p>
            <a:pPr algn="l" marL="631604" indent="-315802" lvl="1">
              <a:lnSpc>
                <a:spcPts val="4388"/>
              </a:lnSpc>
              <a:buFont typeface="Arial"/>
              <a:buChar char="•"/>
            </a:pPr>
            <a:r>
              <a:rPr lang="en-US" sz="292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Su objetivo es </a:t>
            </a:r>
            <a:r>
              <a:rPr lang="en-US" sz="292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facilitar la gestión diaria,</a:t>
            </a:r>
            <a:r>
              <a:rPr lang="en-US" sz="292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 mejorar la </a:t>
            </a:r>
            <a:r>
              <a:rPr lang="en-US" sz="292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eficiencia administrativa</a:t>
            </a:r>
            <a:r>
              <a:rPr lang="en-US" sz="292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 y asegurar que toda la información esté disponible de manera clara, ordenada y segura.</a:t>
            </a:r>
          </a:p>
        </p:txBody>
      </p:sp>
      <p:sp>
        <p:nvSpPr>
          <p:cNvPr name="Freeform 3" id="3"/>
          <p:cNvSpPr/>
          <p:nvPr/>
        </p:nvSpPr>
        <p:spPr>
          <a:xfrm flipH="true" flipV="true" rot="0">
            <a:off x="-537897" y="-554514"/>
            <a:ext cx="4337844" cy="4337844"/>
          </a:xfrm>
          <a:custGeom>
            <a:avLst/>
            <a:gdLst/>
            <a:ahLst/>
            <a:cxnLst/>
            <a:rect r="r" b="b" t="t" l="l"/>
            <a:pathLst>
              <a:path h="4337844" w="4337844">
                <a:moveTo>
                  <a:pt x="4337843" y="4337844"/>
                </a:moveTo>
                <a:lnTo>
                  <a:pt x="0" y="4337844"/>
                </a:lnTo>
                <a:lnTo>
                  <a:pt x="0" y="0"/>
                </a:lnTo>
                <a:lnTo>
                  <a:pt x="4337843" y="0"/>
                </a:lnTo>
                <a:lnTo>
                  <a:pt x="4337843" y="43378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05915" y="2366089"/>
            <a:ext cx="698803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u="none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662009" y="7200900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2" y="0"/>
                </a:lnTo>
                <a:lnTo>
                  <a:pt x="3194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-537897" y="-554514"/>
            <a:ext cx="4337844" cy="4337844"/>
          </a:xfrm>
          <a:custGeom>
            <a:avLst/>
            <a:gdLst/>
            <a:ahLst/>
            <a:cxnLst/>
            <a:rect r="r" b="b" t="t" l="l"/>
            <a:pathLst>
              <a:path h="4337844" w="4337844">
                <a:moveTo>
                  <a:pt x="4337843" y="4337844"/>
                </a:moveTo>
                <a:lnTo>
                  <a:pt x="0" y="4337844"/>
                </a:lnTo>
                <a:lnTo>
                  <a:pt x="0" y="0"/>
                </a:lnTo>
                <a:lnTo>
                  <a:pt x="4337843" y="0"/>
                </a:lnTo>
                <a:lnTo>
                  <a:pt x="4337843" y="43378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62009" y="7200900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2" y="0"/>
                </a:lnTo>
                <a:lnTo>
                  <a:pt x="3194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952048" y="276218"/>
            <a:ext cx="7178766" cy="3885771"/>
            <a:chOff x="0" y="0"/>
            <a:chExt cx="3887755" cy="21043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732" y="-1270"/>
              <a:ext cx="3886803" cy="2115820"/>
            </a:xfrm>
            <a:custGeom>
              <a:avLst/>
              <a:gdLst/>
              <a:ahLst/>
              <a:cxnLst/>
              <a:rect r="r" b="b" t="t" l="l"/>
              <a:pathLst>
                <a:path h="2115820" w="3886803">
                  <a:moveTo>
                    <a:pt x="3863914" y="800100"/>
                  </a:moveTo>
                  <a:cubicBezTo>
                    <a:pt x="3862211" y="624840"/>
                    <a:pt x="3848588" y="412750"/>
                    <a:pt x="3848588" y="222250"/>
                  </a:cubicBezTo>
                  <a:cubicBezTo>
                    <a:pt x="3848588" y="170180"/>
                    <a:pt x="3846885" y="66040"/>
                    <a:pt x="3838370" y="13970"/>
                  </a:cubicBezTo>
                  <a:cubicBezTo>
                    <a:pt x="3634021" y="13970"/>
                    <a:pt x="3414344" y="1270"/>
                    <a:pt x="3208292" y="1270"/>
                  </a:cubicBezTo>
                  <a:cubicBezTo>
                    <a:pt x="2137158" y="3810"/>
                    <a:pt x="1076242" y="0"/>
                    <a:pt x="6812" y="1270"/>
                  </a:cubicBezTo>
                  <a:cubicBezTo>
                    <a:pt x="6812" y="171450"/>
                    <a:pt x="0" y="360680"/>
                    <a:pt x="1703" y="530860"/>
                  </a:cubicBezTo>
                  <a:cubicBezTo>
                    <a:pt x="5109" y="848360"/>
                    <a:pt x="10218" y="1167130"/>
                    <a:pt x="10218" y="1484630"/>
                  </a:cubicBezTo>
                  <a:cubicBezTo>
                    <a:pt x="10218" y="1638300"/>
                    <a:pt x="8515" y="1790700"/>
                    <a:pt x="18732" y="1944370"/>
                  </a:cubicBezTo>
                  <a:cubicBezTo>
                    <a:pt x="22138" y="1993900"/>
                    <a:pt x="25544" y="2042160"/>
                    <a:pt x="32355" y="2091690"/>
                  </a:cubicBezTo>
                  <a:cubicBezTo>
                    <a:pt x="257140" y="2094230"/>
                    <a:pt x="480222" y="2098040"/>
                    <a:pt x="705007" y="2103120"/>
                  </a:cubicBezTo>
                  <a:cubicBezTo>
                    <a:pt x="1302730" y="2115820"/>
                    <a:pt x="1883424" y="2095500"/>
                    <a:pt x="2499879" y="2104390"/>
                  </a:cubicBezTo>
                  <a:cubicBezTo>
                    <a:pt x="2964775" y="2110740"/>
                    <a:pt x="3421156" y="2091690"/>
                    <a:pt x="3881723" y="2091690"/>
                  </a:cubicBezTo>
                  <a:cubicBezTo>
                    <a:pt x="3881723" y="2075180"/>
                    <a:pt x="3882993" y="1978660"/>
                    <a:pt x="3884263" y="1962150"/>
                  </a:cubicBezTo>
                  <a:cubicBezTo>
                    <a:pt x="3886803" y="1863090"/>
                    <a:pt x="3872833" y="1677670"/>
                    <a:pt x="3874103" y="1578610"/>
                  </a:cubicBezTo>
                  <a:cubicBezTo>
                    <a:pt x="3880453" y="1170940"/>
                    <a:pt x="3867320" y="1151890"/>
                    <a:pt x="3863914" y="800100"/>
                  </a:cubicBezTo>
                  <a:close/>
                </a:path>
              </a:pathLst>
            </a:custGeom>
            <a:blipFill>
              <a:blip r:embed="rId6"/>
              <a:stretch>
                <a:fillRect l="-670" t="-12" r="-406" b="-12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-537897" y="443828"/>
            <a:ext cx="5160081" cy="1292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7"/>
              </a:lnSpc>
            </a:pPr>
            <a:r>
              <a:rPr lang="en-US" sz="4239" b="true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Evidencia de </a:t>
            </a:r>
          </a:p>
          <a:p>
            <a:pPr algn="ctr" marL="0" indent="0" lvl="0">
              <a:lnSpc>
                <a:spcPts val="5087"/>
              </a:lnSpc>
              <a:spcBef>
                <a:spcPct val="0"/>
              </a:spcBef>
            </a:pPr>
            <a:r>
              <a:rPr lang="en-US" b="true" sz="4239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las respuestas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384097" y="4808305"/>
            <a:ext cx="8544744" cy="3832397"/>
            <a:chOff x="0" y="0"/>
            <a:chExt cx="4691965" cy="21043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2607" y="-1270"/>
              <a:ext cx="4687138" cy="2115820"/>
            </a:xfrm>
            <a:custGeom>
              <a:avLst/>
              <a:gdLst/>
              <a:ahLst/>
              <a:cxnLst/>
              <a:rect r="r" b="b" t="t" l="l"/>
              <a:pathLst>
                <a:path h="2115820" w="4687138">
                  <a:moveTo>
                    <a:pt x="4663192" y="800100"/>
                  </a:moveTo>
                  <a:cubicBezTo>
                    <a:pt x="4661137" y="624840"/>
                    <a:pt x="4644696" y="412750"/>
                    <a:pt x="4644696" y="222250"/>
                  </a:cubicBezTo>
                  <a:cubicBezTo>
                    <a:pt x="4644696" y="170180"/>
                    <a:pt x="4642640" y="66040"/>
                    <a:pt x="4632365" y="13970"/>
                  </a:cubicBezTo>
                  <a:cubicBezTo>
                    <a:pt x="4385743" y="13970"/>
                    <a:pt x="4120626" y="1270"/>
                    <a:pt x="3871950" y="1270"/>
                  </a:cubicBezTo>
                  <a:cubicBezTo>
                    <a:pt x="2579245" y="3810"/>
                    <a:pt x="1298871" y="0"/>
                    <a:pt x="8221" y="1270"/>
                  </a:cubicBezTo>
                  <a:cubicBezTo>
                    <a:pt x="8221" y="171450"/>
                    <a:pt x="0" y="360680"/>
                    <a:pt x="2055" y="530860"/>
                  </a:cubicBezTo>
                  <a:cubicBezTo>
                    <a:pt x="6165" y="848360"/>
                    <a:pt x="12331" y="1167130"/>
                    <a:pt x="12331" y="1484630"/>
                  </a:cubicBezTo>
                  <a:cubicBezTo>
                    <a:pt x="12331" y="1638300"/>
                    <a:pt x="10276" y="1790700"/>
                    <a:pt x="22607" y="1944370"/>
                  </a:cubicBezTo>
                  <a:cubicBezTo>
                    <a:pt x="26717" y="1993900"/>
                    <a:pt x="30828" y="2042160"/>
                    <a:pt x="39048" y="2091690"/>
                  </a:cubicBezTo>
                  <a:cubicBezTo>
                    <a:pt x="310331" y="2094230"/>
                    <a:pt x="579559" y="2098040"/>
                    <a:pt x="850842" y="2103120"/>
                  </a:cubicBezTo>
                  <a:cubicBezTo>
                    <a:pt x="1572209" y="2115820"/>
                    <a:pt x="2273023" y="2095500"/>
                    <a:pt x="3016997" y="2104390"/>
                  </a:cubicBezTo>
                  <a:cubicBezTo>
                    <a:pt x="3578060" y="2110740"/>
                    <a:pt x="4128847" y="2091690"/>
                    <a:pt x="4682058" y="2091690"/>
                  </a:cubicBezTo>
                  <a:cubicBezTo>
                    <a:pt x="4682058" y="2075180"/>
                    <a:pt x="4683328" y="1978660"/>
                    <a:pt x="4684598" y="1962150"/>
                  </a:cubicBezTo>
                  <a:cubicBezTo>
                    <a:pt x="4687138" y="1863090"/>
                    <a:pt x="4673168" y="1677670"/>
                    <a:pt x="4674438" y="1578610"/>
                  </a:cubicBezTo>
                  <a:cubicBezTo>
                    <a:pt x="4680788" y="1170940"/>
                    <a:pt x="4667302" y="1151890"/>
                    <a:pt x="4663192" y="800100"/>
                  </a:cubicBezTo>
                  <a:close/>
                </a:path>
              </a:pathLst>
            </a:custGeom>
            <a:blipFill>
              <a:blip r:embed="rId7"/>
              <a:stretch>
                <a:fillRect l="-519" t="-153" r="-124" b="-153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981596" y="1982723"/>
            <a:ext cx="7281176" cy="3601214"/>
            <a:chOff x="0" y="0"/>
            <a:chExt cx="4254797" cy="21043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0501" y="-1270"/>
              <a:ext cx="4252077" cy="2115820"/>
            </a:xfrm>
            <a:custGeom>
              <a:avLst/>
              <a:gdLst/>
              <a:ahLst/>
              <a:cxnLst/>
              <a:rect r="r" b="b" t="t" l="l"/>
              <a:pathLst>
                <a:path h="2115820" w="4252077">
                  <a:moveTo>
                    <a:pt x="4228705" y="800100"/>
                  </a:moveTo>
                  <a:cubicBezTo>
                    <a:pt x="4226841" y="624840"/>
                    <a:pt x="4211932" y="412750"/>
                    <a:pt x="4211932" y="222250"/>
                  </a:cubicBezTo>
                  <a:cubicBezTo>
                    <a:pt x="4211932" y="170180"/>
                    <a:pt x="4210068" y="66040"/>
                    <a:pt x="4200750" y="13970"/>
                  </a:cubicBezTo>
                  <a:cubicBezTo>
                    <a:pt x="3977107" y="13970"/>
                    <a:pt x="3736692" y="1270"/>
                    <a:pt x="3511186" y="1270"/>
                  </a:cubicBezTo>
                  <a:cubicBezTo>
                    <a:pt x="2338926" y="3810"/>
                    <a:pt x="1177850" y="0"/>
                    <a:pt x="7454" y="1270"/>
                  </a:cubicBezTo>
                  <a:cubicBezTo>
                    <a:pt x="7454" y="171450"/>
                    <a:pt x="0" y="360680"/>
                    <a:pt x="1863" y="530860"/>
                  </a:cubicBezTo>
                  <a:cubicBezTo>
                    <a:pt x="5591" y="848360"/>
                    <a:pt x="11182" y="1167130"/>
                    <a:pt x="11182" y="1484630"/>
                  </a:cubicBezTo>
                  <a:cubicBezTo>
                    <a:pt x="11182" y="1638300"/>
                    <a:pt x="9318" y="1790700"/>
                    <a:pt x="20500" y="1944370"/>
                  </a:cubicBezTo>
                  <a:cubicBezTo>
                    <a:pt x="24227" y="1993900"/>
                    <a:pt x="27955" y="2042160"/>
                    <a:pt x="35410" y="2091690"/>
                  </a:cubicBezTo>
                  <a:cubicBezTo>
                    <a:pt x="281416" y="2094230"/>
                    <a:pt x="525559" y="2098040"/>
                    <a:pt x="771566" y="2103120"/>
                  </a:cubicBezTo>
                  <a:cubicBezTo>
                    <a:pt x="1425720" y="2115820"/>
                    <a:pt x="2061237" y="2095500"/>
                    <a:pt x="2735892" y="2104390"/>
                  </a:cubicBezTo>
                  <a:cubicBezTo>
                    <a:pt x="3244678" y="2110740"/>
                    <a:pt x="3744147" y="2091690"/>
                    <a:pt x="4246996" y="2091690"/>
                  </a:cubicBezTo>
                  <a:cubicBezTo>
                    <a:pt x="4246996" y="2075180"/>
                    <a:pt x="4248266" y="1978660"/>
                    <a:pt x="4249536" y="1962150"/>
                  </a:cubicBezTo>
                  <a:cubicBezTo>
                    <a:pt x="4252076" y="1863090"/>
                    <a:pt x="4238106" y="1677670"/>
                    <a:pt x="4239376" y="1578610"/>
                  </a:cubicBezTo>
                  <a:cubicBezTo>
                    <a:pt x="4245726" y="1170940"/>
                    <a:pt x="4232432" y="1151890"/>
                    <a:pt x="4228705" y="800100"/>
                  </a:cubicBezTo>
                  <a:close/>
                </a:path>
              </a:pathLst>
            </a:custGeom>
            <a:blipFill>
              <a:blip r:embed="rId8"/>
              <a:stretch>
                <a:fillRect l="-2758" t="-12" r="-2427" b="-12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72280" y="5820317"/>
            <a:ext cx="7679768" cy="4475675"/>
            <a:chOff x="0" y="0"/>
            <a:chExt cx="3610903" cy="21043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7398" y="-1270"/>
              <a:ext cx="3611285" cy="2115820"/>
            </a:xfrm>
            <a:custGeom>
              <a:avLst/>
              <a:gdLst/>
              <a:ahLst/>
              <a:cxnLst/>
              <a:rect r="r" b="b" t="t" l="l"/>
              <a:pathLst>
                <a:path h="2115820" w="3611285">
                  <a:moveTo>
                    <a:pt x="3588760" y="800100"/>
                  </a:moveTo>
                  <a:cubicBezTo>
                    <a:pt x="3587178" y="624840"/>
                    <a:pt x="3574526" y="412750"/>
                    <a:pt x="3574526" y="222250"/>
                  </a:cubicBezTo>
                  <a:cubicBezTo>
                    <a:pt x="3574526" y="170180"/>
                    <a:pt x="3572944" y="66040"/>
                    <a:pt x="3565036" y="13970"/>
                  </a:cubicBezTo>
                  <a:cubicBezTo>
                    <a:pt x="3375238" y="13970"/>
                    <a:pt x="3171205" y="1270"/>
                    <a:pt x="2979826" y="1270"/>
                  </a:cubicBezTo>
                  <a:cubicBezTo>
                    <a:pt x="1984969" y="3810"/>
                    <a:pt x="999602" y="0"/>
                    <a:pt x="6327" y="1270"/>
                  </a:cubicBezTo>
                  <a:cubicBezTo>
                    <a:pt x="6327" y="171450"/>
                    <a:pt x="0" y="360680"/>
                    <a:pt x="1582" y="530860"/>
                  </a:cubicBezTo>
                  <a:cubicBezTo>
                    <a:pt x="4745" y="848360"/>
                    <a:pt x="9490" y="1167130"/>
                    <a:pt x="9490" y="1484630"/>
                  </a:cubicBezTo>
                  <a:cubicBezTo>
                    <a:pt x="9490" y="1638300"/>
                    <a:pt x="7908" y="1790700"/>
                    <a:pt x="17398" y="1944370"/>
                  </a:cubicBezTo>
                  <a:cubicBezTo>
                    <a:pt x="20562" y="1993900"/>
                    <a:pt x="23725" y="2042160"/>
                    <a:pt x="30051" y="2091690"/>
                  </a:cubicBezTo>
                  <a:cubicBezTo>
                    <a:pt x="238829" y="2094230"/>
                    <a:pt x="446025" y="2098040"/>
                    <a:pt x="654803" y="2103120"/>
                  </a:cubicBezTo>
                  <a:cubicBezTo>
                    <a:pt x="1209961" y="2115820"/>
                    <a:pt x="1749303" y="2095500"/>
                    <a:pt x="2321860" y="2104390"/>
                  </a:cubicBezTo>
                  <a:cubicBezTo>
                    <a:pt x="2753650" y="2110740"/>
                    <a:pt x="3177532" y="2091690"/>
                    <a:pt x="3606205" y="2091690"/>
                  </a:cubicBezTo>
                  <a:cubicBezTo>
                    <a:pt x="3606205" y="2075180"/>
                    <a:pt x="3607475" y="1978660"/>
                    <a:pt x="3608745" y="1962150"/>
                  </a:cubicBezTo>
                  <a:cubicBezTo>
                    <a:pt x="3611285" y="1863090"/>
                    <a:pt x="3597315" y="1677670"/>
                    <a:pt x="3598585" y="1578610"/>
                  </a:cubicBezTo>
                  <a:cubicBezTo>
                    <a:pt x="3604935" y="1170940"/>
                    <a:pt x="3591924" y="1151890"/>
                    <a:pt x="3588760" y="800100"/>
                  </a:cubicBezTo>
                  <a:close/>
                </a:path>
              </a:pathLst>
            </a:custGeom>
            <a:blipFill>
              <a:blip r:embed="rId9"/>
              <a:stretch>
                <a:fillRect l="-663" t="-12" r="-459" b="-12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8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05695" y="536314"/>
            <a:ext cx="100711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Tablas Principales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708336">
            <a:off x="-1674902" y="1806892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537897" y="-554514"/>
            <a:ext cx="4223721" cy="4223721"/>
          </a:xfrm>
          <a:custGeom>
            <a:avLst/>
            <a:gdLst/>
            <a:ahLst/>
            <a:cxnLst/>
            <a:rect r="r" b="b" t="t" l="l"/>
            <a:pathLst>
              <a:path h="4223721" w="4223721">
                <a:moveTo>
                  <a:pt x="4223721" y="4223722"/>
                </a:moveTo>
                <a:lnTo>
                  <a:pt x="0" y="4223722"/>
                </a:lnTo>
                <a:lnTo>
                  <a:pt x="0" y="0"/>
                </a:lnTo>
                <a:lnTo>
                  <a:pt x="4223721" y="0"/>
                </a:lnTo>
                <a:lnTo>
                  <a:pt x="4223721" y="422372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88639" y="6692265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-537897" y="7134902"/>
            <a:ext cx="3762804" cy="3762789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190953" y="6781732"/>
            <a:ext cx="7816080" cy="3202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2239" indent="-306119" lvl="1">
              <a:lnSpc>
                <a:spcPts val="4253"/>
              </a:lnSpc>
              <a:buFont typeface="Arial"/>
              <a:buChar char="•"/>
            </a:pPr>
            <a:r>
              <a:rPr lang="en-US" sz="283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Encargados:</a:t>
            </a:r>
            <a:r>
              <a:rPr lang="en-US" sz="283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Gestiona cursos.</a:t>
            </a:r>
          </a:p>
          <a:p>
            <a:pPr algn="just" marL="612239" indent="-306119" lvl="1">
              <a:lnSpc>
                <a:spcPts val="4253"/>
              </a:lnSpc>
              <a:buFont typeface="Arial"/>
              <a:buChar char="•"/>
            </a:pPr>
            <a:r>
              <a:rPr lang="en-US" sz="283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Usuario:</a:t>
            </a:r>
            <a:r>
              <a:rPr lang="en-US" sz="283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Personas que asisten.</a:t>
            </a:r>
          </a:p>
          <a:p>
            <a:pPr algn="just" marL="612239" indent="-306119" lvl="1">
              <a:lnSpc>
                <a:spcPts val="4253"/>
              </a:lnSpc>
              <a:buFont typeface="Arial"/>
              <a:buChar char="•"/>
            </a:pPr>
            <a:r>
              <a:rPr lang="en-US" sz="283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Curso: </a:t>
            </a:r>
            <a:r>
              <a:rPr lang="en-US" sz="283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Actividades ofrecidas.</a:t>
            </a:r>
          </a:p>
          <a:p>
            <a:pPr algn="just" marL="612239" indent="-306119" lvl="1">
              <a:lnSpc>
                <a:spcPts val="4253"/>
              </a:lnSpc>
              <a:buFont typeface="Arial"/>
              <a:buChar char="•"/>
            </a:pPr>
            <a:r>
              <a:rPr lang="en-US" sz="283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Equipo:</a:t>
            </a:r>
            <a:r>
              <a:rPr lang="en-US" sz="283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Máquinas y elementos deportivos</a:t>
            </a:r>
          </a:p>
          <a:p>
            <a:pPr algn="just" marL="612239" indent="-306119" lvl="1">
              <a:lnSpc>
                <a:spcPts val="4253"/>
              </a:lnSpc>
              <a:buFont typeface="Arial"/>
              <a:buChar char="•"/>
            </a:pPr>
            <a:r>
              <a:rPr lang="en-US" sz="283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Mantenimiento:</a:t>
            </a:r>
            <a:r>
              <a:rPr lang="en-US" sz="283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Control de reparaciones</a:t>
            </a:r>
          </a:p>
          <a:p>
            <a:pPr algn="just" marL="612239" indent="-306119" lvl="1">
              <a:lnSpc>
                <a:spcPts val="4253"/>
              </a:lnSpc>
              <a:buFont typeface="Arial"/>
              <a:buChar char="•"/>
            </a:pPr>
            <a:r>
              <a:rPr lang="en-US" sz="283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Asistencia:</a:t>
            </a:r>
            <a:r>
              <a:rPr lang="en-US" sz="283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Registro de participación.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80244" y="2216075"/>
            <a:ext cx="12922039" cy="3253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3055" indent="-311528" lvl="1">
              <a:lnSpc>
                <a:spcPts val="4328"/>
              </a:lnSpc>
              <a:buFont typeface="Arial"/>
              <a:buChar char="•"/>
            </a:pPr>
            <a:r>
              <a:rPr lang="en-US" sz="288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La tablas principales de la base de datos permiten organizar la información del gimnasio de forma clara. </a:t>
            </a:r>
            <a:r>
              <a:rPr lang="en-US" sz="288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Encargado</a:t>
            </a:r>
            <a:r>
              <a:rPr lang="en-US" sz="288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administrar los cursos, </a:t>
            </a:r>
            <a:r>
              <a:rPr lang="en-US" sz="288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Usuario</a:t>
            </a:r>
            <a:r>
              <a:rPr lang="en-US" sz="288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representa a las personas inscritas,</a:t>
            </a:r>
            <a:r>
              <a:rPr lang="en-US" sz="288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 Curso</a:t>
            </a:r>
            <a:r>
              <a:rPr lang="en-US" sz="288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define las actividades disponibles, </a:t>
            </a:r>
            <a:r>
              <a:rPr lang="en-US" sz="288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Equipo</a:t>
            </a:r>
            <a:r>
              <a:rPr lang="en-US" sz="288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registra las másquinas, </a:t>
            </a:r>
            <a:r>
              <a:rPr lang="en-US" sz="288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Mantenimiento</a:t>
            </a:r>
            <a:r>
              <a:rPr lang="en-US" sz="288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controla sus reparaciones y </a:t>
            </a:r>
            <a:r>
              <a:rPr lang="en-US" sz="2885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Asistencia</a:t>
            </a:r>
            <a:r>
              <a:rPr lang="en-US" sz="288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 lleva el registro de participación de los alumnos 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4E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99077" y="2860011"/>
            <a:ext cx="11513275" cy="2898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98"/>
              </a:lnSpc>
            </a:pPr>
            <a:r>
              <a:rPr lang="en-US" sz="306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La tabla Encargado almacena la información de las personas responsables de los cursos.</a:t>
            </a:r>
          </a:p>
          <a:p>
            <a:pPr algn="just" marL="0" indent="0" lvl="0">
              <a:lnSpc>
                <a:spcPts val="4598"/>
              </a:lnSpc>
              <a:spcBef>
                <a:spcPct val="0"/>
              </a:spcBef>
            </a:pPr>
            <a:r>
              <a:rPr lang="en-US" sz="3065">
                <a:solidFill>
                  <a:srgbClr val="3D5E89"/>
                </a:solidFill>
                <a:latin typeface="Raleway"/>
                <a:ea typeface="Raleway"/>
                <a:cs typeface="Raleway"/>
                <a:sym typeface="Raleway"/>
              </a:rPr>
              <a:t>Contiene datos como el nombre, cargo, telefono y correo, permitiendo identificar y contactar a quienes gestionan las actividades del gimnasio.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063041">
            <a:off x="16412356" y="-977630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06398" y="1599317"/>
            <a:ext cx="8098632" cy="93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7000">
                <a:solidFill>
                  <a:srgbClr val="3D5E8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Tabla encargado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89340" y="6456348"/>
            <a:ext cx="4423012" cy="3112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000" indent="-354000" lvl="1">
              <a:lnSpc>
                <a:spcPts val="4918"/>
              </a:lnSpc>
              <a:buFont typeface="Arial"/>
              <a:buChar char="•"/>
            </a:pPr>
            <a:r>
              <a:rPr lang="en-US" sz="3279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id_encargado (PK)</a:t>
            </a:r>
          </a:p>
          <a:p>
            <a:pPr algn="l" marL="708000" indent="-354000" lvl="1">
              <a:lnSpc>
                <a:spcPts val="4918"/>
              </a:lnSpc>
              <a:buFont typeface="Arial"/>
              <a:buChar char="•"/>
            </a:pPr>
            <a:r>
              <a:rPr lang="en-US" sz="3279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nombre</a:t>
            </a:r>
          </a:p>
          <a:p>
            <a:pPr algn="l" marL="708000" indent="-354000" lvl="1">
              <a:lnSpc>
                <a:spcPts val="4918"/>
              </a:lnSpc>
              <a:buFont typeface="Arial"/>
              <a:buChar char="•"/>
            </a:pPr>
            <a:r>
              <a:rPr lang="en-US" sz="3279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cargo</a:t>
            </a:r>
          </a:p>
          <a:p>
            <a:pPr algn="l" marL="708000" indent="-354000" lvl="1">
              <a:lnSpc>
                <a:spcPts val="4918"/>
              </a:lnSpc>
              <a:buFont typeface="Arial"/>
              <a:buChar char="•"/>
            </a:pPr>
            <a:r>
              <a:rPr lang="en-US" sz="3279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telefono</a:t>
            </a:r>
          </a:p>
          <a:p>
            <a:pPr algn="l" marL="708000" indent="-354000" lvl="1">
              <a:lnSpc>
                <a:spcPts val="4918"/>
              </a:lnSpc>
              <a:buFont typeface="Arial"/>
              <a:buChar char="•"/>
            </a:pPr>
            <a:r>
              <a:rPr lang="en-US" sz="3279">
                <a:solidFill>
                  <a:srgbClr val="1B170F"/>
                </a:solidFill>
                <a:latin typeface="Raleway"/>
                <a:ea typeface="Raleway"/>
                <a:cs typeface="Raleway"/>
                <a:sym typeface="Raleway"/>
              </a:rPr>
              <a:t>correo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5E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9843" y="2231789"/>
            <a:ext cx="10335849" cy="516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717"/>
              </a:lnSpc>
              <a:spcBef>
                <a:spcPct val="0"/>
              </a:spcBef>
            </a:pPr>
            <a:r>
              <a:rPr lang="en-US" b="true" sz="147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¡Muchas Gracias!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925644">
            <a:off x="-1308266" y="2228127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83904" y="-16497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74355">
            <a:off x="16401685" y="3869731"/>
            <a:ext cx="3194581" cy="4114800"/>
          </a:xfrm>
          <a:custGeom>
            <a:avLst/>
            <a:gdLst/>
            <a:ahLst/>
            <a:cxnLst/>
            <a:rect r="r" b="b" t="t" l="l"/>
            <a:pathLst>
              <a:path h="4114800" w="3194581">
                <a:moveTo>
                  <a:pt x="0" y="0"/>
                </a:moveTo>
                <a:lnTo>
                  <a:pt x="3194581" y="0"/>
                </a:lnTo>
                <a:lnTo>
                  <a:pt x="319458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0800000">
            <a:off x="14357104" y="626283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DAGx7UnmU4A</dc:identifier>
  <dcterms:modified xsi:type="dcterms:W3CDTF">2011-08-01T06:04:30Z</dcterms:modified>
  <cp:revision>1</cp:revision>
  <dc:title>Presentación proyecto moderno azul</dc:title>
</cp:coreProperties>
</file>