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5" r:id="rId3"/>
    <p:sldId id="267" r:id="rId4"/>
    <p:sldId id="276" r:id="rId5"/>
    <p:sldId id="277" r:id="rId6"/>
    <p:sldId id="278"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1/7/2024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1/7/2024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Digital Subscriber Line </a:t>
            </a:r>
            <a:endParaRPr dirty="0"/>
          </a:p>
        </p:txBody>
      </p:sp>
      <p:sp>
        <p:nvSpPr>
          <p:cNvPr id="3" name="Subtitle 2"/>
          <p:cNvSpPr>
            <a:spLocks noGrp="1"/>
          </p:cNvSpPr>
          <p:nvPr>
            <p:ph type="subTitle" idx="1"/>
          </p:nvPr>
        </p:nvSpPr>
        <p:spPr/>
        <p:txBody>
          <a:bodyPr/>
          <a:lstStyle/>
          <a:p>
            <a:r>
              <a:rPr lang="en-US" dirty="0" smtClean="0"/>
              <a:t>ADSL</a:t>
            </a:r>
            <a:endParaRPr dirty="0"/>
          </a:p>
        </p:txBody>
      </p:sp>
    </p:spTree>
    <p:extLst>
      <p:ext uri="{BB962C8B-B14F-4D97-AF65-F5344CB8AC3E}">
        <p14:creationId xmlns:p14="http://schemas.microsoft.com/office/powerpoint/2010/main" val="24245383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811560"/>
          </a:xfrm>
        </p:spPr>
        <p:txBody>
          <a:bodyPr/>
          <a:lstStyle/>
          <a:p>
            <a:r>
              <a:rPr lang="en-US" dirty="0" smtClean="0"/>
              <a:t>What is ADSL?</a:t>
            </a:r>
            <a:endParaRPr dirty="0"/>
          </a:p>
        </p:txBody>
      </p:sp>
      <p:sp>
        <p:nvSpPr>
          <p:cNvPr id="14" name="Content Placeholder 13"/>
          <p:cNvSpPr>
            <a:spLocks noGrp="1"/>
          </p:cNvSpPr>
          <p:nvPr>
            <p:ph idx="1"/>
          </p:nvPr>
        </p:nvSpPr>
        <p:spPr>
          <a:xfrm>
            <a:off x="263352" y="1556792"/>
            <a:ext cx="11665296" cy="4968552"/>
          </a:xfrm>
        </p:spPr>
        <p:txBody>
          <a:bodyPr>
            <a:noAutofit/>
          </a:bodyPr>
          <a:lstStyle/>
          <a:p>
            <a:r>
              <a:rPr lang="en-US" sz="3200" dirty="0" smtClean="0"/>
              <a:t>It </a:t>
            </a:r>
            <a:r>
              <a:rPr lang="en-US" sz="3200" dirty="0"/>
              <a:t>is a type of digital communication technology that enables high-speed data transmission over traditional copper telephone lines. </a:t>
            </a:r>
            <a:endParaRPr lang="en-US" sz="3200" dirty="0" smtClean="0"/>
          </a:p>
          <a:p>
            <a:r>
              <a:rPr lang="en-US" sz="3200" dirty="0" smtClean="0"/>
              <a:t>It is </a:t>
            </a:r>
            <a:r>
              <a:rPr lang="en-US" sz="3200" dirty="0"/>
              <a:t>designed to provide faster data transfer rates compared to traditional analog modems, allowing for simultaneous voice and data services on the same line. </a:t>
            </a:r>
            <a:endParaRPr lang="en-US" sz="3200" dirty="0" smtClean="0"/>
          </a:p>
          <a:p>
            <a:r>
              <a:rPr lang="en-US" sz="3200" dirty="0" smtClean="0"/>
              <a:t>ADSL </a:t>
            </a:r>
            <a:r>
              <a:rPr lang="en-US" sz="3200" dirty="0"/>
              <a:t>is the most widely publicized of a family of new modem technologies designed to provide high-speed digital data transmission over ordinary </a:t>
            </a:r>
            <a:r>
              <a:rPr lang="en-US" sz="3200" dirty="0" smtClean="0"/>
              <a:t>telephone wire.</a:t>
            </a:r>
            <a:endParaRPr sz="3200" dirty="0"/>
          </a:p>
        </p:txBody>
      </p:sp>
    </p:spTree>
    <p:extLst>
      <p:ext uri="{BB962C8B-B14F-4D97-AF65-F5344CB8AC3E}">
        <p14:creationId xmlns:p14="http://schemas.microsoft.com/office/powerpoint/2010/main" val="304282630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is called Asymmetric?</a:t>
            </a:r>
            <a:endParaRPr dirty="0"/>
          </a:p>
        </p:txBody>
      </p:sp>
      <p:sp>
        <p:nvSpPr>
          <p:cNvPr id="3" name="Content Placeholder 2"/>
          <p:cNvSpPr>
            <a:spLocks noGrp="1"/>
          </p:cNvSpPr>
          <p:nvPr>
            <p:ph sz="half" idx="1"/>
          </p:nvPr>
        </p:nvSpPr>
        <p:spPr>
          <a:xfrm>
            <a:off x="407368" y="1825625"/>
            <a:ext cx="11449272" cy="4270375"/>
          </a:xfrm>
        </p:spPr>
        <p:txBody>
          <a:bodyPr>
            <a:normAutofit/>
          </a:bodyPr>
          <a:lstStyle/>
          <a:p>
            <a:r>
              <a:rPr lang="en-US" sz="3200" dirty="0"/>
              <a:t>The term "asymmetric" in ADSL refers to the fact that the upload and download speeds are not symmetrical. </a:t>
            </a:r>
            <a:endParaRPr lang="en-US" sz="3200" dirty="0" smtClean="0"/>
          </a:p>
          <a:p>
            <a:r>
              <a:rPr lang="en-US" sz="3200" dirty="0" smtClean="0"/>
              <a:t>ADSL </a:t>
            </a:r>
            <a:r>
              <a:rPr lang="en-US" sz="3200" dirty="0"/>
              <a:t>technology allocates more bandwidth for downloading data from the internet than for uploading data</a:t>
            </a:r>
            <a:r>
              <a:rPr lang="en-US" sz="3200" dirty="0" smtClean="0"/>
              <a:t>.</a:t>
            </a:r>
          </a:p>
          <a:p>
            <a:r>
              <a:rPr lang="en-US" sz="3200" dirty="0" smtClean="0"/>
              <a:t> </a:t>
            </a:r>
            <a:r>
              <a:rPr lang="en-US" sz="3200" dirty="0"/>
              <a:t>This asymmetry is based on the assumption that most users typically download more data than they upload, aligning with the typical usage patterns of internet browsing, streaming, and file downloading. </a:t>
            </a:r>
          </a:p>
        </p:txBody>
      </p:sp>
    </p:spTree>
    <p:extLst>
      <p:ext uri="{BB962C8B-B14F-4D97-AF65-F5344CB8AC3E}">
        <p14:creationId xmlns:p14="http://schemas.microsoft.com/office/powerpoint/2010/main" val="414526139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88640"/>
            <a:ext cx="9144000" cy="595536"/>
          </a:xfrm>
        </p:spPr>
        <p:txBody>
          <a:bodyPr/>
          <a:lstStyle/>
          <a:p>
            <a:r>
              <a:rPr lang="en-US" dirty="0" smtClean="0"/>
              <a:t>How does ADSL work?</a:t>
            </a:r>
            <a:endParaRPr dirty="0"/>
          </a:p>
        </p:txBody>
      </p:sp>
      <p:sp>
        <p:nvSpPr>
          <p:cNvPr id="3" name="Content Placeholder 2"/>
          <p:cNvSpPr>
            <a:spLocks noGrp="1"/>
          </p:cNvSpPr>
          <p:nvPr>
            <p:ph sz="half" idx="1"/>
          </p:nvPr>
        </p:nvSpPr>
        <p:spPr>
          <a:xfrm>
            <a:off x="407368" y="784176"/>
            <a:ext cx="11449272" cy="5885183"/>
          </a:xfrm>
        </p:spPr>
        <p:txBody>
          <a:bodyPr>
            <a:normAutofit/>
          </a:bodyPr>
          <a:lstStyle/>
          <a:p>
            <a:r>
              <a:rPr lang="en-US" sz="3200" dirty="0"/>
              <a:t>In general ADSL use the following mechanisms for giving telephone and internet access on the same line.</a:t>
            </a:r>
          </a:p>
          <a:p>
            <a:r>
              <a:rPr lang="en-US" sz="3200" dirty="0"/>
              <a:t>Signal Division: The ADSL system divides the frequency spectrum of the telephone line into multiple channels. The lower frequency band is reserved for voice </a:t>
            </a:r>
            <a:r>
              <a:rPr lang="en-US" sz="3200" dirty="0" smtClean="0"/>
              <a:t>communication, </a:t>
            </a:r>
            <a:r>
              <a:rPr lang="en-US" sz="3200" dirty="0"/>
              <a:t>while the higher frequency band is allocated for data transmission</a:t>
            </a:r>
            <a:r>
              <a:rPr lang="en-US" sz="3200" dirty="0" smtClean="0"/>
              <a:t>.</a:t>
            </a:r>
          </a:p>
          <a:p>
            <a:r>
              <a:rPr lang="en-US" sz="3200" dirty="0"/>
              <a:t>Modulation and Demodulation: At the customer end, an ADSL modem is connected to the telephone line. The modem modulates digital data into analog signals suitable for transmission over the telephone line. </a:t>
            </a:r>
          </a:p>
        </p:txBody>
      </p:sp>
    </p:spTree>
    <p:extLst>
      <p:ext uri="{BB962C8B-B14F-4D97-AF65-F5344CB8AC3E}">
        <p14:creationId xmlns:p14="http://schemas.microsoft.com/office/powerpoint/2010/main" val="239109308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768" y="0"/>
            <a:ext cx="7226676" cy="739552"/>
          </a:xfrm>
        </p:spPr>
        <p:txBody>
          <a:bodyPr/>
          <a:lstStyle/>
          <a:p>
            <a:r>
              <a:rPr lang="en-US" dirty="0" smtClean="0"/>
              <a:t>How does…</a:t>
            </a:r>
            <a:endParaRPr lang="en-US" dirty="0"/>
          </a:p>
        </p:txBody>
      </p:sp>
      <p:sp>
        <p:nvSpPr>
          <p:cNvPr id="7" name="Content Placeholder 2"/>
          <p:cNvSpPr>
            <a:spLocks noGrp="1"/>
          </p:cNvSpPr>
          <p:nvPr>
            <p:ph sz="half" idx="1"/>
          </p:nvPr>
        </p:nvSpPr>
        <p:spPr>
          <a:xfrm>
            <a:off x="407368" y="1196752"/>
            <a:ext cx="11449272" cy="5472607"/>
          </a:xfrm>
        </p:spPr>
        <p:txBody>
          <a:bodyPr>
            <a:noAutofit/>
          </a:bodyPr>
          <a:lstStyle/>
          <a:p>
            <a:r>
              <a:rPr lang="en-US" sz="2800" dirty="0"/>
              <a:t>Upstream and Downstream Channels: ADSL is an asymmetric technology, meaning that it provides different data rates for upstream (data transmitted from the customer to the service provider) and downstream (data transmitted from the service provider to the customer</a:t>
            </a:r>
            <a:r>
              <a:rPr lang="en-US" sz="2800" dirty="0" smtClean="0"/>
              <a:t>).</a:t>
            </a:r>
          </a:p>
          <a:p>
            <a:r>
              <a:rPr lang="en-US" sz="2800" dirty="0"/>
              <a:t>DSL Access Multiplexer (DSLAM): At the service provider's end, the telephone lines from multiple customers are connected to a DSL Access Multiplexer (DSLAM). The DSLAM aggregates and manages the individual ADSL connections from various </a:t>
            </a:r>
            <a:r>
              <a:rPr lang="en-US" sz="2800" dirty="0" smtClean="0"/>
              <a:t>customers</a:t>
            </a:r>
          </a:p>
          <a:p>
            <a:r>
              <a:rPr lang="en-US" sz="2800" dirty="0"/>
              <a:t>Internet Service Provider (ISP) Network: Once the data signals reach the service provider's network, they are routed through the ISP's network to connect to the desired destinations on the internet</a:t>
            </a:r>
          </a:p>
        </p:txBody>
      </p:sp>
    </p:spTree>
    <p:extLst>
      <p:ext uri="{BB962C8B-B14F-4D97-AF65-F5344CB8AC3E}">
        <p14:creationId xmlns:p14="http://schemas.microsoft.com/office/powerpoint/2010/main" val="140771978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332656"/>
            <a:ext cx="9144000" cy="810344"/>
          </a:xfrm>
        </p:spPr>
        <p:txBody>
          <a:bodyPr/>
          <a:lstStyle/>
          <a:p>
            <a:r>
              <a:rPr lang="en-US" dirty="0" smtClean="0"/>
              <a:t>Protocols Used in ADSL</a:t>
            </a:r>
            <a:endParaRPr lang="en-US" dirty="0"/>
          </a:p>
        </p:txBody>
      </p:sp>
      <p:sp>
        <p:nvSpPr>
          <p:cNvPr id="4" name="Content Placeholder 3"/>
          <p:cNvSpPr>
            <a:spLocks noGrp="1"/>
          </p:cNvSpPr>
          <p:nvPr>
            <p:ph sz="half" idx="2"/>
          </p:nvPr>
        </p:nvSpPr>
        <p:spPr>
          <a:xfrm>
            <a:off x="407368" y="1825625"/>
            <a:ext cx="11161240" cy="4270375"/>
          </a:xfrm>
        </p:spPr>
        <p:txBody>
          <a:bodyPr>
            <a:normAutofit lnSpcReduction="10000"/>
          </a:bodyPr>
          <a:lstStyle/>
          <a:p>
            <a:r>
              <a:rPr lang="en-US" sz="3200" dirty="0"/>
              <a:t>IP-The user generates IP packets, it is necessary to transport these IP packets to the ADSL modem. </a:t>
            </a:r>
            <a:endParaRPr lang="en-US" sz="3200" dirty="0" smtClean="0"/>
          </a:p>
          <a:p>
            <a:r>
              <a:rPr lang="en-US" sz="3200" dirty="0"/>
              <a:t>ATM-  In the ADSL </a:t>
            </a:r>
            <a:r>
              <a:rPr lang="en-US" sz="3200" dirty="0" smtClean="0"/>
              <a:t>,modem </a:t>
            </a:r>
            <a:r>
              <a:rPr lang="en-US" sz="3200" dirty="0"/>
              <a:t>is </a:t>
            </a:r>
            <a:r>
              <a:rPr lang="en-US" sz="3200" dirty="0" err="1"/>
              <a:t>decapsulating</a:t>
            </a:r>
            <a:r>
              <a:rPr lang="en-US" sz="3200" dirty="0"/>
              <a:t> the frame to retrieve the IP packet and encapsulate it again, but this time in an ATM frame</a:t>
            </a:r>
            <a:r>
              <a:rPr lang="en-US" sz="3200" dirty="0" smtClean="0"/>
              <a:t>.</a:t>
            </a:r>
            <a:endParaRPr lang="en-US" sz="3200" dirty="0"/>
          </a:p>
          <a:p>
            <a:r>
              <a:rPr lang="en-US" sz="3200" dirty="0"/>
              <a:t>PPTP (point-to-point tunneling protocol), L2F (Layer 2 Forwarding) and L2TP (Layer 2 Tunneling Protocol)- These protocols allow the user authentication, dynamic address assignment, encryption of data and possibly compression.</a:t>
            </a:r>
          </a:p>
          <a:p>
            <a:endParaRPr lang="en-US" dirty="0"/>
          </a:p>
        </p:txBody>
      </p:sp>
    </p:spTree>
    <p:extLst>
      <p:ext uri="{BB962C8B-B14F-4D97-AF65-F5344CB8AC3E}">
        <p14:creationId xmlns:p14="http://schemas.microsoft.com/office/powerpoint/2010/main" val="165048543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332656"/>
            <a:ext cx="9144000" cy="810344"/>
          </a:xfrm>
        </p:spPr>
        <p:txBody>
          <a:bodyPr/>
          <a:lstStyle/>
          <a:p>
            <a:r>
              <a:rPr lang="en-US" dirty="0" smtClean="0"/>
              <a:t>Real life applications of ADSL</a:t>
            </a:r>
            <a:endParaRPr lang="en-US" dirty="0"/>
          </a:p>
        </p:txBody>
      </p:sp>
      <p:sp>
        <p:nvSpPr>
          <p:cNvPr id="4" name="Content Placeholder 3"/>
          <p:cNvSpPr>
            <a:spLocks noGrp="1"/>
          </p:cNvSpPr>
          <p:nvPr>
            <p:ph sz="half" idx="2"/>
          </p:nvPr>
        </p:nvSpPr>
        <p:spPr>
          <a:xfrm>
            <a:off x="407368" y="1143000"/>
            <a:ext cx="11161240" cy="5526359"/>
          </a:xfrm>
        </p:spPr>
        <p:txBody>
          <a:bodyPr>
            <a:normAutofit/>
          </a:bodyPr>
          <a:lstStyle/>
          <a:p>
            <a:r>
              <a:rPr lang="en-US" sz="3200" dirty="0"/>
              <a:t>Home Internet Access: ADSL is commonly used by households to access the internet. It allows users to connect multiple devices, such as computers, smartphones, and smart TVs, to the internet </a:t>
            </a:r>
            <a:r>
              <a:rPr lang="en-US" sz="3200" dirty="0" smtClean="0"/>
              <a:t>simultaneously</a:t>
            </a:r>
          </a:p>
          <a:p>
            <a:r>
              <a:rPr lang="en-US" sz="3200" dirty="0"/>
              <a:t>Video Streaming: ADSL provides sufficient bandwidth for streaming services such as Netflix, YouTube, and Amazon Prime Video. </a:t>
            </a:r>
            <a:endParaRPr lang="en-US" sz="3200" dirty="0" smtClean="0"/>
          </a:p>
          <a:p>
            <a:r>
              <a:rPr lang="en-US" sz="3200" dirty="0"/>
              <a:t>Small Business Connectivity: ADSL is popular among small businesses that require reliable and reasonably fast internet access. It enables businesses to connect their computers, point-of-sale systems, and other devices to the internet</a:t>
            </a:r>
            <a:endParaRPr lang="en-US" sz="3200" dirty="0" smtClean="0"/>
          </a:p>
          <a:p>
            <a:endParaRPr lang="en-US" dirty="0"/>
          </a:p>
        </p:txBody>
      </p:sp>
    </p:spTree>
    <p:extLst>
      <p:ext uri="{BB962C8B-B14F-4D97-AF65-F5344CB8AC3E}">
        <p14:creationId xmlns:p14="http://schemas.microsoft.com/office/powerpoint/2010/main" val="395766167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188</TotalTime>
  <Words>499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Candara</vt:lpstr>
      <vt:lpstr>Consolas</vt:lpstr>
      <vt:lpstr>Tech Computer 16x9</vt:lpstr>
      <vt:lpstr>Asynchronous Digital Subscriber Line </vt:lpstr>
      <vt:lpstr>What is ADSL?</vt:lpstr>
      <vt:lpstr>Why it is called Asymmetric?</vt:lpstr>
      <vt:lpstr>How does ADSL work?</vt:lpstr>
      <vt:lpstr>How does…</vt:lpstr>
      <vt:lpstr>Protocols Used in ADSL</vt:lpstr>
      <vt:lpstr>Real life applications of ADSL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Digital Subscriber Line</dc:title>
  <dc:creator>Microsoft account</dc:creator>
  <cp:lastModifiedBy>Microsoft account</cp:lastModifiedBy>
  <cp:revision>3</cp:revision>
  <dcterms:created xsi:type="dcterms:W3CDTF">2024-01-07T03:56:12Z</dcterms:created>
  <dcterms:modified xsi:type="dcterms:W3CDTF">2024-01-07T07:04:48Z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