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
      <p:font typeface="Lato Black"/>
      <p:bold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lack-bold.fntdata"/><Relationship Id="rId25" Type="http://schemas.openxmlformats.org/officeDocument/2006/relationships/font" Target="fonts/Lato-boldItalic.fntdata"/><Relationship Id="rId28" Type="http://schemas.openxmlformats.org/officeDocument/2006/relationships/font" Target="fonts/Merriweather-regular.fntdata"/><Relationship Id="rId27" Type="http://schemas.openxmlformats.org/officeDocument/2006/relationships/font" Target="fonts/Lato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fb7d698d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fb7d698d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fb7d698d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fb7d698d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Based Data Retrieval using RDF and NLP in an Efficient Approach</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t>Name:Ananna Acharjee</a:t>
            </a:r>
            <a:endParaRPr sz="2400"/>
          </a:p>
          <a:p>
            <a:pPr indent="0" lvl="0" marL="0" rtl="0" algn="l">
              <a:spcBef>
                <a:spcPts val="0"/>
              </a:spcBef>
              <a:spcAft>
                <a:spcPts val="0"/>
              </a:spcAft>
              <a:buNone/>
            </a:pPr>
            <a:r>
              <a:rPr lang="en" sz="2400"/>
              <a:t>ID:20101294</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1" name="Google Shape;71;p14"/>
          <p:cNvSpPr txBox="1"/>
          <p:nvPr>
            <p:ph idx="4294967295" type="title"/>
          </p:nvPr>
        </p:nvSpPr>
        <p:spPr>
          <a:xfrm>
            <a:off x="422125" y="1394900"/>
            <a:ext cx="8387100" cy="3549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600"/>
              </a:spcAft>
              <a:buNone/>
            </a:pPr>
            <a:r>
              <a:rPr lang="en" sz="1800">
                <a:latin typeface="Lato"/>
                <a:ea typeface="Lato"/>
                <a:cs typeface="Lato"/>
                <a:sym typeface="Lato"/>
              </a:rPr>
              <a:t>Due to the influence of the White and Green Revolutions, as well as the increased availability of imported FMCG products, we have moved away from traditional farming methods and toward a more automated and medicated lifestyle. We suggest using ontology-based repositories and the SPARQL query language to enable effective data retrieval while documenting real-time farming experiences and thoughts in order to close the generational divide between farmers and current farmers. The article highlights a comprehensive strategy for raising a healthier generation by outlining modules like New Farmer Registration, Soil Testing, Suggested Plants, Inter Crop Pest Information, Weather Reports, and Marketing. Sections on comparable work, the suggested methodology, the architectural flow, the technology utilized, the outcomes, the conclusion, and online references are all included in the framework.</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1094050" y="162725"/>
            <a:ext cx="6720651" cy="4818049"/>
          </a:xfrm>
          <a:prstGeom prst="rect">
            <a:avLst/>
          </a:prstGeom>
          <a:noFill/>
          <a:ln>
            <a:noFill/>
          </a:ln>
        </p:spPr>
      </p:pic>
      <p:sp>
        <p:nvSpPr>
          <p:cNvPr id="77" name="Google Shape;77;p15"/>
          <p:cNvSpPr txBox="1"/>
          <p:nvPr/>
        </p:nvSpPr>
        <p:spPr>
          <a:xfrm>
            <a:off x="1676600" y="468875"/>
            <a:ext cx="4611900" cy="653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Proposed Approach</a:t>
            </a:r>
            <a:endParaRPr b="1" sz="3000">
              <a:solidFill>
                <a:schemeClr val="lt2"/>
              </a:solidFill>
              <a:latin typeface="Raleway"/>
              <a:ea typeface="Raleway"/>
              <a:cs typeface="Raleway"/>
              <a:sym typeface="Raleway"/>
            </a:endParaRPr>
          </a:p>
        </p:txBody>
      </p:sp>
      <p:sp>
        <p:nvSpPr>
          <p:cNvPr id="78" name="Google Shape;78;p15"/>
          <p:cNvSpPr txBox="1"/>
          <p:nvPr>
            <p:ph idx="4294967295" type="body"/>
          </p:nvPr>
        </p:nvSpPr>
        <p:spPr>
          <a:xfrm>
            <a:off x="1676600" y="1377475"/>
            <a:ext cx="5640900" cy="3327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The methodology entails creating a mobile application specifically for agriculture that leverages natural language processing (NLP) to query owl files using SPARQL for optimal solutions. Data is transformed into ontology-based repositories (OWL and RDF) to enable rapid semantic querying.</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Large datasets are stored by the system in these repositories, guaranteeing quick and easy retrieval of semantic data.</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The system  also develop a farmer-guiding smartphone app that provides timely guidance from planting to harvesting. It offers real-time market information for certain crops along with planting suggestions based on soil conditions and insights into plant growth.</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83100" y="184700"/>
            <a:ext cx="8631600" cy="7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Flow</a:t>
            </a:r>
            <a:endParaRPr>
              <a:solidFill>
                <a:schemeClr val="accent5"/>
              </a:solidFill>
            </a:endParaRPr>
          </a:p>
        </p:txBody>
      </p:sp>
      <p:pic>
        <p:nvPicPr>
          <p:cNvPr id="84" name="Google Shape;84;p16"/>
          <p:cNvPicPr preferRelativeResize="0"/>
          <p:nvPr/>
        </p:nvPicPr>
        <p:blipFill>
          <a:blip r:embed="rId3">
            <a:alphaModFix/>
          </a:blip>
          <a:stretch>
            <a:fillRect/>
          </a:stretch>
        </p:blipFill>
        <p:spPr>
          <a:xfrm>
            <a:off x="2820900" y="952100"/>
            <a:ext cx="3402450" cy="4006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0850" y="205950"/>
            <a:ext cx="8622300" cy="473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Lato"/>
                <a:ea typeface="Lato"/>
                <a:cs typeface="Lato"/>
                <a:sym typeface="Lato"/>
              </a:rPr>
              <a:t>NLP bridges the computer-human gap by converting database queries into meaningful formats, enabling semantic analysis; the system employs WordNet Processing to identify semantic similarities in the dataset's words, grouping them with the word of interest.</a:t>
            </a:r>
            <a:endParaRPr sz="2400">
              <a:latin typeface="Lato"/>
              <a:ea typeface="Lato"/>
              <a:cs typeface="Lato"/>
              <a:sym typeface="Lato"/>
            </a:endParaRPr>
          </a:p>
          <a:p>
            <a:pPr indent="0" lvl="0" marL="0" rtl="0" algn="l">
              <a:spcBef>
                <a:spcPts val="1000"/>
              </a:spcBef>
              <a:spcAft>
                <a:spcPts val="0"/>
              </a:spcAft>
              <a:buNone/>
            </a:pPr>
            <a:r>
              <a:rPr lang="en" sz="2400">
                <a:latin typeface="Lato"/>
                <a:ea typeface="Lato"/>
                <a:cs typeface="Lato"/>
                <a:sym typeface="Lato"/>
              </a:rPr>
              <a:t>Jean API is the boom for mobile application development.</a:t>
            </a:r>
            <a:endParaRPr sz="2400">
              <a:latin typeface="Lato"/>
              <a:ea typeface="Lato"/>
              <a:cs typeface="Lato"/>
              <a:sym typeface="Lato"/>
            </a:endParaRPr>
          </a:p>
          <a:p>
            <a:pPr indent="0" lvl="0" marL="0" rtl="0" algn="l">
              <a:spcBef>
                <a:spcPts val="1000"/>
              </a:spcBef>
              <a:spcAft>
                <a:spcPts val="0"/>
              </a:spcAft>
              <a:buNone/>
            </a:pPr>
            <a:r>
              <a:rPr lang="en" sz="2400">
                <a:latin typeface="Lato"/>
                <a:ea typeface="Lato"/>
                <a:cs typeface="Lato"/>
                <a:sym typeface="Lato"/>
              </a:rPr>
              <a:t>Java support.</a:t>
            </a:r>
            <a:endParaRPr sz="2400">
              <a:latin typeface="Lato"/>
              <a:ea typeface="Lato"/>
              <a:cs typeface="Lato"/>
              <a:sym typeface="Lato"/>
            </a:endParaRPr>
          </a:p>
          <a:p>
            <a:pPr indent="0" lvl="0" marL="0" rtl="0" algn="l">
              <a:spcBef>
                <a:spcPts val="1000"/>
              </a:spcBef>
              <a:spcAft>
                <a:spcPts val="0"/>
              </a:spcAft>
              <a:buNone/>
            </a:pPr>
            <a:r>
              <a:rPr lang="en" sz="2400">
                <a:latin typeface="Lato"/>
                <a:ea typeface="Lato"/>
                <a:cs typeface="Lato"/>
                <a:sym typeface="Lato"/>
              </a:rPr>
              <a:t>Handset-layouts.</a:t>
            </a:r>
            <a:endParaRPr sz="2400">
              <a:latin typeface="Lato"/>
              <a:ea typeface="Lato"/>
              <a:cs typeface="Lato"/>
              <a:sym typeface="Lato"/>
            </a:endParaRPr>
          </a:p>
          <a:p>
            <a:pPr indent="0" lvl="0" marL="0" rtl="0" algn="l">
              <a:spcBef>
                <a:spcPts val="1000"/>
              </a:spcBef>
              <a:spcAft>
                <a:spcPts val="0"/>
              </a:spcAft>
              <a:buNone/>
            </a:pPr>
            <a:r>
              <a:rPr lang="en" sz="2400">
                <a:latin typeface="Lato"/>
                <a:ea typeface="Lato"/>
                <a:cs typeface="Lato"/>
                <a:sym typeface="Lato"/>
              </a:rPr>
              <a:t>My SQL.</a:t>
            </a:r>
            <a:endParaRPr sz="2400">
              <a:latin typeface="Lato"/>
              <a:ea typeface="Lato"/>
              <a:cs typeface="Lato"/>
              <a:sym typeface="Lato"/>
            </a:endParaRPr>
          </a:p>
          <a:p>
            <a:pPr indent="0" lvl="0" marL="0" rtl="0" algn="l">
              <a:spcBef>
                <a:spcPts val="1000"/>
              </a:spcBef>
              <a:spcAft>
                <a:spcPts val="0"/>
              </a:spcAft>
              <a:buNone/>
            </a:pPr>
            <a:r>
              <a:rPr lang="en" sz="2400">
                <a:latin typeface="Lato"/>
                <a:ea typeface="Lato"/>
                <a:cs typeface="Lato"/>
                <a:sym typeface="Lato"/>
              </a:rPr>
              <a:t>Tomcat application server.</a:t>
            </a:r>
            <a:endParaRPr sz="2400">
              <a:latin typeface="Lato"/>
              <a:ea typeface="Lato"/>
              <a:cs typeface="Lato"/>
              <a:sym typeface="Lato"/>
            </a:endParaRPr>
          </a:p>
          <a:p>
            <a:pPr indent="0" lvl="0" marL="0" rtl="0" algn="l">
              <a:spcBef>
                <a:spcPts val="1000"/>
              </a:spcBef>
              <a:spcAft>
                <a:spcPts val="1000"/>
              </a:spcAft>
              <a:buNone/>
            </a:pPr>
            <a:r>
              <a:rPr lang="en" sz="2400">
                <a:latin typeface="Lato"/>
                <a:ea typeface="Lato"/>
                <a:cs typeface="Lato"/>
                <a:sym typeface="Lato"/>
              </a:rPr>
              <a:t>Android</a:t>
            </a:r>
            <a:r>
              <a:rPr lang="en" sz="2400">
                <a:latin typeface="Lato"/>
                <a:ea typeface="Lato"/>
                <a:cs typeface="Lato"/>
                <a:sym typeface="Lato"/>
              </a:rPr>
              <a:t> studio.</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83100" y="99450"/>
            <a:ext cx="8620500" cy="69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5" name="Google Shape;95;p18"/>
          <p:cNvSpPr txBox="1"/>
          <p:nvPr>
            <p:ph type="title"/>
          </p:nvPr>
        </p:nvSpPr>
        <p:spPr>
          <a:xfrm>
            <a:off x="6125275" y="2061900"/>
            <a:ext cx="24816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0" sz="1400">
              <a:solidFill>
                <a:schemeClr val="lt1"/>
              </a:solidFill>
            </a:endParaRPr>
          </a:p>
        </p:txBody>
      </p:sp>
      <p:sp>
        <p:nvSpPr>
          <p:cNvPr id="96" name="Google Shape;96;p18"/>
          <p:cNvSpPr txBox="1"/>
          <p:nvPr>
            <p:ph type="title"/>
          </p:nvPr>
        </p:nvSpPr>
        <p:spPr>
          <a:xfrm>
            <a:off x="1908400" y="2388675"/>
            <a:ext cx="2481600" cy="20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0" sz="1400">
              <a:solidFill>
                <a:schemeClr val="lt1"/>
              </a:solidFill>
            </a:endParaRPr>
          </a:p>
        </p:txBody>
      </p:sp>
      <p:sp>
        <p:nvSpPr>
          <p:cNvPr id="97" name="Google Shape;97;p18"/>
          <p:cNvSpPr txBox="1"/>
          <p:nvPr/>
        </p:nvSpPr>
        <p:spPr>
          <a:xfrm>
            <a:off x="283100" y="3935775"/>
            <a:ext cx="86205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FIG1:Home Screen                                            FIG2:Mobile APP mobile screen                          FIG3:Recommended vegetable screen</a:t>
            </a:r>
            <a:endParaRPr b="1" sz="1200">
              <a:solidFill>
                <a:schemeClr val="dk1"/>
              </a:solidFill>
              <a:latin typeface="Lato"/>
              <a:ea typeface="Lato"/>
              <a:cs typeface="Lato"/>
              <a:sym typeface="Lato"/>
            </a:endParaRPr>
          </a:p>
        </p:txBody>
      </p:sp>
      <p:pic>
        <p:nvPicPr>
          <p:cNvPr id="98" name="Google Shape;98;p18"/>
          <p:cNvPicPr preferRelativeResize="0"/>
          <p:nvPr/>
        </p:nvPicPr>
        <p:blipFill>
          <a:blip r:embed="rId3">
            <a:alphaModFix/>
          </a:blip>
          <a:stretch>
            <a:fillRect/>
          </a:stretch>
        </p:blipFill>
        <p:spPr>
          <a:xfrm>
            <a:off x="175650" y="795750"/>
            <a:ext cx="2623425" cy="3026350"/>
          </a:xfrm>
          <a:prstGeom prst="rect">
            <a:avLst/>
          </a:prstGeom>
          <a:noFill/>
          <a:ln>
            <a:noFill/>
          </a:ln>
        </p:spPr>
      </p:pic>
      <p:pic>
        <p:nvPicPr>
          <p:cNvPr id="99" name="Google Shape;99;p18"/>
          <p:cNvPicPr preferRelativeResize="0"/>
          <p:nvPr/>
        </p:nvPicPr>
        <p:blipFill>
          <a:blip r:embed="rId4">
            <a:alphaModFix/>
          </a:blip>
          <a:stretch>
            <a:fillRect/>
          </a:stretch>
        </p:blipFill>
        <p:spPr>
          <a:xfrm>
            <a:off x="2938475" y="795750"/>
            <a:ext cx="2816000" cy="3026350"/>
          </a:xfrm>
          <a:prstGeom prst="rect">
            <a:avLst/>
          </a:prstGeom>
          <a:noFill/>
          <a:ln>
            <a:noFill/>
          </a:ln>
        </p:spPr>
      </p:pic>
      <p:pic>
        <p:nvPicPr>
          <p:cNvPr id="100" name="Google Shape;100;p18"/>
          <p:cNvPicPr preferRelativeResize="0"/>
          <p:nvPr/>
        </p:nvPicPr>
        <p:blipFill>
          <a:blip r:embed="rId5">
            <a:alphaModFix/>
          </a:blip>
          <a:stretch>
            <a:fillRect/>
          </a:stretch>
        </p:blipFill>
        <p:spPr>
          <a:xfrm>
            <a:off x="5893875" y="795750"/>
            <a:ext cx="3009725" cy="302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675" y="85250"/>
            <a:ext cx="6247800" cy="525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Results (Contd.)</a:t>
            </a:r>
            <a:endParaRPr/>
          </a:p>
        </p:txBody>
      </p:sp>
      <p:pic>
        <p:nvPicPr>
          <p:cNvPr id="106" name="Google Shape;106;p19"/>
          <p:cNvPicPr preferRelativeResize="0"/>
          <p:nvPr/>
        </p:nvPicPr>
        <p:blipFill>
          <a:blip r:embed="rId3">
            <a:alphaModFix/>
          </a:blip>
          <a:stretch>
            <a:fillRect/>
          </a:stretch>
        </p:blipFill>
        <p:spPr>
          <a:xfrm>
            <a:off x="152400" y="763250"/>
            <a:ext cx="2334100" cy="2760475"/>
          </a:xfrm>
          <a:prstGeom prst="rect">
            <a:avLst/>
          </a:prstGeom>
          <a:noFill/>
          <a:ln>
            <a:noFill/>
          </a:ln>
        </p:spPr>
      </p:pic>
      <p:pic>
        <p:nvPicPr>
          <p:cNvPr id="107" name="Google Shape;107;p19"/>
          <p:cNvPicPr preferRelativeResize="0"/>
          <p:nvPr/>
        </p:nvPicPr>
        <p:blipFill>
          <a:blip r:embed="rId4">
            <a:alphaModFix/>
          </a:blip>
          <a:stretch>
            <a:fillRect/>
          </a:stretch>
        </p:blipFill>
        <p:spPr>
          <a:xfrm>
            <a:off x="2638900" y="763250"/>
            <a:ext cx="2106750" cy="2760475"/>
          </a:xfrm>
          <a:prstGeom prst="rect">
            <a:avLst/>
          </a:prstGeom>
          <a:noFill/>
          <a:ln>
            <a:noFill/>
          </a:ln>
        </p:spPr>
      </p:pic>
      <p:pic>
        <p:nvPicPr>
          <p:cNvPr id="108" name="Google Shape;108;p19"/>
          <p:cNvPicPr preferRelativeResize="0"/>
          <p:nvPr/>
        </p:nvPicPr>
        <p:blipFill>
          <a:blip r:embed="rId5">
            <a:alphaModFix/>
          </a:blip>
          <a:stretch>
            <a:fillRect/>
          </a:stretch>
        </p:blipFill>
        <p:spPr>
          <a:xfrm>
            <a:off x="4898050" y="763250"/>
            <a:ext cx="1922050" cy="2760475"/>
          </a:xfrm>
          <a:prstGeom prst="rect">
            <a:avLst/>
          </a:prstGeom>
          <a:noFill/>
          <a:ln>
            <a:noFill/>
          </a:ln>
        </p:spPr>
      </p:pic>
      <p:pic>
        <p:nvPicPr>
          <p:cNvPr id="109" name="Google Shape;109;p19"/>
          <p:cNvPicPr preferRelativeResize="0"/>
          <p:nvPr/>
        </p:nvPicPr>
        <p:blipFill>
          <a:blip r:embed="rId6">
            <a:alphaModFix/>
          </a:blip>
          <a:stretch>
            <a:fillRect/>
          </a:stretch>
        </p:blipFill>
        <p:spPr>
          <a:xfrm>
            <a:off x="6972500" y="763250"/>
            <a:ext cx="2019100" cy="2760475"/>
          </a:xfrm>
          <a:prstGeom prst="rect">
            <a:avLst/>
          </a:prstGeom>
          <a:noFill/>
          <a:ln>
            <a:noFill/>
          </a:ln>
        </p:spPr>
      </p:pic>
      <p:sp>
        <p:nvSpPr>
          <p:cNvPr id="110" name="Google Shape;110;p19"/>
          <p:cNvSpPr txBox="1"/>
          <p:nvPr/>
        </p:nvSpPr>
        <p:spPr>
          <a:xfrm>
            <a:off x="67125" y="3605075"/>
            <a:ext cx="883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Lato Black"/>
                <a:ea typeface="Lato Black"/>
                <a:cs typeface="Lato Black"/>
                <a:sym typeface="Lato Black"/>
              </a:rPr>
              <a:t>FIG4:Recommended flower screen      FIG5:Intercrop Soln scrn1          FIG6:Insects uploaded screen     FIG7:Intercrop soln scrn2</a:t>
            </a:r>
            <a:endParaRPr sz="1200">
              <a:solidFill>
                <a:schemeClr val="dk2"/>
              </a:solidFill>
              <a:latin typeface="Lato Black"/>
              <a:ea typeface="Lato Black"/>
              <a:cs typeface="Lato Black"/>
              <a:sym typeface="La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675" y="127875"/>
            <a:ext cx="6247800" cy="568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6" name="Google Shape;116;p20"/>
          <p:cNvSpPr txBox="1"/>
          <p:nvPr/>
        </p:nvSpPr>
        <p:spPr>
          <a:xfrm>
            <a:off x="241550" y="809900"/>
            <a:ext cx="879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17" name="Google Shape;117;p20"/>
          <p:cNvSpPr txBox="1"/>
          <p:nvPr/>
        </p:nvSpPr>
        <p:spPr>
          <a:xfrm>
            <a:off x="311675" y="809900"/>
            <a:ext cx="7843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18" name="Google Shape;118;p20"/>
          <p:cNvSpPr txBox="1"/>
          <p:nvPr/>
        </p:nvSpPr>
        <p:spPr>
          <a:xfrm>
            <a:off x="454700" y="809900"/>
            <a:ext cx="7786200" cy="13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50">
                <a:solidFill>
                  <a:schemeClr val="dk1"/>
                </a:solidFill>
                <a:latin typeface="Lato"/>
                <a:ea typeface="Lato"/>
                <a:cs typeface="Lato"/>
                <a:sym typeface="Lato"/>
              </a:rPr>
              <a:t>Examined techniques and created a mobile application that helps close the gap between newcomers and farmers in the field of farming</a:t>
            </a:r>
            <a:endParaRPr sz="215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