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8" r:id="rId3"/>
    <p:sldId id="290" r:id="rId4"/>
    <p:sldId id="321" r:id="rId5"/>
    <p:sldId id="296" r:id="rId6"/>
    <p:sldId id="299" r:id="rId7"/>
    <p:sldId id="310" r:id="rId8"/>
    <p:sldId id="298" r:id="rId9"/>
    <p:sldId id="322" r:id="rId10"/>
    <p:sldId id="313" r:id="rId11"/>
    <p:sldId id="312" r:id="rId12"/>
    <p:sldId id="323" r:id="rId13"/>
    <p:sldId id="324" r:id="rId14"/>
    <p:sldId id="306" r:id="rId15"/>
    <p:sldId id="320" r:id="rId16"/>
    <p:sldId id="307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  <a:srgbClr val="FFC000"/>
    <a:srgbClr val="D48C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3806A8-5A17-4B51-9510-7C1BD66CC8C7}" v="2" dt="2025-03-23T23:51:49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6989" autoAdjust="0"/>
  </p:normalViewPr>
  <p:slideViewPr>
    <p:cSldViewPr snapToGrid="0" snapToObjects="1">
      <p:cViewPr varScale="1">
        <p:scale>
          <a:sx n="93" d="100"/>
          <a:sy n="93" d="100"/>
        </p:scale>
        <p:origin x="5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651D8-D74F-B94E-B71A-AB640CFBB9F1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0E15D-BE88-7249-A336-51C1EE741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1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7CF8A-A424-CB4C-97F1-9CB48459530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F9E6E-3B47-7443-A4C0-59370A13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26698-A80A-0736-FE1B-03932F345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312EF6-9D29-F66F-98ED-9481CE9D29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F6F7A5-F7FB-553C-F17B-DC1E2B2EF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D39F4-D719-2A05-A005-6D1D2DD3D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57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20B3B-ED3D-AEFC-2B7A-67C2A9A4F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19F72B-E087-E350-0938-192B976A4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CC9D81-5995-EE8A-2EBA-CA4A3859A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9E514-E0C5-ABD4-6198-81525396E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1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F329A-1C19-3964-B525-9A56A5927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B82B1E-05F0-9EA4-EA8C-B23C1C16EC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9B2774-ED70-5BFF-ACE9-1ACDDED57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74967-AE58-5B9E-E430-8329F034E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19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57582-9102-43E2-7B4D-ACE2CC5F3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FC9CDE-C51C-D4CE-EB7D-45E45A0E4D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B8E24D-A706-9EA2-393F-0E0368422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F868C-0873-D843-B282-5613E54E97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2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764A3-45B0-B2DB-0155-F973C8410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CBD15-2714-00E0-22E5-B07F01F4B7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6C823A-25B4-693E-D4A6-255050703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81D3A-B172-6BC1-164D-183D1AD1F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6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9AEB1-32E4-3C5B-C47F-875F713A7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350E6-A821-9678-264C-9968ED672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17572F-E4AE-4C3F-59BE-51F1D41A5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77B2C-CF98-1853-9B6F-5723B8B9B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01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3C010-D060-178F-DF3F-0C3DCCF10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07B605-0CAB-2AE9-2D40-C1399944A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EACD0-B1A9-F9A6-0BA7-24A0F72F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AC106-F02E-A171-960F-9A4D457BE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8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6C339-FA4D-AF05-A322-537410A6B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331D19-420D-FE58-DDF2-31E25EBAE3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B45336-523A-FE82-54DF-6BD1E7454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2412B-F075-847F-EC80-7F817C223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2D81A-1A1B-98BC-CED3-F10D2B171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28BBD7-EA75-2A28-DFB8-979AEE3B49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BB5901-C4D6-E63D-01F4-8ADAB5AD1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F630C-1202-1855-2718-ED040B897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7EE1F-176D-0B30-C10C-A5B99F0A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85854-92E8-5182-01EF-2B9DC6F44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77606E-A257-3E9F-9557-1D957FD59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E3E9B-C119-3C53-0A1F-579E61A7C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2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9D468-A1BD-ED6B-8FBA-2B00615A2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51E6F3-B15F-6F99-390C-9B88BFC2A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6AE3EC-A216-5240-F8E3-0DAF676B6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2ADC5-E17B-215F-C125-8F3B471BA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6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F5D56-F74E-4082-8800-288BAA8D9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5891BE-6626-614E-FD80-AB46A3820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99A831-1347-3B39-7268-89751ABDA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E9254-D7F1-74E0-E0CF-673568C90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0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BED03-6026-915E-1B08-B687FBFCE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229D1C-001C-05BD-B96E-C9B65A3583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37EA82-7179-7282-1335-B2647303E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4D273-41F2-7044-2528-56842EFB83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97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79280-294F-D997-519B-EB0D8E707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CCFDED-448A-1324-7CDA-7A73218CFC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0774CA-A7BD-D94C-CC75-802B36A5F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0A909-4876-4503-4A59-7F75DB8CE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67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44350-EAEA-B052-A435-A634DB884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C63624-968A-3543-9CDF-5E0782AA23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6ED98C-1370-3A14-E4C5-4FA9EF6E8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76D8B-3536-C05F-5AA5-4D7B2529F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4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D3DFE-43E2-D90D-C48C-E07EC77A1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062659-2B7B-197E-0A94-1244A975A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148D4D-554C-EF4F-9F52-78195A3D3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7B70A-6A6F-BCC5-FC99-8E74C3F945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E7C5-905E-32E3-6B1F-BC3F6D6B2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9B38B-AB86-BEC8-6581-FF7E396A2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3613C-A09A-3DFB-D6F7-759F7DB2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317F-A902-4364-A436-4EEB10933F65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3FD2-7749-F573-2F07-B12CD34D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0B16-3842-9708-4DEB-BDC88967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69B67-8B77-BB0D-0F02-AE129950AAAD}"/>
              </a:ext>
            </a:extLst>
          </p:cNvPr>
          <p:cNvSpPr txBox="1"/>
          <p:nvPr userDrawn="1"/>
        </p:nvSpPr>
        <p:spPr>
          <a:xfrm>
            <a:off x="3391382" y="-1342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76B8-0607-8FF3-A7A5-CD20CC58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E7927-F856-9EFA-0260-83AA60E54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4A9D-9817-1FCD-6FE2-B2F07960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D5E1-AF89-446A-83E7-A48AE91BCD45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35A5-8C39-5A76-9482-5F760995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27B5D-981A-FA3A-0BB5-9A48887D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92520-A112-F304-9363-932B3E1F1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06972-B4C4-D6EB-AF79-399CAD9EB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0BD3-F598-3A73-A6AA-E8BD0576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9123-B667-4B38-AB10-09AEC82958AF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EA03F-3E5B-DE13-50F3-BB76B1C0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0704C-F49F-87C5-CDCB-1BDCCF77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391382" y="-1342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>
                <a:latin typeface="Myriad Pro"/>
                <a:cs typeface="Myriad Pro"/>
              </a:rPr>
              <a:t>Headlines here in upper and lower case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>
                <a:latin typeface="Myriad Pro"/>
                <a:cs typeface="Myriad Pro"/>
              </a:rPr>
              <a:t>Subheads here in upper and lower case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2"/>
          </p:nvPr>
        </p:nvSpPr>
        <p:spPr>
          <a:xfrm>
            <a:off x="4667577" y="631954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84ED0E2F-F603-4C4D-8B61-595C13C596EB}" type="datetime1">
              <a:rPr lang="en-US" smtClean="0"/>
              <a:t>4/18/2025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3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75816" y="613077"/>
            <a:ext cx="10224305" cy="72958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Headlines case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666754" y="1750088"/>
            <a:ext cx="864628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in case 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70D438F-4710-4BC8-A5DF-15FE8A8D5E52}" type="datetime1">
              <a:rPr lang="en-US" smtClean="0"/>
              <a:t>4/18/2025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40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885769" y="25142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IMAGE SIZE 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8D52CC-7ACB-4F72-A780-EB02AA9BEE82}" type="datetime1">
              <a:rPr lang="en-US" smtClean="0"/>
              <a:t>4/18/2025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44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093595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460529" y="2514226"/>
            <a:ext cx="3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HALF PAGE IMAGE SIZE EXAMPLE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289366" y="1282156"/>
            <a:ext cx="5139795" cy="72958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Headlines in lower case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89366" y="2292510"/>
            <a:ext cx="864628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in case 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B7B887-47B5-4219-A7BF-E6A170855176}" type="datetime1">
              <a:rPr lang="en-US" smtClean="0"/>
              <a:t>4/18/2025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50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8405" y="0"/>
            <a:ext cx="6093595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558934" y="2514226"/>
            <a:ext cx="3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HALF PAGE IMAGE SIZE EXAMPLE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45766" y="1282156"/>
            <a:ext cx="5139795" cy="72958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Headlines in lower case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45766" y="2292510"/>
            <a:ext cx="575263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in case 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229DDAC-34B9-4A64-9D8E-2BE28DC5891C}" type="datetime1">
              <a:rPr lang="en-US" smtClean="0"/>
              <a:t>4/18/2025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4EDB-5F9E-CCF6-713B-45A9566C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80D4-40ED-9034-2E20-27C5F4C2C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D9CD-7D34-B8CB-7181-D384A621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9728-E134-40BA-AC25-DF02127FA5A5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F86F1-8CF1-1186-1422-FCAC19A5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01DB1-6F27-7628-2372-4ADA5278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7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00D7-4C43-7177-0301-640C7975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71BF5-3A68-6249-5799-69B61E1B4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70B69-8282-8451-00B7-2954B3F2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8BF8-DC36-4820-A3DF-A06D940A21E5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9ACF5-A20F-03F4-8CAA-E94D26AB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374C-72FF-BCF2-05DD-0D7FA6B3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4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0BC3-B286-ECA8-F7E7-EDDB5328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466E-3E2D-45FE-A996-43B0BA223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64213-040B-A7FC-F4DA-27068D248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250E5-1F5C-7FDB-714C-E4C7BC4D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A758-1E63-4B0A-8109-30CC6EF16ED7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0B0BD-6DEA-D2FB-5B1C-47B302EB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DCA6A-D9B4-E67F-9038-2BC370BF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2BED-5971-ABAA-3DDB-9C152DB2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ED1B-95FD-ACE1-0B15-4C037622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9827F-3871-9189-447A-FC53FECBF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65D60-931F-0DFA-1C9B-61F7E247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AFE38-D476-AF37-FC6C-C24012C7A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0FE0A-0F9A-AB3F-F8C4-1C3C25BC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FFAB-035E-4EAC-9185-285A4959F863}" type="datetime1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DB656-9877-4063-5FA5-8AE5F054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1D92D-9F42-76A4-AD39-5EE987F3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0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CB89-7175-9C40-5D06-48C2A621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306EC-0AE1-D836-180A-8C71765B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5D54-9D07-483F-B4C2-69377A66D383}" type="datetime1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B3DAA-5489-BC6C-3EC8-18A3428A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CE406-E2FC-B046-3E7C-9CDE1822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6D2A7-69D7-4FA4-2700-F5470CE5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12A4-1674-4958-887C-46E0F8188244}" type="datetime1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58402-4A8C-F863-811F-1A2F7CBA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8154C-E80D-DBE5-2B3D-9F194DE2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1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0640-F0F9-D0FD-A7B2-3D0A9288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6A4B4-8B53-0F35-937B-19E82759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FD96E-7E99-7E7D-647E-074755AA4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2197-FB5B-C309-4C8D-7597A63A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A073-0A30-4229-AE66-83D7390D3AD8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3BFF-3470-B938-8690-F93F84D3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27889-31E6-5F12-CB39-85843EC7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2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9040-5764-2860-2569-EED5365E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40D04-8944-89D0-AAE7-44739DA04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EB2EE-BE0A-4CB3-3C4C-D1AB9EA89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B6AE0-D563-321E-4430-049B56B3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0E67-7238-4A87-A27E-177D6D79015F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21852-264C-B416-84F2-24CDD9A6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B4742-F126-F678-9222-4F757A94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C7494-D715-5496-22E7-DF28EC23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6B8B7-A91C-7651-A41A-D0D864B57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E98E-BA73-D2C0-CC6B-32819465B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25A96-0727-4A91-A214-5097B221EE41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0B781-8ED8-8F77-70C0-6A8F771DF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7AF-600D-FD21-9641-2ED4D2143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ichiganTech_Horizontal_TwoColor.png">
            <a:extLst>
              <a:ext uri="{FF2B5EF4-FFF2-40B4-BE49-F238E27FC236}">
                <a16:creationId xmlns:a16="http://schemas.microsoft.com/office/drawing/2014/main" id="{A87156AB-7502-1C2A-1578-20D0FD2EE28C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845" y="6280062"/>
            <a:ext cx="2280654" cy="461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208F41-8850-EBB8-EE4F-EC844783D93F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7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649" r:id="rId12"/>
    <p:sldLayoutId id="2147483650" r:id="rId13"/>
    <p:sldLayoutId id="2147483651" r:id="rId14"/>
    <p:sldLayoutId id="2147483652" r:id="rId15"/>
    <p:sldLayoutId id="2147483653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nannab@mtu.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hyperlink" Target="mailto:kkesavan@mt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362" y="364276"/>
            <a:ext cx="10709275" cy="287739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Machine Learning Models for Early-Stage Parkinson's Disease Prediction Using Voice Recording Data</a:t>
            </a:r>
            <a:br>
              <a:rPr lang="en-US" sz="4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br>
              <a:rPr lang="en-US" sz="44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4081" y="2243140"/>
            <a:ext cx="8599169" cy="2746373"/>
          </a:xfrm>
        </p:spPr>
        <p:txBody>
          <a:bodyPr>
            <a:noAutofit/>
          </a:bodyPr>
          <a:lstStyle/>
          <a:p>
            <a:pPr marL="457200" marR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Ananna Biswas &amp; Keerthi Kesavan </a:t>
            </a:r>
          </a:p>
          <a:p>
            <a:pPr marL="457200" marR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SAT5114: AI in Healthcare</a:t>
            </a:r>
          </a:p>
          <a:p>
            <a:pPr marL="457200" marR="45720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Department of Applied Computing</a:t>
            </a:r>
          </a:p>
          <a:p>
            <a:pPr marL="457200" marR="457200">
              <a:lnSpc>
                <a:spcPct val="100000"/>
              </a:lnSpc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45720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Michigan Technological University (MTU)</a:t>
            </a:r>
          </a:p>
          <a:p>
            <a:pPr marL="457200" marR="457200">
              <a:lnSpc>
                <a:spcPct val="150000"/>
              </a:lnSpc>
              <a:spcBef>
                <a:spcPts val="0"/>
              </a:spcBef>
            </a:pP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ctr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132D4-FACF-CA68-F7E9-C7B54196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919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14E4D-C038-0198-E36C-4DD3A684B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119266C-4980-6A91-45BF-A1ABDFC8126B}"/>
              </a:ext>
            </a:extLst>
          </p:cNvPr>
          <p:cNvSpPr txBox="1"/>
          <p:nvPr/>
        </p:nvSpPr>
        <p:spPr>
          <a:xfrm>
            <a:off x="875817" y="1030036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C4A294-24C4-050F-0631-B0D5793FF175}"/>
              </a:ext>
            </a:extLst>
          </p:cNvPr>
          <p:cNvSpPr txBox="1"/>
          <p:nvPr/>
        </p:nvSpPr>
        <p:spPr>
          <a:xfrm>
            <a:off x="827376" y="774898"/>
            <a:ext cx="106962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Comparison of ML Models</a:t>
            </a: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512FAB-D0F8-CA05-FC4A-78DC694B6507}"/>
              </a:ext>
            </a:extLst>
          </p:cNvPr>
          <p:cNvSpPr txBox="1"/>
          <p:nvPr/>
        </p:nvSpPr>
        <p:spPr>
          <a:xfrm>
            <a:off x="827376" y="1360055"/>
            <a:ext cx="99801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 Comparison among Random Forest, SVM, and KNN of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with RFE Model: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ADAB4-2F23-A36C-4EF7-5B11C2F4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C5C33-2981-04FA-643A-5CC45D1DEA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97" r="1164"/>
          <a:stretch/>
        </p:blipFill>
        <p:spPr>
          <a:xfrm>
            <a:off x="7988791" y="2364271"/>
            <a:ext cx="3403791" cy="2672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24A014-C1FF-9B9A-BCFC-9C1CD0B07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372" y="2364271"/>
            <a:ext cx="3403791" cy="26551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EA183D-7214-2D48-BD18-1F11766D8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577" y="2364271"/>
            <a:ext cx="3403791" cy="26130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AB03E6-68EA-9F4F-0315-6C79EF9B1E0A}"/>
              </a:ext>
            </a:extLst>
          </p:cNvPr>
          <p:cNvSpPr txBox="1"/>
          <p:nvPr/>
        </p:nvSpPr>
        <p:spPr>
          <a:xfrm>
            <a:off x="758613" y="5314770"/>
            <a:ext cx="9980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outperformed with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0.9847 accuracy.  </a:t>
            </a:r>
          </a:p>
        </p:txBody>
      </p:sp>
    </p:spTree>
    <p:extLst>
      <p:ext uri="{BB962C8B-B14F-4D97-AF65-F5344CB8AC3E}">
        <p14:creationId xmlns:p14="http://schemas.microsoft.com/office/powerpoint/2010/main" val="303935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EB85B-FB04-072D-35E4-4905E4433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6385CE9-21E4-8149-BE79-070DBDCD1DA7}"/>
              </a:ext>
            </a:extLst>
          </p:cNvPr>
          <p:cNvSpPr txBox="1"/>
          <p:nvPr/>
        </p:nvSpPr>
        <p:spPr>
          <a:xfrm>
            <a:off x="875815" y="1024247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188720"/>
            <a:r>
              <a:rPr lang="en-US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Performance Matrices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with RFE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SMOTE without RFE Model </a:t>
            </a:r>
            <a:endParaRPr lang="en-US" sz="2000" b="1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8624A3-5897-CB3F-9A6F-632D3932F9EA}"/>
              </a:ext>
            </a:extLst>
          </p:cNvPr>
          <p:cNvSpPr txBox="1"/>
          <p:nvPr/>
        </p:nvSpPr>
        <p:spPr>
          <a:xfrm>
            <a:off x="875817" y="297787"/>
            <a:ext cx="106962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FC50A-8FF0-FAD7-2352-05F99EEDF7A2}"/>
              </a:ext>
            </a:extLst>
          </p:cNvPr>
          <p:cNvSpPr txBox="1"/>
          <p:nvPr/>
        </p:nvSpPr>
        <p:spPr>
          <a:xfrm>
            <a:off x="875817" y="1383979"/>
            <a:ext cx="5950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14778-3221-F520-3E7B-54B51B53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E56C6A-ACF7-2D11-B83D-79B1CC7DE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443009"/>
              </p:ext>
            </p:extLst>
          </p:nvPr>
        </p:nvGraphicFramePr>
        <p:xfrm>
          <a:off x="1218765" y="3894536"/>
          <a:ext cx="9136885" cy="1769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377">
                  <a:extLst>
                    <a:ext uri="{9D8B030D-6E8A-4147-A177-3AD203B41FA5}">
                      <a16:colId xmlns:a16="http://schemas.microsoft.com/office/drawing/2014/main" val="3504564370"/>
                    </a:ext>
                  </a:extLst>
                </a:gridCol>
                <a:gridCol w="1827377">
                  <a:extLst>
                    <a:ext uri="{9D8B030D-6E8A-4147-A177-3AD203B41FA5}">
                      <a16:colId xmlns:a16="http://schemas.microsoft.com/office/drawing/2014/main" val="856406338"/>
                    </a:ext>
                  </a:extLst>
                </a:gridCol>
                <a:gridCol w="1827377">
                  <a:extLst>
                    <a:ext uri="{9D8B030D-6E8A-4147-A177-3AD203B41FA5}">
                      <a16:colId xmlns:a16="http://schemas.microsoft.com/office/drawing/2014/main" val="3832272044"/>
                    </a:ext>
                  </a:extLst>
                </a:gridCol>
                <a:gridCol w="1827377">
                  <a:extLst>
                    <a:ext uri="{9D8B030D-6E8A-4147-A177-3AD203B41FA5}">
                      <a16:colId xmlns:a16="http://schemas.microsoft.com/office/drawing/2014/main" val="3396055972"/>
                    </a:ext>
                  </a:extLst>
                </a:gridCol>
                <a:gridCol w="1827377">
                  <a:extLst>
                    <a:ext uri="{9D8B030D-6E8A-4147-A177-3AD203B41FA5}">
                      <a16:colId xmlns:a16="http://schemas.microsoft.com/office/drawing/2014/main" val="1854661865"/>
                    </a:ext>
                  </a:extLst>
                </a:gridCol>
              </a:tblGrid>
              <a:tr h="6211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SMOTE without RFE Model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Sensitivity (Recall)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7035040"/>
                  </a:ext>
                </a:extLst>
              </a:tr>
              <a:tr h="384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0.8974</a:t>
                      </a:r>
                      <a:endParaRPr lang="en-IN" sz="16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0.9630</a:t>
                      </a:r>
                      <a:endParaRPr lang="en-IN" sz="16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0.8966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0.9286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9474207"/>
                  </a:ext>
                </a:extLst>
              </a:tr>
              <a:tr h="3790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0.9231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1.0000</a:t>
                      </a:r>
                      <a:endParaRPr lang="en-IN" sz="16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0.8966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0.9455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072438"/>
                  </a:ext>
                </a:extLst>
              </a:tr>
              <a:tr h="384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0.8205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0.9583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0.7931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0.8679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607185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37223AA1-A3FF-5CE9-BA57-52B40A1F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349" y="14173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F9604-2D98-691B-B64B-F17296ED1E0D}"/>
              </a:ext>
            </a:extLst>
          </p:cNvPr>
          <p:cNvSpPr txBox="1"/>
          <p:nvPr/>
        </p:nvSpPr>
        <p:spPr>
          <a:xfrm>
            <a:off x="875816" y="507442"/>
            <a:ext cx="106962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Comparison of ML Models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64AABA-C2B2-4A02-EACA-29E38412A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95950"/>
              </p:ext>
            </p:extLst>
          </p:nvPr>
        </p:nvGraphicFramePr>
        <p:xfrm>
          <a:off x="1218765" y="1865488"/>
          <a:ext cx="9136886" cy="185787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76687">
                  <a:extLst>
                    <a:ext uri="{9D8B030D-6E8A-4147-A177-3AD203B41FA5}">
                      <a16:colId xmlns:a16="http://schemas.microsoft.com/office/drawing/2014/main" val="3504564370"/>
                    </a:ext>
                  </a:extLst>
                </a:gridCol>
                <a:gridCol w="1489309">
                  <a:extLst>
                    <a:ext uri="{9D8B030D-6E8A-4147-A177-3AD203B41FA5}">
                      <a16:colId xmlns:a16="http://schemas.microsoft.com/office/drawing/2014/main" val="856406338"/>
                    </a:ext>
                  </a:extLst>
                </a:gridCol>
                <a:gridCol w="1682998">
                  <a:extLst>
                    <a:ext uri="{9D8B030D-6E8A-4147-A177-3AD203B41FA5}">
                      <a16:colId xmlns:a16="http://schemas.microsoft.com/office/drawing/2014/main" val="3832272044"/>
                    </a:ext>
                  </a:extLst>
                </a:gridCol>
                <a:gridCol w="1682998">
                  <a:extLst>
                    <a:ext uri="{9D8B030D-6E8A-4147-A177-3AD203B41FA5}">
                      <a16:colId xmlns:a16="http://schemas.microsoft.com/office/drawing/2014/main" val="3396055972"/>
                    </a:ext>
                  </a:extLst>
                </a:gridCol>
                <a:gridCol w="2404894">
                  <a:extLst>
                    <a:ext uri="{9D8B030D-6E8A-4147-A177-3AD203B41FA5}">
                      <a16:colId xmlns:a16="http://schemas.microsoft.com/office/drawing/2014/main" val="1854661865"/>
                    </a:ext>
                  </a:extLst>
                </a:gridCol>
              </a:tblGrid>
              <a:tr h="7093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SMOTE with RFE Model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Sensitivity (Recall)</a:t>
                      </a:r>
                      <a:endParaRPr lang="en-IN" sz="16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7035040"/>
                  </a:ext>
                </a:extLst>
              </a:tr>
              <a:tr h="384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0.9487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0. 9487 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0. 9487 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0. 9487 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9474207"/>
                  </a:ext>
                </a:extLst>
              </a:tr>
              <a:tr h="3790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0.9231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0.9408 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0.9231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0.9260 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072438"/>
                  </a:ext>
                </a:extLst>
              </a:tr>
              <a:tr h="384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0.8974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0.9267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0.8974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0.9022 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607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78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DB60C-FF55-4D87-5B3F-95096B71A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54C8FBD-418A-83F7-1545-06DDD14FF676}"/>
              </a:ext>
            </a:extLst>
          </p:cNvPr>
          <p:cNvSpPr txBox="1"/>
          <p:nvPr/>
        </p:nvSpPr>
        <p:spPr>
          <a:xfrm>
            <a:off x="758613" y="1178219"/>
            <a:ext cx="10557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188720"/>
            <a:r>
              <a:rPr lang="en-US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 Curve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with RFE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SMOTE without RFE Model </a:t>
            </a:r>
            <a:endParaRPr lang="en-US" sz="2000" b="1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8792FD-FED1-27A0-AB2B-EFFCEA66C205}"/>
              </a:ext>
            </a:extLst>
          </p:cNvPr>
          <p:cNvSpPr txBox="1"/>
          <p:nvPr/>
        </p:nvSpPr>
        <p:spPr>
          <a:xfrm>
            <a:off x="875817" y="297787"/>
            <a:ext cx="106962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C400D-51D2-3F1E-7405-A2937F12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B95222A-B113-7A6E-88C2-D7DB23BEB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349" y="14173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A9539-C052-9E6F-A9E6-0B0E0C51DE42}"/>
              </a:ext>
            </a:extLst>
          </p:cNvPr>
          <p:cNvSpPr txBox="1"/>
          <p:nvPr/>
        </p:nvSpPr>
        <p:spPr>
          <a:xfrm>
            <a:off x="758613" y="567037"/>
            <a:ext cx="106962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Comparison of ML Models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AE282A-4E57-DC4D-2E5D-33621AADC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039" y="1734208"/>
            <a:ext cx="3993108" cy="40661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A19ED7-C98B-CE08-D8CD-B02FC447A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93" y="1741162"/>
            <a:ext cx="5424506" cy="40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9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75D35-D9E7-3B98-7F9E-E8EEEDC1F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6F90CF3-5671-7C3D-6E58-223A12E55CE6}"/>
              </a:ext>
            </a:extLst>
          </p:cNvPr>
          <p:cNvSpPr txBox="1"/>
          <p:nvPr/>
        </p:nvSpPr>
        <p:spPr>
          <a:xfrm>
            <a:off x="875817" y="297787"/>
            <a:ext cx="106962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52F70-2910-A9C5-700C-6469D2B3914B}"/>
              </a:ext>
            </a:extLst>
          </p:cNvPr>
          <p:cNvSpPr txBox="1"/>
          <p:nvPr/>
        </p:nvSpPr>
        <p:spPr>
          <a:xfrm>
            <a:off x="875817" y="1383979"/>
            <a:ext cx="5950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453B6-7C4F-AF6B-3EDE-DBD69CA4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7EB6D8E-69ED-E452-4087-55C0391AA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349" y="14173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B885F-8225-D39B-F7D5-2DA2CA30F127}"/>
              </a:ext>
            </a:extLst>
          </p:cNvPr>
          <p:cNvSpPr txBox="1"/>
          <p:nvPr/>
        </p:nvSpPr>
        <p:spPr>
          <a:xfrm>
            <a:off x="747856" y="354833"/>
            <a:ext cx="106962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Literature Benchmarks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AF16E5-D12B-02F6-2001-A40D2AB6F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714771"/>
              </p:ext>
            </p:extLst>
          </p:nvPr>
        </p:nvGraphicFramePr>
        <p:xfrm>
          <a:off x="875817" y="1378131"/>
          <a:ext cx="9004295" cy="3931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859">
                  <a:extLst>
                    <a:ext uri="{9D8B030D-6E8A-4147-A177-3AD203B41FA5}">
                      <a16:colId xmlns:a16="http://schemas.microsoft.com/office/drawing/2014/main" val="3261726742"/>
                    </a:ext>
                  </a:extLst>
                </a:gridCol>
                <a:gridCol w="1800859">
                  <a:extLst>
                    <a:ext uri="{9D8B030D-6E8A-4147-A177-3AD203B41FA5}">
                      <a16:colId xmlns:a16="http://schemas.microsoft.com/office/drawing/2014/main" val="2484558673"/>
                    </a:ext>
                  </a:extLst>
                </a:gridCol>
                <a:gridCol w="1800859">
                  <a:extLst>
                    <a:ext uri="{9D8B030D-6E8A-4147-A177-3AD203B41FA5}">
                      <a16:colId xmlns:a16="http://schemas.microsoft.com/office/drawing/2014/main" val="4056813224"/>
                    </a:ext>
                  </a:extLst>
                </a:gridCol>
                <a:gridCol w="1800859">
                  <a:extLst>
                    <a:ext uri="{9D8B030D-6E8A-4147-A177-3AD203B41FA5}">
                      <a16:colId xmlns:a16="http://schemas.microsoft.com/office/drawing/2014/main" val="1080515226"/>
                    </a:ext>
                  </a:extLst>
                </a:gridCol>
                <a:gridCol w="1800859">
                  <a:extLst>
                    <a:ext uri="{9D8B030D-6E8A-4147-A177-3AD203B41FA5}">
                      <a16:colId xmlns:a16="http://schemas.microsoft.com/office/drawing/2014/main" val="1385088362"/>
                    </a:ext>
                  </a:extLst>
                </a:gridCol>
              </a:tblGrid>
              <a:tr h="639717">
                <a:tc>
                  <a:txBody>
                    <a:bodyPr/>
                    <a:lstStyle/>
                    <a:p>
                      <a:r>
                        <a:rPr lang="en-US" dirty="0"/>
                        <a:t>Literature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Model(s)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Proposed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98192"/>
                  </a:ext>
                </a:extLst>
              </a:tr>
              <a:tr h="913882">
                <a:tc>
                  <a:txBody>
                    <a:bodyPr/>
                    <a:lstStyle/>
                    <a:p>
                      <a:r>
                        <a:rPr lang="en-US" b="1" dirty="0" err="1"/>
                        <a:t>Tsanas</a:t>
                      </a:r>
                      <a:r>
                        <a:rPr lang="en-US" b="1" dirty="0"/>
                        <a:t> et al., 2012 [6]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SVM, Regression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93.00%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(SMOTE + RFE)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94.87%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896922"/>
                  </a:ext>
                </a:extLst>
              </a:tr>
              <a:tr h="639717">
                <a:tc>
                  <a:txBody>
                    <a:bodyPr/>
                    <a:lstStyle/>
                    <a:p>
                      <a:r>
                        <a:rPr lang="en-US" b="1" dirty="0"/>
                        <a:t>Little et al., 2009 [7]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Kernel-based 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91.40%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SVM (SMOTE + RFE)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90.22%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032483"/>
                  </a:ext>
                </a:extLst>
              </a:tr>
              <a:tr h="1736375">
                <a:tc>
                  <a:txBody>
                    <a:bodyPr/>
                    <a:lstStyle/>
                    <a:p>
                      <a:r>
                        <a:rPr lang="da-DK" b="1" dirty="0"/>
                        <a:t>K. Velu et al., 2025 [8]</a:t>
                      </a:r>
                      <a:endParaRPr lang="da-D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Interpretable Feature Ranking </a:t>
                      </a:r>
                      <a:r>
                        <a:rPr lang="en-US" dirty="0"/>
                        <a:t>IFRX (</a:t>
                      </a:r>
                      <a:r>
                        <a:rPr lang="en-US" dirty="0" err="1"/>
                        <a:t>XGBoost</a:t>
                      </a:r>
                      <a:r>
                        <a:rPr lang="en-US" dirty="0"/>
                        <a:t>),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96.61% (IFRX) </a:t>
                      </a:r>
                      <a:br>
                        <a:rPr lang="en-US" dirty="0"/>
                      </a:br>
                      <a:r>
                        <a:rPr lang="en-US" dirty="0"/>
                        <a:t>90.29% (SVC)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Random Forest (SMOTE + RFE) </a:t>
                      </a:r>
                      <a:br>
                        <a:rPr lang="en-US"/>
                      </a:br>
                      <a:r>
                        <a:rPr lang="en-US"/>
                        <a:t>KNN (SMOTE + RFE) </a:t>
                      </a:r>
                      <a:br>
                        <a:rPr lang="en-US"/>
                      </a:br>
                      <a:r>
                        <a:rPr lang="en-US"/>
                        <a:t>SVM (SMOTE + RFE)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94.87% </a:t>
                      </a:r>
                      <a:br>
                        <a:rPr lang="en-US" dirty="0"/>
                      </a:br>
                      <a:r>
                        <a:rPr lang="en-US" dirty="0"/>
                        <a:t>92.30% </a:t>
                      </a:r>
                      <a:br>
                        <a:rPr lang="en-US" dirty="0"/>
                      </a:br>
                      <a:r>
                        <a:rPr lang="en-US" dirty="0"/>
                        <a:t>90.22%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10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69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FEE7D-24C2-60A2-797F-E381E017F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67C4B90-0760-D513-CED2-97CFA03B6673}"/>
              </a:ext>
            </a:extLst>
          </p:cNvPr>
          <p:cNvSpPr txBox="1"/>
          <p:nvPr/>
        </p:nvSpPr>
        <p:spPr>
          <a:xfrm>
            <a:off x="875816" y="502827"/>
            <a:ext cx="1030653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Work  </a:t>
            </a: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7765D0-8A3D-6656-C9A6-463B458A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4E33B-8B65-8E58-D395-D8D11E2863DB}"/>
              </a:ext>
            </a:extLst>
          </p:cNvPr>
          <p:cNvSpPr txBox="1"/>
          <p:nvPr/>
        </p:nvSpPr>
        <p:spPr>
          <a:xfrm>
            <a:off x="875816" y="1230659"/>
            <a:ext cx="1008323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Our study successfully applied multiple machine learning models (Random Forest, SVM, KNN) to Parkinson’s Disease detection using voice features.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Feature selection using RFE and class balancing with SMOTE significantly improved performance.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Random Forest model achieved the highest accuracy (94.87%), outperforming several established benchmarks.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future, we want to apply CNNs or RNNs to automatically learn features from raw audio data. To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further validate the model’s performance and generalizability, we also plan to test it on additional datasets [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 repository: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https://github.com/Anannabiswas/PD_Classification_Using_Voice_Data.git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0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FB9E2-EC7E-5B18-77E5-693E8336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EF6E627-D9EA-5FEE-E5FA-64CF6CC27F1F}"/>
              </a:ext>
            </a:extLst>
          </p:cNvPr>
          <p:cNvSpPr txBox="1"/>
          <p:nvPr/>
        </p:nvSpPr>
        <p:spPr>
          <a:xfrm>
            <a:off x="875817" y="1030036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64AB0-F0F7-2F6C-F490-A3C700218070}"/>
              </a:ext>
            </a:extLst>
          </p:cNvPr>
          <p:cNvSpPr txBox="1"/>
          <p:nvPr/>
        </p:nvSpPr>
        <p:spPr>
          <a:xfrm>
            <a:off x="875817" y="642708"/>
            <a:ext cx="1030653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References: </a:t>
            </a: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F4278C-0888-E001-4AEF-92D6C533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9E872-3179-C4FC-51F2-845BC4C03951}"/>
              </a:ext>
            </a:extLst>
          </p:cNvPr>
          <p:cNvSpPr txBox="1"/>
          <p:nvPr/>
        </p:nvSpPr>
        <p:spPr>
          <a:xfrm>
            <a:off x="931141" y="1161304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A2FF2-B82E-00A3-B64F-8BC5F998315F}"/>
              </a:ext>
            </a:extLst>
          </p:cNvPr>
          <p:cNvSpPr txBox="1"/>
          <p:nvPr/>
        </p:nvSpPr>
        <p:spPr>
          <a:xfrm>
            <a:off x="903479" y="1328425"/>
            <a:ext cx="10306533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Ito,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Hidefumi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"Symptoms and signs of Parkinson’s disease and other movement disorders. “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Brain Stimulation for Neurological Disorders: Theoretical Background and Clinical Application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Cham: Springer International Publishing, 2014. 21-37.</a:t>
            </a:r>
          </a:p>
          <a:p>
            <a:pPr algn="just"/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Fang,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Congcong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al. "Cognition deficits in Parkinson’s disease: mechanisms and treatment. “Parkin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son’s disease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2020.1 (2020): 2076942.</a:t>
            </a:r>
          </a:p>
          <a:p>
            <a:pPr algn="just"/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Ho, Aileen K., et al. "Speech impairment in a large sample of patients with Parkinson’s disease.“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Behavioural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neurology 11.3 (1999): 131-137.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K. Velu and N. Jaisankar, "Design of an Early Prediction Model for Parkinson’s Disease Using Machine Learning," IEEE Access, vol. 13, pp. 17457-17472, 2025,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10.1109/ACCESS.2025.3533703.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 Little, M. A., McSharry, P. E., Hunter, E. J., Spielman, J., &amp; Ramig, L. O. (2009). Suitability of dysphonia measurements for telemonitoring of Parkinson’s disease. IEEE Transactions on Biomedical </a:t>
            </a:r>
            <a:r>
              <a:rPr lang="fi-FI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Engineering,56(4), 1015-1022. Dataset: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https://archive.ics.uci.edu/dataset/174/parkinsons</a:t>
            </a: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[6]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Tsanas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A., Little, M. A., McSharry, P. E., Spielman, J., &amp; Ramig, L. O. (2012). Novel speech signal processing algorithms for high-accuracy classification of Parkinson's disease. IEEE Transactions on Biomedical Engineering, 59(5), 1264-1271. https://doi.org/10.1109/TBME.2012.2183367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[7]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A. Little ∗, P. E. McSharry, E. J. Hunter, J. Spielman and L. O. Ramig, "Suitability of Dysphonia Measurements for Telemonitoring of Parkinson's Disease," in IEEE Transactions on Biomedical Engineering, vol. 56, no. 4, pp. 1015-1022, April 2009,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10.1109/TBME.2008.2005954.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[8] K. Velu and N. Jaisankar, "Design of an Early Prediction Model for Parkinson’s Disease Using Machine Learning," IEEE Access, vol. 13, pp. 17457-17472, 2025, doi:10.1109/ACCESS.2025.353370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[9] Dataset: “Voice Samples for Patients with Parkinson’s Disease and Healthy controls”, https:// doi.org/ 10. 6084/ m9.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figsh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are. 23849 127</a:t>
            </a:r>
          </a:p>
        </p:txBody>
      </p:sp>
    </p:spTree>
    <p:extLst>
      <p:ext uri="{BB962C8B-B14F-4D97-AF65-F5344CB8AC3E}">
        <p14:creationId xmlns:p14="http://schemas.microsoft.com/office/powerpoint/2010/main" val="282457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DE086-F7CA-5F50-FE0F-57A4417E3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3;g30ec9267e61_0_19">
            <a:extLst>
              <a:ext uri="{FF2B5EF4-FFF2-40B4-BE49-F238E27FC236}">
                <a16:creationId xmlns:a16="http://schemas.microsoft.com/office/drawing/2014/main" id="{C1F975D6-10DE-1B8B-3523-3A6B92AE6914}"/>
              </a:ext>
            </a:extLst>
          </p:cNvPr>
          <p:cNvSpPr txBox="1">
            <a:spLocks/>
          </p:cNvSpPr>
          <p:nvPr/>
        </p:nvSpPr>
        <p:spPr>
          <a:xfrm>
            <a:off x="4374585" y="525432"/>
            <a:ext cx="3023083" cy="46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ctr">
              <a:spcBef>
                <a:spcPts val="0"/>
              </a:spcBef>
              <a:buSzPts val="1100"/>
              <a:defRPr/>
            </a:pPr>
            <a:r>
              <a:rPr lang="en-US" sz="2800" dirty="0">
                <a:solidFill>
                  <a:srgbClr val="9E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Team Members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B3C5F-A8A6-6A62-381F-8BF9C3A7E123}"/>
              </a:ext>
            </a:extLst>
          </p:cNvPr>
          <p:cNvSpPr txBox="1"/>
          <p:nvPr/>
        </p:nvSpPr>
        <p:spPr>
          <a:xfrm>
            <a:off x="762798" y="4080817"/>
            <a:ext cx="21447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5240C3-48F5-7C22-609D-EB40BC9A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4F8D1-F822-E000-08E4-C4F473CBC4A9}"/>
              </a:ext>
            </a:extLst>
          </p:cNvPr>
          <p:cNvSpPr txBox="1"/>
          <p:nvPr/>
        </p:nvSpPr>
        <p:spPr>
          <a:xfrm>
            <a:off x="6757380" y="4559415"/>
            <a:ext cx="3880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Ananna Biswas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PhD Student in Computer Engineering,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Dept of Electrical and Computer Engineering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Michigan Technological University (MTU)</a:t>
            </a:r>
          </a:p>
        </p:txBody>
      </p:sp>
      <p:pic>
        <p:nvPicPr>
          <p:cNvPr id="5" name="Picture 4" descr="A person wearing glasses and smiling&#10;&#10;AI-generated content may be incorrect.">
            <a:extLst>
              <a:ext uri="{FF2B5EF4-FFF2-40B4-BE49-F238E27FC236}">
                <a16:creationId xmlns:a16="http://schemas.microsoft.com/office/drawing/2014/main" id="{8D30FFC4-A02D-327E-5E16-71826CA24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96" y="1310294"/>
            <a:ext cx="2540008" cy="31244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C2F1FE-7060-BE7C-D793-47E0A52873EE}"/>
              </a:ext>
            </a:extLst>
          </p:cNvPr>
          <p:cNvSpPr txBox="1"/>
          <p:nvPr/>
        </p:nvSpPr>
        <p:spPr>
          <a:xfrm>
            <a:off x="2005606" y="4602970"/>
            <a:ext cx="388052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Keerthi Kesavan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MS Student in Health Informatics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Department of Applied Computing,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Michigan Technological University (MTU)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A378DC-DB24-6FF4-32F2-876DE30016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t="13122" r="40001" b="13074"/>
          <a:stretch/>
        </p:blipFill>
        <p:spPr>
          <a:xfrm>
            <a:off x="2093869" y="1300923"/>
            <a:ext cx="2540008" cy="312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2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97BF2-8A49-6568-7D15-2930C36AA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F7B5AD-C536-31C4-1510-2CEA5268D292}"/>
              </a:ext>
            </a:extLst>
          </p:cNvPr>
          <p:cNvSpPr txBox="1"/>
          <p:nvPr/>
        </p:nvSpPr>
        <p:spPr>
          <a:xfrm>
            <a:off x="762798" y="4080817"/>
            <a:ext cx="21447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298C2-C3B4-D412-FFBE-D94651DE2393}"/>
              </a:ext>
            </a:extLst>
          </p:cNvPr>
          <p:cNvSpPr txBox="1"/>
          <p:nvPr/>
        </p:nvSpPr>
        <p:spPr>
          <a:xfrm>
            <a:off x="3543974" y="4171688"/>
            <a:ext cx="4465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Ananna Biswas,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anannab@mtu.edu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Website: https://anannabiswas.github.io/</a:t>
            </a:r>
          </a:p>
          <a:p>
            <a:pPr algn="ctr"/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Keerthi Kesavan,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kkesavan@mtu.edu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00F9C7-4530-B104-3E16-61954338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  <p:pic>
        <p:nvPicPr>
          <p:cNvPr id="7172" name="Picture 4" descr="3d Man Thank You Stock Photos and Images - 123RF">
            <a:extLst>
              <a:ext uri="{FF2B5EF4-FFF2-40B4-BE49-F238E27FC236}">
                <a16:creationId xmlns:a16="http://schemas.microsoft.com/office/drawing/2014/main" id="{F87E89E9-0901-9FFB-509B-8D0980801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5" r="3457"/>
          <a:stretch/>
        </p:blipFill>
        <p:spPr bwMode="auto">
          <a:xfrm>
            <a:off x="3543974" y="611892"/>
            <a:ext cx="4139165" cy="38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67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130A-1E79-35CD-E2A6-79F1CF6B6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B2704DC-DB10-549D-8EF6-07AF9AF6705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75817" y="1428750"/>
            <a:ext cx="1010968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Motivation and Background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Why use Voice Data for Parkinson’s Disease (PD) Detection 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Challenges in Machine Learning Model Development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Approach to Address these Challenges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Performance Comparison among proposed ML models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Comparison with Literature Benchmarks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Conclusion and Future Work </a:t>
            </a:r>
            <a:endParaRPr lang="en-US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85D650-352F-D902-65ED-599A9D6D6E93}"/>
              </a:ext>
            </a:extLst>
          </p:cNvPr>
          <p:cNvSpPr txBox="1"/>
          <p:nvPr/>
        </p:nvSpPr>
        <p:spPr>
          <a:xfrm>
            <a:off x="940685" y="58067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E970A-CF5E-9AFC-9EB1-7F96B9A4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767FC-E9B5-2BD5-46C0-4557E66C5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79688" y="387128"/>
            <a:ext cx="2605812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0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1B1C1-0BE0-D65B-0CD0-F43BAB9F8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A0F6432-932B-3BA4-2F97-FD87FD5853AB}"/>
              </a:ext>
            </a:extLst>
          </p:cNvPr>
          <p:cNvSpPr txBox="1"/>
          <p:nvPr/>
        </p:nvSpPr>
        <p:spPr>
          <a:xfrm>
            <a:off x="875817" y="1030036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42910-3C74-AAA6-4058-F9058250CDE0}"/>
              </a:ext>
            </a:extLst>
          </p:cNvPr>
          <p:cNvSpPr txBox="1"/>
          <p:nvPr/>
        </p:nvSpPr>
        <p:spPr>
          <a:xfrm>
            <a:off x="662360" y="561257"/>
            <a:ext cx="103065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 and Background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EC440B-0434-D9A1-9D87-BD468ECD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C3233-14E7-6CDF-5AC6-4A4CEFF716F4}"/>
              </a:ext>
            </a:extLst>
          </p:cNvPr>
          <p:cNvSpPr txBox="1"/>
          <p:nvPr/>
        </p:nvSpPr>
        <p:spPr>
          <a:xfrm>
            <a:off x="717362" y="1392254"/>
            <a:ext cx="63240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Parkinson’s Disease (PD): </a:t>
            </a:r>
          </a:p>
          <a:p>
            <a:pPr algn="l"/>
            <a:endParaRPr lang="en-US" sz="2000" b="1" dirty="0">
              <a:solidFill>
                <a:srgbClr val="001D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000" b="1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neurodegenerative disorder that </a:t>
            </a:r>
            <a:r>
              <a:rPr lang="en-US" sz="200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affects movement, 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balance, and coordination. </a:t>
            </a:r>
          </a:p>
          <a:p>
            <a:pPr algn="l"/>
            <a:endParaRPr lang="en-US" sz="2000" dirty="0">
              <a:solidFill>
                <a:srgbClr val="001D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leads to motor symptoms like tremors, bradykinesia, and rigidity, as well as non-motor symptoms such as cognitive impairment and mood disturbances. </a:t>
            </a:r>
          </a:p>
          <a:p>
            <a:endParaRPr lang="en-US" sz="2000" dirty="0">
              <a:solidFill>
                <a:srgbClr val="001D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the exact cause of PD remains uncertain, </a:t>
            </a:r>
            <a:r>
              <a:rPr lang="en-US" sz="2000" b="1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detection</a:t>
            </a:r>
            <a:r>
              <a:rPr lang="en-US" sz="20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key to improving patient outcomes and slowing disease progression.</a:t>
            </a:r>
            <a:br>
              <a:rPr lang="en-US" sz="20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001D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 descr="Stem Cell Treatment for Parkinson's Disease in Mumbai, India - MedAcess">
            <a:extLst>
              <a:ext uri="{FF2B5EF4-FFF2-40B4-BE49-F238E27FC236}">
                <a16:creationId xmlns:a16="http://schemas.microsoft.com/office/drawing/2014/main" id="{C6D2318D-9294-6234-7B9C-C075EF07D93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375121" y="3068174"/>
            <a:ext cx="817096" cy="81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433FE-8DCC-80DD-CBEE-351ACDB96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299" y="1279985"/>
            <a:ext cx="3977999" cy="463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6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2F6F6-00AF-2E63-734B-7A5E10A8C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44CC068-A078-0EF3-E139-BA254F29699B}"/>
              </a:ext>
            </a:extLst>
          </p:cNvPr>
          <p:cNvSpPr txBox="1"/>
          <p:nvPr/>
        </p:nvSpPr>
        <p:spPr>
          <a:xfrm>
            <a:off x="689288" y="699433"/>
            <a:ext cx="105575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1188720">
              <a:spcBef>
                <a:spcPts val="800"/>
              </a:spcBef>
            </a:pPr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Voice Data for Parkinson’s Disease (PD) Detection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3B29CE-7517-1DEB-87B5-037D5FE6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AutoShape 4" descr="Stem Cell Treatment for Parkinson's Disease in Mumbai, India - MedAcess">
            <a:extLst>
              <a:ext uri="{FF2B5EF4-FFF2-40B4-BE49-F238E27FC236}">
                <a16:creationId xmlns:a16="http://schemas.microsoft.com/office/drawing/2014/main" id="{BD7E07C0-1A89-1A37-C14E-3607F01D2D4C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375121" y="3068174"/>
            <a:ext cx="817096" cy="81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B3A76-E678-7F07-7BE5-7E274D4525D5}"/>
              </a:ext>
            </a:extLst>
          </p:cNvPr>
          <p:cNvSpPr txBox="1"/>
          <p:nvPr/>
        </p:nvSpPr>
        <p:spPr>
          <a:xfrm>
            <a:off x="744699" y="1690062"/>
            <a:ext cx="522337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Speech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normalities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reduced vocal intensity, imprecise articulation, and speech monotony are the earliest signs of PD.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Stud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ies show that 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oice is the most commonly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severely affected feature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stages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Parkinson’s disease </a:t>
            </a:r>
            <a:r>
              <a:rPr lang="en-US" sz="20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[3].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Voice analysis for PD is a promising tool: non-invasive, cost-effective, and can be monitored remotely.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02BBF8-2C77-459E-F08A-729BF4AAD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998" y="2218388"/>
            <a:ext cx="4936521" cy="2776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1AB3CB-C307-9A49-7F64-5FFFC28D2BB4}"/>
              </a:ext>
            </a:extLst>
          </p:cNvPr>
          <p:cNvSpPr txBox="1"/>
          <p:nvPr/>
        </p:nvSpPr>
        <p:spPr>
          <a:xfrm>
            <a:off x="6589345" y="1757470"/>
            <a:ext cx="5092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 Data For PD Prediction</a:t>
            </a:r>
          </a:p>
        </p:txBody>
      </p:sp>
    </p:spTree>
    <p:extLst>
      <p:ext uri="{BB962C8B-B14F-4D97-AF65-F5344CB8AC3E}">
        <p14:creationId xmlns:p14="http://schemas.microsoft.com/office/powerpoint/2010/main" val="408890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B0C5A-B35C-01B1-43C6-06A4B9986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EC1861A-FFD1-B7F7-4D1C-F95CDD0D8072}"/>
              </a:ext>
            </a:extLst>
          </p:cNvPr>
          <p:cNvSpPr txBox="1"/>
          <p:nvPr/>
        </p:nvSpPr>
        <p:spPr>
          <a:xfrm>
            <a:off x="1330664" y="1300753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029A1F-9571-DC5A-F842-B7BC2273ADBA}"/>
              </a:ext>
            </a:extLst>
          </p:cNvPr>
          <p:cNvSpPr txBox="1"/>
          <p:nvPr/>
        </p:nvSpPr>
        <p:spPr>
          <a:xfrm>
            <a:off x="1011485" y="546076"/>
            <a:ext cx="103065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in ML based PD Detection</a:t>
            </a:r>
          </a:p>
          <a:p>
            <a:endParaRPr lang="en-US" sz="28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60D4D-C11E-2620-9CB4-E450E652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52E45-C399-10EC-5400-BAD131402B54}"/>
              </a:ext>
            </a:extLst>
          </p:cNvPr>
          <p:cNvSpPr txBox="1"/>
          <p:nvPr/>
        </p:nvSpPr>
        <p:spPr>
          <a:xfrm>
            <a:off x="942734" y="1574418"/>
            <a:ext cx="46674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 Imbalance: PD samples greatly outnumber healthy controls, risking biased model predictions [4].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Selection: Irrelevant or redundant features can reduce model accuracy.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Interpretability: Clinically useful models must provide understandable decision logic for healthcare professionals.</a:t>
            </a:r>
          </a:p>
        </p:txBody>
      </p:sp>
      <p:pic>
        <p:nvPicPr>
          <p:cNvPr id="9" name="Picture 8" descr="A diagram of a diagram of a person's body&#10;&#10;AI-generated content may be incorrect.">
            <a:extLst>
              <a:ext uri="{FF2B5EF4-FFF2-40B4-BE49-F238E27FC236}">
                <a16:creationId xmlns:a16="http://schemas.microsoft.com/office/drawing/2014/main" id="{E9DA0113-5B2F-BC9B-6FC1-B683F9458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480" y="1491655"/>
            <a:ext cx="4555071" cy="45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8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19DF9-C97A-7EAE-A3B3-8F49ED2F3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DED4FC6-9580-5386-DDC7-039EA309816A}"/>
              </a:ext>
            </a:extLst>
          </p:cNvPr>
          <p:cNvSpPr txBox="1"/>
          <p:nvPr/>
        </p:nvSpPr>
        <p:spPr>
          <a:xfrm>
            <a:off x="817215" y="1451844"/>
            <a:ext cx="10557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Approach to Address the Challenges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E2D64B8-5C77-D0D4-CC48-7687C40B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15" y="2017224"/>
            <a:ext cx="983572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Handling Class Imbalance: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SMOTE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(Synthetic Minority Over-sampling Technique) to balance the dataset and reduce prediction bias.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Improving Feature Selection: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Recursive Feature Elimination (RFE)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retain only the most relevant features.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Ensuring Robust Model Performance: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Trained and compared three ML models: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Random Forest, SVM, and KNN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with and without RFE.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855107-F874-87EE-BF71-04929471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60B74-C810-9595-970A-635F7E128275}"/>
              </a:ext>
            </a:extLst>
          </p:cNvPr>
          <p:cNvSpPr txBox="1"/>
          <p:nvPr/>
        </p:nvSpPr>
        <p:spPr>
          <a:xfrm>
            <a:off x="809767" y="557098"/>
            <a:ext cx="10306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 Detection using ML Models</a:t>
            </a:r>
          </a:p>
        </p:txBody>
      </p:sp>
    </p:spTree>
    <p:extLst>
      <p:ext uri="{BB962C8B-B14F-4D97-AF65-F5344CB8AC3E}">
        <p14:creationId xmlns:p14="http://schemas.microsoft.com/office/powerpoint/2010/main" val="35510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7CB75-E6AB-7F7E-6FC0-E6F62401A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8342B81-F20A-19F5-1210-F73A19FF6E6A}"/>
              </a:ext>
            </a:extLst>
          </p:cNvPr>
          <p:cNvSpPr txBox="1"/>
          <p:nvPr/>
        </p:nvSpPr>
        <p:spPr>
          <a:xfrm>
            <a:off x="757238" y="1471290"/>
            <a:ext cx="100230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Handling Data Imbalance for Voice Dataset: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publicly available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voice data of PD and Healthy Subjects,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accessed via the UCI Machine Learning Repository [5]. </a:t>
            </a:r>
          </a:p>
          <a:p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dataset has gained significant attention in Parkinson’s disease research due to its extensive range of speech-related features.</a:t>
            </a:r>
          </a:p>
          <a:p>
            <a:pPr algn="l"/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comprises 195 voice recordings from 31 participants, with an imbalanced class distribution (23 PD patients and 8 healthy subjects).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9E6227D-71E6-0E3A-6440-647A3E72C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366" y="1649679"/>
            <a:ext cx="648375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C9EEF-2B21-2CBB-CA7B-88F5A1E5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DA8A7-0B19-CA6B-E2A9-985E45BE4BAF}"/>
              </a:ext>
            </a:extLst>
          </p:cNvPr>
          <p:cNvSpPr txBox="1"/>
          <p:nvPr/>
        </p:nvSpPr>
        <p:spPr>
          <a:xfrm>
            <a:off x="757238" y="776530"/>
            <a:ext cx="10306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 Detection using ML Models</a:t>
            </a:r>
          </a:p>
        </p:txBody>
      </p:sp>
    </p:spTree>
    <p:extLst>
      <p:ext uri="{BB962C8B-B14F-4D97-AF65-F5344CB8AC3E}">
        <p14:creationId xmlns:p14="http://schemas.microsoft.com/office/powerpoint/2010/main" val="113246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F2D36-BA52-1DB9-E976-3C84A4514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95F89DE-A841-8D53-B513-A437D4992489}"/>
              </a:ext>
            </a:extLst>
          </p:cNvPr>
          <p:cNvSpPr txBox="1"/>
          <p:nvPr/>
        </p:nvSpPr>
        <p:spPr>
          <a:xfrm>
            <a:off x="817215" y="1669428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67874-60F8-A992-8C10-2ED2EF9BA2FE}"/>
              </a:ext>
            </a:extLst>
          </p:cNvPr>
          <p:cNvSpPr txBox="1"/>
          <p:nvPr/>
        </p:nvSpPr>
        <p:spPr>
          <a:xfrm>
            <a:off x="766576" y="1760035"/>
            <a:ext cx="5950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0E98-4A4E-0FE5-9850-9DB8B8A5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31CDA-1660-2B12-A73E-C3B16D81B014}"/>
              </a:ext>
            </a:extLst>
          </p:cNvPr>
          <p:cNvSpPr txBox="1"/>
          <p:nvPr/>
        </p:nvSpPr>
        <p:spPr>
          <a:xfrm>
            <a:off x="757238" y="776530"/>
            <a:ext cx="10306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 Detection using ML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C06CC-A69E-55BF-1B73-0A2E545C9F18}"/>
              </a:ext>
            </a:extLst>
          </p:cNvPr>
          <p:cNvSpPr txBox="1"/>
          <p:nvPr/>
        </p:nvSpPr>
        <p:spPr>
          <a:xfrm>
            <a:off x="766576" y="1469683"/>
            <a:ext cx="106681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Handling Data Imbalance for Voice Dataset: SMOTE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generates synthetic examples of the minority class to create a balanced training set. Healthy Status = 0, PD status = 1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6FFE4B-42A1-48EF-08B6-29CF69ECA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83983"/>
            <a:ext cx="4204206" cy="3342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25AE19-FE36-1E8C-95C4-C3792007B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516" y="2667666"/>
            <a:ext cx="4114800" cy="337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8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45A3E-EBFE-3A21-9AAD-5B850BC35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8B255EC-A339-0FAB-BD13-F66A8CF3E101}"/>
              </a:ext>
            </a:extLst>
          </p:cNvPr>
          <p:cNvSpPr txBox="1"/>
          <p:nvPr/>
        </p:nvSpPr>
        <p:spPr>
          <a:xfrm>
            <a:off x="757238" y="1986930"/>
            <a:ext cx="485291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defTabSz="1188720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RFE (Recursive Feature Elimination) for improving Feature Selection.</a:t>
            </a:r>
          </a:p>
          <a:p>
            <a:pPr marL="285750" indent="-285750" algn="just" defTabSz="118872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defTabSz="1188720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RFE helps in selecting a subset of the most significant features by recursively eliminating the least important ones.</a:t>
            </a:r>
          </a:p>
          <a:p>
            <a:pPr marL="285750" indent="-285750" algn="just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defTabSz="118872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improve our models’ performance, we have fine-tuned hyperparameters using Grid Search CV. </a:t>
            </a:r>
          </a:p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01935-72D3-2A46-4167-95BB8A1A0F2A}"/>
              </a:ext>
            </a:extLst>
          </p:cNvPr>
          <p:cNvSpPr txBox="1"/>
          <p:nvPr/>
        </p:nvSpPr>
        <p:spPr>
          <a:xfrm>
            <a:off x="766576" y="1760035"/>
            <a:ext cx="5950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C559-7619-27A5-0B53-5777D57B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EAEC5-E306-3655-AAAE-52728C3E612F}"/>
              </a:ext>
            </a:extLst>
          </p:cNvPr>
          <p:cNvSpPr txBox="1"/>
          <p:nvPr/>
        </p:nvSpPr>
        <p:spPr>
          <a:xfrm>
            <a:off x="757238" y="776530"/>
            <a:ext cx="10306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 Detection using ML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B41DF-B9C7-FB66-4597-913231FC2B3C}"/>
              </a:ext>
            </a:extLst>
          </p:cNvPr>
          <p:cNvSpPr txBox="1"/>
          <p:nvPr/>
        </p:nvSpPr>
        <p:spPr>
          <a:xfrm>
            <a:off x="757238" y="1444407"/>
            <a:ext cx="106681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 and Training with Hyperparameter Tuning: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B5DF-32C2-5B4D-07F3-AA537F5BD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671" y="1883518"/>
            <a:ext cx="5724752" cy="347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2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9988</TotalTime>
  <Words>1453</Words>
  <Application>Microsoft Office PowerPoint</Application>
  <PresentationFormat>Widescreen</PresentationFormat>
  <Paragraphs>214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Avenir Next Regular</vt:lpstr>
      <vt:lpstr>Calibri</vt:lpstr>
      <vt:lpstr>Calibri Light</vt:lpstr>
      <vt:lpstr>Myriad Pro</vt:lpstr>
      <vt:lpstr>Times New Roman</vt:lpstr>
      <vt:lpstr>Wingdings</vt:lpstr>
      <vt:lpstr>Office Theme</vt:lpstr>
      <vt:lpstr>Development of Machine Learning Models for Early-Stage Parkinson's Disease Prediction Using Voice Recording Data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ananna biswas</cp:lastModifiedBy>
  <cp:revision>335</cp:revision>
  <cp:lastPrinted>2025-04-18T23:31:06Z</cp:lastPrinted>
  <dcterms:created xsi:type="dcterms:W3CDTF">2016-04-13T13:43:46Z</dcterms:created>
  <dcterms:modified xsi:type="dcterms:W3CDTF">2025-04-19T00:38:30Z</dcterms:modified>
</cp:coreProperties>
</file>