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5" r:id="rId5"/>
    <p:sldId id="306" r:id="rId6"/>
    <p:sldId id="294" r:id="rId7"/>
    <p:sldId id="313" r:id="rId8"/>
    <p:sldId id="310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327" r:id="rId20"/>
    <p:sldId id="318" r:id="rId21"/>
    <p:sldId id="329" r:id="rId22"/>
    <p:sldId id="330" r:id="rId23"/>
    <p:sldId id="331" r:id="rId24"/>
    <p:sldId id="333" r:id="rId25"/>
    <p:sldId id="334" r:id="rId26"/>
    <p:sldId id="3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98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4762" y="2506133"/>
            <a:ext cx="6693408" cy="1412240"/>
          </a:xfrm>
        </p:spPr>
        <p:txBody>
          <a:bodyPr/>
          <a:lstStyle/>
          <a:p>
            <a:r>
              <a:rPr lang="en-US" dirty="0"/>
              <a:t>Sign Language</a:t>
            </a:r>
            <a:br>
              <a:rPr lang="en-US" dirty="0"/>
            </a:br>
            <a:r>
              <a:rPr lang="en-US" dirty="0"/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EAB39-D0A8-F9B0-0D45-72F16FD2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914C-9A5C-96BF-19A7-F6BEF732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05245"/>
            <a:ext cx="495300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7923-AFFA-6F0E-862D-E425346D5DA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245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EEEAA-84C1-A12A-4B61-FF57B731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55488-4DCF-F252-B073-2546D5FF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3227C-FF72-76F4-D3BE-354074C597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2826" y="2615184"/>
            <a:ext cx="6729307" cy="3319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CNNs consist of multiple convolutional  layers each layer containing numerous “filters” which perform feature extraction.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Initially these “filters” are random and by training, the feature extraction gets better by better.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It’s primarily used for image classification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95C1-FC8B-2250-A054-61310E79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07" y="2467356"/>
            <a:ext cx="2943225" cy="362864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ABE93-CB6A-750C-1554-3D30A9BE1749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2413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2E81-6FF8-C47E-FAF4-CA857892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CNN Classifier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B4AB1-AB98-A7B6-247E-0E7F557ED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D3C5D0-3BB0-9301-932D-1D7838AF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95" y="2440516"/>
            <a:ext cx="5601209" cy="4036484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919541-A72B-7EA8-B1D4-2ADD646C32A5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06A17F-9FE2-9B08-8897-55F0C950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032589"/>
            <a:ext cx="9884664" cy="731520"/>
          </a:xfrm>
        </p:spPr>
        <p:txBody>
          <a:bodyPr/>
          <a:lstStyle/>
          <a:p>
            <a:r>
              <a:rPr lang="en-IN" dirty="0"/>
              <a:t>Finger Spelling Sentence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44B1B-4F12-67E2-010F-4F683AC7CE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E5CFF-580B-DAB2-3941-DA5E11494775}"/>
              </a:ext>
            </a:extLst>
          </p:cNvPr>
          <p:cNvSpPr txBox="1"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4095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CA7689-30CE-1120-EDA0-1585C02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D823FD-A1A3-C3DF-8A22-0BBF46A603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835640" cy="35824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Whenever the count of a letter detected exceeds a specific value and no other letter is close to it by a threshold we print the letter and add it to the current string(In our code we kept the value as 50 and difference threshold as 20).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Otherwise we clear the current dictionary which has the count of detections of present symbol to avoid the probability of a wrong letter getting predicted.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Whenever the count of a blank(plain background) detected exceeds a specific value and if the current buffer is empty no spaces are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other case it predicts the end of word by printing a space and the current gets appended to the sentence below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41E3D-FBB7-E369-AEAD-CD962FCF5B3A}"/>
              </a:ext>
            </a:extLst>
          </p:cNvPr>
          <p:cNvSpPr txBox="1"/>
          <p:nvPr/>
        </p:nvSpPr>
        <p:spPr>
          <a:xfrm>
            <a:off x="80387" y="6581001"/>
            <a:ext cx="276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Sign Language Recognition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09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2928-5E39-FF38-38D2-43A2768C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4C04-CEAE-C7EF-F716-1D5F03872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193A8-728D-1EF8-BBE5-6BFA1F4FCC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● Python 3.6.6 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dirty="0" err="1"/>
              <a:t>Tensorflow</a:t>
            </a:r>
            <a:r>
              <a:rPr lang="en-IN" dirty="0"/>
              <a:t> 1.11.0 </a:t>
            </a:r>
          </a:p>
          <a:p>
            <a:pPr marL="0" indent="0">
              <a:buNone/>
            </a:pPr>
            <a:r>
              <a:rPr lang="en-IN" dirty="0"/>
              <a:t>● OpenCV 3.4.3.18 </a:t>
            </a:r>
          </a:p>
          <a:p>
            <a:pPr marL="0" indent="0">
              <a:buNone/>
            </a:pPr>
            <a:r>
              <a:rPr lang="en-IN" dirty="0"/>
              <a:t>● NumPy 1.15.3 </a:t>
            </a:r>
          </a:p>
          <a:p>
            <a:pPr marL="0" indent="0">
              <a:buNone/>
            </a:pPr>
            <a:r>
              <a:rPr lang="en-IN" dirty="0"/>
              <a:t>● Matplotlib 3.0.0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dirty="0" err="1"/>
              <a:t>Keras</a:t>
            </a:r>
            <a:r>
              <a:rPr lang="en-IN" dirty="0"/>
              <a:t> 2.2.1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D640-478C-41F1-7530-A90F983DA483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C8D1-582B-78D8-C491-888127B3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Phases for Sign Language Recognition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723E-4A24-181D-83E8-7366E0D24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B3CFCC-2CDD-6A6A-0329-47477ABEC3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Phase 1: Planning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Identify objectives, scope, and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Define the overall goals for the recognition system (e.g., accuracy, speed, user interface).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Phase 2: Risk Analysis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Assess risks (e.g., hardware limitations, training data, model accuracy).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Analysise</a:t>
            </a:r>
            <a:r>
              <a:rPr lang="en-IN" dirty="0"/>
              <a:t> technological challenges and address uncertainties early.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0871-F3E6-D483-4357-B4752D8D240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1F098-31D4-9812-6E87-E11AC90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Use the Spiral Model for a Sign Language Recognition (SLR) System?</a:t>
            </a:r>
            <a:endParaRPr lang="en-IN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824F64-AB32-1889-1982-F5352F87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</a:t>
            </a:r>
            <a:r>
              <a:rPr lang="en-US" dirty="0" err="1"/>
              <a:t>Reciognition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D103C-A70C-BC40-B8B2-F7348E31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47F3B-9447-E071-56D0-A6FA517BD495}"/>
              </a:ext>
            </a:extLst>
          </p:cNvPr>
          <p:cNvSpPr txBox="1"/>
          <p:nvPr/>
        </p:nvSpPr>
        <p:spPr>
          <a:xfrm>
            <a:off x="1419069" y="3110518"/>
            <a:ext cx="9762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Spiral Model is ideal for developing a </a:t>
            </a:r>
            <a:r>
              <a:rPr lang="en-US" sz="2400" b="1" dirty="0"/>
              <a:t>Sign Language Recognition (SLR) System</a:t>
            </a:r>
            <a:r>
              <a:rPr lang="en-US" sz="2400" dirty="0"/>
              <a:t> due to its iterative nature and focus on risk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SLR systems are complex, involving advanced technologies like machine learning and real-time processing, which require flexibility and continuous improvement.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11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2F3-394C-5310-FEDD-B575FD3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1 – First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70F0-44BD-11DE-40BD-C69002673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F5243-A952-5246-7723-62BA2FCE3D6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Engineering (Development Phase)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basic prototype to capture sign language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gesture recognition using machine learning models (e.g., CNN or RNN).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initial user testing and evaluate the system's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feedback on user experience and recognition accuracy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E045-D7A2-41A2-13B7-F03F3D5A866E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24A-FF94-A747-175D-AFB7096E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 – Refining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5557-A984-DDDB-9555-D7452129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Planning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Reassess objectives based on feedback from the first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Add new features like real-time processing or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Risk Analysis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Reevaluate risks based on previous development and testing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Address new risks (e.g., multilingual sign language recognition).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Engineering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Implement improvements: enhance the machine learning model or use a better camera for input capture</a:t>
            </a:r>
            <a:r>
              <a:rPr 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F70AF8-5659-33C5-F96D-63B8D5A83626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617E-A40A-BA5C-EB9B-077A292E9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E3CD4-9F51-7DF4-17F5-817F458A6641}"/>
              </a:ext>
            </a:extLst>
          </p:cNvPr>
          <p:cNvSpPr txBox="1"/>
          <p:nvPr/>
        </p:nvSpPr>
        <p:spPr>
          <a:xfrm>
            <a:off x="880535" y="812800"/>
            <a:ext cx="10430932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499433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431626"/>
            <a:ext cx="7744968" cy="2697480"/>
          </a:xfrm>
        </p:spPr>
        <p:txBody>
          <a:bodyPr>
            <a:normAutofit/>
          </a:bodyPr>
          <a:lstStyle/>
          <a:p>
            <a:r>
              <a:rPr lang="en-US" sz="2800" dirty="0"/>
              <a:t>Our project aims to create a computer application and train a model which when shown a real time video of hand gestures of American Sign Language shows the output for that particular sign in text format on the scr</a:t>
            </a:r>
            <a:r>
              <a:rPr lang="en-US" sz="2400" dirty="0"/>
              <a:t>een This contain </a:t>
            </a:r>
            <a:r>
              <a:rPr lang="en-US" sz="2400" dirty="0" err="1"/>
              <a:t>explaintion</a:t>
            </a:r>
            <a:r>
              <a:rPr lang="en-US" sz="2400" dirty="0"/>
              <a:t> of SPIRAL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A41E-68F3-A5FB-055A-5AB3627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3 – Final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303E2-E536-9F91-00A2-827F19791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CA93C-EE63-509D-8994-2934690EF54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3"/>
            <a:ext cx="10241280" cy="3741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Planning:-</a:t>
            </a:r>
            <a:r>
              <a:rPr lang="en-US" dirty="0"/>
              <a:t>Finalize all system requirements (e.g., accuracy thresholds, user interface design).</a:t>
            </a:r>
          </a:p>
          <a:p>
            <a:pPr marL="0" indent="0">
              <a:buNone/>
            </a:pPr>
            <a:r>
              <a:rPr lang="en-US" b="1" dirty="0"/>
              <a:t>Risk Analysis:-</a:t>
            </a:r>
            <a:r>
              <a:rPr lang="en-US" dirty="0"/>
              <a:t>Ensure that remaining risks are addressed (e.g., optimizing for various lighting conditions).</a:t>
            </a:r>
          </a:p>
          <a:p>
            <a:pPr marL="0" indent="0">
              <a:buNone/>
            </a:pPr>
            <a:r>
              <a:rPr lang="en-US" b="1" dirty="0"/>
              <a:t>Engineering:-</a:t>
            </a:r>
            <a:r>
              <a:rPr lang="en-US" dirty="0"/>
              <a:t>Complete the integration of all modules (gesture recognition, text/speech output, etc.).</a:t>
            </a:r>
          </a:p>
          <a:p>
            <a:pPr marL="0" indent="0">
              <a:buNone/>
            </a:pPr>
            <a:r>
              <a:rPr lang="en-US" b="1" dirty="0"/>
              <a:t>Evaluation:-</a:t>
            </a:r>
            <a:r>
              <a:rPr lang="en-US" dirty="0"/>
              <a:t>Conduct final testing with real users, assess system performance, and validate against original requirements.</a:t>
            </a: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endParaRPr lang="en-IN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0178-4A84-F8C6-D72D-6241C46CE30E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4F628-2F4E-CDEA-988B-D90D3F91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6D00-570A-C680-313C-69B858838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9C62F-334F-35FE-7BAA-9EA19721B0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741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while sign language recognition systems have made significant progress, they still face challenges related to accuracy, adaptability, accessibility, real-time processing, and environmental factors. These limitations can impact their effectiveness in real-world applications, particularly in diverse and dynamic signing environments. 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However, the future of sign language recognition systems holds promising opportunities for improvement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and innovation. Advancements in machine learning algorithms, adaptive learning techniques, real-time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feedback mechanisms, wearable technology integration, accessibility, and affordability can contribute to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overcoming these limitations. 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481A-18C8-4407-1B20-8636440C48C0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A84D4-F816-992B-E211-DC2A069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F70F2-F1D5-C6B1-663D-67D881A50180}"/>
              </a:ext>
            </a:extLst>
          </p:cNvPr>
          <p:cNvSpPr txBox="1"/>
          <p:nvPr/>
        </p:nvSpPr>
        <p:spPr>
          <a:xfrm>
            <a:off x="929598" y="387741"/>
            <a:ext cx="889173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focusing on improving accuracy, adaptability, and accessibility while considering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real-time processing constraints and environmental factors, sign language recognition</a:t>
            </a:r>
          </a:p>
          <a:p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systems can evolve into more effective and inclusive communication tools for individuals </a:t>
            </a:r>
          </a:p>
          <a:p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 use sign language. </a:t>
            </a:r>
          </a:p>
          <a:p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journey towards enhanced functionality and usability aligns with the broader</a:t>
            </a:r>
          </a:p>
          <a:p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goal of promoting inclusivity, accessibility, and effective communication for</a:t>
            </a:r>
          </a:p>
          <a:p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diverse user communities.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0FC1-AE86-3E1C-E510-6A8B8CEA50A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 Language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6378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7DF68-D7D3-6743-27A9-F239F584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98" y="2737281"/>
            <a:ext cx="8705088" cy="2002536"/>
          </a:xfrm>
        </p:spPr>
        <p:txBody>
          <a:bodyPr>
            <a:normAutofit/>
          </a:bodyPr>
          <a:lstStyle/>
          <a:p>
            <a:r>
              <a:rPr lang="en-IN" sz="6000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3C248-29DA-E007-2C74-D8AC9E312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9C335-897F-837B-72B3-70160650C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4A738-0327-2925-1D0B-ABD090887B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D0DAF-E19D-FDA5-1FB2-E99187445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2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394079"/>
            <a:ext cx="114300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Sign language is a visual language and consist of 3 major components: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136525"/>
            <a:ext cx="1250823" cy="79464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DB8DB1-6147-66F1-4914-136034A4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78077"/>
              </p:ext>
            </p:extLst>
          </p:nvPr>
        </p:nvGraphicFramePr>
        <p:xfrm>
          <a:off x="2032000" y="2924066"/>
          <a:ext cx="8127999" cy="343228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5647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535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1588249"/>
                    </a:ext>
                  </a:extLst>
                </a:gridCol>
              </a:tblGrid>
              <a:tr h="17161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06"/>
                  </a:ext>
                </a:extLst>
              </a:tr>
              <a:tr h="1716142">
                <a:tc>
                  <a:txBody>
                    <a:bodyPr/>
                    <a:lstStyle/>
                    <a:p>
                      <a:r>
                        <a:rPr lang="en-IN" sz="3200" dirty="0"/>
                        <a:t>Used to spell words letter by  letter.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Used for the majority of communication.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Facial expressions and body position.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3694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7710542-106F-8D1D-7447-5A8A0E9330A4}"/>
              </a:ext>
            </a:extLst>
          </p:cNvPr>
          <p:cNvSpPr txBox="1"/>
          <p:nvPr/>
        </p:nvSpPr>
        <p:spPr>
          <a:xfrm>
            <a:off x="2167465" y="3453220"/>
            <a:ext cx="245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Fingerspelling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E13E0-D4B2-D700-1BD2-2666862D05FB}"/>
              </a:ext>
            </a:extLst>
          </p:cNvPr>
          <p:cNvSpPr txBox="1"/>
          <p:nvPr/>
        </p:nvSpPr>
        <p:spPr>
          <a:xfrm>
            <a:off x="4801302" y="3206998"/>
            <a:ext cx="2717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+mj-lt"/>
              </a:rPr>
              <a:t>Word level </a:t>
            </a:r>
          </a:p>
          <a:p>
            <a:r>
              <a:rPr lang="en-IN" sz="3200" dirty="0">
                <a:latin typeface="+mj-lt"/>
              </a:rPr>
              <a:t>Sign vocabulary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8CF40-AE32-513A-75CD-79F382DB23A5}"/>
              </a:ext>
            </a:extLst>
          </p:cNvPr>
          <p:cNvSpPr txBox="1"/>
          <p:nvPr/>
        </p:nvSpPr>
        <p:spPr>
          <a:xfrm>
            <a:off x="7566187" y="3206998"/>
            <a:ext cx="2326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+mj-lt"/>
              </a:rPr>
              <a:t>Non-manual </a:t>
            </a:r>
          </a:p>
          <a:p>
            <a:r>
              <a:rPr lang="en-IN" sz="3200" dirty="0">
                <a:latin typeface="+mj-lt"/>
              </a:rPr>
              <a:t>   features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5A9C694-950D-B0F9-EA4C-CBB24EA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967" y="2012019"/>
            <a:ext cx="5843016" cy="2122762"/>
          </a:xfrm>
        </p:spPr>
        <p:txBody>
          <a:bodyPr>
            <a:normAutofit/>
          </a:bodyPr>
          <a:lstStyle/>
          <a:p>
            <a:r>
              <a:rPr lang="en-IN" dirty="0"/>
              <a:t>We implemented 27 symbols(A-Z, blank) of ASL in our project.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5D25D-22B3-A798-3E0F-9AA25FEB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49" y="880534"/>
            <a:ext cx="6263217" cy="50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734689"/>
            <a:ext cx="9884664" cy="73152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Methodology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979A9C-48DF-8732-D62C-19E15846F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 system of methods and principles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1C31940-2E54-B602-8801-2F2903A01173}"/>
              </a:ext>
            </a:extLst>
          </p:cNvPr>
          <p:cNvSpPr/>
          <p:nvPr/>
        </p:nvSpPr>
        <p:spPr>
          <a:xfrm>
            <a:off x="3663173" y="2573868"/>
            <a:ext cx="1151466" cy="9355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AC1BF-D5D0-35F2-8E6A-048D261C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" y="1761067"/>
            <a:ext cx="3381847" cy="2912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6C2F4-5911-1703-9B09-903F64D8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97" y="1642534"/>
            <a:ext cx="2555072" cy="30310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06F03E-54B7-792E-38FD-9E473D7603F9}"/>
              </a:ext>
            </a:extLst>
          </p:cNvPr>
          <p:cNvSpPr/>
          <p:nvPr/>
        </p:nvSpPr>
        <p:spPr>
          <a:xfrm>
            <a:off x="7937081" y="2573868"/>
            <a:ext cx="1151466" cy="9355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74183A-B70C-F2FC-AA4C-1EA941A7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67" y="1642534"/>
            <a:ext cx="2861733" cy="3031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1149C7-6BA0-667D-3E25-C72C2D62AC96}"/>
              </a:ext>
            </a:extLst>
          </p:cNvPr>
          <p:cNvSpPr txBox="1"/>
          <p:nvPr/>
        </p:nvSpPr>
        <p:spPr>
          <a:xfrm>
            <a:off x="494676" y="5111645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Data Collection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74611-733E-FD5C-FB18-66E27A7B6EC3}"/>
              </a:ext>
            </a:extLst>
          </p:cNvPr>
          <p:cNvSpPr txBox="1"/>
          <p:nvPr/>
        </p:nvSpPr>
        <p:spPr>
          <a:xfrm>
            <a:off x="5154479" y="5111644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Data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EE865-E08E-7127-8E93-6DDBE45AB818}"/>
              </a:ext>
            </a:extLst>
          </p:cNvPr>
          <p:cNvSpPr txBox="1"/>
          <p:nvPr/>
        </p:nvSpPr>
        <p:spPr>
          <a:xfrm>
            <a:off x="9643679" y="5111643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Output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B85A2-CA9A-5BF5-BBDA-00A869E2B758}"/>
              </a:ext>
            </a:extLst>
          </p:cNvPr>
          <p:cNvSpPr txBox="1"/>
          <p:nvPr/>
        </p:nvSpPr>
        <p:spPr>
          <a:xfrm>
            <a:off x="0" y="6581001"/>
            <a:ext cx="280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 Language Recognition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14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BDBF-0B09-83F9-3399-C1DA4731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9597D-E0B8-67B7-ECDA-B07709D5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1195-7C37-736C-9631-E9CFF246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63C78-29CA-8BA4-34A0-B2D7FEB8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3429000"/>
            <a:ext cx="1633928" cy="2087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8448B-C082-D489-2F03-B3B89D9E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73" y="3429000"/>
            <a:ext cx="2316684" cy="2087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D3F84-0EFA-DCD8-C83A-F51EDF5E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008" y="3429000"/>
            <a:ext cx="2316684" cy="20873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17A6AF-52E5-FE78-85C8-92B3824E5193}"/>
              </a:ext>
            </a:extLst>
          </p:cNvPr>
          <p:cNvCxnSpPr/>
          <p:nvPr/>
        </p:nvCxnSpPr>
        <p:spPr>
          <a:xfrm>
            <a:off x="2923082" y="4527030"/>
            <a:ext cx="11542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90A560-F419-74A6-22B2-519A7C3ABAF5}"/>
              </a:ext>
            </a:extLst>
          </p:cNvPr>
          <p:cNvCxnSpPr/>
          <p:nvPr/>
        </p:nvCxnSpPr>
        <p:spPr>
          <a:xfrm>
            <a:off x="7450111" y="4407108"/>
            <a:ext cx="1169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361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414E-C30A-D503-2021-8D6AD057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2559A-16BB-8489-F548-3091472A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779C4-96AE-EC03-8FEC-4E791B7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1652A-22C1-4B28-60F2-66917339F572}"/>
              </a:ext>
            </a:extLst>
          </p:cNvPr>
          <p:cNvSpPr txBox="1"/>
          <p:nvPr/>
        </p:nvSpPr>
        <p:spPr>
          <a:xfrm>
            <a:off x="88951" y="2588756"/>
            <a:ext cx="11874449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Signup: If you're new to our platform, sign up for an account. Provide your details to create an account and gain access to our sign language recognition system.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Login: If you already have an account, simply log in using your credentials. Enter your username and password to access your account dashboard.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Recording: Once logged in, navigate to the recording section and click on the "Start Recording" button. This will activate your device's camera to record the actions of a specially abled person.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Record Actions: Record the actions of the specially abled person using the camera. Ensure clear visibility of the gestures to ensure accurate recognition.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88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C190-D0E7-FFA7-5413-C0C777B9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3D480-E3C5-8853-3069-4E00CD90272E}"/>
              </a:ext>
            </a:extLst>
          </p:cNvPr>
          <p:cNvSpPr txBox="1"/>
          <p:nvPr/>
        </p:nvSpPr>
        <p:spPr>
          <a:xfrm>
            <a:off x="374072" y="358771"/>
            <a:ext cx="10889673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Convert to Text: After recording, our system will process the video data and </a:t>
            </a:r>
            <a:r>
              <a:rPr lang="en-IN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sign language gestures. Using advanced algorithms, it will convert these gestures into text format.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Understandable Output: The converted text will be presented in a format easily understandable by a normal person. This enables seamless communication and comprehension of sign language gestures.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Review and Share: Review the converted text for accuracy and clarity. Once satisfied, you can share the text with     others to facilitate communication and understanding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161A1-E700-6EC5-8E3E-56DF3BA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6" y="3335481"/>
            <a:ext cx="8188037" cy="25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33959-11FB-4C25-30E4-A930CA611744}"/>
              </a:ext>
            </a:extLst>
          </p:cNvPr>
          <p:cNvSpPr txBox="1"/>
          <p:nvPr/>
        </p:nvSpPr>
        <p:spPr>
          <a:xfrm>
            <a:off x="130629" y="6431863"/>
            <a:ext cx="276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 Language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78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{FE8E16FF-CAA7-4C9A-B1F8-665D62859D21}tf56410444_win32</Template>
  <TotalTime>213</TotalTime>
  <Words>1144</Words>
  <Application>Microsoft Office PowerPoint</Application>
  <PresentationFormat>Widescreen</PresentationFormat>
  <Paragraphs>142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Bahnschrift Light Condensed</vt:lpstr>
      <vt:lpstr>Baskerville</vt:lpstr>
      <vt:lpstr>Baskerville Old Face</vt:lpstr>
      <vt:lpstr>Calibri</vt:lpstr>
      <vt:lpstr>Garamond</vt:lpstr>
      <vt:lpstr>Gill Sans Light</vt:lpstr>
      <vt:lpstr>Gill Sans Nova</vt:lpstr>
      <vt:lpstr>Gill Sans Nova Light</vt:lpstr>
      <vt:lpstr>Times New Roman</vt:lpstr>
      <vt:lpstr>Wingdings</vt:lpstr>
      <vt:lpstr>Office Theme</vt:lpstr>
      <vt:lpstr>Sign Language Recognition</vt:lpstr>
      <vt:lpstr>Introduction</vt:lpstr>
      <vt:lpstr>Sign language is a visual language and consist of 3 major components:</vt:lpstr>
      <vt:lpstr>We implemented 27 symbols(A-Z, blank) of ASL in our project.</vt:lpstr>
      <vt:lpstr>Methodology </vt:lpstr>
      <vt:lpstr>PowerPoint Presentation</vt:lpstr>
      <vt:lpstr>Gesture Classification</vt:lpstr>
      <vt:lpstr>How it works</vt:lpstr>
      <vt:lpstr>PowerPoint Presentation</vt:lpstr>
      <vt:lpstr>PowerPoint Presentation</vt:lpstr>
      <vt:lpstr>Convolutional Neural Network</vt:lpstr>
      <vt:lpstr>Our CNN Classifier Model</vt:lpstr>
      <vt:lpstr>Finger Spelling Sentence Formation</vt:lpstr>
      <vt:lpstr>Implementation</vt:lpstr>
      <vt:lpstr>Software Requirements</vt:lpstr>
      <vt:lpstr>Spiral Model Phases for Sign Language Recognition</vt:lpstr>
      <vt:lpstr>Why Use the Spiral Model for a Sign Language Recognition (SLR) System?</vt:lpstr>
      <vt:lpstr>Iteration 1 – First Cycle</vt:lpstr>
      <vt:lpstr>Iteration 2 – Refining the System</vt:lpstr>
      <vt:lpstr>Iteration 3 – Final Refinement</vt:lpstr>
      <vt:lpstr>Conclusion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Anannya Mishra</dc:creator>
  <cp:lastModifiedBy>Anannya Mishra</cp:lastModifiedBy>
  <cp:revision>3</cp:revision>
  <dcterms:created xsi:type="dcterms:W3CDTF">2024-05-13T16:39:01Z</dcterms:created>
  <dcterms:modified xsi:type="dcterms:W3CDTF">2024-12-27T03:59:10Z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