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2"/>
  </p:handoutMasterIdLst>
  <p:sldIdLst>
    <p:sldId id="257" r:id="rId5"/>
    <p:sldId id="258" r:id="rId6"/>
    <p:sldId id="260" r:id="rId7"/>
    <p:sldId id="262" r:id="rId8"/>
    <p:sldId id="263" r:id="rId9"/>
    <p:sldId id="264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Funções Definidas Pelo Usuário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 funções?</a:t>
            </a:r>
          </a:p>
          <a:p>
            <a:r>
              <a:rPr lang="pt-BR" dirty="0"/>
              <a:t>Função Escalar</a:t>
            </a:r>
          </a:p>
          <a:p>
            <a:r>
              <a:rPr lang="pt-BR" dirty="0"/>
              <a:t>Função </a:t>
            </a:r>
            <a:r>
              <a:rPr lang="pt-BR" dirty="0" err="1"/>
              <a:t>Table-Valued</a:t>
            </a:r>
            <a:endParaRPr lang="pt-BR" dirty="0"/>
          </a:p>
          <a:p>
            <a:r>
              <a:rPr lang="pt-BR" dirty="0"/>
              <a:t>Limitações das funções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3AE77-30D9-46B6-AAE5-D36BA782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</a:t>
            </a:r>
            <a:r>
              <a:rPr lang="pt-BR" sz="3600" b="1" dirty="0">
                <a:latin typeface="Montserrat"/>
              </a:rPr>
              <a:t> </a:t>
            </a: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que são funções?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A0429-4775-437E-8365-5DD66DDD0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600" dirty="0">
                <a:latin typeface="Montserrat" panose="00000500000000000000"/>
              </a:rPr>
              <a:t>Uma função é uma fórmula predeterminada que recebe um ou mais argumentos, processa esses argumentos e depois retorna uma saída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0EE8071-01BF-4BF7-9EA0-D8B404B77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825625"/>
            <a:ext cx="3886200" cy="3008513"/>
          </a:xfrm>
        </p:spPr>
      </p:pic>
    </p:spTree>
    <p:extLst>
      <p:ext uri="{BB962C8B-B14F-4D97-AF65-F5344CB8AC3E}">
        <p14:creationId xmlns:p14="http://schemas.microsoft.com/office/powerpoint/2010/main" val="257075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6F1E0-8419-4147-9730-3D843545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Função Escalar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6BD4C-1B41-4814-AD65-8FD64C37A7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latin typeface="Montserrat" panose="00000500000000000000"/>
              </a:rPr>
              <a:t>Funções escalares são funções definidas pelo usuário que retornam um valor único do tipo de dados definido na cláusula RETURNS. </a:t>
            </a:r>
            <a:r>
              <a:rPr lang="pt-BR" b="0" i="0" dirty="0">
                <a:effectLst/>
                <a:latin typeface="Montserrat" panose="00000500000000000000"/>
              </a:rPr>
              <a:t>Para uma função escalar embutida, o valor escalar retornado é o resultado de uma única instrução. Para uma função escalar de várias instruções, o corpo da função pode conter uma série de instruções TSQL, que retornam o valor único.</a:t>
            </a:r>
            <a:endParaRPr lang="pt-BR" dirty="0">
              <a:latin typeface="Montserrat" panose="00000500000000000000"/>
            </a:endParaRP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2A38053B-A0EB-4608-89D1-38B2BDDA10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 t="7233" r="12139" b="48516"/>
          <a:stretch/>
        </p:blipFill>
        <p:spPr>
          <a:xfrm>
            <a:off x="4572000" y="1825625"/>
            <a:ext cx="3165231" cy="4203386"/>
          </a:xfrm>
        </p:spPr>
      </p:pic>
    </p:spTree>
    <p:extLst>
      <p:ext uri="{BB962C8B-B14F-4D97-AF65-F5344CB8AC3E}">
        <p14:creationId xmlns:p14="http://schemas.microsoft.com/office/powerpoint/2010/main" val="155291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79B9C-BD9F-44E3-BD3B-CEDF40C1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Função </a:t>
            </a:r>
            <a:r>
              <a:rPr lang="pt-B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Table-Valued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258C4-D4E1-4CDA-9B01-31B211E8B3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effectLst/>
                <a:latin typeface="Montserrat" panose="00000500000000000000"/>
              </a:rPr>
              <a:t>As funções com valor de tabela definidas são funções definidas pelo </a:t>
            </a:r>
            <a:r>
              <a:rPr lang="pt-BR" sz="2400" b="0" i="0">
                <a:effectLst/>
                <a:latin typeface="Montserrat" panose="00000500000000000000"/>
              </a:rPr>
              <a:t>usuário retornam </a:t>
            </a:r>
            <a:r>
              <a:rPr lang="pt-BR" sz="2400" b="0" i="0" dirty="0">
                <a:effectLst/>
                <a:latin typeface="Montserrat" panose="00000500000000000000"/>
              </a:rPr>
              <a:t>um tipo de dados </a:t>
            </a:r>
            <a:r>
              <a:rPr lang="pt-BR" sz="2400" i="0" dirty="0" err="1">
                <a:effectLst/>
                <a:latin typeface="Montserrat" panose="00000500000000000000"/>
              </a:rPr>
              <a:t>table</a:t>
            </a:r>
            <a:r>
              <a:rPr lang="pt-BR" sz="2400" b="0" i="0" dirty="0">
                <a:effectLst/>
                <a:latin typeface="Montserrat" panose="00000500000000000000"/>
              </a:rPr>
              <a:t>. Para uma função com valor de tabela embutida, não há um corpo de função; a tabela é o conjunto de resultados de uma única instrução SELECT.</a:t>
            </a:r>
            <a:endParaRPr lang="pt-BR" sz="2400" dirty="0">
              <a:latin typeface="Montserrat" panose="0000050000000000000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045BBD2-593D-4A68-8784-B11FC7B83D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t="7554" r="11159" b="54042"/>
          <a:stretch/>
        </p:blipFill>
        <p:spPr>
          <a:xfrm>
            <a:off x="4629152" y="1825625"/>
            <a:ext cx="3185327" cy="3801452"/>
          </a:xfrm>
        </p:spPr>
      </p:pic>
    </p:spTree>
    <p:extLst>
      <p:ext uri="{BB962C8B-B14F-4D97-AF65-F5344CB8AC3E}">
        <p14:creationId xmlns:p14="http://schemas.microsoft.com/office/powerpoint/2010/main" val="35405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712F8EE-B25E-4B68-9395-CEBCB321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Não se pode usar um bloco </a:t>
            </a:r>
            <a:r>
              <a:rPr lang="pt-BR" sz="2600" b="0" i="0" dirty="0" err="1">
                <a:solidFill>
                  <a:srgbClr val="111111"/>
                </a:solidFill>
                <a:effectLst/>
                <a:latin typeface="Montserrat" panose="00000500000000000000"/>
              </a:rPr>
              <a:t>Try</a:t>
            </a: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…Catch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Elas não podem retornar tipos de dados </a:t>
            </a:r>
            <a:r>
              <a:rPr lang="pt-BR" sz="2600" b="0" i="1" dirty="0" err="1">
                <a:solidFill>
                  <a:srgbClr val="111111"/>
                </a:solidFill>
                <a:effectLst/>
                <a:latin typeface="Montserrat" panose="00000500000000000000"/>
              </a:rPr>
              <a:t>text</a:t>
            </a:r>
            <a:r>
              <a:rPr lang="pt-BR" sz="2600" b="0" i="1" dirty="0">
                <a:solidFill>
                  <a:srgbClr val="111111"/>
                </a:solidFill>
                <a:effectLst/>
                <a:latin typeface="Montserrat" panose="00000500000000000000"/>
              </a:rPr>
              <a:t>, </a:t>
            </a:r>
            <a:r>
              <a:rPr lang="pt-BR" sz="2600" b="0" i="1" dirty="0" err="1">
                <a:solidFill>
                  <a:srgbClr val="111111"/>
                </a:solidFill>
                <a:effectLst/>
                <a:latin typeface="Montserrat" panose="00000500000000000000"/>
              </a:rPr>
              <a:t>ntext</a:t>
            </a:r>
            <a:r>
              <a:rPr lang="pt-BR" sz="2600" b="0" i="1" dirty="0">
                <a:solidFill>
                  <a:srgbClr val="111111"/>
                </a:solidFill>
                <a:effectLst/>
                <a:latin typeface="Montserrat" panose="00000500000000000000"/>
              </a:rPr>
              <a:t>, </a:t>
            </a:r>
            <a:r>
              <a:rPr lang="pt-BR" sz="2600" b="0" i="1" dirty="0" err="1">
                <a:solidFill>
                  <a:srgbClr val="111111"/>
                </a:solidFill>
                <a:effectLst/>
                <a:latin typeface="Montserrat" panose="00000500000000000000"/>
              </a:rPr>
              <a:t>image</a:t>
            </a:r>
            <a:r>
              <a:rPr lang="pt-BR" sz="2600" b="0" i="1" dirty="0">
                <a:solidFill>
                  <a:srgbClr val="111111"/>
                </a:solidFill>
                <a:effectLst/>
                <a:latin typeface="Montserrat" panose="00000500000000000000"/>
              </a:rPr>
              <a:t>, cursor ou </a:t>
            </a:r>
            <a:r>
              <a:rPr lang="pt-BR" sz="2600" b="0" i="1" dirty="0" err="1">
                <a:solidFill>
                  <a:srgbClr val="111111"/>
                </a:solidFill>
                <a:effectLst/>
                <a:latin typeface="Montserrat" panose="00000500000000000000"/>
              </a:rPr>
              <a:t>timestamp</a:t>
            </a: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Funções definidas pelo usuário (FDU) não podem mudar o estado do banco.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Os uso de funções dentro de um SELECT pode afetar negativamente o desempenho da query.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23D47C-5BDC-414E-B4A2-E61F216B62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Limitações das funções</a:t>
            </a:r>
          </a:p>
        </p:txBody>
      </p:sp>
    </p:spTree>
    <p:extLst>
      <p:ext uri="{BB962C8B-B14F-4D97-AF65-F5344CB8AC3E}">
        <p14:creationId xmlns:p14="http://schemas.microsoft.com/office/powerpoint/2010/main" val="309924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56135199-fddc-46f9-8522-4d2f2df906d6"/>
    <ds:schemaRef ds:uri="http://schemas.openxmlformats.org/package/2006/metadata/core-properties"/>
    <ds:schemaRef ds:uri="616ddcb6-37a4-4b68-9e62-eadd2126515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226</Words>
  <Application>Microsoft Office PowerPoint</Application>
  <PresentationFormat>Apresentação na tela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O que são funções?</vt:lpstr>
      <vt:lpstr>Função Escalar</vt:lpstr>
      <vt:lpstr>Função Table-Valued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FIC</cp:lastModifiedBy>
  <cp:revision>21</cp:revision>
  <dcterms:created xsi:type="dcterms:W3CDTF">2019-02-19T13:22:14Z</dcterms:created>
  <dcterms:modified xsi:type="dcterms:W3CDTF">2021-08-12T17:52:20Z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