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2" r:id="rId4"/>
    <p:sldId id="257" r:id="rId5"/>
    <p:sldId id="258" r:id="rId6"/>
    <p:sldId id="259" r:id="rId7"/>
    <p:sldId id="268" r:id="rId8"/>
    <p:sldId id="264" r:id="rId9"/>
    <p:sldId id="265" r:id="rId10"/>
    <p:sldId id="263" r:id="rId11"/>
    <p:sldId id="266" r:id="rId12"/>
    <p:sldId id="267" r:id="rId13"/>
    <p:sldId id="260"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8585"/>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3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0DBE0-7F32-4E14-BC1C-C39FDDA7DB32}" type="datetimeFigureOut">
              <a:rPr lang="en-IN" smtClean="0"/>
              <a:t>01-06-2022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869B3-6513-4AC7-AEC0-752B866756FC}" type="slidenum">
              <a:rPr lang="en-IN" smtClean="0"/>
              <a:t>‹#›</a:t>
            </a:fld>
            <a:endParaRPr lang="en-IN"/>
          </a:p>
        </p:txBody>
      </p:sp>
    </p:spTree>
    <p:extLst>
      <p:ext uri="{BB962C8B-B14F-4D97-AF65-F5344CB8AC3E}">
        <p14:creationId xmlns:p14="http://schemas.microsoft.com/office/powerpoint/2010/main" val="121526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7869B3-6513-4AC7-AEC0-752B866756FC}" type="slidenum">
              <a:rPr lang="en-IN" smtClean="0"/>
              <a:t>12</a:t>
            </a:fld>
            <a:endParaRPr lang="en-IN"/>
          </a:p>
        </p:txBody>
      </p:sp>
    </p:spTree>
    <p:extLst>
      <p:ext uri="{BB962C8B-B14F-4D97-AF65-F5344CB8AC3E}">
        <p14:creationId xmlns:p14="http://schemas.microsoft.com/office/powerpoint/2010/main" val="227132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7C90-0B2B-61A5-38D1-FCF91538F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93A78-DFBD-7393-E785-EB17CE013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9B997E-9886-9855-774D-3DD4CB6BEF9E}"/>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5" name="Footer Placeholder 4">
            <a:extLst>
              <a:ext uri="{FF2B5EF4-FFF2-40B4-BE49-F238E27FC236}">
                <a16:creationId xmlns:a16="http://schemas.microsoft.com/office/drawing/2014/main" id="{4A92C367-0955-F541-20A7-C62850260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175CE-B313-EC4B-2ECB-C564C2145118}"/>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131297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A7A8-A75C-6E2B-C429-C21D8994D4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086B58-744F-7FD8-5F26-47F1DFCC52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8D201-1AA9-EADC-2C00-E5329A4993AB}"/>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5" name="Footer Placeholder 4">
            <a:extLst>
              <a:ext uri="{FF2B5EF4-FFF2-40B4-BE49-F238E27FC236}">
                <a16:creationId xmlns:a16="http://schemas.microsoft.com/office/drawing/2014/main" id="{CFC6E19B-2BE6-9053-D132-ACA2FBD18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F59AA-71CD-3AFE-F57F-9EC337189830}"/>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293534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90CD1-F422-4F29-8198-C39FA153DE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508BBC-8025-DB98-E636-7042ABEAD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3AAA5-5F3F-071D-0512-4AE9A3609714}"/>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5" name="Footer Placeholder 4">
            <a:extLst>
              <a:ext uri="{FF2B5EF4-FFF2-40B4-BE49-F238E27FC236}">
                <a16:creationId xmlns:a16="http://schemas.microsoft.com/office/drawing/2014/main" id="{76C39E2F-20CE-B314-A579-DD4732899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2EACF-998A-4769-C3A7-2DC8CF96FEC7}"/>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185135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2B1C-85EE-61B8-CBA1-EF0297AD7C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BA3514-8371-90FE-C190-2E8C31539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13CFA-060A-AD74-2F07-BCE725F5AAF9}"/>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5" name="Footer Placeholder 4">
            <a:extLst>
              <a:ext uri="{FF2B5EF4-FFF2-40B4-BE49-F238E27FC236}">
                <a16:creationId xmlns:a16="http://schemas.microsoft.com/office/drawing/2014/main" id="{543A419F-52F9-25B0-A352-967FE977B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C9F1F-C9F2-D0AA-8000-D472579ECB61}"/>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301139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8698-B5A6-6B6D-4167-F228D2B29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BE2D8C-C810-A976-9608-75A86D5C4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02D66-9EAA-2C10-4CC2-5D49AA8AA0FA}"/>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5" name="Footer Placeholder 4">
            <a:extLst>
              <a:ext uri="{FF2B5EF4-FFF2-40B4-BE49-F238E27FC236}">
                <a16:creationId xmlns:a16="http://schemas.microsoft.com/office/drawing/2014/main" id="{A0EAD1C8-625E-1925-C876-665B65783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CF63A-AAA6-0E49-5CF5-75DA17557431}"/>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383287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C135-E861-572C-CE68-947A10BDC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B6A592-A6D4-9949-9D9A-F2E050B30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5F4426-DE83-BA9C-D8C1-62FEA0C2CE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B01C93-C764-599F-D1F7-6E1DCD768426}"/>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6" name="Footer Placeholder 5">
            <a:extLst>
              <a:ext uri="{FF2B5EF4-FFF2-40B4-BE49-F238E27FC236}">
                <a16:creationId xmlns:a16="http://schemas.microsoft.com/office/drawing/2014/main" id="{BF84C848-A3AD-0196-F12E-86D1B57B0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06BA0-6580-122A-7804-7DE2A9A45BB5}"/>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224387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85E6-8C89-E8EE-DF0A-F058C42FD2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34ADB-896A-03B3-3034-0BCC1E481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4FF907-3844-5F8A-D594-12B278FCC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97D809-ED3A-1AC1-853A-21A9B4216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576DD-6C80-7248-B2A6-2A7F4FF35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61D044-8C56-A995-8B6B-A5607467F139}"/>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8" name="Footer Placeholder 7">
            <a:extLst>
              <a:ext uri="{FF2B5EF4-FFF2-40B4-BE49-F238E27FC236}">
                <a16:creationId xmlns:a16="http://schemas.microsoft.com/office/drawing/2014/main" id="{54DD4F06-F463-46AC-663A-F86B1F33DA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83531E-D86A-D58B-4F04-4070F38431D5}"/>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93569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EF31-ACC0-C55B-C4C8-9606AC41B5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B7E0A3-6637-9B57-87E9-B951207E0A5D}"/>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4" name="Footer Placeholder 3">
            <a:extLst>
              <a:ext uri="{FF2B5EF4-FFF2-40B4-BE49-F238E27FC236}">
                <a16:creationId xmlns:a16="http://schemas.microsoft.com/office/drawing/2014/main" id="{3A42CF60-63A7-2B86-16A7-E10C4EDD97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2D4C74-B29E-9DD0-A2C5-A0321E424D38}"/>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347889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907FB-94A0-2CB6-7665-30328079F31A}"/>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3" name="Footer Placeholder 2">
            <a:extLst>
              <a:ext uri="{FF2B5EF4-FFF2-40B4-BE49-F238E27FC236}">
                <a16:creationId xmlns:a16="http://schemas.microsoft.com/office/drawing/2014/main" id="{BA541AB9-6426-9DD1-5F44-22DC229DBD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093739-B2C7-D0E2-32DF-0DA87F430772}"/>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171174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76B3-9A58-20FA-2A85-309F0DDC0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7391C8-6C1B-2F75-F374-4065B2FE2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24EC1F-706E-B6B5-FBC6-C649B0542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96A40-9532-E4A7-4787-2A277925095D}"/>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6" name="Footer Placeholder 5">
            <a:extLst>
              <a:ext uri="{FF2B5EF4-FFF2-40B4-BE49-F238E27FC236}">
                <a16:creationId xmlns:a16="http://schemas.microsoft.com/office/drawing/2014/main" id="{26EBF7E8-4865-B490-3623-99C49472B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63B8B-F821-7E40-1CC0-63CF0740921B}"/>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14254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855B-C184-99EB-0728-83D332B2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13A899-F24B-44FF-F3F3-F979147C3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4BA251-93E2-A8AE-EBA4-786F5371F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570C6-1B47-4D2F-8EE6-5B5095DE3F2E}"/>
              </a:ext>
            </a:extLst>
          </p:cNvPr>
          <p:cNvSpPr>
            <a:spLocks noGrp="1"/>
          </p:cNvSpPr>
          <p:nvPr>
            <p:ph type="dt" sz="half" idx="10"/>
          </p:nvPr>
        </p:nvSpPr>
        <p:spPr/>
        <p:txBody>
          <a:bodyPr/>
          <a:lstStyle/>
          <a:p>
            <a:fld id="{A4BD2BAE-9AB1-4464-8C91-E4D8F1376092}" type="datetimeFigureOut">
              <a:rPr lang="en-IN" smtClean="0"/>
              <a:t>01-06-2022</a:t>
            </a:fld>
            <a:endParaRPr lang="en-IN"/>
          </a:p>
        </p:txBody>
      </p:sp>
      <p:sp>
        <p:nvSpPr>
          <p:cNvPr id="6" name="Footer Placeholder 5">
            <a:extLst>
              <a:ext uri="{FF2B5EF4-FFF2-40B4-BE49-F238E27FC236}">
                <a16:creationId xmlns:a16="http://schemas.microsoft.com/office/drawing/2014/main" id="{D571A126-10A9-9F88-549E-8368898F8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8D18F-ADD5-F254-6532-418ACEE9818E}"/>
              </a:ext>
            </a:extLst>
          </p:cNvPr>
          <p:cNvSpPr>
            <a:spLocks noGrp="1"/>
          </p:cNvSpPr>
          <p:nvPr>
            <p:ph type="sldNum" sz="quarter" idx="12"/>
          </p:nvPr>
        </p:nvSpPr>
        <p:spPr/>
        <p:txBody>
          <a:bodyPr/>
          <a:lstStyle/>
          <a:p>
            <a:fld id="{9BF758A9-A9F7-4E8E-8765-967013DAEB35}" type="slidenum">
              <a:rPr lang="en-IN" smtClean="0"/>
              <a:t>‹#›</a:t>
            </a:fld>
            <a:endParaRPr lang="en-IN"/>
          </a:p>
        </p:txBody>
      </p:sp>
    </p:spTree>
    <p:extLst>
      <p:ext uri="{BB962C8B-B14F-4D97-AF65-F5344CB8AC3E}">
        <p14:creationId xmlns:p14="http://schemas.microsoft.com/office/powerpoint/2010/main" val="235920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D88C8-F4AA-AE8E-79D4-5158B1384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8767B-0408-3230-BD9B-20C14854E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939E8-A82A-7923-9AA8-E8C37E377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D2BAE-9AB1-4464-8C91-E4D8F1376092}" type="datetimeFigureOut">
              <a:rPr lang="en-IN" smtClean="0"/>
              <a:t>01-06-2022</a:t>
            </a:fld>
            <a:endParaRPr lang="en-IN"/>
          </a:p>
        </p:txBody>
      </p:sp>
      <p:sp>
        <p:nvSpPr>
          <p:cNvPr id="5" name="Footer Placeholder 4">
            <a:extLst>
              <a:ext uri="{FF2B5EF4-FFF2-40B4-BE49-F238E27FC236}">
                <a16:creationId xmlns:a16="http://schemas.microsoft.com/office/drawing/2014/main" id="{42490614-EDBF-2792-3ADE-9FC4E2C6D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66CE66-0845-199C-1C59-80AA2B62F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758A9-A9F7-4E8E-8765-967013DAEB35}" type="slidenum">
              <a:rPr lang="en-IN" smtClean="0"/>
              <a:t>‹#›</a:t>
            </a:fld>
            <a:endParaRPr lang="en-IN"/>
          </a:p>
        </p:txBody>
      </p:sp>
    </p:spTree>
    <p:extLst>
      <p:ext uri="{BB962C8B-B14F-4D97-AF65-F5344CB8AC3E}">
        <p14:creationId xmlns:p14="http://schemas.microsoft.com/office/powerpoint/2010/main" val="1174802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9E4D-F214-F863-9329-F9339B7D07D4}"/>
              </a:ext>
            </a:extLst>
          </p:cNvPr>
          <p:cNvSpPr>
            <a:spLocks noGrp="1"/>
          </p:cNvSpPr>
          <p:nvPr>
            <p:ph type="ctrTitle"/>
          </p:nvPr>
        </p:nvSpPr>
        <p:spPr>
          <a:xfrm>
            <a:off x="-1" y="611999"/>
            <a:ext cx="12280605" cy="2726623"/>
          </a:xfrm>
        </p:spPr>
        <p:txBody>
          <a:bodyPr>
            <a:normAutofit/>
          </a:bodyPr>
          <a:lstStyle/>
          <a:p>
            <a:r>
              <a:rPr lang="en-IN" sz="5400" dirty="0">
                <a:solidFill>
                  <a:srgbClr val="858585"/>
                </a:solidFill>
                <a:latin typeface="Open Sans" panose="020B0606030504020204" pitchFamily="34" charset="0"/>
                <a:ea typeface="Open Sans" panose="020B0606030504020204" pitchFamily="34" charset="0"/>
                <a:cs typeface="Open Sans" panose="020B0606030504020204" pitchFamily="34" charset="0"/>
              </a:rPr>
              <a:t>Machine Learning approaches for Taxonomic Classification </a:t>
            </a:r>
          </a:p>
        </p:txBody>
      </p:sp>
      <p:sp>
        <p:nvSpPr>
          <p:cNvPr id="3" name="Subtitle 2">
            <a:extLst>
              <a:ext uri="{FF2B5EF4-FFF2-40B4-BE49-F238E27FC236}">
                <a16:creationId xmlns:a16="http://schemas.microsoft.com/office/drawing/2014/main" id="{D0175719-8E0F-CA0B-382A-A3F5A9419E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626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42CA-4C90-1A8A-0541-4074546BD4C2}"/>
              </a:ext>
            </a:extLst>
          </p:cNvPr>
          <p:cNvSpPr>
            <a:spLocks noGrp="1"/>
          </p:cNvSpPr>
          <p:nvPr>
            <p:ph type="title"/>
          </p:nvPr>
        </p:nvSpPr>
        <p:spPr/>
        <p:txBody>
          <a:bodyPr/>
          <a:lstStyle/>
          <a:p>
            <a:r>
              <a:rPr lang="en-IN" sz="4000" dirty="0">
                <a:latin typeface="Open Sans" panose="020B0606030504020204" pitchFamily="34" charset="0"/>
                <a:ea typeface="Open Sans" panose="020B0606030504020204" pitchFamily="34" charset="0"/>
                <a:cs typeface="Open Sans" panose="020B0606030504020204" pitchFamily="34" charset="0"/>
              </a:rPr>
              <a:t>SEQUENCE-REPRESENTATION</a:t>
            </a:r>
            <a:r>
              <a:rPr lang="en-IN" dirty="0"/>
              <a:t>: </a:t>
            </a:r>
            <a:r>
              <a:rPr lang="en-IN" dirty="0">
                <a:latin typeface="Open Sans" panose="020B0606030504020204" pitchFamily="34" charset="0"/>
                <a:ea typeface="Open Sans" panose="020B0606030504020204" pitchFamily="34" charset="0"/>
                <a:cs typeface="Open Sans" panose="020B0606030504020204" pitchFamily="34" charset="0"/>
              </a:rPr>
              <a:t>K-</a:t>
            </a:r>
            <a:r>
              <a:rPr lang="en-IN" dirty="0" err="1">
                <a:latin typeface="Open Sans" panose="020B0606030504020204" pitchFamily="34" charset="0"/>
                <a:ea typeface="Open Sans" panose="020B0606030504020204" pitchFamily="34" charset="0"/>
                <a:cs typeface="Open Sans" panose="020B0606030504020204" pitchFamily="34" charset="0"/>
              </a:rPr>
              <a:t>mers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61A660FB-ED8A-02EF-8DE4-01B4E0FA496E}"/>
              </a:ext>
            </a:extLst>
          </p:cNvPr>
          <p:cNvSpPr>
            <a:spLocks noGrp="1"/>
          </p:cNvSpPr>
          <p:nvPr>
            <p:ph idx="1"/>
          </p:nvPr>
        </p:nvSpPr>
        <p:spPr>
          <a:xfrm>
            <a:off x="4611875" y="1825625"/>
            <a:ext cx="7228366" cy="4351338"/>
          </a:xfrm>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K- </a:t>
            </a:r>
            <a:r>
              <a:rPr lang="en-IN" dirty="0" err="1">
                <a:latin typeface="Open Sans" panose="020B0606030504020204" pitchFamily="34" charset="0"/>
                <a:ea typeface="Open Sans" panose="020B0606030504020204" pitchFamily="34" charset="0"/>
                <a:cs typeface="Open Sans" panose="020B0606030504020204" pitchFamily="34" charset="0"/>
              </a:rPr>
              <a:t>mers</a:t>
            </a:r>
            <a:r>
              <a:rPr lang="en-IN" dirty="0">
                <a:latin typeface="Open Sans" panose="020B0606030504020204" pitchFamily="34" charset="0"/>
                <a:ea typeface="Open Sans" panose="020B0606030504020204" pitchFamily="34" charset="0"/>
                <a:cs typeface="Open Sans" panose="020B0606030504020204" pitchFamily="34" charset="0"/>
              </a:rPr>
              <a:t> are substrings of a given sequence having size k.</a:t>
            </a:r>
          </a:p>
          <a:p>
            <a:r>
              <a:rPr lang="en-IN" dirty="0">
                <a:latin typeface="Open Sans" panose="020B0606030504020204" pitchFamily="34" charset="0"/>
                <a:ea typeface="Open Sans" panose="020B0606030504020204" pitchFamily="34" charset="0"/>
                <a:cs typeface="Open Sans" panose="020B0606030504020204" pitchFamily="34" charset="0"/>
              </a:rPr>
              <a:t>Experimentally larger values of K gives larger model accuracy.</a:t>
            </a:r>
          </a:p>
          <a:p>
            <a:r>
              <a:rPr lang="en-IN" dirty="0">
                <a:latin typeface="Open Sans" panose="020B0606030504020204" pitchFamily="34" charset="0"/>
                <a:ea typeface="Open Sans" panose="020B0606030504020204" pitchFamily="34" charset="0"/>
                <a:cs typeface="Open Sans" panose="020B0606030504020204" pitchFamily="34" charset="0"/>
              </a:rPr>
              <a:t>However, with increases in k-value, the coordinate space increases exponentially. Thus increasing processing time.</a:t>
            </a:r>
          </a:p>
          <a:p>
            <a:r>
              <a:rPr lang="en-IN" dirty="0">
                <a:latin typeface="Open Sans" panose="020B0606030504020204" pitchFamily="34" charset="0"/>
                <a:ea typeface="Open Sans" panose="020B0606030504020204" pitchFamily="34" charset="0"/>
                <a:cs typeface="Open Sans" panose="020B0606030504020204" pitchFamily="34" charset="0"/>
              </a:rPr>
              <a:t>“Law of diminishing returns”</a:t>
            </a:r>
          </a:p>
        </p:txBody>
      </p:sp>
      <p:pic>
        <p:nvPicPr>
          <p:cNvPr id="5" name="Picture 4">
            <a:extLst>
              <a:ext uri="{FF2B5EF4-FFF2-40B4-BE49-F238E27FC236}">
                <a16:creationId xmlns:a16="http://schemas.microsoft.com/office/drawing/2014/main" id="{F3D87FC7-C07C-1ACB-ACA1-6B4F03C66F96}"/>
              </a:ext>
            </a:extLst>
          </p:cNvPr>
          <p:cNvPicPr>
            <a:picLocks noChangeAspect="1"/>
          </p:cNvPicPr>
          <p:nvPr/>
        </p:nvPicPr>
        <p:blipFill>
          <a:blip r:embed="rId2"/>
          <a:stretch>
            <a:fillRect/>
          </a:stretch>
        </p:blipFill>
        <p:spPr>
          <a:xfrm>
            <a:off x="691117" y="2140370"/>
            <a:ext cx="2282456" cy="2936973"/>
          </a:xfrm>
          <a:prstGeom prst="rect">
            <a:avLst/>
          </a:prstGeom>
        </p:spPr>
      </p:pic>
      <p:sp>
        <p:nvSpPr>
          <p:cNvPr id="6" name="TextBox 5">
            <a:extLst>
              <a:ext uri="{FF2B5EF4-FFF2-40B4-BE49-F238E27FC236}">
                <a16:creationId xmlns:a16="http://schemas.microsoft.com/office/drawing/2014/main" id="{38DD5F38-82B3-D3BE-95EB-22BD71B99B87}"/>
              </a:ext>
            </a:extLst>
          </p:cNvPr>
          <p:cNvSpPr txBox="1"/>
          <p:nvPr/>
        </p:nvSpPr>
        <p:spPr>
          <a:xfrm>
            <a:off x="213094" y="5527025"/>
            <a:ext cx="3752850" cy="461665"/>
          </a:xfrm>
          <a:prstGeom prst="rect">
            <a:avLst/>
          </a:prstGeom>
          <a:noFill/>
        </p:spPr>
        <p:txBody>
          <a:bodyPr wrap="square" rtlCol="0">
            <a:spAutoFit/>
          </a:bodyPr>
          <a:lstStyle/>
          <a:p>
            <a:r>
              <a:rPr lang="en-IN" sz="2400" dirty="0"/>
              <a:t>3-mers of ‘ATGG’  Sequence</a:t>
            </a:r>
          </a:p>
        </p:txBody>
      </p:sp>
    </p:spTree>
    <p:extLst>
      <p:ext uri="{BB962C8B-B14F-4D97-AF65-F5344CB8AC3E}">
        <p14:creationId xmlns:p14="http://schemas.microsoft.com/office/powerpoint/2010/main" val="65936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F219-20A4-4E20-9D43-CE2008C70D90}"/>
              </a:ext>
            </a:extLst>
          </p:cNvPr>
          <p:cNvSpPr>
            <a:spLocks noGrp="1"/>
          </p:cNvSpPr>
          <p:nvPr>
            <p:ph type="title"/>
          </p:nvPr>
        </p:nvSpPr>
        <p:spPr>
          <a:xfrm>
            <a:off x="0" y="-276447"/>
            <a:ext cx="10515600" cy="1325563"/>
          </a:xfrm>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Classifier Choice</a:t>
            </a:r>
          </a:p>
        </p:txBody>
      </p:sp>
      <p:sp>
        <p:nvSpPr>
          <p:cNvPr id="4" name="TextBox 3">
            <a:extLst>
              <a:ext uri="{FF2B5EF4-FFF2-40B4-BE49-F238E27FC236}">
                <a16:creationId xmlns:a16="http://schemas.microsoft.com/office/drawing/2014/main" id="{85E6E1F7-A19D-1775-A557-055A483C5DE2}"/>
              </a:ext>
            </a:extLst>
          </p:cNvPr>
          <p:cNvSpPr txBox="1"/>
          <p:nvPr/>
        </p:nvSpPr>
        <p:spPr>
          <a:xfrm>
            <a:off x="81516" y="1049116"/>
            <a:ext cx="3583173" cy="5447645"/>
          </a:xfrm>
          <a:prstGeom prst="rect">
            <a:avLst/>
          </a:prstGeom>
          <a:noFill/>
        </p:spPr>
        <p:txBody>
          <a:bodyPr wrap="square" rtlCol="0">
            <a:spAutoFit/>
          </a:bodyPr>
          <a:lstStyle/>
          <a:p>
            <a:pPr algn="ctr"/>
            <a:r>
              <a:rPr lang="en-IN" sz="2800" b="1" dirty="0">
                <a:latin typeface="Open Sans" panose="020B0606030504020204" pitchFamily="34" charset="0"/>
                <a:ea typeface="Open Sans" panose="020B0606030504020204" pitchFamily="34" charset="0"/>
                <a:cs typeface="Open Sans" panose="020B0606030504020204" pitchFamily="34" charset="0"/>
              </a:rPr>
              <a:t>Convolutional Neural Network</a:t>
            </a:r>
          </a:p>
          <a:p>
            <a:pPr algn="ctr"/>
            <a:endParaRPr lang="en-IN" sz="2800" b="1" dirty="0">
              <a:latin typeface="Open Sans" panose="020B0606030504020204" pitchFamily="34" charset="0"/>
              <a:ea typeface="Open Sans" panose="020B0606030504020204" pitchFamily="34" charset="0"/>
              <a:cs typeface="Open Sans" panose="020B0606030504020204" pitchFamily="34" charset="0"/>
            </a:endParaRPr>
          </a:p>
          <a:p>
            <a:pPr algn="ctr"/>
            <a:r>
              <a:rPr lang="en-US" sz="2400" dirty="0">
                <a:latin typeface="Open Sans" panose="020B0606030504020204" pitchFamily="34" charset="0"/>
                <a:ea typeface="Open Sans" panose="020B0606030504020204" pitchFamily="34" charset="0"/>
                <a:cs typeface="Open Sans" panose="020B0606030504020204" pitchFamily="34" charset="0"/>
              </a:rPr>
              <a:t>CNNs are often used for classification purposes due to their ability of processing raw data . </a:t>
            </a:r>
          </a:p>
          <a:p>
            <a:pPr algn="ctr"/>
            <a:r>
              <a:rPr lang="en-US" sz="2400" dirty="0">
                <a:latin typeface="Open Sans" panose="020B0606030504020204" pitchFamily="34" charset="0"/>
                <a:ea typeface="Open Sans" panose="020B0606030504020204" pitchFamily="34" charset="0"/>
                <a:cs typeface="Open Sans" panose="020B0606030504020204" pitchFamily="34" charset="0"/>
              </a:rPr>
              <a:t>Systems based on CNNs can recognize specific patterns or objects in the images regardless of their position.</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E3F91F79-7991-7FC8-37D6-0B3B1C5F7521}"/>
              </a:ext>
            </a:extLst>
          </p:cNvPr>
          <p:cNvSpPr txBox="1"/>
          <p:nvPr/>
        </p:nvSpPr>
        <p:spPr>
          <a:xfrm>
            <a:off x="4001385" y="1290158"/>
            <a:ext cx="4189229" cy="5293757"/>
          </a:xfrm>
          <a:prstGeom prst="rect">
            <a:avLst/>
          </a:prstGeom>
          <a:noFill/>
        </p:spPr>
        <p:txBody>
          <a:bodyPr wrap="square" rtlCol="0">
            <a:spAutoFit/>
          </a:bodyPr>
          <a:lstStyle/>
          <a:p>
            <a:pPr algn="ctr"/>
            <a:r>
              <a:rPr lang="en-US" sz="2800" b="1" i="0" dirty="0">
                <a:effectLst/>
                <a:latin typeface="Arial" panose="020B0604020202020204" pitchFamily="34" charset="0"/>
              </a:rPr>
              <a:t>Deep Belief Network</a:t>
            </a:r>
            <a:r>
              <a:rPr lang="en-US" sz="2800" b="0" i="0" dirty="0">
                <a:effectLst/>
                <a:latin typeface="Arial" panose="020B0604020202020204" pitchFamily="34" charset="0"/>
              </a:rPr>
              <a:t> </a:t>
            </a:r>
          </a:p>
          <a:p>
            <a:pPr algn="ctr"/>
            <a:endParaRPr lang="en-US" sz="2800" b="0" i="0" dirty="0">
              <a:effectLst/>
              <a:latin typeface="Arial" panose="020B0604020202020204" pitchFamily="34" charset="0"/>
            </a:endParaRPr>
          </a:p>
          <a:p>
            <a:pPr algn="ctr"/>
            <a:r>
              <a:rPr lang="en-US" sz="24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When trained on a </a:t>
            </a:r>
            <a:r>
              <a:rPr lang="en-US" sz="2400" b="0" i="0" u="none" strike="noStrike" dirty="0">
                <a:effectLst/>
                <a:latin typeface="Open Sans" panose="020B0606030504020204" pitchFamily="34" charset="0"/>
                <a:ea typeface="Open Sans" panose="020B0606030504020204" pitchFamily="34" charset="0"/>
                <a:cs typeface="Open Sans" panose="020B0606030504020204" pitchFamily="34" charset="0"/>
              </a:rPr>
              <a:t>set of examples</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 </a:t>
            </a:r>
            <a:r>
              <a:rPr lang="en-US" sz="2400" b="0" i="0" u="none" strike="noStrike" dirty="0">
                <a:effectLst/>
                <a:latin typeface="Open Sans" panose="020B0606030504020204" pitchFamily="34" charset="0"/>
                <a:ea typeface="Open Sans" panose="020B0606030504020204" pitchFamily="34" charset="0"/>
                <a:cs typeface="Open Sans" panose="020B0606030504020204" pitchFamily="34" charset="0"/>
              </a:rPr>
              <a:t>without supervision</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 a DBN can learn to probabilistically reconstruct its inputs. The layers then act as </a:t>
            </a:r>
            <a:r>
              <a:rPr lang="en-US" sz="2400" b="0" i="0" u="none" strike="noStrike" dirty="0">
                <a:effectLst/>
                <a:latin typeface="Open Sans" panose="020B0606030504020204" pitchFamily="34" charset="0"/>
                <a:ea typeface="Open Sans" panose="020B0606030504020204" pitchFamily="34" charset="0"/>
                <a:cs typeface="Open Sans" panose="020B0606030504020204" pitchFamily="34" charset="0"/>
              </a:rPr>
              <a:t>feature detectors</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a:t>
            </a:r>
            <a:r>
              <a:rPr lang="en-US" sz="2400" b="0" i="0" baseline="30000" dirty="0">
                <a:effectLst/>
                <a:latin typeface="Open Sans" panose="020B0606030504020204" pitchFamily="34" charset="0"/>
                <a:ea typeface="Open Sans" panose="020B0606030504020204" pitchFamily="34" charset="0"/>
                <a:cs typeface="Open Sans" panose="020B0606030504020204" pitchFamily="34" charset="0"/>
              </a:rPr>
              <a:t> </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After this learning step, a DBN can be further trained with </a:t>
            </a:r>
            <a:r>
              <a:rPr lang="en-US" sz="2400" b="0" i="0" u="none" strike="noStrike" dirty="0">
                <a:effectLst/>
                <a:latin typeface="Open Sans" panose="020B0606030504020204" pitchFamily="34" charset="0"/>
                <a:ea typeface="Open Sans" panose="020B0606030504020204" pitchFamily="34" charset="0"/>
                <a:cs typeface="Open Sans" panose="020B0606030504020204" pitchFamily="34" charset="0"/>
              </a:rPr>
              <a:t>supervision</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 to perform </a:t>
            </a:r>
            <a:r>
              <a:rPr lang="en-US" sz="2400" b="0" i="0" u="none" strike="noStrike" dirty="0">
                <a:effectLst/>
                <a:latin typeface="Open Sans" panose="020B0606030504020204" pitchFamily="34" charset="0"/>
                <a:ea typeface="Open Sans" panose="020B0606030504020204" pitchFamily="34" charset="0"/>
                <a:cs typeface="Open Sans" panose="020B0606030504020204" pitchFamily="34" charset="0"/>
              </a:rPr>
              <a:t>classification</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a:t>
            </a:r>
          </a:p>
          <a:p>
            <a:endParaRPr lang="en-IN" dirty="0"/>
          </a:p>
        </p:txBody>
      </p:sp>
      <p:sp>
        <p:nvSpPr>
          <p:cNvPr id="6" name="TextBox 5">
            <a:extLst>
              <a:ext uri="{FF2B5EF4-FFF2-40B4-BE49-F238E27FC236}">
                <a16:creationId xmlns:a16="http://schemas.microsoft.com/office/drawing/2014/main" id="{FB4FD65D-2B93-8BE2-DB83-305565015DAA}"/>
              </a:ext>
            </a:extLst>
          </p:cNvPr>
          <p:cNvSpPr txBox="1"/>
          <p:nvPr/>
        </p:nvSpPr>
        <p:spPr>
          <a:xfrm>
            <a:off x="8438708" y="1283033"/>
            <a:ext cx="3498112" cy="5016758"/>
          </a:xfrm>
          <a:prstGeom prst="rect">
            <a:avLst/>
          </a:prstGeom>
          <a:noFill/>
        </p:spPr>
        <p:txBody>
          <a:bodyPr wrap="square" rtlCol="0">
            <a:spAutoFit/>
          </a:bodyPr>
          <a:lstStyle/>
          <a:p>
            <a:pPr algn="ctr"/>
            <a:r>
              <a:rPr lang="en-IN" sz="2800" b="1" dirty="0">
                <a:latin typeface="Open Sans" panose="020B0606030504020204" pitchFamily="34" charset="0"/>
                <a:ea typeface="Open Sans" panose="020B0606030504020204" pitchFamily="34" charset="0"/>
                <a:cs typeface="Open Sans" panose="020B0606030504020204" pitchFamily="34" charset="0"/>
              </a:rPr>
              <a:t>RDP Classifier</a:t>
            </a:r>
          </a:p>
          <a:p>
            <a:pPr algn="ctr"/>
            <a:endParaRPr lang="en-IN" sz="2800" b="1" dirty="0">
              <a:latin typeface="Open Sans" panose="020B0606030504020204" pitchFamily="34" charset="0"/>
              <a:ea typeface="Open Sans" panose="020B0606030504020204" pitchFamily="34" charset="0"/>
              <a:cs typeface="Open Sans" panose="020B0606030504020204" pitchFamily="34" charset="0"/>
            </a:endParaRPr>
          </a:p>
          <a:p>
            <a:pPr algn="ctr"/>
            <a:r>
              <a:rPr lang="en-US" sz="2400" dirty="0">
                <a:latin typeface="Open Sans" panose="020B0606030504020204" pitchFamily="34" charset="0"/>
                <a:ea typeface="Open Sans" panose="020B0606030504020204" pitchFamily="34" charset="0"/>
                <a:cs typeface="Open Sans" panose="020B0606030504020204" pitchFamily="34" charset="0"/>
              </a:rPr>
              <a:t>RDP classifier is simple to implement and extremely efficient in most of its applications, sequence data classification included. The term naïve is referred to the assumption of independence between data features.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0312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F2E984-B758-FEF7-EE87-5090C4C7E2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1130"/>
            <a:ext cx="5726285" cy="3944935"/>
          </a:xfrm>
        </p:spPr>
      </p:pic>
      <p:pic>
        <p:nvPicPr>
          <p:cNvPr id="7" name="Picture 6">
            <a:extLst>
              <a:ext uri="{FF2B5EF4-FFF2-40B4-BE49-F238E27FC236}">
                <a16:creationId xmlns:a16="http://schemas.microsoft.com/office/drawing/2014/main" id="{CC49934D-BB21-A09B-E395-40350CD1F4D7}"/>
              </a:ext>
            </a:extLst>
          </p:cNvPr>
          <p:cNvPicPr>
            <a:picLocks noChangeAspect="1"/>
          </p:cNvPicPr>
          <p:nvPr/>
        </p:nvPicPr>
        <p:blipFill rotWithShape="1">
          <a:blip r:embed="rId4">
            <a:extLst>
              <a:ext uri="{28A0092B-C50C-407E-A947-70E740481C1C}">
                <a14:useLocalDpi xmlns:a14="http://schemas.microsoft.com/office/drawing/2010/main" val="0"/>
              </a:ext>
            </a:extLst>
          </a:blip>
          <a:srcRect t="2971"/>
          <a:stretch/>
        </p:blipFill>
        <p:spPr>
          <a:xfrm>
            <a:off x="6188526" y="265814"/>
            <a:ext cx="6003474" cy="3827721"/>
          </a:xfrm>
          <a:prstGeom prst="rect">
            <a:avLst/>
          </a:prstGeom>
        </p:spPr>
      </p:pic>
      <p:sp>
        <p:nvSpPr>
          <p:cNvPr id="8" name="TextBox 7">
            <a:extLst>
              <a:ext uri="{FF2B5EF4-FFF2-40B4-BE49-F238E27FC236}">
                <a16:creationId xmlns:a16="http://schemas.microsoft.com/office/drawing/2014/main" id="{B72BD08C-CE40-CF4A-16F7-32046783252D}"/>
              </a:ext>
            </a:extLst>
          </p:cNvPr>
          <p:cNvSpPr txBox="1"/>
          <p:nvPr/>
        </p:nvSpPr>
        <p:spPr>
          <a:xfrm>
            <a:off x="797441" y="4841410"/>
            <a:ext cx="10887739" cy="1384995"/>
          </a:xfrm>
          <a:prstGeom prst="rect">
            <a:avLst/>
          </a:prstGeom>
          <a:noFill/>
        </p:spPr>
        <p:txBody>
          <a:bodyPr wrap="square" rtlCol="0">
            <a:spAutoFit/>
          </a:bodyPr>
          <a:lstStyle/>
          <a:p>
            <a:r>
              <a:rPr lang="en-IN" sz="2800" dirty="0">
                <a:solidFill>
                  <a:srgbClr val="858585"/>
                </a:solidFill>
                <a:latin typeface="Open Sans" panose="020B0606030504020204" pitchFamily="34" charset="0"/>
                <a:ea typeface="Open Sans" panose="020B0606030504020204" pitchFamily="34" charset="0"/>
                <a:cs typeface="Open Sans" panose="020B0606030504020204" pitchFamily="34" charset="0"/>
              </a:rPr>
              <a:t>Accuracy validation of CNN, DBN and RDP classifiers, at genus level. Comparison among CNN, DBN and RDP classification algorithms, with respect to (a) SG and (b) AMP datasets</a:t>
            </a:r>
          </a:p>
        </p:txBody>
      </p:sp>
    </p:spTree>
    <p:extLst>
      <p:ext uri="{BB962C8B-B14F-4D97-AF65-F5344CB8AC3E}">
        <p14:creationId xmlns:p14="http://schemas.microsoft.com/office/powerpoint/2010/main" val="139873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D766-D005-E761-D92F-713FDE49C703}"/>
              </a:ext>
            </a:extLst>
          </p:cNvPr>
          <p:cNvSpPr>
            <a:spLocks noGrp="1"/>
          </p:cNvSpPr>
          <p:nvPr>
            <p:ph type="title"/>
          </p:nvPr>
        </p:nvSpPr>
        <p:spPr/>
        <p:txBody>
          <a:bodyPr/>
          <a:lstStyle/>
          <a:p>
            <a:r>
              <a:rPr lang="en-IN" dirty="0"/>
              <a:t>Proposed Improvements</a:t>
            </a:r>
          </a:p>
        </p:txBody>
      </p:sp>
      <p:sp>
        <p:nvSpPr>
          <p:cNvPr id="3" name="Content Placeholder 2">
            <a:extLst>
              <a:ext uri="{FF2B5EF4-FFF2-40B4-BE49-F238E27FC236}">
                <a16:creationId xmlns:a16="http://schemas.microsoft.com/office/drawing/2014/main" id="{F92276B8-42F0-857F-B720-B10CCCA8DDDB}"/>
              </a:ext>
            </a:extLst>
          </p:cNvPr>
          <p:cNvSpPr>
            <a:spLocks noGrp="1"/>
          </p:cNvSpPr>
          <p:nvPr>
            <p:ph idx="1"/>
          </p:nvPr>
        </p:nvSpPr>
        <p:spPr/>
        <p:txBody>
          <a:bodyPr/>
          <a:lstStyle/>
          <a:p>
            <a:pPr marL="0" indent="0">
              <a:buNone/>
            </a:pPr>
            <a:r>
              <a:rPr lang="en-IN" dirty="0"/>
              <a:t>1) Although CNN gives the greatest accuracy( 91% on amplicon sequences), it still loses position dependent information in the sequences. Recurrent neural networks retain these, thus they may have better accuracy.</a:t>
            </a:r>
          </a:p>
          <a:p>
            <a:pPr marL="0" indent="0">
              <a:buNone/>
            </a:pPr>
            <a:r>
              <a:rPr lang="en-IN" dirty="0"/>
              <a:t>2) The accuracy is proportional to k-</a:t>
            </a:r>
            <a:r>
              <a:rPr lang="en-IN" dirty="0" err="1"/>
              <a:t>mer</a:t>
            </a:r>
            <a:r>
              <a:rPr lang="en-IN" dirty="0"/>
              <a:t> value. The experiment used </a:t>
            </a:r>
            <a:r>
              <a:rPr lang="en-IN" dirty="0" err="1"/>
              <a:t>kmax</a:t>
            </a:r>
            <a:r>
              <a:rPr lang="en-IN" dirty="0"/>
              <a:t>=7. Using more computing power and greater k value, accuracy can be increased to an extent.</a:t>
            </a:r>
          </a:p>
          <a:p>
            <a:pPr marL="0" indent="0">
              <a:buNone/>
            </a:pPr>
            <a:r>
              <a:rPr lang="en-IN" dirty="0"/>
              <a:t>3)Since different models capture different aspects of the data, bagging(combination) of different models will give better results as compared to a single standalone model.</a:t>
            </a:r>
          </a:p>
        </p:txBody>
      </p:sp>
    </p:spTree>
    <p:extLst>
      <p:ext uri="{BB962C8B-B14F-4D97-AF65-F5344CB8AC3E}">
        <p14:creationId xmlns:p14="http://schemas.microsoft.com/office/powerpoint/2010/main" val="393619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D409-8683-B5FC-8A0C-F6AB7E062B3C}"/>
              </a:ext>
            </a:extLst>
          </p:cNvPr>
          <p:cNvSpPr>
            <a:spLocks noGrp="1"/>
          </p:cNvSpPr>
          <p:nvPr>
            <p:ph type="title"/>
          </p:nvPr>
        </p:nvSpPr>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Databases</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70BFBA7-88AF-95EF-00F4-ACC4C637A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87" y="1529837"/>
            <a:ext cx="8104564" cy="4009725"/>
          </a:xfrm>
          <a:prstGeom prst="rect">
            <a:avLst/>
          </a:prstGeom>
        </p:spPr>
      </p:pic>
      <p:pic>
        <p:nvPicPr>
          <p:cNvPr id="7" name="Picture 6">
            <a:extLst>
              <a:ext uri="{FF2B5EF4-FFF2-40B4-BE49-F238E27FC236}">
                <a16:creationId xmlns:a16="http://schemas.microsoft.com/office/drawing/2014/main" id="{4D14BCBF-0979-61F1-5C44-B0349B349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649" y="4299824"/>
            <a:ext cx="1009702" cy="469924"/>
          </a:xfrm>
          <a:prstGeom prst="rect">
            <a:avLst/>
          </a:prstGeom>
        </p:spPr>
      </p:pic>
    </p:spTree>
    <p:extLst>
      <p:ext uri="{BB962C8B-B14F-4D97-AF65-F5344CB8AC3E}">
        <p14:creationId xmlns:p14="http://schemas.microsoft.com/office/powerpoint/2010/main" val="133852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3E1B31-8C94-F165-A09C-E8BD80828F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260" y="0"/>
            <a:ext cx="11313859" cy="886447"/>
          </a:xfrm>
        </p:spPr>
      </p:pic>
      <p:sp>
        <p:nvSpPr>
          <p:cNvPr id="8" name="TextBox 7">
            <a:extLst>
              <a:ext uri="{FF2B5EF4-FFF2-40B4-BE49-F238E27FC236}">
                <a16:creationId xmlns:a16="http://schemas.microsoft.com/office/drawing/2014/main" id="{496E862D-DEC7-D826-164F-70ACBE741150}"/>
              </a:ext>
            </a:extLst>
          </p:cNvPr>
          <p:cNvSpPr txBox="1"/>
          <p:nvPr/>
        </p:nvSpPr>
        <p:spPr>
          <a:xfrm>
            <a:off x="614916" y="1169582"/>
            <a:ext cx="10962168" cy="1200329"/>
          </a:xfrm>
          <a:prstGeom prst="rect">
            <a:avLst/>
          </a:prstGeom>
          <a:noFill/>
        </p:spPr>
        <p:txBody>
          <a:bodyPr wrap="square" rtlCol="0">
            <a:spAutoFit/>
          </a:bodyPr>
          <a:lstStyle/>
          <a:p>
            <a:r>
              <a:rPr lang="en-US" sz="240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GRD is a manually-curated 16S rRNA database, in which both the 5' and 3' regions, including the anti-SD sites, have been carefully checked and contaminating sequences have been removed. </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A0CB30D9-A680-1105-7B8A-90419833D9B6}"/>
              </a:ext>
            </a:extLst>
          </p:cNvPr>
          <p:cNvSpPr txBox="1"/>
          <p:nvPr/>
        </p:nvSpPr>
        <p:spPr>
          <a:xfrm>
            <a:off x="542260" y="2653046"/>
            <a:ext cx="10962168" cy="3785652"/>
          </a:xfrm>
          <a:prstGeom prst="rect">
            <a:avLst/>
          </a:prstGeom>
          <a:noFill/>
        </p:spPr>
        <p:txBody>
          <a:bodyPr wrap="square" rtlCol="0">
            <a:spAutoFit/>
          </a:bodyPr>
          <a:lstStyle/>
          <a:p>
            <a:r>
              <a:rPr lang="en-IN" sz="2400" b="1" dirty="0">
                <a:solidFill>
                  <a:srgbClr val="333333"/>
                </a:solidFill>
                <a:latin typeface="Open Sans" panose="020B0606030504020204" pitchFamily="34" charset="0"/>
                <a:ea typeface="Open Sans" panose="020B0606030504020204" pitchFamily="34" charset="0"/>
                <a:cs typeface="Open Sans" panose="020B0606030504020204" pitchFamily="34" charset="0"/>
              </a:rPr>
              <a:t>&gt;</a:t>
            </a:r>
            <a:r>
              <a:rPr lang="en-IN" sz="2400" dirty="0">
                <a:solidFill>
                  <a:srgbClr val="333333"/>
                </a:solidFill>
                <a:latin typeface="Open Sans" panose="020B0606030504020204" pitchFamily="34" charset="0"/>
                <a:ea typeface="Open Sans" panose="020B0606030504020204" pitchFamily="34" charset="0"/>
                <a:cs typeface="Open Sans" panose="020B0606030504020204" pitchFamily="34" charset="0"/>
              </a:rPr>
              <a:t>D</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ownloaded 2,275 complete and 5,664 draft genome sequences including the </a:t>
            </a:r>
            <a:r>
              <a:rPr lang="en-IN" sz="2400" b="0" i="0" u="none" strike="noStrike" dirty="0">
                <a:solidFill>
                  <a:srgbClr val="0088CC"/>
                </a:solidFill>
                <a:effectLst/>
                <a:latin typeface="Open Sans" panose="020B0606030504020204" pitchFamily="34" charset="0"/>
                <a:ea typeface="Open Sans" panose="020B0606030504020204" pitchFamily="34" charset="0"/>
                <a:cs typeface="Open Sans" panose="020B0606030504020204" pitchFamily="34" charset="0"/>
              </a:rPr>
              <a:t>Human Microbiome Project (HMP)</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genome sequences data from </a:t>
            </a:r>
            <a:r>
              <a:rPr lang="en-IN" sz="2400" b="0" i="0" u="none" strike="noStrike" dirty="0">
                <a:solidFill>
                  <a:srgbClr val="0088CC"/>
                </a:solidFill>
                <a:effectLst/>
                <a:latin typeface="Open Sans" panose="020B0606030504020204" pitchFamily="34" charset="0"/>
                <a:ea typeface="Open Sans" panose="020B0606030504020204" pitchFamily="34" charset="0"/>
                <a:cs typeface="Open Sans" panose="020B0606030504020204" pitchFamily="34" charset="0"/>
              </a:rPr>
              <a:t>NCBI</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(2013. Feb)</a:t>
            </a:r>
          </a:p>
          <a:p>
            <a:endPar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r>
              <a:rPr lang="en-IN" sz="2400"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&gt;</a:t>
            </a:r>
            <a:r>
              <a:rPr lang="en-IN" sz="2400" dirty="0">
                <a:solidFill>
                  <a:srgbClr val="333333"/>
                </a:solidFill>
                <a:latin typeface="Open Sans" panose="020B0606030504020204" pitchFamily="34" charset="0"/>
                <a:ea typeface="Open Sans" panose="020B0606030504020204" pitchFamily="34" charset="0"/>
                <a:cs typeface="Open Sans" panose="020B0606030504020204" pitchFamily="34" charset="0"/>
              </a:rPr>
              <a:t>P</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erformed similarity analysis with the 16S rRNA gene sequence annotated in Escherichia coli str. K-12 </a:t>
            </a:r>
            <a:r>
              <a:rPr lang="en-IN" sz="24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substr</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W3110 as reference sequence using </a:t>
            </a:r>
            <a:r>
              <a:rPr lang="en-IN" sz="2400" b="0" i="0" u="none" strike="noStrike"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rPr>
              <a:t>GLSEARCH</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(version 36.3.5e). </a:t>
            </a:r>
          </a:p>
          <a:p>
            <a:endPar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r>
              <a:rPr lang="en-IN" sz="2400"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&gt;</a:t>
            </a:r>
            <a:r>
              <a:rPr lang="en-IN" sz="2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Extracted 16S rRNA candidate sequences with global/local scores ≥ 0 with the E. coli 16S rRNA gene sequence.</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892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F76457-FC79-C5FB-4090-DB1B74C45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43" y="180754"/>
            <a:ext cx="3022755" cy="1327218"/>
          </a:xfrm>
        </p:spPr>
      </p:pic>
      <p:sp>
        <p:nvSpPr>
          <p:cNvPr id="6" name="TextBox 5">
            <a:extLst>
              <a:ext uri="{FF2B5EF4-FFF2-40B4-BE49-F238E27FC236}">
                <a16:creationId xmlns:a16="http://schemas.microsoft.com/office/drawing/2014/main" id="{3F7B9C42-8C42-80EF-C5D5-B57201BB34CF}"/>
              </a:ext>
            </a:extLst>
          </p:cNvPr>
          <p:cNvSpPr txBox="1"/>
          <p:nvPr/>
        </p:nvSpPr>
        <p:spPr>
          <a:xfrm>
            <a:off x="276447" y="1881963"/>
            <a:ext cx="11557590" cy="3046988"/>
          </a:xfrm>
          <a:prstGeom prst="rect">
            <a:avLst/>
          </a:prstGeom>
          <a:noFill/>
        </p:spPr>
        <p:txBody>
          <a:bodyPr wrap="square" rtlCol="0">
            <a:spAutoFit/>
          </a:bodyPr>
          <a:lstStyle/>
          <a:p>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The SILVA database contains taxonomic information for the domains of Bacteria, Archaea and Eukarya. It is based primarily on phylogenies for small subunit rRNAs (16S for prokaryotes and 18S for Eukarya). </a:t>
            </a:r>
          </a:p>
          <a:p>
            <a:endPar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Taxonomic rank information for Archaea and Bacteria is obtained from </a:t>
            </a:r>
            <a:r>
              <a:rPr lang="en-US" sz="2400" b="0" i="1"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Bergey’s</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Taxonomic Outlines</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and from the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List of Prokaryotic Names with Standing in Nomenclature</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(LPSN)whereas eukaryotic taxonomy is based on the consensus views of the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International Society of Protistologists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822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199A9F-1809-BB4F-62D8-F89B1C23D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217" y="0"/>
            <a:ext cx="8127538" cy="1113362"/>
          </a:xfrm>
        </p:spPr>
      </p:pic>
      <p:sp>
        <p:nvSpPr>
          <p:cNvPr id="6" name="TextBox 5">
            <a:extLst>
              <a:ext uri="{FF2B5EF4-FFF2-40B4-BE49-F238E27FC236}">
                <a16:creationId xmlns:a16="http://schemas.microsoft.com/office/drawing/2014/main" id="{6A3DE02C-6CF2-A410-E28C-9EF068DC90BE}"/>
              </a:ext>
            </a:extLst>
          </p:cNvPr>
          <p:cNvSpPr txBox="1"/>
          <p:nvPr/>
        </p:nvSpPr>
        <p:spPr>
          <a:xfrm>
            <a:off x="329609" y="1924493"/>
            <a:ext cx="11323675" cy="4524315"/>
          </a:xfrm>
          <a:prstGeom prst="rect">
            <a:avLst/>
          </a:prstGeom>
          <a:noFill/>
        </p:spPr>
        <p:txBody>
          <a:bodyPr wrap="square" rtlCol="0">
            <a:spAutoFit/>
          </a:bodyPr>
          <a:lstStyle/>
          <a:p>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The </a:t>
            </a:r>
            <a:r>
              <a:rPr lang="en-US" sz="2400" b="0" i="0"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Greengenes</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taxonomy is dedicated to Bacteria and Archaea. Classification is based on automatic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de novo</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tree construction and rank mapping from other taxonomy sources (mainly NCBI). </a:t>
            </a:r>
          </a:p>
          <a:p>
            <a:endParaRPr lang="en-US" sz="2400" dirty="0">
              <a:solidFill>
                <a:srgbClr val="212121"/>
              </a:solidFill>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Phylogenetic tree is constructed from 16S rRNA sequences that have been obtained from public databases and passed a quality filtering. Sequences are aligned by their characters and secondary structure and then subjected to tree construction with </a:t>
            </a:r>
            <a:r>
              <a:rPr lang="en-US" sz="2400" b="0" i="0"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FastTree</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a:t>
            </a:r>
          </a:p>
          <a:p>
            <a:endPar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endParaRPr>
          </a:p>
          <a:p>
            <a:r>
              <a:rPr lang="en-US" sz="2400" dirty="0">
                <a:solidFill>
                  <a:srgbClr val="212121"/>
                </a:solidFill>
                <a:latin typeface="Open Sans" panose="020B0606030504020204" pitchFamily="34" charset="0"/>
                <a:ea typeface="Open Sans" panose="020B0606030504020204" pitchFamily="34" charset="0"/>
                <a:cs typeface="Open Sans" panose="020B0606030504020204" pitchFamily="34" charset="0"/>
              </a:rPr>
              <a:t>T</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he latest </a:t>
            </a:r>
            <a:r>
              <a:rPr lang="en-US" sz="2400" b="0" i="0"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Greengenes</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database was released on May 2013. Although </a:t>
            </a:r>
            <a:r>
              <a:rPr lang="en-US" sz="2400" b="0" i="0"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Greengenes</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is still included in some metagenomic analyses packages, for example QIIME, it has not been updated since 2013.</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332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1C8A25-653B-8C52-D7CF-CBDAE61CF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713" y="340242"/>
            <a:ext cx="6339060" cy="1191438"/>
          </a:xfrm>
        </p:spPr>
      </p:pic>
      <p:sp>
        <p:nvSpPr>
          <p:cNvPr id="7" name="TextBox 6">
            <a:extLst>
              <a:ext uri="{FF2B5EF4-FFF2-40B4-BE49-F238E27FC236}">
                <a16:creationId xmlns:a16="http://schemas.microsoft.com/office/drawing/2014/main" id="{9BF9818F-FCA9-0EAE-6D0E-08E42567C930}"/>
              </a:ext>
            </a:extLst>
          </p:cNvPr>
          <p:cNvSpPr txBox="1"/>
          <p:nvPr/>
        </p:nvSpPr>
        <p:spPr>
          <a:xfrm>
            <a:off x="518336" y="1986653"/>
            <a:ext cx="10869133" cy="3785652"/>
          </a:xfrm>
          <a:prstGeom prst="rect">
            <a:avLst/>
          </a:prstGeom>
          <a:noFill/>
        </p:spPr>
        <p:txBody>
          <a:bodyPr wrap="square">
            <a:spAutoFit/>
          </a:bodyPr>
          <a:lstStyle/>
          <a:p>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The NCBI taxonomy contains the names of all organisms associated with submissions to the NCBI sequence databases. It is manually curated based on current systematic literature, and uses over 150 sources, for example, the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Catalog of Life</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 the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Encyclopedia of Life</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0" i="1"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NameBank</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and </a:t>
            </a:r>
            <a:r>
              <a:rPr lang="en-US" sz="2400" b="0" i="1" dirty="0" err="1">
                <a:solidFill>
                  <a:srgbClr val="212121"/>
                </a:solidFill>
                <a:effectLst/>
                <a:latin typeface="Open Sans" panose="020B0606030504020204" pitchFamily="34" charset="0"/>
                <a:ea typeface="Open Sans" panose="020B0606030504020204" pitchFamily="34" charset="0"/>
                <a:cs typeface="Open Sans" panose="020B0606030504020204" pitchFamily="34" charset="0"/>
              </a:rPr>
              <a:t>WikiSpecies</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as well as some specific databases dedicated to particular groups of organisms.</a:t>
            </a:r>
          </a:p>
          <a:p>
            <a:endParaRPr lang="en-US" sz="2400" dirty="0">
              <a:solidFill>
                <a:srgbClr val="212121"/>
              </a:solidFill>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It contains some duplicate names that represent different organisms. Each node has a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scientific name</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and may have some </a:t>
            </a:r>
            <a:r>
              <a:rPr lang="en-US" sz="2400" b="0" i="1"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synonyms</a:t>
            </a:r>
            <a:r>
              <a:rPr lang="en-US" sz="2400" b="0" i="0" dirty="0">
                <a:solidFill>
                  <a:srgbClr val="212121"/>
                </a:solidFill>
                <a:effectLst/>
                <a:latin typeface="Open Sans" panose="020B0606030504020204" pitchFamily="34" charset="0"/>
                <a:ea typeface="Open Sans" panose="020B0606030504020204" pitchFamily="34" charset="0"/>
                <a:cs typeface="Open Sans" panose="020B0606030504020204" pitchFamily="34" charset="0"/>
              </a:rPr>
              <a:t> assigned to it. NCBI taxonomic classification files are updated on a daily basis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7858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F15-2BC7-1EDA-788E-F6B95357A809}"/>
              </a:ext>
            </a:extLst>
          </p:cNvPr>
          <p:cNvSpPr>
            <a:spLocks noGrp="1"/>
          </p:cNvSpPr>
          <p:nvPr>
            <p:ph type="title"/>
          </p:nvPr>
        </p:nvSpPr>
        <p:spPr/>
        <p:txBody>
          <a:bodyPr/>
          <a:lstStyle/>
          <a:p>
            <a:r>
              <a:rPr lang="en-IN" dirty="0"/>
              <a:t>Taxonomic classification</a:t>
            </a:r>
          </a:p>
        </p:txBody>
      </p:sp>
      <p:pic>
        <p:nvPicPr>
          <p:cNvPr id="5" name="Picture 4">
            <a:extLst>
              <a:ext uri="{FF2B5EF4-FFF2-40B4-BE49-F238E27FC236}">
                <a16:creationId xmlns:a16="http://schemas.microsoft.com/office/drawing/2014/main" id="{E7DD1F63-0222-8C55-50D2-83073A0DBB72}"/>
              </a:ext>
            </a:extLst>
          </p:cNvPr>
          <p:cNvPicPr>
            <a:picLocks noChangeAspect="1"/>
          </p:cNvPicPr>
          <p:nvPr/>
        </p:nvPicPr>
        <p:blipFill>
          <a:blip r:embed="rId2"/>
          <a:stretch>
            <a:fillRect/>
          </a:stretch>
        </p:blipFill>
        <p:spPr>
          <a:xfrm>
            <a:off x="838200" y="1640755"/>
            <a:ext cx="7556205" cy="4852120"/>
          </a:xfrm>
          <a:prstGeom prst="rect">
            <a:avLst/>
          </a:prstGeom>
        </p:spPr>
      </p:pic>
      <p:sp>
        <p:nvSpPr>
          <p:cNvPr id="6" name="TextBox 5">
            <a:extLst>
              <a:ext uri="{FF2B5EF4-FFF2-40B4-BE49-F238E27FC236}">
                <a16:creationId xmlns:a16="http://schemas.microsoft.com/office/drawing/2014/main" id="{61E748C5-CDB8-1F7D-B994-8CDA9DF6C21A}"/>
              </a:ext>
            </a:extLst>
          </p:cNvPr>
          <p:cNvSpPr txBox="1"/>
          <p:nvPr/>
        </p:nvSpPr>
        <p:spPr>
          <a:xfrm>
            <a:off x="7853917" y="365125"/>
            <a:ext cx="4178596" cy="2308324"/>
          </a:xfrm>
          <a:prstGeom prst="rect">
            <a:avLst/>
          </a:prstGeom>
          <a:noFill/>
        </p:spPr>
        <p:txBody>
          <a:bodyPr wrap="square" rtlCol="0">
            <a:spAutoFit/>
          </a:bodyPr>
          <a:lstStyle/>
          <a:p>
            <a:r>
              <a:rPr lang="en-US" sz="2400" dirty="0">
                <a:solidFill>
                  <a:srgbClr val="858585"/>
                </a:solidFill>
                <a:latin typeface="Open Sans" panose="020B0606030504020204" pitchFamily="34" charset="0"/>
                <a:ea typeface="Open Sans" panose="020B0606030504020204" pitchFamily="34" charset="0"/>
                <a:cs typeface="Open Sans" panose="020B0606030504020204" pitchFamily="34" charset="0"/>
              </a:rPr>
              <a:t>Phylum, Class, and Order level classification achieves &gt;99% accuracy in most of the models due to sequences belonging to lesser categories</a:t>
            </a:r>
            <a:endParaRPr lang="en-IN" sz="2400" dirty="0">
              <a:solidFill>
                <a:srgbClr val="858585"/>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469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8B849-11E0-5C35-FF39-E26A3FD0F6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66" t="1689"/>
          <a:stretch/>
        </p:blipFill>
        <p:spPr>
          <a:xfrm>
            <a:off x="712381" y="465743"/>
            <a:ext cx="9750056" cy="5926513"/>
          </a:xfrm>
        </p:spPr>
      </p:pic>
      <p:pic>
        <p:nvPicPr>
          <p:cNvPr id="6" name="Content Placeholder 4">
            <a:extLst>
              <a:ext uri="{FF2B5EF4-FFF2-40B4-BE49-F238E27FC236}">
                <a16:creationId xmlns:a16="http://schemas.microsoft.com/office/drawing/2014/main" id="{2E8E8D1F-D90E-E2BB-9C90-BD20ED7C1305}"/>
              </a:ext>
            </a:extLst>
          </p:cNvPr>
          <p:cNvPicPr>
            <a:picLocks noChangeAspect="1"/>
          </p:cNvPicPr>
          <p:nvPr/>
        </p:nvPicPr>
        <p:blipFill rotWithShape="1">
          <a:blip r:embed="rId2">
            <a:extLst>
              <a:ext uri="{28A0092B-C50C-407E-A947-70E740481C1C}">
                <a14:useLocalDpi xmlns:a14="http://schemas.microsoft.com/office/drawing/2010/main" val="0"/>
              </a:ext>
            </a:extLst>
          </a:blip>
          <a:srcRect l="86474" t="1689" b="63179"/>
          <a:stretch/>
        </p:blipFill>
        <p:spPr>
          <a:xfrm>
            <a:off x="712381" y="612468"/>
            <a:ext cx="760023" cy="1201479"/>
          </a:xfrm>
          <a:prstGeom prst="rect">
            <a:avLst/>
          </a:prstGeom>
        </p:spPr>
      </p:pic>
    </p:spTree>
    <p:extLst>
      <p:ext uri="{BB962C8B-B14F-4D97-AF65-F5344CB8AC3E}">
        <p14:creationId xmlns:p14="http://schemas.microsoft.com/office/powerpoint/2010/main" val="30039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7466-5921-5EC0-91C2-817276E7A661}"/>
              </a:ext>
            </a:extLst>
          </p:cNvPr>
          <p:cNvSpPr>
            <a:spLocks noGrp="1"/>
          </p:cNvSpPr>
          <p:nvPr>
            <p:ph type="title"/>
          </p:nvPr>
        </p:nvSpPr>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16s Ribosomal RNA</a:t>
            </a:r>
          </a:p>
        </p:txBody>
      </p:sp>
      <p:sp>
        <p:nvSpPr>
          <p:cNvPr id="3" name="Content Placeholder 2">
            <a:extLst>
              <a:ext uri="{FF2B5EF4-FFF2-40B4-BE49-F238E27FC236}">
                <a16:creationId xmlns:a16="http://schemas.microsoft.com/office/drawing/2014/main" id="{4B66900E-AEC7-718F-4C40-E4EE8C58965D}"/>
              </a:ext>
            </a:extLst>
          </p:cNvPr>
          <p:cNvSpPr>
            <a:spLocks noGrp="1"/>
          </p:cNvSpPr>
          <p:nvPr>
            <p:ph idx="1"/>
          </p:nvPr>
        </p:nvSpPr>
        <p:spPr/>
        <p:txBody>
          <a:bodyPr/>
          <a:lstStyle/>
          <a:p>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16s rRNA is a ribosomal RNA, Length- 1500bp, 5-10 copies present in genome</a:t>
            </a:r>
          </a:p>
          <a:p>
            <a:r>
              <a:rPr lang="en-US" b="0" i="0" dirty="0">
                <a:solidFill>
                  <a:schemeClr val="tx1">
                    <a:lumMod val="65000"/>
                    <a:lumOff val="35000"/>
                  </a:schemeClr>
                </a:solidFill>
                <a:effectLst/>
                <a:latin typeface="Open Sans" panose="020B0606030504020204" pitchFamily="34" charset="0"/>
              </a:rPr>
              <a:t>There are 9 to 10 variation regions (V1 ~ V10) between the conservative areas. There are different degrees of difference in the families, genera and species of different bacteria, so 16S rRNA can be used as both It is a marker for bacterial classification and can be used as a target molecule for detection and identification of clinical pathogens.</a:t>
            </a:r>
            <a:endParaRPr lang="en-IN" dirty="0">
              <a:solidFill>
                <a:schemeClr val="tx1">
                  <a:lumMod val="65000"/>
                  <a:lumOff val="35000"/>
                </a:schemeClr>
              </a:solidFill>
            </a:endParaRPr>
          </a:p>
        </p:txBody>
      </p:sp>
    </p:spTree>
    <p:extLst>
      <p:ext uri="{BB962C8B-B14F-4D97-AF65-F5344CB8AC3E}">
        <p14:creationId xmlns:p14="http://schemas.microsoft.com/office/powerpoint/2010/main" val="362063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07E2-297B-E435-989B-9FE7886721BE}"/>
              </a:ext>
            </a:extLst>
          </p:cNvPr>
          <p:cNvSpPr>
            <a:spLocks noGrp="1"/>
          </p:cNvSpPr>
          <p:nvPr>
            <p:ph type="title"/>
          </p:nvPr>
        </p:nvSpPr>
        <p:spPr/>
        <p:txBody>
          <a:bodyPr/>
          <a:lstStyle/>
          <a:p>
            <a:r>
              <a:rPr lang="en-IN" dirty="0"/>
              <a:t>18s Ribosomal RNA</a:t>
            </a:r>
          </a:p>
        </p:txBody>
      </p:sp>
      <p:sp>
        <p:nvSpPr>
          <p:cNvPr id="3" name="Content Placeholder 2">
            <a:extLst>
              <a:ext uri="{FF2B5EF4-FFF2-40B4-BE49-F238E27FC236}">
                <a16:creationId xmlns:a16="http://schemas.microsoft.com/office/drawing/2014/main" id="{2041B570-3C6C-5ECA-1278-652B4C7F5517}"/>
              </a:ext>
            </a:extLst>
          </p:cNvPr>
          <p:cNvSpPr>
            <a:spLocks noGrp="1"/>
          </p:cNvSpPr>
          <p:nvPr>
            <p:ph idx="1"/>
          </p:nvPr>
        </p:nvSpPr>
        <p:spPr>
          <a:xfrm>
            <a:off x="838200" y="1538545"/>
            <a:ext cx="10515600" cy="5117435"/>
          </a:xfrm>
        </p:spPr>
        <p:txBody>
          <a:bodyPr>
            <a:normAutofit/>
          </a:bodyPr>
          <a:lstStyle/>
          <a:p>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Eukaryotic homologue of 16s rRNA.</a:t>
            </a:r>
          </a:p>
          <a:p>
            <a:r>
              <a:rPr lang="en-US" b="0" i="0" dirty="0">
                <a:solidFill>
                  <a:schemeClr val="tx1">
                    <a:lumMod val="65000"/>
                    <a:lumOff val="35000"/>
                  </a:schemeClr>
                </a:solidFill>
                <a:effectLst/>
                <a:latin typeface="Open Sans" panose="020B0606030504020204" pitchFamily="34" charset="0"/>
              </a:rPr>
              <a:t>Similar to 16S rRNA, 18S rRNA gene has nine variable regions (V1-V9).</a:t>
            </a:r>
          </a:p>
          <a:p>
            <a:r>
              <a:rPr lang="en-US" b="0" i="0" u="none" strike="noStrike" dirty="0">
                <a:solidFill>
                  <a:schemeClr val="tx1">
                    <a:lumMod val="65000"/>
                    <a:lumOff val="35000"/>
                  </a:schemeClr>
                </a:solidFill>
                <a:effectLst/>
                <a:latin typeface="Open Sans" panose="020B0606030504020204" pitchFamily="34" charset="0"/>
              </a:rPr>
              <a:t>full-length 18S rRNA sequences</a:t>
            </a:r>
            <a:r>
              <a:rPr lang="en-US" b="0" i="0" dirty="0">
                <a:solidFill>
                  <a:schemeClr val="tx1">
                    <a:lumMod val="65000"/>
                    <a:lumOff val="35000"/>
                  </a:schemeClr>
                </a:solidFill>
                <a:effectLst/>
                <a:latin typeface="Open Sans" panose="020B0606030504020204" pitchFamily="34" charset="0"/>
              </a:rPr>
              <a:t> or partial regions (around V2, V4, and V9) of the 18S rRNA gene are useful for the discrimination of samples at both the family and order levels; </a:t>
            </a:r>
          </a:p>
          <a:p>
            <a:r>
              <a:rPr lang="en-US" b="0" i="0" dirty="0">
                <a:solidFill>
                  <a:schemeClr val="tx1">
                    <a:lumMod val="65000"/>
                    <a:lumOff val="35000"/>
                  </a:schemeClr>
                </a:solidFill>
                <a:effectLst/>
                <a:latin typeface="Open Sans" panose="020B0606030504020204" pitchFamily="34" charset="0"/>
              </a:rPr>
              <a:t>V9 has a higher resolution at the genus level; </a:t>
            </a:r>
          </a:p>
          <a:p>
            <a:r>
              <a:rPr lang="en-US" b="0" i="0" dirty="0">
                <a:solidFill>
                  <a:schemeClr val="tx1">
                    <a:lumMod val="65000"/>
                    <a:lumOff val="35000"/>
                  </a:schemeClr>
                </a:solidFill>
                <a:effectLst/>
                <a:latin typeface="Open Sans" panose="020B0606030504020204" pitchFamily="34" charset="0"/>
              </a:rPr>
              <a:t>V4 is the most divergent region in length</a:t>
            </a:r>
            <a:endParaRPr lang="en-IN" dirty="0">
              <a:solidFill>
                <a:schemeClr val="tx1">
                  <a:lumMod val="65000"/>
                  <a:lumOff val="35000"/>
                </a:schemeClr>
              </a:solidFill>
            </a:endParaRPr>
          </a:p>
        </p:txBody>
      </p:sp>
    </p:spTree>
    <p:extLst>
      <p:ext uri="{BB962C8B-B14F-4D97-AF65-F5344CB8AC3E}">
        <p14:creationId xmlns:p14="http://schemas.microsoft.com/office/powerpoint/2010/main" val="282512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16F3-4EC0-1213-69CA-8F025B10765F}"/>
              </a:ext>
            </a:extLst>
          </p:cNvPr>
          <p:cNvSpPr>
            <a:spLocks noGrp="1"/>
          </p:cNvSpPr>
          <p:nvPr>
            <p:ph type="title"/>
          </p:nvPr>
        </p:nvSpPr>
        <p:spPr/>
        <p:txBody>
          <a:bodyPr/>
          <a:lstStyle/>
          <a:p>
            <a:r>
              <a:rPr lang="en-US" dirty="0">
                <a:latin typeface="Open Sans" panose="020B0606030504020204" pitchFamily="34" charset="0"/>
              </a:rPr>
              <a:t>I</a:t>
            </a:r>
            <a:r>
              <a:rPr lang="en-US" b="0" i="0" dirty="0">
                <a:effectLst/>
                <a:latin typeface="Open Sans" panose="020B0606030504020204" pitchFamily="34" charset="0"/>
              </a:rPr>
              <a:t>nternal </a:t>
            </a:r>
            <a:r>
              <a:rPr lang="en-US" dirty="0">
                <a:latin typeface="Open Sans" panose="020B0606030504020204" pitchFamily="34" charset="0"/>
              </a:rPr>
              <a:t>T</a:t>
            </a:r>
            <a:r>
              <a:rPr lang="en-US" b="0" i="0" dirty="0">
                <a:effectLst/>
                <a:latin typeface="Open Sans" panose="020B0606030504020204" pitchFamily="34" charset="0"/>
              </a:rPr>
              <a:t>ranscribed </a:t>
            </a:r>
            <a:r>
              <a:rPr lang="en-US" dirty="0">
                <a:latin typeface="Open Sans" panose="020B0606030504020204" pitchFamily="34" charset="0"/>
              </a:rPr>
              <a:t>S</a:t>
            </a:r>
            <a:r>
              <a:rPr lang="en-US" b="0" i="0" dirty="0">
                <a:effectLst/>
                <a:latin typeface="Open Sans" panose="020B0606030504020204" pitchFamily="34" charset="0"/>
              </a:rPr>
              <a:t>pacer </a:t>
            </a:r>
            <a:r>
              <a:rPr lang="en-US" dirty="0">
                <a:latin typeface="Open Sans" panose="020B0606030504020204" pitchFamily="34" charset="0"/>
              </a:rPr>
              <a:t>R</a:t>
            </a:r>
            <a:r>
              <a:rPr lang="en-US" b="0" i="0" dirty="0">
                <a:effectLst/>
                <a:latin typeface="Open Sans" panose="020B0606030504020204" pitchFamily="34" charset="0"/>
              </a:rPr>
              <a:t>egion</a:t>
            </a:r>
            <a:endParaRPr lang="en-IN" dirty="0"/>
          </a:p>
        </p:txBody>
      </p:sp>
      <p:sp>
        <p:nvSpPr>
          <p:cNvPr id="3" name="Content Placeholder 2">
            <a:extLst>
              <a:ext uri="{FF2B5EF4-FFF2-40B4-BE49-F238E27FC236}">
                <a16:creationId xmlns:a16="http://schemas.microsoft.com/office/drawing/2014/main" id="{98E400E7-B990-3214-A36A-87B1FF775E2A}"/>
              </a:ext>
            </a:extLst>
          </p:cNvPr>
          <p:cNvSpPr>
            <a:spLocks noGrp="1"/>
          </p:cNvSpPr>
          <p:nvPr>
            <p:ph idx="1"/>
          </p:nvPr>
        </p:nvSpPr>
        <p:spPr>
          <a:xfrm>
            <a:off x="838200" y="1868156"/>
            <a:ext cx="10515600" cy="4351338"/>
          </a:xfrm>
        </p:spPr>
        <p:txBody>
          <a:bodyPr/>
          <a:lstStyle/>
          <a:p>
            <a:r>
              <a:rPr lang="en-US" b="0" i="0" dirty="0">
                <a:solidFill>
                  <a:schemeClr val="tx1">
                    <a:lumMod val="65000"/>
                    <a:lumOff val="35000"/>
                  </a:schemeClr>
                </a:solidFill>
                <a:effectLst/>
                <a:latin typeface="Open Sans" panose="020B0606030504020204" pitchFamily="34" charset="0"/>
              </a:rPr>
              <a:t>ITS is located between the 18S and 5.8S rRNA genes and has a high degree of sequence variation. </a:t>
            </a:r>
          </a:p>
          <a:p>
            <a:r>
              <a:rPr lang="en-US" b="0" i="0" dirty="0">
                <a:solidFill>
                  <a:schemeClr val="tx1">
                    <a:lumMod val="65000"/>
                    <a:lumOff val="35000"/>
                  </a:schemeClr>
                </a:solidFill>
                <a:effectLst/>
                <a:latin typeface="Open Sans" panose="020B0606030504020204" pitchFamily="34" charset="0"/>
              </a:rPr>
              <a:t>Similar to 18S rRNA, ITS is often used in metagenomic analysis. However, 18S rRNA is mainly used for high resolution taxonomic studies of fungi, while the ITS region is mainly used for fungal diversity studies as a fungal barcode marker. Compared to 18S, ITS is more variable and thereby, more suitable as the genetic marker to measure intraspecific genetic diversity.</a:t>
            </a:r>
            <a:endParaRPr lang="en-IN" dirty="0">
              <a:solidFill>
                <a:schemeClr val="tx1">
                  <a:lumMod val="65000"/>
                  <a:lumOff val="35000"/>
                </a:schemeClr>
              </a:solidFill>
            </a:endParaRPr>
          </a:p>
        </p:txBody>
      </p:sp>
    </p:spTree>
    <p:extLst>
      <p:ext uri="{BB962C8B-B14F-4D97-AF65-F5344CB8AC3E}">
        <p14:creationId xmlns:p14="http://schemas.microsoft.com/office/powerpoint/2010/main" val="312472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1E7BAE-FD6F-C9F3-6348-ED567B706B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62" t="9375" r="3306" b="19531"/>
          <a:stretch/>
        </p:blipFill>
        <p:spPr>
          <a:xfrm>
            <a:off x="115186" y="1733108"/>
            <a:ext cx="11961628" cy="2995894"/>
          </a:xfrm>
        </p:spPr>
      </p:pic>
      <p:sp>
        <p:nvSpPr>
          <p:cNvPr id="6" name="TextBox 5">
            <a:extLst>
              <a:ext uri="{FF2B5EF4-FFF2-40B4-BE49-F238E27FC236}">
                <a16:creationId xmlns:a16="http://schemas.microsoft.com/office/drawing/2014/main" id="{BEC81C37-F809-5142-E79A-E885B213E50A}"/>
              </a:ext>
            </a:extLst>
          </p:cNvPr>
          <p:cNvSpPr txBox="1"/>
          <p:nvPr/>
        </p:nvSpPr>
        <p:spPr>
          <a:xfrm>
            <a:off x="212651" y="531628"/>
            <a:ext cx="6368902" cy="707886"/>
          </a:xfrm>
          <a:prstGeom prst="rect">
            <a:avLst/>
          </a:prstGeom>
          <a:noFill/>
        </p:spPr>
        <p:txBody>
          <a:bodyPr wrap="square" rtlCol="0">
            <a:spAutoFit/>
          </a:bodyPr>
          <a:lstStyle/>
          <a:p>
            <a:r>
              <a:rPr lang="en-IN" sz="4000" dirty="0">
                <a:solidFill>
                  <a:srgbClr val="858585"/>
                </a:solidFill>
                <a:latin typeface="Open Sans" panose="020B0606030504020204" pitchFamily="34" charset="0"/>
                <a:ea typeface="Open Sans" panose="020B0606030504020204" pitchFamily="34" charset="0"/>
                <a:cs typeface="Open Sans" panose="020B0606030504020204" pitchFamily="34" charset="0"/>
              </a:rPr>
              <a:t>Classification Pipeline</a:t>
            </a:r>
          </a:p>
        </p:txBody>
      </p:sp>
    </p:spTree>
    <p:extLst>
      <p:ext uri="{BB962C8B-B14F-4D97-AF65-F5344CB8AC3E}">
        <p14:creationId xmlns:p14="http://schemas.microsoft.com/office/powerpoint/2010/main" val="8135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503-A5B7-B666-F8DE-E38BBE14F38B}"/>
              </a:ext>
            </a:extLst>
          </p:cNvPr>
          <p:cNvSpPr>
            <a:spLocks noGrp="1"/>
          </p:cNvSpPr>
          <p:nvPr>
            <p:ph type="title"/>
          </p:nvPr>
        </p:nvSpPr>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Type of Sequences- </a:t>
            </a:r>
            <a:r>
              <a:rPr lang="en-IN" sz="4000" dirty="0">
                <a:solidFill>
                  <a:srgbClr val="858585"/>
                </a:solidFill>
                <a:latin typeface="Open Sans" panose="020B0606030504020204" pitchFamily="34" charset="0"/>
                <a:ea typeface="Open Sans" panose="020B0606030504020204" pitchFamily="34" charset="0"/>
                <a:cs typeface="Open Sans" panose="020B0606030504020204" pitchFamily="34" charset="0"/>
              </a:rPr>
              <a:t>Whole Genome Shotgun Sequences vs Amplicon Sequences</a:t>
            </a:r>
          </a:p>
        </p:txBody>
      </p:sp>
      <p:graphicFrame>
        <p:nvGraphicFramePr>
          <p:cNvPr id="4" name="Table 4">
            <a:extLst>
              <a:ext uri="{FF2B5EF4-FFF2-40B4-BE49-F238E27FC236}">
                <a16:creationId xmlns:a16="http://schemas.microsoft.com/office/drawing/2014/main" id="{B50FCF8D-312D-A0B3-7C82-3E7E5D40D75B}"/>
              </a:ext>
            </a:extLst>
          </p:cNvPr>
          <p:cNvGraphicFramePr>
            <a:graphicFrameLocks noGrp="1"/>
          </p:cNvGraphicFramePr>
          <p:nvPr>
            <p:extLst>
              <p:ext uri="{D42A27DB-BD31-4B8C-83A1-F6EECF244321}">
                <p14:modId xmlns:p14="http://schemas.microsoft.com/office/powerpoint/2010/main" val="848591668"/>
              </p:ext>
            </p:extLst>
          </p:nvPr>
        </p:nvGraphicFramePr>
        <p:xfrm>
          <a:off x="1476744" y="2038104"/>
          <a:ext cx="9238512" cy="4497540"/>
        </p:xfrm>
        <a:graphic>
          <a:graphicData uri="http://schemas.openxmlformats.org/drawingml/2006/table">
            <a:tbl>
              <a:tblPr firstRow="1" bandRow="1">
                <a:tableStyleId>{5C22544A-7EE6-4342-B048-85BDC9FD1C3A}</a:tableStyleId>
              </a:tblPr>
              <a:tblGrid>
                <a:gridCol w="4619256">
                  <a:extLst>
                    <a:ext uri="{9D8B030D-6E8A-4147-A177-3AD203B41FA5}">
                      <a16:colId xmlns:a16="http://schemas.microsoft.com/office/drawing/2014/main" val="1766366140"/>
                    </a:ext>
                  </a:extLst>
                </a:gridCol>
                <a:gridCol w="4619256">
                  <a:extLst>
                    <a:ext uri="{9D8B030D-6E8A-4147-A177-3AD203B41FA5}">
                      <a16:colId xmlns:a16="http://schemas.microsoft.com/office/drawing/2014/main" val="1418411627"/>
                    </a:ext>
                  </a:extLst>
                </a:gridCol>
              </a:tblGrid>
              <a:tr h="478884">
                <a:tc>
                  <a:txBody>
                    <a:bodyPr/>
                    <a:lstStyle/>
                    <a:p>
                      <a:r>
                        <a:rPr lang="en-IN"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Whole Genome Shotgun Sequences</a:t>
                      </a:r>
                      <a:endParaRPr lang="en-IN" sz="2400" dirty="0">
                        <a:solidFill>
                          <a:schemeClr val="tx1"/>
                        </a:solidFill>
                      </a:endParaRPr>
                    </a:p>
                  </a:txBody>
                  <a:tcPr/>
                </a:tc>
                <a:tc>
                  <a:txBody>
                    <a:bodyPr/>
                    <a:lstStyle/>
                    <a:p>
                      <a:r>
                        <a:rPr lang="en-IN"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Amplicon Sequences</a:t>
                      </a:r>
                      <a:endParaRPr lang="en-IN" sz="2400" dirty="0">
                        <a:solidFill>
                          <a:schemeClr val="tx1"/>
                        </a:solidFill>
                      </a:endParaRPr>
                    </a:p>
                  </a:txBody>
                  <a:tcPr/>
                </a:tc>
                <a:extLst>
                  <a:ext uri="{0D108BD9-81ED-4DB2-BD59-A6C34878D82A}">
                    <a16:rowId xmlns:a16="http://schemas.microsoft.com/office/drawing/2014/main" val="3037939225"/>
                  </a:ext>
                </a:extLst>
              </a:tr>
              <a:tr h="478884">
                <a:tc>
                  <a:txBody>
                    <a:bodyPr/>
                    <a:lstStyle/>
                    <a:p>
                      <a:r>
                        <a:rPr lang="en-IN" dirty="0"/>
                        <a:t>Contains the whole genome sequence</a:t>
                      </a:r>
                    </a:p>
                  </a:txBody>
                  <a:tcPr/>
                </a:tc>
                <a:tc>
                  <a:txBody>
                    <a:bodyPr/>
                    <a:lstStyle/>
                    <a:p>
                      <a:r>
                        <a:rPr lang="en-IN" dirty="0"/>
                        <a:t>Contains the 16s rRNA gene sequence with hypervariable regions.</a:t>
                      </a:r>
                    </a:p>
                  </a:txBody>
                  <a:tcPr/>
                </a:tc>
                <a:extLst>
                  <a:ext uri="{0D108BD9-81ED-4DB2-BD59-A6C34878D82A}">
                    <a16:rowId xmlns:a16="http://schemas.microsoft.com/office/drawing/2014/main" val="2949069064"/>
                  </a:ext>
                </a:extLst>
              </a:tr>
              <a:tr h="478884">
                <a:tc>
                  <a:txBody>
                    <a:bodyPr/>
                    <a:lstStyle/>
                    <a:p>
                      <a:r>
                        <a:rPr lang="en-IN" dirty="0"/>
                        <a:t>High-throughput</a:t>
                      </a:r>
                    </a:p>
                  </a:txBody>
                  <a:tcPr/>
                </a:tc>
                <a:tc>
                  <a:txBody>
                    <a:bodyPr/>
                    <a:lstStyle/>
                    <a:p>
                      <a:r>
                        <a:rPr lang="en-IN" dirty="0"/>
                        <a:t>Low-Throughput, faster Turnaround</a:t>
                      </a:r>
                    </a:p>
                  </a:txBody>
                  <a:tcPr/>
                </a:tc>
                <a:extLst>
                  <a:ext uri="{0D108BD9-81ED-4DB2-BD59-A6C34878D82A}">
                    <a16:rowId xmlns:a16="http://schemas.microsoft.com/office/drawing/2014/main" val="4259249259"/>
                  </a:ext>
                </a:extLst>
              </a:tr>
              <a:tr h="478884">
                <a:tc>
                  <a:txBody>
                    <a:bodyPr/>
                    <a:lstStyle/>
                    <a:p>
                      <a:r>
                        <a:rPr lang="en-IN" dirty="0"/>
                        <a:t>Simpler, No chimaera formation</a:t>
                      </a:r>
                    </a:p>
                  </a:txBody>
                  <a:tcPr/>
                </a:tc>
                <a:tc>
                  <a:txBody>
                    <a:bodyPr/>
                    <a:lstStyle/>
                    <a:p>
                      <a:r>
                        <a:rPr lang="en-IN" dirty="0"/>
                        <a:t>Less simple, Chimaera may form during PCR, errors may be introduced during sequencing</a:t>
                      </a:r>
                    </a:p>
                  </a:txBody>
                  <a:tcPr/>
                </a:tc>
                <a:extLst>
                  <a:ext uri="{0D108BD9-81ED-4DB2-BD59-A6C34878D82A}">
                    <a16:rowId xmlns:a16="http://schemas.microsoft.com/office/drawing/2014/main" val="383097016"/>
                  </a:ext>
                </a:extLst>
              </a:tr>
              <a:tr h="478884">
                <a:tc>
                  <a:txBody>
                    <a:bodyPr/>
                    <a:lstStyle/>
                    <a:p>
                      <a:r>
                        <a:rPr lang="en-IN" dirty="0"/>
                        <a:t>Trained models showed lower accuracy</a:t>
                      </a:r>
                    </a:p>
                  </a:txBody>
                  <a:tcPr/>
                </a:tc>
                <a:tc>
                  <a:txBody>
                    <a:bodyPr/>
                    <a:lstStyle/>
                    <a:p>
                      <a:r>
                        <a:rPr lang="en-IN" dirty="0"/>
                        <a:t>Trained models showed higher accuracy</a:t>
                      </a:r>
                    </a:p>
                  </a:txBody>
                  <a:tcPr/>
                </a:tc>
                <a:extLst>
                  <a:ext uri="{0D108BD9-81ED-4DB2-BD59-A6C34878D82A}">
                    <a16:rowId xmlns:a16="http://schemas.microsoft.com/office/drawing/2014/main" val="4211580026"/>
                  </a:ext>
                </a:extLst>
              </a:tr>
              <a:tr h="478884">
                <a:tc>
                  <a:txBody>
                    <a:bodyPr/>
                    <a:lstStyle/>
                    <a:p>
                      <a:r>
                        <a:rPr lang="en-IN" dirty="0"/>
                        <a:t>High cost</a:t>
                      </a:r>
                    </a:p>
                  </a:txBody>
                  <a:tcPr/>
                </a:tc>
                <a:tc>
                  <a:txBody>
                    <a:bodyPr/>
                    <a:lstStyle/>
                    <a:p>
                      <a:r>
                        <a:rPr lang="en-IN" dirty="0"/>
                        <a:t>Lower cost</a:t>
                      </a:r>
                    </a:p>
                  </a:txBody>
                  <a:tcPr/>
                </a:tc>
                <a:extLst>
                  <a:ext uri="{0D108BD9-81ED-4DB2-BD59-A6C34878D82A}">
                    <a16:rowId xmlns:a16="http://schemas.microsoft.com/office/drawing/2014/main" val="3212218910"/>
                  </a:ext>
                </a:extLst>
              </a:tr>
              <a:tr h="478884">
                <a:tc>
                  <a:txBody>
                    <a:bodyPr/>
                    <a:lstStyle/>
                    <a:p>
                      <a:endParaRPr lang="en-IN"/>
                    </a:p>
                  </a:txBody>
                  <a:tcPr/>
                </a:tc>
                <a:tc>
                  <a:txBody>
                    <a:bodyPr/>
                    <a:lstStyle/>
                    <a:p>
                      <a:endParaRPr lang="en-IN"/>
                    </a:p>
                  </a:txBody>
                  <a:tcPr/>
                </a:tc>
                <a:extLst>
                  <a:ext uri="{0D108BD9-81ED-4DB2-BD59-A6C34878D82A}">
                    <a16:rowId xmlns:a16="http://schemas.microsoft.com/office/drawing/2014/main" val="3076292687"/>
                  </a:ext>
                </a:extLst>
              </a:tr>
              <a:tr h="47888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9929197"/>
                  </a:ext>
                </a:extLst>
              </a:tr>
            </a:tbl>
          </a:graphicData>
        </a:graphic>
      </p:graphicFrame>
    </p:spTree>
    <p:extLst>
      <p:ext uri="{BB962C8B-B14F-4D97-AF65-F5344CB8AC3E}">
        <p14:creationId xmlns:p14="http://schemas.microsoft.com/office/powerpoint/2010/main" val="272867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80E04-0284-16C7-7AE6-047A817EA5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42"/>
          <a:stretch/>
        </p:blipFill>
        <p:spPr>
          <a:xfrm>
            <a:off x="-1" y="-95693"/>
            <a:ext cx="7014367" cy="4189228"/>
          </a:xfrm>
        </p:spPr>
      </p:pic>
      <p:pic>
        <p:nvPicPr>
          <p:cNvPr id="7" name="Picture 6">
            <a:extLst>
              <a:ext uri="{FF2B5EF4-FFF2-40B4-BE49-F238E27FC236}">
                <a16:creationId xmlns:a16="http://schemas.microsoft.com/office/drawing/2014/main" id="{37487E70-FCBC-E747-78B3-EBB85F384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725" y="2957495"/>
            <a:ext cx="7237498" cy="3900505"/>
          </a:xfrm>
          <a:prstGeom prst="rect">
            <a:avLst/>
          </a:prstGeom>
        </p:spPr>
      </p:pic>
    </p:spTree>
    <p:extLst>
      <p:ext uri="{BB962C8B-B14F-4D97-AF65-F5344CB8AC3E}">
        <p14:creationId xmlns:p14="http://schemas.microsoft.com/office/powerpoint/2010/main" val="2593637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1072</Words>
  <Application>Microsoft Office PowerPoint</Application>
  <PresentationFormat>Widescreen</PresentationFormat>
  <Paragraphs>70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 Sans</vt:lpstr>
      <vt:lpstr>Office Theme</vt:lpstr>
      <vt:lpstr>Machine Learning approaches for Taxonomic Classification </vt:lpstr>
      <vt:lpstr>Taxonomic classification</vt:lpstr>
      <vt:lpstr>PowerPoint Presentation</vt:lpstr>
      <vt:lpstr>16s Ribosomal RNA</vt:lpstr>
      <vt:lpstr>18s Ribosomal RNA</vt:lpstr>
      <vt:lpstr>Internal Transcribed Spacer Region</vt:lpstr>
      <vt:lpstr>PowerPoint Presentation</vt:lpstr>
      <vt:lpstr>Type of Sequences- Whole Genome Shotgun Sequences vs Amplicon Sequences</vt:lpstr>
      <vt:lpstr>PowerPoint Presentation</vt:lpstr>
      <vt:lpstr>SEQUENCE-REPRESENTATION: K-mers</vt:lpstr>
      <vt:lpstr>Classifier Choice</vt:lpstr>
      <vt:lpstr>PowerPoint Presentation</vt:lpstr>
      <vt:lpstr>Proposed Improvements</vt:lpstr>
      <vt:lpstr>Databases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for Taxonomic Classification </dc:title>
  <dc:creator>ANANT KRISN BAIS</dc:creator>
  <cp:lastModifiedBy>ANANT KRISN BAIS</cp:lastModifiedBy>
  <cp:revision>9</cp:revision>
  <dcterms:created xsi:type="dcterms:W3CDTF">2022-05-30T05:03:42Z</dcterms:created>
  <dcterms:modified xsi:type="dcterms:W3CDTF">2022-06-01T09:45:40Z</dcterms:modified>
</cp:coreProperties>
</file>