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265" r:id="rId4"/>
    <p:sldId id="300" r:id="rId5"/>
    <p:sldId id="267" r:id="rId6"/>
    <p:sldId id="289" r:id="rId7"/>
    <p:sldId id="293" r:id="rId8"/>
    <p:sldId id="294" r:id="rId9"/>
    <p:sldId id="295" r:id="rId10"/>
    <p:sldId id="292" r:id="rId11"/>
    <p:sldId id="270" r:id="rId12"/>
    <p:sldId id="296" r:id="rId13"/>
    <p:sldId id="297" r:id="rId14"/>
    <p:sldId id="299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0d585e8934f294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89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512E1-3C2B-427A-938C-ADB61F875EE7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3995E-0AF3-4B83-AE78-9D929C6FA7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4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The above graph depicts top 10 countries based on their movie production’s duration.</a:t>
            </a:r>
          </a:p>
          <a:p>
            <a:r>
              <a:rPr lang="en-US" dirty="0"/>
              <a:t>-- It can be visualized that Avg. longest movies are being produced by Iceland which is nearly 4 hours.</a:t>
            </a:r>
          </a:p>
          <a:p>
            <a:r>
              <a:rPr lang="en-US" dirty="0"/>
              <a:t>-- There is a huge dip in Avg. movie duration with around 1 hour and then not much variation are seen in next few countries.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3995E-0AF3-4B83-AE78-9D929C6FA7F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95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The map visualizes top 10 countries producing top rated movies.</a:t>
            </a:r>
          </a:p>
          <a:p>
            <a:r>
              <a:rPr lang="en-US" dirty="0"/>
              <a:t>-- It can be clearly observed that Kyrgyzstan produces movies with topmost ratings followed by Libya.</a:t>
            </a:r>
          </a:p>
          <a:p>
            <a:r>
              <a:rPr lang="en-US" dirty="0"/>
              <a:t>-- It can also be seen that even though there are only 10 countries the Avg. IMDB score sees significant dip.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3995E-0AF3-4B83-AE78-9D929C6FA7F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958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The above chart shows Top 10 movies with highest gross earnings.</a:t>
            </a:r>
          </a:p>
          <a:p>
            <a:r>
              <a:rPr lang="en-US" dirty="0"/>
              <a:t>-- It can clearly concluded that The Avengers is the movie that has earned the most followed by Avatar with a significant difference of 5B (approximately).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3995E-0AF3-4B83-AE78-9D929C6FA7F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54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For this graph we created a new variable profit, where Profit = Gross – Budget.</a:t>
            </a:r>
          </a:p>
          <a:p>
            <a:r>
              <a:rPr lang="en-US" dirty="0"/>
              <a:t>-- Further, we saw top 10 movies with highest profit.</a:t>
            </a:r>
          </a:p>
          <a:p>
            <a:r>
              <a:rPr lang="en-US" dirty="0"/>
              <a:t>-- It can be seen that the first 2 movies ‘The Avengers’ and ‘Avtar’ had same place as gross and then the pattern changes.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3995E-0AF3-4B83-AE78-9D929C6FA7F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14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The above graph is an animated visualization which shows you the pattern of social media’s impact on movies over the years.</a:t>
            </a:r>
          </a:p>
          <a:p>
            <a:r>
              <a:rPr lang="en-CA" dirty="0"/>
              <a:t>-- In early 2000’s due to lack of internet sources, the movies got low likes on their </a:t>
            </a:r>
            <a:r>
              <a:rPr lang="en-CA" dirty="0" err="1"/>
              <a:t>facebook</a:t>
            </a:r>
            <a:r>
              <a:rPr lang="en-CA" dirty="0"/>
              <a:t> pages.</a:t>
            </a:r>
          </a:p>
          <a:p>
            <a:r>
              <a:rPr lang="en-CA" dirty="0"/>
              <a:t>-- Further in early 2010’s the craze of </a:t>
            </a:r>
            <a:r>
              <a:rPr lang="en-CA" dirty="0" err="1"/>
              <a:t>facebook</a:t>
            </a:r>
            <a:r>
              <a:rPr lang="en-CA" dirty="0"/>
              <a:t> emerged and it saw a huge raise in their popularity on social media.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3995E-0AF3-4B83-AE78-9D929C6FA7F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34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This graph shows impact of Avg. gross earnings on the basis of IMDB ratings.</a:t>
            </a:r>
          </a:p>
          <a:p>
            <a:r>
              <a:rPr lang="en-US" dirty="0"/>
              <a:t>-- It can be seen that higher the IMDB rating higher the gross for the IMDB range 2 to 9.</a:t>
            </a:r>
          </a:p>
          <a:p>
            <a:r>
              <a:rPr lang="en-US" dirty="0"/>
              <a:t>-- IMDB less than 2 and greater than 9 can be considered as exception and can be neglected.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3995E-0AF3-4B83-AE78-9D929C6FA7F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5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The lollipop chart shows directors with most number of movies.</a:t>
            </a:r>
          </a:p>
          <a:p>
            <a:r>
              <a:rPr lang="en-US" dirty="0"/>
              <a:t>-- The director with most number of movies is Steven Spielberg which has made famous movies like </a:t>
            </a:r>
            <a:r>
              <a:rPr lang="en-US" dirty="0" err="1"/>
              <a:t>Jurrasic</a:t>
            </a:r>
            <a:r>
              <a:rPr lang="en-US" dirty="0"/>
              <a:t> Park, Lincoln, etc. followed by Woody Allen.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3995E-0AF3-4B83-AE78-9D929C6FA7F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62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14A5-68AB-4AFF-9931-FA0E166CC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D03D7-77E1-4B20-9561-C5E3B8A5B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2846-DFA6-44D3-A67E-E640E619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3704-4AF1-4263-A8B3-CC45B89FD9A9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72027-CCAF-4B9C-B417-A69BC100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79C0-6E7E-4D2D-8343-76EA242D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F723-9533-4BFD-A37A-556086196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5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7F34-4F8A-4649-A5DB-074ADDD7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76F3D-55FB-43C7-A78A-DA7591F90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65CFC-9AC8-4353-972E-723262CA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3704-4AF1-4263-A8B3-CC45B89FD9A9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187FA-29F5-4619-99A1-F0D23878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565D3-A629-40DF-BA64-AB6D5E9B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F723-9533-4BFD-A37A-556086196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5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72772-C123-40B7-A8E3-3E40F2031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15E21-2283-4717-9752-05EFE1B0D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D3CDD-D744-4531-8E30-88CC0619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3704-4AF1-4263-A8B3-CC45B89FD9A9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C91E-0463-4BB0-9021-3643DE42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C44E-089D-497B-BE16-B47B8D3E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F723-9533-4BFD-A37A-556086196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62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3346-F9D1-4235-8A52-4E881BC9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828A1-C736-443A-B2F0-1478DB8C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99C6-9BF9-41C5-B3B0-0211880F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3704-4AF1-4263-A8B3-CC45B89FD9A9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64A3-0D6A-4647-8F9F-78C1D794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D3DA9-9BFA-4E61-97AE-3BA7F595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F723-9533-4BFD-A37A-556086196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09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FD78-0248-4927-BD08-889574B4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A204-5147-4ADD-9B3B-D45060DAF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BCA4-E5E8-4011-B117-BF2AC87F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3704-4AF1-4263-A8B3-CC45B89FD9A9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F5B0-5FFD-4FEB-B3AF-874351FC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2C97-24A8-40DD-BC34-7F38B582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F723-9533-4BFD-A37A-556086196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79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074B-EF85-4CB9-AE4E-BB973EBA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DC4E-CFD4-495A-9BEF-2FC9D4F8A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83BBA-EE87-41C8-8B0C-AFB85531D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50F53-244A-417B-94AF-D05A5FBD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3704-4AF1-4263-A8B3-CC45B89FD9A9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75075-A993-4F61-A308-C6A77297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0ABB1-DC6E-4E29-B632-98BA686F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F723-9533-4BFD-A37A-556086196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77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6B21-E5D6-4086-9350-A178B37C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0D3B6-4CCB-4624-8964-A7057F79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B6364-4407-46FF-A245-D3CCBCF8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81C51-3663-4E51-B0F1-84C2134D9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43426-1D82-425D-9DDC-44FDC27CF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734FB-86D2-480C-A7BD-850B2BB3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3704-4AF1-4263-A8B3-CC45B89FD9A9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E928E-4446-4CAA-B861-141E9DCB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0A1C9-833A-4786-A05A-92997C10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F723-9533-4BFD-A37A-556086196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5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6972-8E92-4E07-872B-026B175A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BA64A-1F86-4A40-B103-9DB2644ED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3704-4AF1-4263-A8B3-CC45B89FD9A9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695EE-0298-42AD-AB5E-F7EF45D8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B704A-CA63-4E70-A29B-DC49CF74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F723-9533-4BFD-A37A-556086196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48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D6A5F-C2B8-48CB-AC82-6AD86D55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3704-4AF1-4263-A8B3-CC45B89FD9A9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5A9F3-055B-46A1-91AA-E71FF5EC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102A7-E020-479B-AE5B-4E1221C0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F723-9533-4BFD-A37A-556086196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93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6ACD-8226-4AF7-9BD4-ECF0882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A6BD-9851-4B75-A655-A897C7220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D48F7-A7CD-41A0-8D47-32583F855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C1599-E907-4180-878F-DF0CF135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3704-4AF1-4263-A8B3-CC45B89FD9A9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3D98D-88C4-459D-B44B-1EB1E0FE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6F73E-F2C5-4BA3-A287-FA1FE996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F723-9533-4BFD-A37A-556086196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03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897B-64FF-4655-A2A7-E7CC070A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6884D-533A-4F6B-B67F-C6E0DE048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E8F11-5033-4D30-841C-22BFAEF55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53502-78EE-4057-87C4-D664574D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3704-4AF1-4263-A8B3-CC45B89FD9A9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7CD3B-4BBA-4E4C-8374-B46839AD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D6386-1D75-4ECA-9F49-D09FA0E2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F723-9533-4BFD-A37A-556086196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35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7A30E-3127-4A18-B00D-21A23CCC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D16FF-9EDA-476E-A8BF-039D59D5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7E0D-FEF8-475D-8167-8B7E6ADB6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3704-4AF1-4263-A8B3-CC45B89FD9A9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935D-13C6-4F2C-BBF7-D646A38C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CBF7-42BD-443C-8572-C9BF8DA7B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F723-9533-4BFD-A37A-556086196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10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karrrimba/movie-metadatacsv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E33D-D11D-409E-87F3-BBBD5F26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3732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4044-E504-4AE2-B4ED-974FB0ED2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860" y="1662640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fontAlgn="base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Movies_Metadata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CA" sz="2000" dirty="0">
                <a:hlinkClick r:id="rId2"/>
              </a:rPr>
              <a:t>https://www.kaggle.com/karrrimba/movie-metadatacsv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B08C6F-C995-4E5E-AC15-171AABB5224F}"/>
              </a:ext>
            </a:extLst>
          </p:cNvPr>
          <p:cNvCxnSpPr>
            <a:cxnSpLocks/>
          </p:cNvCxnSpPr>
          <p:nvPr/>
        </p:nvCxnSpPr>
        <p:spPr>
          <a:xfrm>
            <a:off x="4669654" y="2272683"/>
            <a:ext cx="0" cy="231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4A7145C6-ED83-48D5-AEDE-5143FBC108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046" y="3429000"/>
            <a:ext cx="804394" cy="8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8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CD08AE-A72A-4DB6-8C91-119808B19438}"/>
              </a:ext>
            </a:extLst>
          </p:cNvPr>
          <p:cNvSpPr txBox="1"/>
          <p:nvPr/>
        </p:nvSpPr>
        <p:spPr>
          <a:xfrm>
            <a:off x="0" y="417250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Q.5 Visualization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663C-2E26-46E1-82A1-470F7A37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5A11D-5840-496C-AEAA-53397D2C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" y="888224"/>
            <a:ext cx="12025572" cy="59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CD08AE-A72A-4DB6-8C91-119808B19438}"/>
              </a:ext>
            </a:extLst>
          </p:cNvPr>
          <p:cNvSpPr txBox="1"/>
          <p:nvPr/>
        </p:nvSpPr>
        <p:spPr>
          <a:xfrm>
            <a:off x="0" y="417250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Q.6 Visualization </a:t>
            </a:r>
            <a:endParaRPr lang="en-CA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8A5E35-A306-4FD5-A7C6-EFB56CC1A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3671"/>
            <a:ext cx="11251096" cy="58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3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084CD-70D8-4C7F-8F4E-DFBD20C0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Story Part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EC78-DAEF-4CF4-B0FC-CDB8558A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In the story we would like to view various impacts on the profit of movies.</a:t>
            </a:r>
          </a:p>
          <a:p>
            <a:r>
              <a:rPr lang="en-US" sz="2400"/>
              <a:t>For that we would compare on basis of Gross, Budget and IMDB.</a:t>
            </a:r>
          </a:p>
          <a:p>
            <a:r>
              <a:rPr lang="en-CA" sz="2400"/>
              <a:t>For the story explanation we have considered using a box plot, a bar chart and two line charts to view the trend.</a:t>
            </a:r>
          </a:p>
        </p:txBody>
      </p:sp>
    </p:spTree>
    <p:extLst>
      <p:ext uri="{BB962C8B-B14F-4D97-AF65-F5344CB8AC3E}">
        <p14:creationId xmlns:p14="http://schemas.microsoft.com/office/powerpoint/2010/main" val="345352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A821A4-E3A9-44FE-BA8A-7AB4E9F70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02144"/>
            <a:ext cx="6095999" cy="5198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11BAAD-A2A6-4123-8ADD-A1A105C7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2144"/>
            <a:ext cx="6096000" cy="51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7BEB69-2873-4CD2-B88C-D8B83626E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5634"/>
            <a:ext cx="6096000" cy="521439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A6D03-134B-433C-B533-56EDFAAC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982930"/>
            <a:ext cx="6005565" cy="52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7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D60E71B4-DE6B-4668-8007-AAE6137E4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Handshake">
            <a:extLst>
              <a:ext uri="{FF2B5EF4-FFF2-40B4-BE49-F238E27FC236}">
                <a16:creationId xmlns:a16="http://schemas.microsoft.com/office/drawing/2014/main" id="{BABD6547-547B-403C-8B1A-7FB626496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529" y="1370992"/>
            <a:ext cx="3506256" cy="3506256"/>
          </a:xfrm>
          <a:prstGeom prst="rect">
            <a:avLst/>
          </a:prstGeom>
        </p:spPr>
      </p:pic>
      <p:grpSp>
        <p:nvGrpSpPr>
          <p:cNvPr id="61" name="Group 51">
            <a:extLst>
              <a:ext uri="{FF2B5EF4-FFF2-40B4-BE49-F238E27FC236}">
                <a16:creationId xmlns:a16="http://schemas.microsoft.com/office/drawing/2014/main" id="{F6E4C944-4BB6-469F-81D8-BD81B4A1B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652632" y="1135060"/>
            <a:ext cx="1080325" cy="5357935"/>
            <a:chOff x="4484269" y="1135060"/>
            <a:chExt cx="1080325" cy="5357935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049C18AF-F7F1-4882-AD18-7B2F41ECE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4269" y="1756600"/>
              <a:ext cx="1080325" cy="4736395"/>
            </a:xfrm>
            <a:custGeom>
              <a:avLst/>
              <a:gdLst>
                <a:gd name="T0" fmla="*/ 491 w 491"/>
                <a:gd name="T1" fmla="*/ 2247 h 2732"/>
                <a:gd name="T2" fmla="*/ 0 w 491"/>
                <a:gd name="T3" fmla="*/ 2732 h 2732"/>
                <a:gd name="T4" fmla="*/ 0 w 491"/>
                <a:gd name="T5" fmla="*/ 486 h 2732"/>
                <a:gd name="T6" fmla="*/ 491 w 491"/>
                <a:gd name="T7" fmla="*/ 0 h 2732"/>
                <a:gd name="T8" fmla="*/ 491 w 491"/>
                <a:gd name="T9" fmla="*/ 2247 h 2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2732">
                  <a:moveTo>
                    <a:pt x="491" y="2247"/>
                  </a:moveTo>
                  <a:lnTo>
                    <a:pt x="0" y="2732"/>
                  </a:lnTo>
                  <a:lnTo>
                    <a:pt x="0" y="486"/>
                  </a:lnTo>
                  <a:lnTo>
                    <a:pt x="491" y="0"/>
                  </a:lnTo>
                  <a:lnTo>
                    <a:pt x="491" y="224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0A22449-086C-4824-B1B9-BF39EA11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76839" y="1357766"/>
              <a:ext cx="687754" cy="430312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3D4E73C1-53C3-46BA-B103-34DE7B513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78850" y="1135060"/>
              <a:ext cx="409371" cy="4169215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Rectangle 8">
            <a:extLst>
              <a:ext uri="{FF2B5EF4-FFF2-40B4-BE49-F238E27FC236}">
                <a16:creationId xmlns:a16="http://schemas.microsoft.com/office/drawing/2014/main" id="{0595ECE5-BD7E-4F71-820D-40971970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5957" y="1124043"/>
            <a:ext cx="6477540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1410B-CB9E-47EA-B529-0DA4C1CB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730" y="1445775"/>
            <a:ext cx="5877340" cy="33424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1015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5163E-E79C-448D-B2B2-3CA21351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 </a:t>
            </a:r>
            <a:endParaRPr lang="en-CA" sz="40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DADE-6D3E-4BBB-96B5-3D0DA9C7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This dataset gives the information about the various factors of movies.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the name of different Movies, Director names, Budget, IMDB rating, Countries, Gross, etc.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in total 5100 observations with 28 variables.</a:t>
            </a:r>
          </a:p>
          <a:p>
            <a:pPr marL="0" indent="0"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00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7D09D3-E47B-46B9-92A2-E4AF792D23C8}"/>
              </a:ext>
            </a:extLst>
          </p:cNvPr>
          <p:cNvSpPr txBox="1"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ABD9-D23F-4325-A911-80B0E5C3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400" dirty="0"/>
              <a:t>After observing the dataset, there are some major factors such as movie titles, Gross, Budget and country from which we can extract insights and meaningful patterns from the data.</a:t>
            </a:r>
          </a:p>
          <a:p>
            <a:pPr marL="0"/>
            <a:r>
              <a:rPr lang="en-US" sz="2400" dirty="0"/>
              <a:t>To get more knowledge about the data we have created some questions from which we can get the clear relationships among different parameters.</a:t>
            </a:r>
          </a:p>
          <a:p>
            <a:pPr mar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863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FBD950-CB3A-4F05-B509-F13F4646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sz="41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for Visualization</a:t>
            </a:r>
            <a:endParaRPr lang="en-CA" sz="41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46F13-B862-4889-8DE5-C5E71C5193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Top 10 countries producing longest movies.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Top 10 countries producing movies on basis of IMDB Scores.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TOP 20 Movies Earning the most followed by Top 20 movies with Topmost Profit.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TOP 20 Genres Yearly with Movie Facebook Likes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TOP 20 Directors with Highest Number of Movies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TOP 15 Directors with the most number of movies.</a:t>
            </a:r>
          </a:p>
        </p:txBody>
      </p:sp>
    </p:spTree>
    <p:extLst>
      <p:ext uri="{BB962C8B-B14F-4D97-AF65-F5344CB8AC3E}">
        <p14:creationId xmlns:p14="http://schemas.microsoft.com/office/powerpoint/2010/main" val="293244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1219F5-A661-4E57-883F-5D13CC7B32F3}"/>
              </a:ext>
            </a:extLst>
          </p:cNvPr>
          <p:cNvSpPr txBox="1"/>
          <p:nvPr/>
        </p:nvSpPr>
        <p:spPr>
          <a:xfrm>
            <a:off x="0" y="417250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Q.1 Visualization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9C80-9748-4313-8390-162FFBA1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1387C-F3FC-4F20-B71C-1BC59D5BE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" y="761768"/>
            <a:ext cx="12071079" cy="61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6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1219F5-A661-4E57-883F-5D13CC7B32F3}"/>
              </a:ext>
            </a:extLst>
          </p:cNvPr>
          <p:cNvSpPr txBox="1"/>
          <p:nvPr/>
        </p:nvSpPr>
        <p:spPr>
          <a:xfrm>
            <a:off x="0" y="417250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Q.2 Visualization </a:t>
            </a:r>
            <a:endParaRPr lang="en-CA" b="1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98DD370-6CE3-4015-B624-9CE576FB8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981" y="981075"/>
            <a:ext cx="11715494" cy="58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7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18E176-AE11-49F5-BC26-78FBB07CD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074198"/>
            <a:ext cx="11704242" cy="5783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88838A-4071-4976-9F84-D8668015B5E3}"/>
              </a:ext>
            </a:extLst>
          </p:cNvPr>
          <p:cNvSpPr txBox="1"/>
          <p:nvPr/>
        </p:nvSpPr>
        <p:spPr>
          <a:xfrm>
            <a:off x="0" y="417250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Q.3 Visualization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7453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80529C-0C4B-40C7-82D0-9FE74AD66A34}"/>
              </a:ext>
            </a:extLst>
          </p:cNvPr>
          <p:cNvSpPr txBox="1"/>
          <p:nvPr/>
        </p:nvSpPr>
        <p:spPr>
          <a:xfrm>
            <a:off x="0" y="417250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Q.3-2 Visualization 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9F16-C1CA-419A-9A7A-66B907B1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559B3-1D89-492F-92BF-DF348629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1013"/>
            <a:ext cx="12156782" cy="592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7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1246D6-5433-4CCB-9B60-1C4D5C2EADD0}"/>
              </a:ext>
            </a:extLst>
          </p:cNvPr>
          <p:cNvSpPr txBox="1"/>
          <p:nvPr/>
        </p:nvSpPr>
        <p:spPr>
          <a:xfrm>
            <a:off x="0" y="417250"/>
            <a:ext cx="224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Q.4 Visualization </a:t>
            </a:r>
            <a:endParaRPr lang="en-CA" b="1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DCF6E55-C222-42F1-A588-0E54543D3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003852"/>
            <a:ext cx="11767931" cy="58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6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665</Words>
  <Application>Microsoft Office PowerPoint</Application>
  <PresentationFormat>Widescreen</PresentationFormat>
  <Paragraphs>55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DATASET</vt:lpstr>
      <vt:lpstr>Data Set Description </vt:lpstr>
      <vt:lpstr>PowerPoint Presentation</vt:lpstr>
      <vt:lpstr>Questions for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Story Part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DAB202-001</dc:title>
  <dc:creator> </dc:creator>
  <cp:lastModifiedBy> </cp:lastModifiedBy>
  <cp:revision>8</cp:revision>
  <dcterms:created xsi:type="dcterms:W3CDTF">2020-08-05T23:07:27Z</dcterms:created>
  <dcterms:modified xsi:type="dcterms:W3CDTF">2021-02-12T06:21:51Z</dcterms:modified>
</cp:coreProperties>
</file>