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79EB2A-315D-467A-BB49-7E364FEF6B5C}">
          <p14:sldIdLst>
            <p14:sldId id="256"/>
            <p14:sldId id="257"/>
            <p14:sldId id="276"/>
            <p14:sldId id="277"/>
            <p14:sldId id="258"/>
            <p14:sldId id="259"/>
            <p14:sldId id="260"/>
            <p14:sldId id="261"/>
            <p14:sldId id="262"/>
            <p14:sldId id="263"/>
            <p14:sldId id="264"/>
            <p14:sldId id="265"/>
            <p14:sldId id="266"/>
            <p14:sldId id="267"/>
            <p14:sldId id="269"/>
            <p14:sldId id="270"/>
            <p14:sldId id="271"/>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E66F-ECAD-BCA8-B909-33BF8561F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15F605-8979-7709-39ED-534D8F2F9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78B3D6-B1C8-59B0-0531-9F8E0E7A711F}"/>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5" name="Footer Placeholder 4">
            <a:extLst>
              <a:ext uri="{FF2B5EF4-FFF2-40B4-BE49-F238E27FC236}">
                <a16:creationId xmlns:a16="http://schemas.microsoft.com/office/drawing/2014/main" id="{CAAAF0F3-9EAB-57A2-B86F-E5F7C5552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E71B7-4E68-F45D-F531-1EEE549493E4}"/>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146028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0592-E8C2-0D10-0B43-45A6D6A177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0F2C1-F25A-D840-D3B6-D424DE717B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ECB0F-C6AB-E6E6-8E8D-BD0EB4DA5C5C}"/>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5" name="Footer Placeholder 4">
            <a:extLst>
              <a:ext uri="{FF2B5EF4-FFF2-40B4-BE49-F238E27FC236}">
                <a16:creationId xmlns:a16="http://schemas.microsoft.com/office/drawing/2014/main" id="{D4CC74FC-2A67-0964-33A9-124469F28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FE0EE-AA28-E583-2557-985E40F68E6F}"/>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125091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AEB4F-EA34-EC9C-A5DD-748BAF841C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5342A-C481-5C06-468D-735541E79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2E730-D2BC-7C5B-EA80-C0C9D1BEE695}"/>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5" name="Footer Placeholder 4">
            <a:extLst>
              <a:ext uri="{FF2B5EF4-FFF2-40B4-BE49-F238E27FC236}">
                <a16:creationId xmlns:a16="http://schemas.microsoft.com/office/drawing/2014/main" id="{5617742C-E2E9-6416-C76A-9C9D5825D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21D4F-8ECA-258D-24BD-81C4222BEDF2}"/>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300231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D5B1-D8AE-B3EB-A9A3-534ADC548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7CA8ED-EA1F-36C7-4E50-0FD2F0AF1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EBB3D-0E15-5FD3-F835-A1F8DA8C6EEA}"/>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5" name="Footer Placeholder 4">
            <a:extLst>
              <a:ext uri="{FF2B5EF4-FFF2-40B4-BE49-F238E27FC236}">
                <a16:creationId xmlns:a16="http://schemas.microsoft.com/office/drawing/2014/main" id="{0CF9270D-EF2B-3C01-F6EA-FD397D33D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DBE5E-E3EC-D5F2-59B9-873CFDC33DA4}"/>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161517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050F-9663-9E4A-AD12-8C2A7DC2E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0270B5-9D51-D7A3-EC72-F7C4BAEDD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928D77-D23C-6ECA-A4C7-E173A499C1CD}"/>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5" name="Footer Placeholder 4">
            <a:extLst>
              <a:ext uri="{FF2B5EF4-FFF2-40B4-BE49-F238E27FC236}">
                <a16:creationId xmlns:a16="http://schemas.microsoft.com/office/drawing/2014/main" id="{3DB683FA-4D1D-790C-1376-2E89B968D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AC3CE-492C-B73C-D14D-93EA9D832122}"/>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147677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5E41-7552-41D0-84CD-779FF74F5C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FC1609-77EC-2BD7-2619-18BF98E0C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A0D92-F102-F904-4022-0B53E4E47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94A39B-F570-65DE-C95C-9C5F629E67F8}"/>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6" name="Footer Placeholder 5">
            <a:extLst>
              <a:ext uri="{FF2B5EF4-FFF2-40B4-BE49-F238E27FC236}">
                <a16:creationId xmlns:a16="http://schemas.microsoft.com/office/drawing/2014/main" id="{9D7DBCA8-3150-C8DD-7E02-159125BD9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081E6-A8D9-FB74-74DB-94648EB3122A}"/>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198005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3070-1574-C1DD-3012-2362A4B0D8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12D87-90C3-6FF0-1798-2C309E0FD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12F367-5390-73B6-CB9A-EF2086715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75E7A2-E00C-34AA-1595-6E0BA8D3D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84F2D-79B1-77D0-6182-DB84ABD1F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B98DB-C51C-0037-DFFB-FEDC1B71376A}"/>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8" name="Footer Placeholder 7">
            <a:extLst>
              <a:ext uri="{FF2B5EF4-FFF2-40B4-BE49-F238E27FC236}">
                <a16:creationId xmlns:a16="http://schemas.microsoft.com/office/drawing/2014/main" id="{57C7BD03-77E3-0BF9-D1B5-9A9B832D42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C75DBC-CAA1-7CEA-703C-9D48AF00109D}"/>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238985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79B2-2AE8-DF62-5416-939B333F06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1F4D1E-B3B3-D670-7ED8-AC18CE34A868}"/>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4" name="Footer Placeholder 3">
            <a:extLst>
              <a:ext uri="{FF2B5EF4-FFF2-40B4-BE49-F238E27FC236}">
                <a16:creationId xmlns:a16="http://schemas.microsoft.com/office/drawing/2014/main" id="{4FF8972A-FA46-4472-515C-7CE82F8A29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633DD2-FA85-2632-FDFD-0C4BBBD1CDA3}"/>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328882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3F9DF-C908-B327-A1E3-10C8052C6DEE}"/>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3" name="Footer Placeholder 2">
            <a:extLst>
              <a:ext uri="{FF2B5EF4-FFF2-40B4-BE49-F238E27FC236}">
                <a16:creationId xmlns:a16="http://schemas.microsoft.com/office/drawing/2014/main" id="{4E820A09-71C1-23C5-3E02-356C26F154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C74FCE-3B7D-A5F3-6453-FC318230F569}"/>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235554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2476-602E-6A72-0C72-1899803FB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87992-9674-8B90-3269-BBB24C039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5E9F44-CE91-6C30-7636-9C1BA6A48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4EB5A-3B34-6D80-D464-BB03965698FE}"/>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6" name="Footer Placeholder 5">
            <a:extLst>
              <a:ext uri="{FF2B5EF4-FFF2-40B4-BE49-F238E27FC236}">
                <a16:creationId xmlns:a16="http://schemas.microsoft.com/office/drawing/2014/main" id="{EE34BC61-3B18-8C10-5137-F7282E8D0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A76A9-9B73-2DEA-680B-985ADB23748A}"/>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35349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0CFD-FC3A-3B02-6327-5E52491E1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B9BD0D-5CC1-DC48-F0FF-1E51A116F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DB5E41-1434-9A28-38E4-CC0F4DCB9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9D340-B311-5337-6EA7-5436CD3B1015}"/>
              </a:ext>
            </a:extLst>
          </p:cNvPr>
          <p:cNvSpPr>
            <a:spLocks noGrp="1"/>
          </p:cNvSpPr>
          <p:nvPr>
            <p:ph type="dt" sz="half" idx="10"/>
          </p:nvPr>
        </p:nvSpPr>
        <p:spPr/>
        <p:txBody>
          <a:bodyPr/>
          <a:lstStyle/>
          <a:p>
            <a:fld id="{F7736A94-AB9C-4536-9EE9-90CFBB22305D}" type="datetimeFigureOut">
              <a:rPr lang="en-IN" smtClean="0"/>
              <a:t>20-03-2024</a:t>
            </a:fld>
            <a:endParaRPr lang="en-IN"/>
          </a:p>
        </p:txBody>
      </p:sp>
      <p:sp>
        <p:nvSpPr>
          <p:cNvPr id="6" name="Footer Placeholder 5">
            <a:extLst>
              <a:ext uri="{FF2B5EF4-FFF2-40B4-BE49-F238E27FC236}">
                <a16:creationId xmlns:a16="http://schemas.microsoft.com/office/drawing/2014/main" id="{15C5CF33-D846-40BA-28EB-5323A509E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F1BC8-AC84-0A89-DAB5-5EF84FE632DF}"/>
              </a:ext>
            </a:extLst>
          </p:cNvPr>
          <p:cNvSpPr>
            <a:spLocks noGrp="1"/>
          </p:cNvSpPr>
          <p:nvPr>
            <p:ph type="sldNum" sz="quarter" idx="12"/>
          </p:nvPr>
        </p:nvSpPr>
        <p:spPr/>
        <p:txBody>
          <a:bodyPr/>
          <a:lstStyle/>
          <a:p>
            <a:fld id="{FF45A61D-7D41-428C-9625-4D0DA8AB4052}" type="slidenum">
              <a:rPr lang="en-IN" smtClean="0"/>
              <a:t>‹#›</a:t>
            </a:fld>
            <a:endParaRPr lang="en-IN"/>
          </a:p>
        </p:txBody>
      </p:sp>
    </p:spTree>
    <p:extLst>
      <p:ext uri="{BB962C8B-B14F-4D97-AF65-F5344CB8AC3E}">
        <p14:creationId xmlns:p14="http://schemas.microsoft.com/office/powerpoint/2010/main" val="9670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58247-6CEE-01DE-D78A-891C866A7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2D86E6-16CD-6707-287C-9B07C9848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1474C-1E3F-A2B1-9BB8-9F07A99C2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36A94-AB9C-4536-9EE9-90CFBB22305D}" type="datetimeFigureOut">
              <a:rPr lang="en-IN" smtClean="0"/>
              <a:t>20-03-2024</a:t>
            </a:fld>
            <a:endParaRPr lang="en-IN"/>
          </a:p>
        </p:txBody>
      </p:sp>
      <p:sp>
        <p:nvSpPr>
          <p:cNvPr id="5" name="Footer Placeholder 4">
            <a:extLst>
              <a:ext uri="{FF2B5EF4-FFF2-40B4-BE49-F238E27FC236}">
                <a16:creationId xmlns:a16="http://schemas.microsoft.com/office/drawing/2014/main" id="{E9188926-86B0-4958-54BA-69A8DEA56E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E4163-C306-A6F3-982B-8BB01A3CD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5A61D-7D41-428C-9625-4D0DA8AB4052}" type="slidenum">
              <a:rPr lang="en-IN" smtClean="0"/>
              <a:t>‹#›</a:t>
            </a:fld>
            <a:endParaRPr lang="en-IN"/>
          </a:p>
        </p:txBody>
      </p:sp>
    </p:spTree>
    <p:extLst>
      <p:ext uri="{BB962C8B-B14F-4D97-AF65-F5344CB8AC3E}">
        <p14:creationId xmlns:p14="http://schemas.microsoft.com/office/powerpoint/2010/main" val="32673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B649-7A16-89F7-995C-53F36A4E9E08}"/>
              </a:ext>
            </a:extLst>
          </p:cNvPr>
          <p:cNvSpPr>
            <a:spLocks noGrp="1"/>
          </p:cNvSpPr>
          <p:nvPr>
            <p:ph type="ctrTitle"/>
          </p:nvPr>
        </p:nvSpPr>
        <p:spPr/>
        <p:txBody>
          <a:bodyPr/>
          <a:lstStyle/>
          <a:p>
            <a:r>
              <a:rPr lang="en-IN" b="1" dirty="0"/>
              <a:t>THE INDIAN CENSUS ANALYSIS SQL PROJECT</a:t>
            </a:r>
          </a:p>
        </p:txBody>
      </p:sp>
      <p:sp>
        <p:nvSpPr>
          <p:cNvPr id="3" name="Subtitle 2">
            <a:extLst>
              <a:ext uri="{FF2B5EF4-FFF2-40B4-BE49-F238E27FC236}">
                <a16:creationId xmlns:a16="http://schemas.microsoft.com/office/drawing/2014/main" id="{0F1F55FE-5CE1-CC58-D128-8DF414CAAAC0}"/>
              </a:ext>
            </a:extLst>
          </p:cNvPr>
          <p:cNvSpPr>
            <a:spLocks noGrp="1"/>
          </p:cNvSpPr>
          <p:nvPr>
            <p:ph type="subTitle" idx="1"/>
          </p:nvPr>
        </p:nvSpPr>
        <p:spPr>
          <a:xfrm>
            <a:off x="5555412" y="3509963"/>
            <a:ext cx="5995358" cy="2666550"/>
          </a:xfrm>
        </p:spPr>
        <p:txBody>
          <a:bodyPr>
            <a:normAutofit/>
          </a:bodyPr>
          <a:lstStyle/>
          <a:p>
            <a:r>
              <a:rPr lang="en-IN" dirty="0"/>
              <a:t>  </a:t>
            </a:r>
          </a:p>
          <a:p>
            <a:endParaRPr lang="en-IN" dirty="0"/>
          </a:p>
          <a:p>
            <a:endParaRPr lang="en-IN" dirty="0"/>
          </a:p>
          <a:p>
            <a:r>
              <a:rPr lang="en-IN" dirty="0"/>
              <a:t>                                                                    </a:t>
            </a:r>
          </a:p>
          <a:p>
            <a:r>
              <a:rPr lang="en-IN" dirty="0"/>
              <a:t>                                                                                                 PROJECT BY ANANT DEEP SRIVASTAVA</a:t>
            </a:r>
          </a:p>
        </p:txBody>
      </p:sp>
    </p:spTree>
    <p:extLst>
      <p:ext uri="{BB962C8B-B14F-4D97-AF65-F5344CB8AC3E}">
        <p14:creationId xmlns:p14="http://schemas.microsoft.com/office/powerpoint/2010/main" val="26571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F2C26-0177-C236-B97C-A9FE2F7B7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1672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BE1B0-72B9-E9AD-BA28-F4126CA53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3781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0594CF-1094-E176-2AE9-3D343787D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487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F87D2-A32F-9759-5D5B-31E18C8F5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25"/>
            <a:ext cx="12192000" cy="6711950"/>
          </a:xfrm>
          <a:prstGeom prst="rect">
            <a:avLst/>
          </a:prstGeom>
        </p:spPr>
      </p:pic>
    </p:spTree>
    <p:extLst>
      <p:ext uri="{BB962C8B-B14F-4D97-AF65-F5344CB8AC3E}">
        <p14:creationId xmlns:p14="http://schemas.microsoft.com/office/powerpoint/2010/main" val="150203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7708E9-781D-356F-9FCF-BD8B411B1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98"/>
            <a:ext cx="12192000" cy="6649603"/>
          </a:xfrm>
          <a:prstGeom prst="rect">
            <a:avLst/>
          </a:prstGeom>
        </p:spPr>
      </p:pic>
    </p:spTree>
    <p:extLst>
      <p:ext uri="{BB962C8B-B14F-4D97-AF65-F5344CB8AC3E}">
        <p14:creationId xmlns:p14="http://schemas.microsoft.com/office/powerpoint/2010/main" val="319992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BCCA2-F95B-1849-073F-89226D395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25"/>
            <a:ext cx="12192000" cy="6651349"/>
          </a:xfrm>
          <a:prstGeom prst="rect">
            <a:avLst/>
          </a:prstGeom>
        </p:spPr>
      </p:pic>
    </p:spTree>
    <p:extLst>
      <p:ext uri="{BB962C8B-B14F-4D97-AF65-F5344CB8AC3E}">
        <p14:creationId xmlns:p14="http://schemas.microsoft.com/office/powerpoint/2010/main" val="267311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4AB412-744C-B951-E5A2-7447C371A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125"/>
            <a:ext cx="12192000" cy="6635750"/>
          </a:xfrm>
          <a:prstGeom prst="rect">
            <a:avLst/>
          </a:prstGeom>
        </p:spPr>
      </p:pic>
    </p:spTree>
    <p:extLst>
      <p:ext uri="{BB962C8B-B14F-4D97-AF65-F5344CB8AC3E}">
        <p14:creationId xmlns:p14="http://schemas.microsoft.com/office/powerpoint/2010/main" val="264241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53BE4-7EFE-7825-950C-939904690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12192000" cy="6604000"/>
          </a:xfrm>
          <a:prstGeom prst="rect">
            <a:avLst/>
          </a:prstGeom>
        </p:spPr>
      </p:pic>
    </p:spTree>
    <p:extLst>
      <p:ext uri="{BB962C8B-B14F-4D97-AF65-F5344CB8AC3E}">
        <p14:creationId xmlns:p14="http://schemas.microsoft.com/office/powerpoint/2010/main" val="102966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91BD-1B80-48A8-D0F3-2EFF8E6D579C}"/>
              </a:ext>
            </a:extLst>
          </p:cNvPr>
          <p:cNvSpPr>
            <a:spLocks noGrp="1"/>
          </p:cNvSpPr>
          <p:nvPr>
            <p:ph type="title"/>
          </p:nvPr>
        </p:nvSpPr>
        <p:spPr>
          <a:xfrm>
            <a:off x="1871932" y="836762"/>
            <a:ext cx="8298611" cy="4727276"/>
          </a:xfrm>
        </p:spPr>
        <p:txBody>
          <a:bodyPr/>
          <a:lstStyle/>
          <a:p>
            <a:r>
              <a:rPr lang="en-IN" b="1" dirty="0"/>
              <a:t>                    THANK YOU</a:t>
            </a:r>
          </a:p>
        </p:txBody>
      </p:sp>
    </p:spTree>
    <p:extLst>
      <p:ext uri="{BB962C8B-B14F-4D97-AF65-F5344CB8AC3E}">
        <p14:creationId xmlns:p14="http://schemas.microsoft.com/office/powerpoint/2010/main" val="58116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B8A36-FAE5-B773-A83D-A66D152FC3A1}"/>
              </a:ext>
            </a:extLst>
          </p:cNvPr>
          <p:cNvSpPr txBox="1"/>
          <p:nvPr/>
        </p:nvSpPr>
        <p:spPr>
          <a:xfrm>
            <a:off x="182880" y="182879"/>
            <a:ext cx="11899392" cy="7017306"/>
          </a:xfrm>
          <a:prstGeom prst="rect">
            <a:avLst/>
          </a:prstGeom>
          <a:noFill/>
        </p:spPr>
        <p:txBody>
          <a:bodyPr wrap="square">
            <a:spAutoFit/>
          </a:bodyPr>
          <a:lstStyle/>
          <a:p>
            <a:pPr algn="l"/>
            <a:r>
              <a:rPr lang="en-US" b="0" i="0" dirty="0">
                <a:solidFill>
                  <a:srgbClr val="0D0D0D"/>
                </a:solidFill>
                <a:effectLst/>
                <a:latin typeface="Söhne"/>
              </a:rPr>
              <a:t>Project Description:</a:t>
            </a:r>
          </a:p>
          <a:p>
            <a:pPr algn="l"/>
            <a:endParaRPr lang="en-US" b="0" i="0" dirty="0">
              <a:solidFill>
                <a:srgbClr val="0D0D0D"/>
              </a:solidFill>
              <a:effectLst/>
              <a:latin typeface="Söhne"/>
            </a:endParaRPr>
          </a:p>
          <a:p>
            <a:pPr algn="l"/>
            <a:r>
              <a:rPr lang="en-US" b="0" i="0" dirty="0">
                <a:solidFill>
                  <a:srgbClr val="0D0D0D"/>
                </a:solidFill>
                <a:effectLst/>
                <a:latin typeface="Söhne"/>
              </a:rPr>
              <a:t>Title: Analysis of Indian Census Data</a:t>
            </a:r>
          </a:p>
          <a:p>
            <a:pPr algn="l"/>
            <a:endParaRPr lang="en-US" b="0" i="0" dirty="0">
              <a:solidFill>
                <a:srgbClr val="0D0D0D"/>
              </a:solidFill>
              <a:effectLst/>
              <a:latin typeface="Söhne"/>
            </a:endParaRPr>
          </a:p>
          <a:p>
            <a:pPr algn="l"/>
            <a:r>
              <a:rPr lang="en-US" b="0" i="0" dirty="0">
                <a:solidFill>
                  <a:srgbClr val="0D0D0D"/>
                </a:solidFill>
                <a:effectLst/>
                <a:latin typeface="Söhne"/>
              </a:rPr>
              <a:t>Description: This project involved analyzing Indian census data to derive insights into various demographic factors across different states of India. The dataset comprised two main tables: Data1 and Data2, containing information about states, population, literacy rates, sex ratios, growth rates, and other demographic indicators.</a:t>
            </a:r>
          </a:p>
          <a:p>
            <a:pPr algn="l"/>
            <a:endParaRPr lang="en-US" b="0" i="0" dirty="0">
              <a:solidFill>
                <a:srgbClr val="0D0D0D"/>
              </a:solidFill>
              <a:effectLst/>
              <a:latin typeface="Söhne"/>
            </a:endParaRPr>
          </a:p>
          <a:p>
            <a:pPr algn="l"/>
            <a:r>
              <a:rPr lang="en-US" b="0" i="0" dirty="0">
                <a:solidFill>
                  <a:srgbClr val="0D0D0D"/>
                </a:solidFill>
                <a:effectLst/>
                <a:latin typeface="Söhne"/>
              </a:rPr>
              <a:t>Key Objectives:</a:t>
            </a:r>
          </a:p>
          <a:p>
            <a:pPr algn="l">
              <a:buFont typeface="+mj-lt"/>
              <a:buAutoNum type="arabicPeriod"/>
            </a:pPr>
            <a:r>
              <a:rPr lang="en-US" b="0" i="0" dirty="0">
                <a:solidFill>
                  <a:srgbClr val="0D0D0D"/>
                </a:solidFill>
                <a:effectLst/>
                <a:latin typeface="Söhne"/>
              </a:rPr>
              <a:t>Determine the total population of India.</a:t>
            </a:r>
          </a:p>
          <a:p>
            <a:pPr algn="l">
              <a:buFont typeface="+mj-lt"/>
              <a:buAutoNum type="arabicPeriod"/>
            </a:pPr>
            <a:r>
              <a:rPr lang="en-US" b="0" i="0" dirty="0">
                <a:solidFill>
                  <a:srgbClr val="0D0D0D"/>
                </a:solidFill>
                <a:effectLst/>
                <a:latin typeface="Söhne"/>
              </a:rPr>
              <a:t>Calculate the average growth rate of India.</a:t>
            </a:r>
          </a:p>
          <a:p>
            <a:pPr algn="l">
              <a:buFont typeface="+mj-lt"/>
              <a:buAutoNum type="arabicPeriod"/>
            </a:pPr>
            <a:r>
              <a:rPr lang="en-US" b="0" i="0" dirty="0">
                <a:solidFill>
                  <a:srgbClr val="0D0D0D"/>
                </a:solidFill>
                <a:effectLst/>
                <a:latin typeface="Söhne"/>
              </a:rPr>
              <a:t>Analyze the average growth rate and sex ratio by state.</a:t>
            </a:r>
          </a:p>
          <a:p>
            <a:pPr algn="l">
              <a:buFont typeface="+mj-lt"/>
              <a:buAutoNum type="arabicPeriod"/>
            </a:pPr>
            <a:r>
              <a:rPr lang="en-US" b="0" i="0" dirty="0">
                <a:solidFill>
                  <a:srgbClr val="0D0D0D"/>
                </a:solidFill>
                <a:effectLst/>
                <a:latin typeface="Söhne"/>
              </a:rPr>
              <a:t>Identify states with high literacy rates.</a:t>
            </a:r>
          </a:p>
          <a:p>
            <a:pPr algn="l">
              <a:buFont typeface="+mj-lt"/>
              <a:buAutoNum type="arabicPeriod"/>
            </a:pPr>
            <a:r>
              <a:rPr lang="en-US" b="0" i="0" dirty="0">
                <a:solidFill>
                  <a:srgbClr val="0D0D0D"/>
                </a:solidFill>
                <a:effectLst/>
                <a:latin typeface="Söhne"/>
              </a:rPr>
              <a:t>Determine the top and bottom states based on average literacy rates.</a:t>
            </a:r>
          </a:p>
          <a:p>
            <a:pPr algn="l">
              <a:buFont typeface="+mj-lt"/>
              <a:buAutoNum type="arabicPeriod"/>
            </a:pPr>
            <a:r>
              <a:rPr lang="en-US" b="0" i="0" dirty="0">
                <a:solidFill>
                  <a:srgbClr val="0D0D0D"/>
                </a:solidFill>
                <a:effectLst/>
                <a:latin typeface="Söhne"/>
              </a:rPr>
              <a:t>Extract states starting with specific letters or meeting certain criteria.</a:t>
            </a:r>
          </a:p>
          <a:p>
            <a:pPr algn="l"/>
            <a:endParaRPr lang="en-US" dirty="0">
              <a:solidFill>
                <a:srgbClr val="0D0D0D"/>
              </a:solidFill>
              <a:latin typeface="Söhne"/>
            </a:endParaRPr>
          </a:p>
          <a:p>
            <a:pPr algn="l"/>
            <a:r>
              <a:rPr lang="en-US" b="0" i="0" dirty="0">
                <a:solidFill>
                  <a:srgbClr val="0D0D0D"/>
                </a:solidFill>
                <a:effectLst/>
                <a:latin typeface="Söhne"/>
              </a:rPr>
              <a:t>Technologies Used:</a:t>
            </a:r>
          </a:p>
          <a:p>
            <a:pPr algn="l">
              <a:buFont typeface="Arial" panose="020B0604020202020204" pitchFamily="34" charset="0"/>
              <a:buChar char="•"/>
            </a:pPr>
            <a:r>
              <a:rPr lang="en-US" b="0" i="0" dirty="0">
                <a:solidFill>
                  <a:srgbClr val="0D0D0D"/>
                </a:solidFill>
                <a:effectLst/>
                <a:latin typeface="Söhne"/>
              </a:rPr>
              <a:t>SQL: Structured Query Language was used to query and analyze the dataset stored in a relational database.</a:t>
            </a:r>
          </a:p>
          <a:p>
            <a:pPr algn="l">
              <a:buFont typeface="Arial" panose="020B0604020202020204" pitchFamily="34" charset="0"/>
              <a:buChar char="•"/>
            </a:pPr>
            <a:r>
              <a:rPr lang="en-US" b="0" i="0" dirty="0">
                <a:solidFill>
                  <a:srgbClr val="0D0D0D"/>
                </a:solidFill>
                <a:effectLst/>
                <a:latin typeface="Söhne"/>
              </a:rPr>
              <a:t>Microsoft SQL Server Management Studio: Used as the IDE for writing and executing SQL queries.</a:t>
            </a:r>
          </a:p>
          <a:p>
            <a:pPr algn="l">
              <a:buFont typeface="Arial" panose="020B0604020202020204" pitchFamily="34" charset="0"/>
              <a:buChar char="•"/>
            </a:pPr>
            <a:r>
              <a:rPr lang="en-US" b="0" i="0" dirty="0">
                <a:solidFill>
                  <a:srgbClr val="0D0D0D"/>
                </a:solidFill>
                <a:effectLst/>
                <a:latin typeface="Söhne"/>
              </a:rPr>
              <a:t>Data Visualization Tools: Charts and graphs could be created using various data visualization tools to visually represent the insights derived from the analysis.</a:t>
            </a:r>
          </a:p>
          <a:p>
            <a:pPr algn="l"/>
            <a:r>
              <a:rPr lang="en-US" b="0" i="0" dirty="0">
                <a:solidFill>
                  <a:srgbClr val="0D0D0D"/>
                </a:solidFill>
                <a:effectLst/>
                <a:latin typeface="Söhne"/>
              </a:rPr>
              <a:t>Outcome: The analysis provided valuable insights into the demographic landscape of India, highlighting variations in population, literacy rates, sex ratios, and growth rates across different states. These insights could be useful for policymakers, researchers, and organizations working in various sectors such as healthcare, education, and urban planning.</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331529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8663-E32A-1093-CFF9-9AFE8366376D}"/>
              </a:ext>
            </a:extLst>
          </p:cNvPr>
          <p:cNvSpPr>
            <a:spLocks noGrp="1"/>
          </p:cNvSpPr>
          <p:nvPr>
            <p:ph type="title"/>
          </p:nvPr>
        </p:nvSpPr>
        <p:spPr/>
        <p:txBody>
          <a:bodyPr>
            <a:normAutofit/>
          </a:bodyPr>
          <a:lstStyle/>
          <a:p>
            <a:r>
              <a:rPr lang="en-IN" sz="4000" b="1" dirty="0"/>
              <a:t>          MY LEARNINGS FROM THIS PROJECT</a:t>
            </a:r>
          </a:p>
        </p:txBody>
      </p:sp>
      <p:sp>
        <p:nvSpPr>
          <p:cNvPr id="3" name="Rectangle 1">
            <a:extLst>
              <a:ext uri="{FF2B5EF4-FFF2-40B4-BE49-F238E27FC236}">
                <a16:creationId xmlns:a16="http://schemas.microsoft.com/office/drawing/2014/main" id="{4C43E619-455C-31F8-C631-D71A288FCF17}"/>
              </a:ext>
            </a:extLst>
          </p:cNvPr>
          <p:cNvSpPr>
            <a:spLocks noChangeArrowheads="1"/>
          </p:cNvSpPr>
          <p:nvPr/>
        </p:nvSpPr>
        <p:spPr bwMode="auto">
          <a:xfrm>
            <a:off x="508959" y="2513370"/>
            <a:ext cx="109814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my project on Indian census data, I embarked on a comprehensive journey of learning SQL. I delved into key concepts like </a:t>
            </a:r>
            <a:r>
              <a:rPr kumimoji="0" lang="en-US" altLang="en-US" sz="1800" b="1" i="0" u="none" strike="noStrike" cap="none" normalizeH="0" baseline="0" dirty="0">
                <a:ln>
                  <a:noFill/>
                </a:ln>
                <a:solidFill>
                  <a:schemeClr val="tx1"/>
                </a:solidFill>
                <a:effectLst/>
                <a:latin typeface="Arial" panose="020B0604020202020204" pitchFamily="34" charset="0"/>
              </a:rPr>
              <a:t>SQL functions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temporary tables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ORDER BY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GROUP BY,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1" i="0" u="none" strike="noStrike" cap="none" normalizeH="0" baseline="0" dirty="0">
                <a:ln>
                  <a:noFill/>
                </a:ln>
                <a:solidFill>
                  <a:schemeClr val="tx1"/>
                </a:solidFill>
                <a:effectLst/>
                <a:latin typeface="Arial" panose="020B0604020202020204" pitchFamily="34" charset="0"/>
              </a:rPr>
              <a:t>joins.</a:t>
            </a:r>
            <a:r>
              <a:rPr kumimoji="0" lang="en-US" altLang="en-US" sz="1800" b="0" i="0" u="none" strike="noStrike" cap="none" normalizeH="0" baseline="0" dirty="0">
                <a:ln>
                  <a:noFill/>
                </a:ln>
                <a:solidFill>
                  <a:schemeClr val="tx1"/>
                </a:solidFill>
                <a:effectLst/>
                <a:latin typeface="Arial" panose="020B0604020202020204" pitchFamily="34" charset="0"/>
              </a:rPr>
              <a:t> Leveraging functions such </a:t>
            </a:r>
            <a:r>
              <a:rPr kumimoji="0" lang="en-US" altLang="en-US" sz="1800" b="1" i="0" u="none" strike="noStrike" cap="none" normalizeH="0" baseline="0" dirty="0">
                <a:ln>
                  <a:noFill/>
                </a:ln>
                <a:solidFill>
                  <a:schemeClr val="tx1"/>
                </a:solidFill>
                <a:effectLst/>
                <a:latin typeface="Arial" panose="020B0604020202020204" pitchFamily="34" charset="0"/>
              </a:rPr>
              <a:t>as AVG(), SUM(), and ROUND(), </a:t>
            </a:r>
            <a:r>
              <a:rPr kumimoji="0" lang="en-US" altLang="en-US" sz="1800" b="0" i="0" u="none" strike="noStrike" cap="none" normalizeH="0" baseline="0" dirty="0">
                <a:ln>
                  <a:noFill/>
                </a:ln>
                <a:solidFill>
                  <a:schemeClr val="tx1"/>
                </a:solidFill>
                <a:effectLst/>
                <a:latin typeface="Arial" panose="020B0604020202020204" pitchFamily="34" charset="0"/>
              </a:rPr>
              <a:t>I efficiently computed crucial metrics like </a:t>
            </a:r>
            <a:r>
              <a:rPr kumimoji="0" lang="en-US" altLang="en-US" sz="1800" b="1" i="0" u="none" strike="noStrike" cap="none" normalizeH="0" baseline="0" dirty="0">
                <a:ln>
                  <a:noFill/>
                </a:ln>
                <a:solidFill>
                  <a:schemeClr val="tx1"/>
                </a:solidFill>
                <a:effectLst/>
                <a:latin typeface="Arial" panose="020B0604020202020204" pitchFamily="34" charset="0"/>
              </a:rPr>
              <a:t>average growth rates and total population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Temporary tables (#topstates and #btmstates) </a:t>
            </a:r>
            <a:r>
              <a:rPr kumimoji="0" lang="en-US" altLang="en-US" sz="1800" b="0" i="0" u="none" strike="noStrike" cap="none" normalizeH="0" baseline="0" dirty="0">
                <a:ln>
                  <a:noFill/>
                </a:ln>
                <a:solidFill>
                  <a:schemeClr val="tx1"/>
                </a:solidFill>
                <a:effectLst/>
                <a:latin typeface="Arial" panose="020B0604020202020204" pitchFamily="34" charset="0"/>
              </a:rPr>
              <a:t>emerged as indispensable tools, aiding in organizing and manipulating intermediate data subsets effectively. Employing </a:t>
            </a:r>
            <a:r>
              <a:rPr kumimoji="0" lang="en-US" altLang="en-US" sz="1800" b="1" i="0" u="none" strike="noStrike" cap="none" normalizeH="0" baseline="0" dirty="0">
                <a:ln>
                  <a:noFill/>
                </a:ln>
                <a:solidFill>
                  <a:schemeClr val="tx1"/>
                </a:solidFill>
                <a:effectLst/>
                <a:latin typeface="Arial" panose="020B0604020202020204" pitchFamily="34" charset="0"/>
              </a:rPr>
              <a:t>ORDER BY and GROUP BY </a:t>
            </a:r>
            <a:r>
              <a:rPr kumimoji="0" lang="en-US" altLang="en-US" sz="1800" b="0" i="0" u="none" strike="noStrike" cap="none" normalizeH="0" baseline="0" dirty="0">
                <a:ln>
                  <a:noFill/>
                </a:ln>
                <a:solidFill>
                  <a:schemeClr val="tx1"/>
                </a:solidFill>
                <a:effectLst/>
                <a:latin typeface="Arial" panose="020B0604020202020204" pitchFamily="34" charset="0"/>
              </a:rPr>
              <a:t>clauses, I gained insights into </a:t>
            </a:r>
            <a:r>
              <a:rPr kumimoji="0" lang="en-US" altLang="en-US" sz="1800" b="1" i="0" u="none" strike="noStrike" cap="none" normalizeH="0" baseline="0" dirty="0">
                <a:ln>
                  <a:noFill/>
                </a:ln>
                <a:solidFill>
                  <a:schemeClr val="tx1"/>
                </a:solidFill>
                <a:effectLst/>
                <a:latin typeface="Arial" panose="020B0604020202020204" pitchFamily="34" charset="0"/>
              </a:rPr>
              <a:t>sorting and aggregating data</a:t>
            </a:r>
            <a:r>
              <a:rPr kumimoji="0" lang="en-US" altLang="en-US" sz="1800" b="0" i="0" u="none" strike="noStrike" cap="none" normalizeH="0" baseline="0" dirty="0">
                <a:ln>
                  <a:noFill/>
                </a:ln>
                <a:solidFill>
                  <a:schemeClr val="tx1"/>
                </a:solidFill>
                <a:effectLst/>
                <a:latin typeface="Arial" panose="020B0604020202020204" pitchFamily="34" charset="0"/>
              </a:rPr>
              <a:t>, while </a:t>
            </a:r>
            <a:r>
              <a:rPr kumimoji="0" lang="en-US" altLang="en-US" sz="1800" b="1" i="0" u="none" strike="noStrike" cap="none" normalizeH="0" baseline="0" dirty="0">
                <a:ln>
                  <a:noFill/>
                </a:ln>
                <a:solidFill>
                  <a:schemeClr val="tx1"/>
                </a:solidFill>
                <a:effectLst/>
                <a:latin typeface="Arial" panose="020B0604020202020204" pitchFamily="34" charset="0"/>
              </a:rPr>
              <a:t>joins like INNER JOIN </a:t>
            </a:r>
            <a:r>
              <a:rPr kumimoji="0" lang="en-US" altLang="en-US" sz="1800" b="0" i="0" u="none" strike="noStrike" cap="none" normalizeH="0" baseline="0" dirty="0">
                <a:ln>
                  <a:noFill/>
                </a:ln>
                <a:solidFill>
                  <a:schemeClr val="tx1"/>
                </a:solidFill>
                <a:effectLst/>
                <a:latin typeface="Arial" panose="020B0604020202020204" pitchFamily="34" charset="0"/>
              </a:rPr>
              <a:t>facilitated the consolidation of data from multiple sources for holistic analysis. This project not only deepened my understanding of SQL fundamentals but also honed my practical skills for data analysis in real-world scenarios.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625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7D56-A3A4-A4A0-4328-E758C3231840}"/>
              </a:ext>
            </a:extLst>
          </p:cNvPr>
          <p:cNvSpPr>
            <a:spLocks noGrp="1"/>
          </p:cNvSpPr>
          <p:nvPr>
            <p:ph type="title"/>
          </p:nvPr>
        </p:nvSpPr>
        <p:spPr>
          <a:xfrm>
            <a:off x="838200" y="365126"/>
            <a:ext cx="10515600" cy="851200"/>
          </a:xfrm>
        </p:spPr>
        <p:txBody>
          <a:bodyPr/>
          <a:lstStyle/>
          <a:p>
            <a:r>
              <a:rPr lang="en-IN" b="1" dirty="0"/>
              <a:t>         KEY INSIGHTS FROM THE PROJECT</a:t>
            </a:r>
          </a:p>
        </p:txBody>
      </p:sp>
      <p:sp>
        <p:nvSpPr>
          <p:cNvPr id="4" name="TextBox 3">
            <a:extLst>
              <a:ext uri="{FF2B5EF4-FFF2-40B4-BE49-F238E27FC236}">
                <a16:creationId xmlns:a16="http://schemas.microsoft.com/office/drawing/2014/main" id="{94B78124-AA4E-6CFE-C96E-653D60E319B1}"/>
              </a:ext>
            </a:extLst>
          </p:cNvPr>
          <p:cNvSpPr txBox="1"/>
          <p:nvPr/>
        </p:nvSpPr>
        <p:spPr>
          <a:xfrm>
            <a:off x="258792" y="2009955"/>
            <a:ext cx="11757804" cy="4247317"/>
          </a:xfrm>
          <a:prstGeom prst="rect">
            <a:avLst/>
          </a:prstGeom>
          <a:noFill/>
        </p:spPr>
        <p:txBody>
          <a:bodyPr wrap="square">
            <a:spAutoFit/>
          </a:bodyPr>
          <a:lstStyle/>
          <a:p>
            <a:pPr algn="l"/>
            <a:br>
              <a:rPr lang="en-US" b="0" i="0" dirty="0">
                <a:solidFill>
                  <a:srgbClr val="0D0D0D"/>
                </a:solidFill>
                <a:effectLst/>
                <a:latin typeface="Söhne"/>
              </a:rPr>
            </a:br>
            <a:r>
              <a:rPr lang="en-US" b="1" i="0" dirty="0">
                <a:solidFill>
                  <a:srgbClr val="0D0D0D"/>
                </a:solidFill>
                <a:effectLst/>
                <a:latin typeface="Söhne"/>
              </a:rPr>
              <a:t>From the project on Indian census data, several policy insights emerged:</a:t>
            </a:r>
          </a:p>
          <a:p>
            <a:pPr algn="l">
              <a:buFont typeface="+mj-lt"/>
              <a:buAutoNum type="arabicPeriod"/>
            </a:pPr>
            <a:r>
              <a:rPr lang="en-US" b="0" i="0" dirty="0">
                <a:solidFill>
                  <a:srgbClr val="0D0D0D"/>
                </a:solidFill>
                <a:effectLst/>
                <a:latin typeface="Söhne"/>
              </a:rPr>
              <a:t>Regional Disparities: Analysis revealed significant variations in demographic indicators across states, highlighting the need for region-specific policy interventions to address disparities in areas such as literacy rates, sex ratios, and population growth.</a:t>
            </a:r>
          </a:p>
          <a:p>
            <a:pPr algn="l">
              <a:buFont typeface="+mj-lt"/>
              <a:buAutoNum type="arabicPeriod"/>
            </a:pPr>
            <a:r>
              <a:rPr lang="en-US" b="0" i="0" dirty="0">
                <a:solidFill>
                  <a:srgbClr val="0D0D0D"/>
                </a:solidFill>
                <a:effectLst/>
                <a:latin typeface="Söhne"/>
              </a:rPr>
              <a:t>Education Initiatives: States with low literacy rates, such as Bihar and Jharkhand, require focused efforts to improve educational infrastructure and access to quality education, aiming to uplift overall literacy levels and empower communities.</a:t>
            </a:r>
          </a:p>
          <a:p>
            <a:pPr algn="l">
              <a:buFont typeface="+mj-lt"/>
              <a:buAutoNum type="arabicPeriod"/>
            </a:pPr>
            <a:r>
              <a:rPr lang="en-US" b="0" i="0" dirty="0">
                <a:solidFill>
                  <a:srgbClr val="0D0D0D"/>
                </a:solidFill>
                <a:effectLst/>
                <a:latin typeface="Söhne"/>
              </a:rPr>
              <a:t>Population Management: Understanding population trends and growth rates is essential for formulating effective population management policies, including family planning initiatives and healthcare provisions tailored to the needs of different states.</a:t>
            </a:r>
          </a:p>
          <a:p>
            <a:pPr algn="l">
              <a:buFont typeface="+mj-lt"/>
              <a:buAutoNum type="arabicPeriod"/>
            </a:pPr>
            <a:r>
              <a:rPr lang="en-US" b="0" i="0" dirty="0">
                <a:solidFill>
                  <a:srgbClr val="0D0D0D"/>
                </a:solidFill>
                <a:effectLst/>
                <a:latin typeface="Söhne"/>
              </a:rPr>
              <a:t>Gender Equity: States with low sex ratios warrant targeted interventions to address gender imbalances, promoting gender equality through initiatives aimed at empowering women, enhancing female education, and addressing societal biases.</a:t>
            </a:r>
          </a:p>
          <a:p>
            <a:pPr algn="l">
              <a:buFont typeface="+mj-lt"/>
              <a:buAutoNum type="arabicPeriod"/>
            </a:pPr>
            <a:r>
              <a:rPr lang="en-US" b="0" i="0" dirty="0">
                <a:solidFill>
                  <a:srgbClr val="0D0D0D"/>
                </a:solidFill>
                <a:effectLst/>
                <a:latin typeface="Söhne"/>
              </a:rPr>
              <a:t>Economic Development: Recognizing the correlation between literacy rates, population growth, and economic development, policies promoting education, skill development, and employment opportunities can contribute to sustainable economic growth and social progress.</a:t>
            </a:r>
          </a:p>
        </p:txBody>
      </p:sp>
    </p:spTree>
    <p:extLst>
      <p:ext uri="{BB962C8B-B14F-4D97-AF65-F5344CB8AC3E}">
        <p14:creationId xmlns:p14="http://schemas.microsoft.com/office/powerpoint/2010/main" val="417428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5081B-B0AB-96CD-EA4E-A2A2836F3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654" cy="6857999"/>
          </a:xfrm>
          <a:prstGeom prst="rect">
            <a:avLst/>
          </a:prstGeom>
        </p:spPr>
      </p:pic>
    </p:spTree>
    <p:extLst>
      <p:ext uri="{BB962C8B-B14F-4D97-AF65-F5344CB8AC3E}">
        <p14:creationId xmlns:p14="http://schemas.microsoft.com/office/powerpoint/2010/main" val="278238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52298-F762-806F-7964-C7E17C054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4"/>
            <a:ext cx="12192000" cy="6854812"/>
          </a:xfrm>
          <a:prstGeom prst="rect">
            <a:avLst/>
          </a:prstGeom>
        </p:spPr>
      </p:pic>
    </p:spTree>
    <p:extLst>
      <p:ext uri="{BB962C8B-B14F-4D97-AF65-F5344CB8AC3E}">
        <p14:creationId xmlns:p14="http://schemas.microsoft.com/office/powerpoint/2010/main" val="36042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3078A6-3771-03D9-62A6-E6D8FDF8A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909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1477A-337B-1E57-6F76-A3DDBDB4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4322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3FC6AC-EDFE-7EF4-0FF3-0E3CC4D0F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9569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612</Words>
  <Application>Microsoft Office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THE INDIAN CENSUS ANALYSIS SQL PROJECT</vt:lpstr>
      <vt:lpstr>PowerPoint Presentation</vt:lpstr>
      <vt:lpstr>          MY LEARNINGS FROM THIS PROJECT</vt:lpstr>
      <vt:lpstr>         KEY INSIGHTS FROM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INDIAN CENSUS ANALYSIS SQL PROJECT</dc:title>
  <dc:creator>Anant Deep Srivastava</dc:creator>
  <cp:lastModifiedBy>Anant Deep Srivastava</cp:lastModifiedBy>
  <cp:revision>2</cp:revision>
  <dcterms:created xsi:type="dcterms:W3CDTF">2024-03-19T03:48:51Z</dcterms:created>
  <dcterms:modified xsi:type="dcterms:W3CDTF">2024-03-20T03:36:20Z</dcterms:modified>
</cp:coreProperties>
</file>