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49B-F966-4A88-92D8-F92D132B8DC9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B6D9304-B50A-4860-B185-C6F21EFBD1C9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2336049B-F966-4A88-92D8-F92D132B8DC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Churn Prediction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75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TEAM MENTOR: </a:t>
            </a:r>
            <a:r>
              <a:rPr lang="en-US" dirty="0" smtClean="0"/>
              <a:t>MR. ASHWIN PERTI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TEAM MEMBERS</a:t>
            </a:r>
            <a:r>
              <a:rPr lang="en-US" dirty="0" smtClean="0"/>
              <a:t>: ANANT KUMAR</a:t>
            </a:r>
            <a:endParaRPr lang="en-US" dirty="0" smtClean="0"/>
          </a:p>
          <a:p>
            <a:r>
              <a:rPr lang="en-US" dirty="0" smtClean="0"/>
              <a:t>ADITYA SINGH</a:t>
            </a:r>
            <a:endParaRPr lang="en-US" dirty="0" smtClean="0"/>
          </a:p>
          <a:p>
            <a:r>
              <a:rPr lang="en-US" dirty="0" smtClean="0"/>
              <a:t>MOHD. AFTAB ALAM</a:t>
            </a:r>
            <a:endParaRPr lang="en-US" dirty="0" smtClean="0"/>
          </a:p>
          <a:p>
            <a:r>
              <a:rPr lang="id-ID" altLang="en-US" dirty="0" smtClean="0">
                <a:solidFill>
                  <a:srgbClr val="FF0000"/>
                </a:solidFill>
                <a:uFillTx/>
              </a:rPr>
              <a:t>Team Name</a:t>
            </a:r>
            <a:r>
              <a:rPr lang="id-ID" altLang="en-US" dirty="0" smtClean="0"/>
              <a:t>: Machine Runner</a:t>
            </a:r>
            <a:endParaRPr lang="id-ID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Correlation matrix</a:t>
            </a:r>
            <a:endParaRPr lang="id-ID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5260" y="595630"/>
            <a:ext cx="6252845" cy="4229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Conclution</a:t>
            </a:r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95300"/>
            <a:ext cx="4789805" cy="4389120"/>
          </a:xfrm>
        </p:spPr>
        <p:txBody>
          <a:bodyPr/>
          <a:p>
            <a:r>
              <a:rPr lang="id-ID" altLang="en-US"/>
              <a:t> This model is capable of    predicting churn.</a:t>
            </a:r>
            <a:endParaRPr lang="id-ID" altLang="en-US"/>
          </a:p>
          <a:p>
            <a:r>
              <a:rPr lang="id-ID" altLang="en-US"/>
              <a:t> We make the final submision of dataframe into .csv format.</a:t>
            </a:r>
            <a:endParaRPr lang="id-ID" altLang="en-US"/>
          </a:p>
          <a:p>
            <a:pPr marL="0" indent="0">
              <a:buNone/>
            </a:pPr>
            <a:endParaRPr lang="id-ID" altLang="en-US"/>
          </a:p>
          <a:p>
            <a:pPr marL="0" indent="0">
              <a:buNone/>
            </a:pPr>
            <a:r>
              <a:rPr lang="id-ID" altLang="en-US"/>
              <a:t> </a:t>
            </a:r>
            <a:endParaRPr lang="id-ID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74005" y="695325"/>
            <a:ext cx="2781300" cy="2936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2617470"/>
            <a:ext cx="4233545" cy="2367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Churn is a one of the biggest problem in the SME.</a:t>
            </a:r>
            <a:endParaRPr lang="en-US" dirty="0" smtClean="0"/>
          </a:p>
          <a:p>
            <a:r>
              <a:rPr lang="en-US" dirty="0" smtClean="0"/>
              <a:t>In recent years, post-liberalization of the energy market in Europe. </a:t>
            </a:r>
            <a:r>
              <a:rPr lang="en-US" dirty="0" err="1" smtClean="0"/>
              <a:t>ElectricCo</a:t>
            </a:r>
            <a:r>
              <a:rPr lang="en-US" dirty="0" smtClean="0"/>
              <a:t> has had a growing problem with increasing customer defections above industry average.</a:t>
            </a:r>
            <a:endParaRPr lang="en-US" dirty="0" smtClean="0"/>
          </a:p>
          <a:p>
            <a:r>
              <a:rPr lang="en-US" dirty="0" smtClean="0"/>
              <a:t>They would like to identify the drivers of this problem and to devise and implement a strategy to counter it. </a:t>
            </a:r>
            <a:endParaRPr lang="en-US" dirty="0" smtClean="0"/>
          </a:p>
          <a:p>
            <a:r>
              <a:rPr lang="en-US" dirty="0" smtClean="0"/>
              <a:t>The churn issue is most acute in the SME division and thus they want it to be the first priority.</a:t>
            </a:r>
            <a:endParaRPr lang="en-US" dirty="0" smtClean="0"/>
          </a:p>
          <a:p>
            <a:r>
              <a:rPr lang="en-US" dirty="0" smtClean="0"/>
              <a:t> The head of the SME division has asked whether it is possible to predict the customers which are most likely to churn so that they can trial a range of pre-emptive actions.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 smtClean="0"/>
              <a:t>ABSTRACT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 smtClean="0"/>
              <a:t>The first stage is to establish the viability of such a model.</a:t>
            </a:r>
            <a:endParaRPr lang="en-US" dirty="0" smtClean="0"/>
          </a:p>
          <a:p>
            <a:r>
              <a:rPr lang="en-US" dirty="0" smtClean="0"/>
              <a:t>For training model </a:t>
            </a:r>
            <a:r>
              <a:rPr lang="id-ID" altLang="en-US" dirty="0" smtClean="0"/>
              <a:t>we</a:t>
            </a:r>
            <a:r>
              <a:rPr lang="en-US" dirty="0" smtClean="0"/>
              <a:t> are provided with a dataset which includes features of SME customers in January 2016 as well as the information about whether or not they have churned by March 2016 </a:t>
            </a:r>
            <a:r>
              <a:rPr lang="id-ID" altLang="en-US" dirty="0" smtClean="0"/>
              <a:t>on training output dataset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id-ID" altLang="en-US" dirty="0" smtClean="0"/>
              <a:t> It is done in 3 statges:</a:t>
            </a:r>
            <a:endParaRPr lang="id-ID" altLang="en-US" dirty="0" smtClean="0"/>
          </a:p>
          <a:p>
            <a:pPr marL="457200" indent="-457200">
              <a:buAutoNum type="arabicPeriod"/>
            </a:pPr>
            <a:r>
              <a:rPr lang="id-ID" altLang="en-US" dirty="0" smtClean="0"/>
              <a:t>Data Analysis and visualization</a:t>
            </a:r>
            <a:endParaRPr lang="id-ID" altLang="en-US" dirty="0" smtClean="0"/>
          </a:p>
          <a:p>
            <a:pPr marL="457200" indent="-457200">
              <a:buAutoNum type="arabicPeriod"/>
            </a:pPr>
            <a:r>
              <a:rPr lang="id-ID" altLang="en-US" dirty="0" smtClean="0"/>
              <a:t>Data Preprocessing and feature scaling</a:t>
            </a:r>
            <a:endParaRPr lang="id-ID" altLang="en-US" dirty="0" smtClean="0"/>
          </a:p>
          <a:p>
            <a:pPr marL="457200" indent="-457200">
              <a:buAutoNum type="arabicPeriod"/>
            </a:pPr>
            <a:r>
              <a:rPr lang="id-ID" altLang="en-US" dirty="0" smtClean="0"/>
              <a:t>Machine learning Algorithm</a:t>
            </a:r>
            <a:r>
              <a:rPr lang="en-US" dirty="0" smtClean="0"/>
              <a:t> 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r>
              <a:rPr lang="id-ID" altLang="en-US" dirty="0" smtClean="0"/>
              <a:t> We take training data as features and training output as training labels and done training, validation and testing.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id-ID" altLang="en-US" dirty="0" smtClean="0"/>
              <a:t>At last we create Model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trained model you shall “score” customers in the verification data set (provided in the eponymous file) and put them in descending order of the propensity to churn.</a:t>
            </a:r>
            <a:endParaRPr lang="en-US" dirty="0" smtClean="0"/>
          </a:p>
          <a:p>
            <a:r>
              <a:rPr lang="en-US" dirty="0" smtClean="0"/>
              <a:t>You should also classify these customers into two classes:-</a:t>
            </a:r>
            <a:endParaRPr lang="en-US" dirty="0" smtClean="0"/>
          </a:p>
          <a:p>
            <a:r>
              <a:rPr lang="en-US" dirty="0" smtClean="0"/>
              <a:t> those which you predict to churn are to be </a:t>
            </a:r>
            <a:r>
              <a:rPr lang="en-US" dirty="0" err="1" smtClean="0"/>
              <a:t>labelled</a:t>
            </a:r>
            <a:r>
              <a:rPr lang="en-US" dirty="0" smtClean="0"/>
              <a:t> "1“;</a:t>
            </a:r>
            <a:endParaRPr lang="en-US" dirty="0" smtClean="0"/>
          </a:p>
          <a:p>
            <a:r>
              <a:rPr lang="en-US" dirty="0" smtClean="0"/>
              <a:t> and the remaining customers should be </a:t>
            </a:r>
            <a:r>
              <a:rPr lang="en-US" dirty="0" err="1" smtClean="0"/>
              <a:t>labelled</a:t>
            </a:r>
            <a:r>
              <a:rPr lang="en-US" dirty="0" smtClean="0"/>
              <a:t> "0" in the result template.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05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contained in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below table describes all the data fields which are found in the data (across three files). You will notice that the contents of some fields are meaningless text strings.</a:t>
            </a:r>
            <a:endParaRPr lang="en-US" dirty="0" smtClean="0"/>
          </a:p>
          <a:p>
            <a:r>
              <a:rPr lang="en-US" dirty="0" smtClean="0"/>
              <a:t>This is due to "hashing" of text fields for data privacy.</a:t>
            </a:r>
            <a:endParaRPr lang="en-US" dirty="0" smtClean="0"/>
          </a:p>
          <a:p>
            <a:r>
              <a:rPr lang="en-US" dirty="0" smtClean="0"/>
              <a:t>While their commercial interpretation is lost as a result of the hashing, they may still have predictive power.</a:t>
            </a:r>
            <a:endParaRPr lang="en-US" dirty="0" smtClean="0"/>
          </a:p>
          <a:p>
            <a:r>
              <a:rPr lang="en-US" dirty="0" smtClean="0"/>
              <a:t>A whole host of rich investigations are possible. Your ideas on what some next steps could be, armed with such data is also of interest.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the SME churn Data that w</a:t>
            </a:r>
            <a:r>
              <a:rPr lang="id-ID" altLang="en-US" dirty="0" smtClean="0"/>
              <a:t>e can find this dataset on this link</a:t>
            </a:r>
            <a:endParaRPr lang="id-ID" altLang="en-US" dirty="0" smtClean="0"/>
          </a:p>
          <a:p>
            <a:pPr marL="0" indent="0">
              <a:buNone/>
            </a:pPr>
            <a:r>
              <a:rPr lang="en-US" dirty="0" smtClean="0"/>
              <a:t>http://cbse.abes.ac.in/hack/Hackathon.html.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en-US" b="1" dirty="0" smtClean="0"/>
              <a:t> </a:t>
            </a:r>
            <a:r>
              <a:rPr lang="en-US" b="1" dirty="0" smtClean="0"/>
              <a:t>pandas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id-ID" altLang="en-US" b="1" dirty="0" smtClean="0"/>
              <a:t>Numpy</a:t>
            </a:r>
            <a:endParaRPr lang="id-ID" altLang="en-US" b="1" dirty="0" smtClean="0"/>
          </a:p>
          <a:p>
            <a:r>
              <a:rPr lang="id-ID" altLang="en-US" b="1" dirty="0" smtClean="0"/>
              <a:t> Seaborn </a:t>
            </a:r>
            <a:endParaRPr lang="id-ID" altLang="en-US" b="1" dirty="0" smtClean="0"/>
          </a:p>
          <a:p>
            <a:r>
              <a:rPr lang="id-ID" altLang="en-US" b="1" dirty="0" smtClean="0"/>
              <a:t> Matplotlib.pyplot</a:t>
            </a:r>
            <a:endParaRPr lang="id-ID" altLang="en-US" b="1" dirty="0" smtClean="0"/>
          </a:p>
          <a:p>
            <a:r>
              <a:rPr lang="id-ID" altLang="en-US" b="1" dirty="0" smtClean="0"/>
              <a:t> plotly</a:t>
            </a:r>
            <a:endParaRPr lang="id-ID" altLang="en-US" b="1" dirty="0" smtClean="0"/>
          </a:p>
          <a:p>
            <a:r>
              <a:rPr lang="id-ID" altLang="en-US" b="1" dirty="0" smtClean="0"/>
              <a:t> Scikit learn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 smtClean="0"/>
              <a:t>Proposed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Proposed method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Data analysis using Pandas 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Data Visualization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Featuring scaling using standardscaler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Kfold Cross validation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SVM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LSVM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Logistic regession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Linear regression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Naive bayes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Decision tree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Perceptron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Ranomforest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id-ID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SGD</a:t>
            </a:r>
            <a:endParaRPr lang="id-ID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073742916" name="Text Box 1073742915"/>
          <p:cNvCxnSpPr txBox="1"/>
          <p:nvPr/>
        </p:nvCxnSpPr>
        <p:spPr>
          <a:xfrm>
            <a:off x="3636963" y="3225800"/>
            <a:ext cx="1870075" cy="406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>
              <a:lnSpc>
                <a:spcPct val="2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algn="ctr">
              <a:lnSpc>
                <a:spcPct val="2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cxnSp>
      <p:cxnSp>
        <p:nvCxnSpPr>
          <p:cNvPr id="4" name="Text Box 3"/>
          <p:cNvCxnSpPr txBox="1"/>
          <p:nvPr/>
        </p:nvCxnSpPr>
        <p:spPr>
          <a:xfrm>
            <a:off x="3763963" y="3352800"/>
            <a:ext cx="1870075" cy="406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>
              <a:lnSpc>
                <a:spcPct val="2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algn="ctr">
              <a:lnSpc>
                <a:spcPct val="2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id-ID" altLang="en-US"/>
              <a:t>Experimental Results and Discussion</a:t>
            </a:r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d-ID" altLang="en-US"/>
              <a:t> Technologies used :</a:t>
            </a:r>
            <a:endParaRPr lang="id-ID" altLang="en-US"/>
          </a:p>
          <a:p>
            <a:pPr marL="0" indent="0">
              <a:buNone/>
            </a:pPr>
            <a:r>
              <a:rPr lang="id-ID" altLang="en-US"/>
              <a:t>1.Windows 10 machine : Intel i5 processor clocked 2.4Ghz with 8GB RAM</a:t>
            </a:r>
            <a:endParaRPr lang="id-ID" altLang="en-US"/>
          </a:p>
          <a:p>
            <a:pPr marL="0" indent="0">
              <a:buNone/>
            </a:pPr>
            <a:r>
              <a:rPr lang="id-ID" altLang="en-US"/>
              <a:t>2.Jupyter Notebook, Python 3.5.2, Skearn framework</a:t>
            </a:r>
            <a:endParaRPr lang="id-ID" altLang="en-US"/>
          </a:p>
          <a:p>
            <a:pPr marL="0" indent="0">
              <a:buNone/>
            </a:pPr>
            <a:r>
              <a:rPr lang="id-ID" altLang="en-US"/>
              <a:t>3.NVIDIA Gtx 1060 6gb ram Graphic card.</a:t>
            </a:r>
            <a:endParaRPr lang="id-ID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2965</Words>
  <Application>WPS Presentation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Wingdings 2</vt:lpstr>
      <vt:lpstr>Verdana</vt:lpstr>
      <vt:lpstr>Microsoft YaHei</vt:lpstr>
      <vt:lpstr>Arial Unicode MS</vt:lpstr>
      <vt:lpstr>Calibri</vt:lpstr>
      <vt:lpstr>Wingdings</vt:lpstr>
      <vt:lpstr>Verdana</vt:lpstr>
      <vt:lpstr>Aspect</vt:lpstr>
      <vt:lpstr>Churn Prediction</vt:lpstr>
      <vt:lpstr>INTRODUCTION</vt:lpstr>
      <vt:lpstr>ABSTRACT.</vt:lpstr>
      <vt:lpstr>INTRODUCTION contd.</vt:lpstr>
      <vt:lpstr>Information contained in the data set</vt:lpstr>
      <vt:lpstr>Data Source</vt:lpstr>
      <vt:lpstr>Libraries Used</vt:lpstr>
      <vt:lpstr>Proposed.</vt:lpstr>
      <vt:lpstr>Experimental Results and Discussion</vt:lpstr>
      <vt:lpstr>Correlation matrix</vt:lpstr>
      <vt:lpstr>Conclution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Windows User</dc:creator>
  <cp:lastModifiedBy>kanan</cp:lastModifiedBy>
  <cp:revision>9</cp:revision>
  <dcterms:created xsi:type="dcterms:W3CDTF">2019-03-07T13:33:00Z</dcterms:created>
  <dcterms:modified xsi:type="dcterms:W3CDTF">2019-03-07T17:59:11Z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