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Cdqx2wbnrpTzp57HZ5khC/nA5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ad05bce9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fad05bce9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fad05bce9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ad05bce99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fad05bce99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Finance covering financial institutions, Technology Services reflecting the innovation-driven tech industry, and Commercial Services representing the service-oriented side of the economy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fad05bce99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76af83d8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576af83d8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f576af83d8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801dc71f6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f801dc71f6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~30 features remaining are our ‘key momentum drivers’.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Key mom. drivers common across all sectors reflect: company growth potential, profitability, capital structure, market valuation relative to peers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Certain features more informative in particular sectors - in line with existence of sector-specific dynamics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Examples: ‘earnings yield’ and ‘price-to-book ratio’ - key across all sectors. ‘cost of goods sold’ in manufacturing/retail; ‘R&amp;D expenses’ in tech sectors</a:t>
            </a:r>
            <a:endParaRPr sz="300"/>
          </a:p>
        </p:txBody>
      </p:sp>
      <p:sp>
        <p:nvSpPr>
          <p:cNvPr id="239" name="Google Shape;239;g2f801dc71f6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801dc71f6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f801dc71f6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f801dc71f6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801dc71f6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f801dc71f6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f801dc71f6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801dc71f6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f801dc71f6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f801dc71f6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5c04043c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f5c04043c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Sector-specific characteristics encompassed in key momentum drivers found </a:t>
            </a:r>
            <a:endParaRPr/>
          </a:p>
        </p:txBody>
      </p:sp>
      <p:sp>
        <p:nvSpPr>
          <p:cNvPr id="278" name="Google Shape;278;g2f5c04043c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5c04043cd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f5c04043cd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2f5c04043cd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801dc71f6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f801dc71f6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000"/>
              <a:t>Multi-Level Benchmarking</a:t>
            </a:r>
            <a:br>
              <a:rPr b="1" lang="en-GB" sz="900"/>
            </a:br>
            <a:r>
              <a:rPr b="1" lang="en-GB" sz="900"/>
              <a:t>- </a:t>
            </a:r>
            <a:r>
              <a:rPr lang="en-GB" sz="900"/>
              <a:t>Incorporate industry and market-wide averages for more comprehensive benchmarking, offering better sub-sector and broader market context.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000"/>
              <a:t>Enhanced Labelling</a:t>
            </a:r>
            <a:br>
              <a:rPr b="1" lang="en-GB" sz="900"/>
            </a:br>
            <a:r>
              <a:rPr b="1" lang="en-GB" sz="900"/>
              <a:t>- </a:t>
            </a:r>
            <a:r>
              <a:rPr lang="en-GB" sz="900"/>
              <a:t>Use trading volume and volatility measurements to refine turning point detection, providing stronger, more context-aware labels.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000"/>
              <a:t>Granger Causality for Feature Selection</a:t>
            </a:r>
            <a:br>
              <a:rPr b="1" lang="en-GB" sz="900"/>
            </a:br>
            <a:r>
              <a:rPr b="1" lang="en-GB" sz="900"/>
              <a:t>- </a:t>
            </a:r>
            <a:r>
              <a:rPr lang="en-GB" sz="900"/>
              <a:t>Apply Granger causality analysis to explore causal relationships between time series features, improving predictive accuracy by capturing time dependencies.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000"/>
              <a:t>Alternative Models Comparison: Binary Classification Models and Regime Models</a:t>
            </a:r>
            <a:br>
              <a:rPr b="1" lang="en-GB" sz="900"/>
            </a:br>
            <a:r>
              <a:rPr b="1" lang="en-GB" sz="900"/>
              <a:t>- </a:t>
            </a:r>
            <a:r>
              <a:rPr lang="en-GB" sz="900"/>
              <a:t>Develop separate models for predicting 'max' and 'min' turning points. Compare binary models against the original four-class approach for better accuracy and interpretation.</a:t>
            </a:r>
            <a:br>
              <a:rPr b="1" lang="en-GB" sz="900"/>
            </a:br>
            <a:r>
              <a:rPr b="1" lang="en-GB" sz="900"/>
              <a:t>- </a:t>
            </a:r>
            <a:r>
              <a:rPr lang="en-GB" sz="900"/>
              <a:t>Explore Hidden Markov Models (HMMs) to detect market regime shifts (bullish/bearish/neutral), offering another approach to turning point identification.</a:t>
            </a:r>
            <a:endParaRPr sz="9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/>
              <a:t>Data granularity and frequency</a:t>
            </a:r>
            <a:endParaRPr b="1"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000"/>
              <a:t>- </a:t>
            </a:r>
            <a:r>
              <a:rPr lang="en-GB" sz="900"/>
              <a:t>Use of higher-frequency data (e.g. daily) to capture more precise turning points and shorter-term market dynamics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f801dc71f6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07328" marR="196945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Questions to support objectives:</a:t>
            </a:r>
            <a:endParaRPr/>
          </a:p>
          <a:p>
            <a:pPr indent="-381000" lvl="0" marL="588328" marR="196945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Defining momentum in stock prices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: how long should the look-back period be to effectively capture momentum?</a:t>
            </a:r>
            <a:endParaRPr/>
          </a:p>
          <a:p>
            <a:pPr indent="-381000" lvl="1" marL="588328" marR="196945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Identifying fundamental factors driving momentum; momentum strength comparison: 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How to engineer impactful factors from fundamental metrics which are correlated with momentum?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How to score stocks on fundamental factors: point-wise, pair-wise or list-wise approach to ranking?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What normalisation techniques can be used to compare momentum across different stocks?</a:t>
            </a:r>
            <a:endParaRPr/>
          </a:p>
          <a:p>
            <a:pPr indent="-381000" lvl="1" marL="588328" marR="196945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stability and rankings’ significance</a:t>
            </a:r>
            <a:r>
              <a:rPr i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Are there trends in the momentum data that predict future stability or instability? How does the chosen investment horizon affect the statistical significance of the rankings?</a:t>
            </a:r>
            <a:endParaRPr/>
          </a:p>
          <a:p>
            <a:pPr indent="0" lvl="0" marL="207328" marR="196945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Repeat construction for each week for each company</a:t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801dc71f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801dc71f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Repeat construction for each week for each company</a:t>
            </a:r>
            <a:endParaRPr/>
          </a:p>
        </p:txBody>
      </p:sp>
      <p:sp>
        <p:nvSpPr>
          <p:cNvPr id="125" name="Google Shape;125;g2f801dc71f6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e984a7f1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ee984a7f1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ee984a7f1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2" type="body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4294967295" type="ctrTitle"/>
          </p:nvPr>
        </p:nvSpPr>
        <p:spPr>
          <a:xfrm>
            <a:off x="102637" y="1463863"/>
            <a:ext cx="11986726" cy="451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2073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ct val="100000"/>
              <a:buFont typeface="Arial"/>
              <a:buNone/>
            </a:pPr>
            <a:r>
              <a:rPr b="1" lang="en-GB" sz="40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Identifying and Predicting Stock Momentum Turning Points Using Fundamental Time-Series Data</a:t>
            </a:r>
            <a:br>
              <a:rPr b="1" i="0" lang="en-GB" sz="40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GB" sz="40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GB" sz="40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8" marR="19694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Anantajit Raja</a:t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7328" marR="19694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Supervisor: Prof Philip Treleaven</a:t>
            </a:r>
            <a:b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Advisor: Michal Galas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7328" marR="19694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7328" marR="19694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7328" marR="19694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7328" marR="19694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8"/>
            <a:ext cx="12192000" cy="134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L Branding" id="179" name="Google Shape;179;g2fad05bce99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fad05bce99_0_35"/>
          <p:cNvSpPr txBox="1"/>
          <p:nvPr>
            <p:ph idx="4294967295" type="ctrTitle"/>
          </p:nvPr>
        </p:nvSpPr>
        <p:spPr>
          <a:xfrm>
            <a:off x="-7" y="54545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2: 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abelling </a:t>
            </a:r>
            <a:r>
              <a:rPr b="1" i="0" lang="en-GB" sz="2800" u="none" cap="none" strike="noStrike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approach </a:t>
            </a:r>
            <a:r>
              <a:rPr b="1" lang="en-GB" sz="2800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- max/min analysis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2fad05bce99_0_35"/>
          <p:cNvPicPr preferRelativeResize="0"/>
          <p:nvPr/>
        </p:nvPicPr>
        <p:blipFill rotWithShape="1">
          <a:blip r:embed="rId4">
            <a:alphaModFix/>
          </a:blip>
          <a:srcRect b="13013" l="0" r="0" t="0"/>
          <a:stretch/>
        </p:blipFill>
        <p:spPr>
          <a:xfrm>
            <a:off x="3045450" y="1095475"/>
            <a:ext cx="4612673" cy="27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fad05bce99_0_35"/>
          <p:cNvPicPr preferRelativeResize="0"/>
          <p:nvPr/>
        </p:nvPicPr>
        <p:blipFill rotWithShape="1">
          <a:blip r:embed="rId5">
            <a:alphaModFix/>
          </a:blip>
          <a:srcRect b="8567" l="0" r="0" t="0"/>
          <a:stretch/>
        </p:blipFill>
        <p:spPr>
          <a:xfrm>
            <a:off x="3178925" y="3970179"/>
            <a:ext cx="4457649" cy="275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fad05bce99_0_35"/>
          <p:cNvPicPr preferRelativeResize="0"/>
          <p:nvPr/>
        </p:nvPicPr>
        <p:blipFill rotWithShape="1">
          <a:blip r:embed="rId6">
            <a:alphaModFix/>
          </a:blip>
          <a:srcRect b="8113" l="0" r="0" t="0"/>
          <a:stretch/>
        </p:blipFill>
        <p:spPr>
          <a:xfrm>
            <a:off x="7619300" y="1095475"/>
            <a:ext cx="4457650" cy="275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fad05bce99_0_35"/>
          <p:cNvPicPr preferRelativeResize="0"/>
          <p:nvPr/>
        </p:nvPicPr>
        <p:blipFill rotWithShape="1">
          <a:blip r:embed="rId7">
            <a:alphaModFix/>
          </a:blip>
          <a:srcRect b="10538" l="0" r="0" t="0"/>
          <a:stretch/>
        </p:blipFill>
        <p:spPr>
          <a:xfrm>
            <a:off x="7619300" y="3973895"/>
            <a:ext cx="4457649" cy="27373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fad05bce99_0_35"/>
          <p:cNvSpPr txBox="1"/>
          <p:nvPr/>
        </p:nvSpPr>
        <p:spPr>
          <a:xfrm>
            <a:off x="-9350" y="1095475"/>
            <a:ext cx="3187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alignment with major TPs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TPs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false positives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Legitimate TPs not missed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2fad05bce99_0_35"/>
          <p:cNvCxnSpPr/>
          <p:nvPr/>
        </p:nvCxnSpPr>
        <p:spPr>
          <a:xfrm>
            <a:off x="1623650" y="3242300"/>
            <a:ext cx="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2fad05bce99_0_35"/>
          <p:cNvSpPr txBox="1"/>
          <p:nvPr/>
        </p:nvSpPr>
        <p:spPr>
          <a:xfrm>
            <a:off x="191000" y="4309650"/>
            <a:ext cx="28653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Successful outcome. Daily labels primed for subsequent analysis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 correspond to ideal TP locations almost exactly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idx="4294967295" type="ctrTitle"/>
          </p:nvPr>
        </p:nvSpPr>
        <p:spPr>
          <a:xfrm>
            <a:off x="-186250" y="531600"/>
            <a:ext cx="128391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4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Exp 3: 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Identifying Key Momentum Drivers and Predicting Turning Points</a:t>
            </a:r>
            <a:endParaRPr b="1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861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93950" y="1099200"/>
            <a:ext cx="12278700" cy="5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	Feature selection for key momentum drivers - fwd returns target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Fwd returns calculation for next 4 weeks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low variance features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(RF) feature importance, correlation analysis, mutual info analysis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	TP label aggregation &amp; class predictions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 Convert daily TP labels to weekly - next 4 weeks: ‘max’, ‘min’, ‘none’ or ‘both’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Predict TPs: RF + gradient boosted (GBM) classifiers - pass features + labels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Evaluate precision, recall, and F1 score for individual classes and overall (weighted)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ad05bce99_0_81"/>
          <p:cNvSpPr txBox="1"/>
          <p:nvPr>
            <p:ph idx="4294967295" type="ctrTitle"/>
          </p:nvPr>
        </p:nvSpPr>
        <p:spPr>
          <a:xfrm>
            <a:off x="-76082" y="733334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Exp 3 - Sector Focus, Model Choices - Justification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02" name="Google Shape;202;g2fad05bce99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fad05bce99_0_81"/>
          <p:cNvSpPr txBox="1"/>
          <p:nvPr/>
        </p:nvSpPr>
        <p:spPr>
          <a:xfrm>
            <a:off x="265950" y="1518900"/>
            <a:ext cx="116601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sector focus for analysis: Finance, Technology Services and Commercial Services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large sectors with diverse market dynamics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a broad cross-section of the economy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separate tree-based models for each sector (RF, GBM) giving 6 total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Non-linear relationships capture; output variance reduction given ensemble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- iterative model training - </a:t>
            </a:r>
            <a:r>
              <a:rPr lang="en-GB" sz="2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↑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likely but </a:t>
            </a:r>
            <a:r>
              <a:rPr lang="en-GB" sz="2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↑ </a:t>
            </a:r>
            <a:r>
              <a:rPr lang="en-GB" sz="26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2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Accounted for class imbalance to avoid majority bias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76af83d8_0_62"/>
          <p:cNvSpPr txBox="1"/>
          <p:nvPr>
            <p:ph idx="4294967295" type="ctrTitle"/>
          </p:nvPr>
        </p:nvSpPr>
        <p:spPr>
          <a:xfrm>
            <a:off x="-138807" y="54545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Exp 3 - Feature selection process - Finance sector illustration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10" name="Google Shape;210;g2f576af83d8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f576af83d8_0_62"/>
          <p:cNvPicPr preferRelativeResize="0"/>
          <p:nvPr/>
        </p:nvPicPr>
        <p:blipFill rotWithShape="1">
          <a:blip r:embed="rId4">
            <a:alphaModFix/>
          </a:blip>
          <a:srcRect b="8709" l="0" r="0" t="0"/>
          <a:stretch/>
        </p:blipFill>
        <p:spPr>
          <a:xfrm>
            <a:off x="3988225" y="1598525"/>
            <a:ext cx="3454801" cy="1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f576af83d8_0_62"/>
          <p:cNvPicPr preferRelativeResize="0"/>
          <p:nvPr/>
        </p:nvPicPr>
        <p:blipFill rotWithShape="1">
          <a:blip r:embed="rId5">
            <a:alphaModFix/>
          </a:blip>
          <a:srcRect b="5419" l="0" r="0" t="0"/>
          <a:stretch/>
        </p:blipFill>
        <p:spPr>
          <a:xfrm>
            <a:off x="6617855" y="4067650"/>
            <a:ext cx="3251483" cy="26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f576af83d8_0_62"/>
          <p:cNvPicPr preferRelativeResize="0"/>
          <p:nvPr/>
        </p:nvPicPr>
        <p:blipFill rotWithShape="1">
          <a:blip r:embed="rId6">
            <a:alphaModFix/>
          </a:blip>
          <a:srcRect b="5419" l="0" r="13277" t="0"/>
          <a:stretch/>
        </p:blipFill>
        <p:spPr>
          <a:xfrm>
            <a:off x="8663350" y="1196163"/>
            <a:ext cx="3369600" cy="253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f576af83d8_0_62"/>
          <p:cNvPicPr preferRelativeResize="0"/>
          <p:nvPr/>
        </p:nvPicPr>
        <p:blipFill rotWithShape="1">
          <a:blip r:embed="rId7">
            <a:alphaModFix/>
          </a:blip>
          <a:srcRect b="13621" l="0" r="3288" t="0"/>
          <a:stretch/>
        </p:blipFill>
        <p:spPr>
          <a:xfrm>
            <a:off x="1608723" y="4284350"/>
            <a:ext cx="3251500" cy="17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f576af83d8_0_62" title="File:Inc 12345* - Logo.png - Wikimedia Commons"/>
          <p:cNvPicPr preferRelativeResize="0"/>
          <p:nvPr/>
        </p:nvPicPr>
        <p:blipFill rotWithShape="1">
          <a:blip r:embed="rId8">
            <a:alphaModFix/>
          </a:blip>
          <a:srcRect b="35897" l="38061" r="52190" t="31753"/>
          <a:stretch/>
        </p:blipFill>
        <p:spPr>
          <a:xfrm>
            <a:off x="3663387" y="1196175"/>
            <a:ext cx="324838" cy="3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f576af83d8_0_62" title="File:Inc 12345* - Logo.png - Wikimedia Commons"/>
          <p:cNvPicPr preferRelativeResize="0"/>
          <p:nvPr/>
        </p:nvPicPr>
        <p:blipFill rotWithShape="1">
          <a:blip r:embed="rId8">
            <a:alphaModFix/>
          </a:blip>
          <a:srcRect b="34398" l="48528" r="40577" t="33673"/>
          <a:stretch/>
        </p:blipFill>
        <p:spPr>
          <a:xfrm>
            <a:off x="8815840" y="1076199"/>
            <a:ext cx="251213" cy="3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f576af83d8_0_62" title="File:Inc 12345* - Logo.png - Wikimedia Commons"/>
          <p:cNvPicPr preferRelativeResize="0"/>
          <p:nvPr/>
        </p:nvPicPr>
        <p:blipFill rotWithShape="1">
          <a:blip r:embed="rId8">
            <a:alphaModFix/>
          </a:blip>
          <a:srcRect b="36741" l="59080" r="32189" t="34015"/>
          <a:stretch/>
        </p:blipFill>
        <p:spPr>
          <a:xfrm>
            <a:off x="6398079" y="3918362"/>
            <a:ext cx="219761" cy="3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f576af83d8_0_62" title="File:Inc 12345* - Logo.png - Wikimedia Commons"/>
          <p:cNvPicPr preferRelativeResize="0"/>
          <p:nvPr/>
        </p:nvPicPr>
        <p:blipFill rotWithShape="1">
          <a:blip r:embed="rId8">
            <a:alphaModFix/>
          </a:blip>
          <a:srcRect b="37445" l="68063" r="22420" t="34983"/>
          <a:stretch/>
        </p:blipFill>
        <p:spPr>
          <a:xfrm>
            <a:off x="1460275" y="3920445"/>
            <a:ext cx="251197" cy="36390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f576af83d8_0_62"/>
          <p:cNvSpPr txBox="1"/>
          <p:nvPr/>
        </p:nvSpPr>
        <p:spPr>
          <a:xfrm>
            <a:off x="2407963" y="2634050"/>
            <a:ext cx="165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top quintile from RF 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g2f576af83d8_0_62"/>
          <p:cNvCxnSpPr/>
          <p:nvPr/>
        </p:nvCxnSpPr>
        <p:spPr>
          <a:xfrm>
            <a:off x="2553475" y="2580738"/>
            <a:ext cx="13620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2f576af83d8_0_62"/>
          <p:cNvCxnSpPr/>
          <p:nvPr/>
        </p:nvCxnSpPr>
        <p:spPr>
          <a:xfrm flipH="1" rot="10800000">
            <a:off x="7671350" y="2411762"/>
            <a:ext cx="11445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g2f576af83d8_0_62"/>
          <p:cNvSpPr txBox="1"/>
          <p:nvPr/>
        </p:nvSpPr>
        <p:spPr>
          <a:xfrm>
            <a:off x="554175" y="2362650"/>
            <a:ext cx="238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~225 features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f576af83d8_0_62"/>
          <p:cNvSpPr txBox="1"/>
          <p:nvPr/>
        </p:nvSpPr>
        <p:spPr>
          <a:xfrm>
            <a:off x="35575" y="1698975"/>
            <a:ext cx="1424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low var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g2f576af83d8_0_62"/>
          <p:cNvCxnSpPr/>
          <p:nvPr/>
        </p:nvCxnSpPr>
        <p:spPr>
          <a:xfrm flipH="1">
            <a:off x="1585575" y="1686338"/>
            <a:ext cx="600" cy="7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g2f576af83d8_0_62"/>
          <p:cNvSpPr txBox="1"/>
          <p:nvPr/>
        </p:nvSpPr>
        <p:spPr>
          <a:xfrm>
            <a:off x="7515775" y="2442763"/>
            <a:ext cx="1424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correlations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2f576af83d8_0_62"/>
          <p:cNvCxnSpPr/>
          <p:nvPr/>
        </p:nvCxnSpPr>
        <p:spPr>
          <a:xfrm flipH="1">
            <a:off x="10021063" y="3920450"/>
            <a:ext cx="956100" cy="14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2f576af83d8_0_62"/>
          <p:cNvSpPr txBox="1"/>
          <p:nvPr/>
        </p:nvSpPr>
        <p:spPr>
          <a:xfrm>
            <a:off x="10670950" y="4381100"/>
            <a:ext cx="13620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correlated features using RF importance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2f576af83d8_0_62"/>
          <p:cNvCxnSpPr/>
          <p:nvPr/>
        </p:nvCxnSpPr>
        <p:spPr>
          <a:xfrm flipH="1">
            <a:off x="4964463" y="5084700"/>
            <a:ext cx="1373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g2f576af83d8_0_62"/>
          <p:cNvSpPr txBox="1"/>
          <p:nvPr/>
        </p:nvSpPr>
        <p:spPr>
          <a:xfrm>
            <a:off x="4896913" y="5215150"/>
            <a:ext cx="1782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mutual information (MI)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f576af83d8_0_62"/>
          <p:cNvSpPr txBox="1"/>
          <p:nvPr/>
        </p:nvSpPr>
        <p:spPr>
          <a:xfrm>
            <a:off x="-60700" y="4503200"/>
            <a:ext cx="1872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sharing any mutual info with fwd returns retained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f576af83d8_0_62"/>
          <p:cNvSpPr/>
          <p:nvPr/>
        </p:nvSpPr>
        <p:spPr>
          <a:xfrm>
            <a:off x="113475" y="6315050"/>
            <a:ext cx="26931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f576af83d8_0_62"/>
          <p:cNvSpPr txBox="1"/>
          <p:nvPr/>
        </p:nvSpPr>
        <p:spPr>
          <a:xfrm>
            <a:off x="113475" y="6315050"/>
            <a:ext cx="29637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End: </a:t>
            </a:r>
            <a:r>
              <a:rPr lang="en-GB" sz="24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~30 features</a:t>
            </a:r>
            <a:endParaRPr sz="2200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f576af83d8_0_62"/>
          <p:cNvSpPr/>
          <p:nvPr/>
        </p:nvSpPr>
        <p:spPr>
          <a:xfrm>
            <a:off x="266175" y="1098325"/>
            <a:ext cx="23877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f576af83d8_0_62"/>
          <p:cNvSpPr txBox="1"/>
          <p:nvPr/>
        </p:nvSpPr>
        <p:spPr>
          <a:xfrm>
            <a:off x="316425" y="1031100"/>
            <a:ext cx="2625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Start: 276 features</a:t>
            </a:r>
            <a:endParaRPr sz="22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g2f576af83d8_0_62"/>
          <p:cNvCxnSpPr/>
          <p:nvPr/>
        </p:nvCxnSpPr>
        <p:spPr>
          <a:xfrm flipH="1">
            <a:off x="899000" y="5574400"/>
            <a:ext cx="621300" cy="63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801dc71f6_0_176"/>
          <p:cNvSpPr txBox="1"/>
          <p:nvPr>
            <p:ph idx="4294967295" type="ctrTitle"/>
          </p:nvPr>
        </p:nvSpPr>
        <p:spPr>
          <a:xfrm>
            <a:off x="-76057" y="770384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3 - </a:t>
            </a:r>
            <a:r>
              <a:rPr b="1" lang="en-GB" sz="2800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part 1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- finding key momentum drivers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42" name="Google Shape;242;g2f801dc71f6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f801dc71f6_0_176"/>
          <p:cNvSpPr txBox="1"/>
          <p:nvPr/>
        </p:nvSpPr>
        <p:spPr>
          <a:xfrm>
            <a:off x="473375" y="4638525"/>
            <a:ext cx="9144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f801dc71f6_0_176"/>
          <p:cNvSpPr txBox="1"/>
          <p:nvPr/>
        </p:nvSpPr>
        <p:spPr>
          <a:xfrm>
            <a:off x="177650" y="1550225"/>
            <a:ext cx="11559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~30 features remaining are our ‘key momentum drivers’.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across all sectors: company growth potential, profitability, capital structure, market valuation (all relative)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features more informative in particular sectors - in line with existence of sector-specific dynamics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‘earnings yield’ and ‘price-to-book ratio’ - key across all sectors. ‘cost of goods sold’ in manufacturing/retail; ‘R&amp;D expenses’ in tech sectors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801dc71f6_0_139"/>
          <p:cNvSpPr txBox="1"/>
          <p:nvPr>
            <p:ph idx="4294967295" type="ctrTitle"/>
          </p:nvPr>
        </p:nvSpPr>
        <p:spPr>
          <a:xfrm>
            <a:off x="-138707" y="54545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r>
              <a:rPr b="1" lang="en-GB" sz="2800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part 2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- predicting momentum turning points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51" name="Google Shape;251;g2f801dc71f6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f801dc71f6_0_139"/>
          <p:cNvSpPr txBox="1"/>
          <p:nvPr/>
        </p:nvSpPr>
        <p:spPr>
          <a:xfrm>
            <a:off x="173675" y="1183400"/>
            <a:ext cx="74796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Finance Sector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F1-scores</a:t>
            </a:r>
            <a:r>
              <a:rPr lang="en-GB" sz="2100">
                <a:solidFill>
                  <a:schemeClr val="dk1"/>
                </a:solidFill>
              </a:rPr>
              <a:t>: always 0.32 - 0.36 (both models)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RF slightly better at detecting periods without turning points (</a:t>
            </a:r>
            <a:r>
              <a:rPr lang="en-GB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-GB" sz="2100">
                <a:solidFill>
                  <a:schemeClr val="dk1"/>
                </a:solidFill>
              </a:rPr>
              <a:t> class: RF 0.35 vs GBM 0.29)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Similar weighted average scores for each metric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Conclusion</a:t>
            </a:r>
            <a:r>
              <a:rPr lang="en-GB" sz="2100">
                <a:solidFill>
                  <a:schemeClr val="dk1"/>
                </a:solidFill>
              </a:rPr>
              <a:t>: Both models consistently better than benchmark 4-class random classifier (all metrics 0.25)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No clear overall model advantage.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53" name="Google Shape;253;g2f801dc71f6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75" y="1074875"/>
            <a:ext cx="4411626" cy="2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f801dc71f6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3275" y="3967625"/>
            <a:ext cx="4411625" cy="28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801dc71f6_0_149"/>
          <p:cNvSpPr txBox="1"/>
          <p:nvPr>
            <p:ph idx="4294967295" type="ctrTitle"/>
          </p:nvPr>
        </p:nvSpPr>
        <p:spPr>
          <a:xfrm>
            <a:off x="-138707" y="54545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r>
              <a:rPr b="1" lang="en-GB" sz="2800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part 2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- predicting momentum turning points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61" name="Google Shape;261;g2f801dc71f6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f801dc71f6_0_149"/>
          <p:cNvSpPr txBox="1"/>
          <p:nvPr/>
        </p:nvSpPr>
        <p:spPr>
          <a:xfrm>
            <a:off x="233425" y="1336475"/>
            <a:ext cx="7480800" cy="4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Commercial Services</a:t>
            </a:r>
            <a:r>
              <a:rPr b="1" lang="en-GB" sz="2000">
                <a:solidFill>
                  <a:schemeClr val="dk1"/>
                </a:solidFill>
              </a:rPr>
              <a:t> Sector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GBM outperforms RF in precision/recall for no TP (</a:t>
            </a:r>
            <a:r>
              <a:rPr lang="en-GB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-GB" sz="2100">
                <a:solidFill>
                  <a:schemeClr val="dk1"/>
                </a:solidFill>
              </a:rPr>
              <a:t> class: 0.32 and 0.49 against RF’s 0.27 and 0.33)</a:t>
            </a:r>
            <a:endParaRPr sz="3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RF better at predicting</a:t>
            </a:r>
            <a:r>
              <a:rPr b="1" lang="en-GB" sz="2100">
                <a:solidFill>
                  <a:schemeClr val="dk1"/>
                </a:solidFill>
              </a:rPr>
              <a:t> </a:t>
            </a:r>
            <a:r>
              <a:rPr lang="en-GB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both</a:t>
            </a:r>
            <a:r>
              <a:rPr lang="en-GB" sz="2100">
                <a:solidFill>
                  <a:schemeClr val="dk1"/>
                </a:solidFill>
              </a:rPr>
              <a:t> (F1: RF 0.37 vs GBM 0.31)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Conclusion</a:t>
            </a:r>
            <a:r>
              <a:rPr lang="en-GB" sz="2100">
                <a:solidFill>
                  <a:schemeClr val="dk1"/>
                </a:solidFill>
              </a:rPr>
              <a:t>: Both models consistently better than benchmark 4-class random classifier.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Predicting no TP in 4 weeks: GBM better, but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Predicting multiple TPs in 4 weeks: RF better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63" name="Google Shape;263;g2f801dc71f6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7175" y="1023225"/>
            <a:ext cx="4015626" cy="291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f801dc71f6_0_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7171" y="3934546"/>
            <a:ext cx="4015625" cy="2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801dc71f6_0_162"/>
          <p:cNvSpPr txBox="1"/>
          <p:nvPr>
            <p:ph idx="4294967295" type="ctrTitle"/>
          </p:nvPr>
        </p:nvSpPr>
        <p:spPr>
          <a:xfrm>
            <a:off x="-138707" y="54545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r>
              <a:rPr b="1" lang="en-GB" sz="2800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part 2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- predicting momentum turning points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71" name="Google Shape;271;g2f801dc71f6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f801dc71f6_0_162"/>
          <p:cNvSpPr txBox="1"/>
          <p:nvPr/>
        </p:nvSpPr>
        <p:spPr>
          <a:xfrm>
            <a:off x="0" y="1450550"/>
            <a:ext cx="70197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Technology</a:t>
            </a:r>
            <a:r>
              <a:rPr b="1" lang="en-GB" sz="1900">
                <a:solidFill>
                  <a:schemeClr val="dk1"/>
                </a:solidFill>
              </a:rPr>
              <a:t> Services Sector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Models perform similarly across all classes.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Insignificant differences, e.g. F1s for </a:t>
            </a:r>
            <a:r>
              <a:rPr lang="en-GB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2100">
                <a:solidFill>
                  <a:schemeClr val="dk1"/>
                </a:solidFill>
              </a:rPr>
              <a:t> (RF 0.31 vs GBM 0.32) and </a:t>
            </a:r>
            <a:r>
              <a:rPr lang="en-GB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GB" sz="2100">
                <a:solidFill>
                  <a:schemeClr val="dk1"/>
                </a:solidFill>
              </a:rPr>
              <a:t> (RF 0.28 vs GBM 0.30).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Conclusion</a:t>
            </a:r>
            <a:r>
              <a:rPr lang="en-GB" sz="2100">
                <a:solidFill>
                  <a:schemeClr val="dk1"/>
                </a:solidFill>
              </a:rPr>
              <a:t>: </a:t>
            </a:r>
            <a:r>
              <a:rPr lang="en-GB" sz="2000">
                <a:solidFill>
                  <a:schemeClr val="dk1"/>
                </a:solidFill>
              </a:rPr>
              <a:t>Both models consistently better than benchmark 4-class random classifier.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No clear model advantage overall or across any class.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3" name="Google Shape;273;g2f801dc71f6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100" y="1033600"/>
            <a:ext cx="4030600" cy="291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f801dc71f6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3090" y="3952950"/>
            <a:ext cx="4030610" cy="29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5c04043cd_0_41"/>
          <p:cNvSpPr txBox="1"/>
          <p:nvPr>
            <p:ph idx="4294967295" type="ctrTitle"/>
          </p:nvPr>
        </p:nvSpPr>
        <p:spPr>
          <a:xfrm>
            <a:off x="109593" y="806384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Experiment 3 - Conclusions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81" name="Google Shape;281;g2f5c04043cd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f5c04043cd_0_41"/>
          <p:cNvSpPr txBox="1"/>
          <p:nvPr/>
        </p:nvSpPr>
        <p:spPr>
          <a:xfrm>
            <a:off x="692575" y="1710275"/>
            <a:ext cx="10662300" cy="4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 and GBM classifiers: slight, yet consistent, edge over random classifier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Intra-sector, neither model consistently outperforms the other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classifier sometimes favoured over other in particular sectors for certain classes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momentum drivers that are unique to each sector play a role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5c04043cd_0_56"/>
          <p:cNvSpPr txBox="1"/>
          <p:nvPr>
            <p:ph idx="4294967295" type="ctrTitle"/>
          </p:nvPr>
        </p:nvSpPr>
        <p:spPr>
          <a:xfrm>
            <a:off x="92868" y="728084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22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Limitations and Future Work</a:t>
            </a:r>
            <a:endParaRPr i="0" sz="22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f5c04043cd_0_56"/>
          <p:cNvSpPr txBox="1"/>
          <p:nvPr/>
        </p:nvSpPr>
        <p:spPr>
          <a:xfrm>
            <a:off x="1018050" y="1247300"/>
            <a:ext cx="10155900" cy="4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performances were adequate but not optimal, largely due to certain data and model-related challenges: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enough </a:t>
            </a: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in the data</a:t>
            </a: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features are still coarse-grained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of daily features using same engineering principles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data quality - large # missing vals –&gt; several dropped features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synthetic data</a:t>
            </a: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/integrate from multiple different sources to improve data quality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construction methodology does not capture sub-sector or market-wide dynamics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of industry/market-wide averages for more comprehensive benchmarking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dependencies between features ignored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out Granger causality analysis for feature selection to capture time dependencies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 in price and volume not incorporated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secondary technical features to capture price and volume trends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90" name="Google Shape;290;g2f5c04043cd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idx="4294967295" type="ctrTitle"/>
          </p:nvPr>
        </p:nvSpPr>
        <p:spPr>
          <a:xfrm>
            <a:off x="0" y="717775"/>
            <a:ext cx="109728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4400"/>
              <a:buFont typeface="Arial"/>
              <a:buNone/>
            </a:pPr>
            <a:r>
              <a:rPr b="1" i="0" lang="en-GB" sz="33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Research Motivations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595350" y="1650975"/>
            <a:ext cx="12948000" cy="5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-393700" lvl="0" marL="4572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predicting 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price movements is less effective when based only on price patterns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research on using fundamental data to anticipate shifts in momentum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machine learning for momentum analysis has not been widely explored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momentum turning points can be predicted ahead of time, they can play a critical role in improving momentum trading strategies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9062" lvl="1" marL="950278" marR="196945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801dc71f6_0_210"/>
          <p:cNvSpPr txBox="1"/>
          <p:nvPr>
            <p:ph idx="4294967295" type="ctrTitle"/>
          </p:nvPr>
        </p:nvSpPr>
        <p:spPr>
          <a:xfrm>
            <a:off x="2384850" y="3156300"/>
            <a:ext cx="7422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520"/>
              <a:buFont typeface="Arial"/>
              <a:buNone/>
            </a:pPr>
            <a:r>
              <a:rPr b="1" lang="en-GB" sz="492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  <a:endParaRPr i="0" sz="492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520"/>
              <a:buFont typeface="Arial"/>
              <a:buNone/>
            </a:pPr>
            <a:r>
              <a:t/>
            </a:r>
            <a:endParaRPr b="1" i="0" sz="492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297" name="Google Shape;297;g2f801dc71f6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f801dc71f6_0_210"/>
          <p:cNvSpPr txBox="1"/>
          <p:nvPr/>
        </p:nvSpPr>
        <p:spPr>
          <a:xfrm>
            <a:off x="665775" y="1243325"/>
            <a:ext cx="11163900" cy="5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idx="4294967295" type="ctrTitle"/>
          </p:nvPr>
        </p:nvSpPr>
        <p:spPr>
          <a:xfrm>
            <a:off x="84950" y="768480"/>
            <a:ext cx="109728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14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4400"/>
              <a:buFont typeface="Arial"/>
              <a:buNone/>
            </a:pPr>
            <a:r>
              <a:rPr b="1" i="0" lang="en-GB" sz="33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Research Objectives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998550" y="1516925"/>
            <a:ext cx="11499300" cy="5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-393700" lvl="0" marL="457200" marR="196945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 appropriate methodology for predicting turning points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a refined dataset with suitably engineered features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and label momentum turning points in price data.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important sector-specific features/momentum drivers.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1969452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turning point prediction model performance and ensure model robustness.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4294967295" type="ctrTitle"/>
          </p:nvPr>
        </p:nvSpPr>
        <p:spPr>
          <a:xfrm>
            <a:off x="191024" y="686378"/>
            <a:ext cx="109728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33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Overview of experiments</a:t>
            </a:r>
            <a:endParaRPr b="0" i="0" sz="4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469925" y="3506700"/>
            <a:ext cx="3554100" cy="23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A)	Data acquisition and price adjustment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B)	Data cleaning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C)	Sector-relative feature engineering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69300" y="1775500"/>
            <a:ext cx="32256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7327" rtl="0" algn="l"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 1: 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 and Feature Engineering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407975" y="3506700"/>
            <a:ext cx="3554100" cy="23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A)	Smooth prices for general trend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B)	i) 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1: Assessing deviations from moving average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ii)	Approach 2: max-min analysis on fixed intervals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465600" y="1775500"/>
            <a:ext cx="28653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 2: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Finding Ideal Turning Point (TP) Labels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346025" y="3506700"/>
            <a:ext cx="3431700" cy="23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A)	Feature selection for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momentum drivers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fwd returns target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B)	TP label aggregation &amp; class predictions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301625" y="1775500"/>
            <a:ext cx="33351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 3: 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key momentum drivers and predicting TPs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5"/>
          <p:cNvCxnSpPr/>
          <p:nvPr/>
        </p:nvCxnSpPr>
        <p:spPr>
          <a:xfrm>
            <a:off x="3385275" y="2417500"/>
            <a:ext cx="9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5"/>
          <p:cNvCxnSpPr/>
          <p:nvPr/>
        </p:nvCxnSpPr>
        <p:spPr>
          <a:xfrm>
            <a:off x="7330900" y="2417500"/>
            <a:ext cx="9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4294967295" type="ctrTitle"/>
          </p:nvPr>
        </p:nvSpPr>
        <p:spPr>
          <a:xfrm>
            <a:off x="-93945" y="626285"/>
            <a:ext cx="136149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6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Exp 1:</a:t>
            </a:r>
            <a:r>
              <a:rPr b="1" i="0" lang="en-GB" sz="31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Exploratory Analysis and Momentum Driver Feature Engineering</a:t>
            </a:r>
            <a:endParaRPr b="0" i="0" sz="7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630250" y="1341313"/>
            <a:ext cx="11917800" cy="5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	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and price adjustment: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Filter: NA, NASDAQ/NYSE, USD, 500+mil mkt cap, years 2000-2024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prices for splits/spinoffs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	Data cleaning: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for common overlap in (funda, prices)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correction, latest revisions, threshold missing vals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Sector-relative feature engineering. For each fundamental: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weekly sector avg over companies in same mkt cap bucket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from latest measurement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L Branding" id="127" name="Google Shape;127;g2f801dc71f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f801dc71f6_0_32"/>
          <p:cNvSpPr txBox="1"/>
          <p:nvPr/>
        </p:nvSpPr>
        <p:spPr>
          <a:xfrm>
            <a:off x="109588" y="463375"/>
            <a:ext cx="11813100" cy="5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 of revenue feature calculation on a single week for 4 stocks: (repeat following procedure for all weeks for all stocks)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</a:t>
            </a: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mkt cap class small/mid/large: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Avg revenue(sector, mkt cap class):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Subtract current week’s avg revenue from latest revenue: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f801dc71f6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404" y="1807500"/>
            <a:ext cx="4905375" cy="1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f801dc71f6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102" y="3636138"/>
            <a:ext cx="5151098" cy="13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f801dc71f6_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8580" y="3608551"/>
            <a:ext cx="1695394" cy="131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2f801dc71f6_0_32"/>
          <p:cNvCxnSpPr>
            <a:endCxn id="133" idx="1"/>
          </p:cNvCxnSpPr>
          <p:nvPr/>
        </p:nvCxnSpPr>
        <p:spPr>
          <a:xfrm>
            <a:off x="9303550" y="3967700"/>
            <a:ext cx="540000" cy="8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2f801dc71f6_0_32"/>
          <p:cNvCxnSpPr/>
          <p:nvPr/>
        </p:nvCxnSpPr>
        <p:spPr>
          <a:xfrm flipH="1" rot="10800000">
            <a:off x="9307875" y="4218025"/>
            <a:ext cx="450000" cy="5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g2f801dc71f6_0_32"/>
          <p:cNvSpPr txBox="1"/>
          <p:nvPr/>
        </p:nvSpPr>
        <p:spPr>
          <a:xfrm>
            <a:off x="9843550" y="3842450"/>
            <a:ext cx="2247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here both large cap and both small cap companies use the same sector avg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2f801dc71f6_0_32"/>
          <p:cNvCxnSpPr>
            <a:stCxn id="130" idx="3"/>
            <a:endCxn id="130" idx="3"/>
          </p:cNvCxnSpPr>
          <p:nvPr/>
        </p:nvCxnSpPr>
        <p:spPr>
          <a:xfrm>
            <a:off x="9222200" y="42926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2f801dc71f6_0_32"/>
          <p:cNvCxnSpPr/>
          <p:nvPr/>
        </p:nvCxnSpPr>
        <p:spPr>
          <a:xfrm flipH="1">
            <a:off x="9401350" y="4359075"/>
            <a:ext cx="344400" cy="172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2f801dc71f6_0_32"/>
          <p:cNvCxnSpPr/>
          <p:nvPr/>
        </p:nvCxnSpPr>
        <p:spPr>
          <a:xfrm flipH="1" rot="10800000">
            <a:off x="9366325" y="4437475"/>
            <a:ext cx="469800" cy="360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g2f801dc71f6_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8575" y="5644232"/>
            <a:ext cx="7001695" cy="121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g2f801dc71f6_0_32"/>
          <p:cNvCxnSpPr/>
          <p:nvPr/>
        </p:nvCxnSpPr>
        <p:spPr>
          <a:xfrm flipH="1" rot="10800000">
            <a:off x="9538600" y="6198425"/>
            <a:ext cx="438300" cy="4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g2f801dc71f6_0_32"/>
          <p:cNvSpPr txBox="1"/>
          <p:nvPr/>
        </p:nvSpPr>
        <p:spPr>
          <a:xfrm>
            <a:off x="9914250" y="5783900"/>
            <a:ext cx="22473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negative values occur since fundamental may be below the sector avg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4294967295" type="ctrTitle"/>
          </p:nvPr>
        </p:nvSpPr>
        <p:spPr>
          <a:xfrm>
            <a:off x="-155407" y="49695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e chart with different colored circles&#10;&#10;Description automatically generated" id="148" name="Google Shape;148;p7"/>
          <p:cNvPicPr preferRelativeResize="0"/>
          <p:nvPr/>
        </p:nvPicPr>
        <p:blipFill rotWithShape="1">
          <a:blip r:embed="rId4">
            <a:alphaModFix/>
          </a:blip>
          <a:srcRect b="5378" l="9428" r="0" t="5271"/>
          <a:stretch/>
        </p:blipFill>
        <p:spPr>
          <a:xfrm>
            <a:off x="1418417" y="2019213"/>
            <a:ext cx="4315258" cy="32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5438" y="2276088"/>
            <a:ext cx="35718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4650" y="1656600"/>
            <a:ext cx="50697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7000" y="1911663"/>
            <a:ext cx="54673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-40650" y="940750"/>
            <a:ext cx="117537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Refined datasets: ~6750 companies; 601 quarterly funda -&gt; ~275 weekly features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~95 -&gt; ~1150 observations per stock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-40650" y="5220000"/>
            <a:ext cx="124131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Greatest p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rop. of companies in Finance and Tech sectors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data suitable for further experiments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relevant, up-to-date, aligned datasets corporate action-adjusted, anomaly-corrected with sensitive features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idx="4294967295" type="ctrTitle"/>
          </p:nvPr>
        </p:nvSpPr>
        <p:spPr>
          <a:xfrm>
            <a:off x="-81004" y="629074"/>
            <a:ext cx="123540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6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Exp 2: </a:t>
            </a:r>
            <a:r>
              <a:rPr b="1" lang="en-GB" sz="26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Finding Ideal Turning Point Labels</a:t>
            </a:r>
            <a:endParaRPr b="1" sz="26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85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346375" y="1737900"/>
            <a:ext cx="11753100" cy="5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	10 day mavg to smooth price data, removing noise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	i) Labelling Approach 1: Assessing deviations from longer term mavg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Longer-term mavg + n standard deviation threshold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 mavg window size and threshold. If exceeds -&gt; TP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Labelling Approach 2: Max-min analysis on fixed intervals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max and min in each 40-day interval, labelling with ‘max’, ‘min’, ‘none’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arenR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max/min based on boundary conditions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210850" y="1104600"/>
            <a:ext cx="10212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series of momentum turning points is a sequence of significant alternating local maximums and minimums in an ‘appropriately smoothed price series’.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e984a7f14_0_11"/>
          <p:cNvSpPr txBox="1"/>
          <p:nvPr>
            <p:ph idx="4294967295" type="ctrTitle"/>
          </p:nvPr>
        </p:nvSpPr>
        <p:spPr>
          <a:xfrm>
            <a:off x="-154332" y="650109"/>
            <a:ext cx="127740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Results for experiment 2: 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abelling </a:t>
            </a:r>
            <a:r>
              <a:rPr b="1" i="0" lang="en-GB" sz="2800" u="none" cap="none" strike="noStrike">
                <a:solidFill>
                  <a:srgbClr val="00546A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approach 1</a:t>
            </a:r>
            <a:r>
              <a:rPr b="1" i="0" lang="en-GB" sz="2800" u="none" cap="none" strike="noStrike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 - ass</a:t>
            </a:r>
            <a:r>
              <a:rPr b="1" lang="en-GB" sz="280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rPr>
              <a:t>essing deviations</a:t>
            </a:r>
            <a:endParaRPr b="1" i="0" sz="2800" u="none" cap="none" strike="noStrike">
              <a:solidFill>
                <a:srgbClr val="00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73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6A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L Branding" id="169" name="Google Shape;169;g2ee984a7f1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ee984a7f14_0_11"/>
          <p:cNvSpPr txBox="1"/>
          <p:nvPr/>
        </p:nvSpPr>
        <p:spPr>
          <a:xfrm>
            <a:off x="0" y="1416000"/>
            <a:ext cx="59688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GB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- -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 Threshold’ intersects ‘</a:t>
            </a:r>
            <a:r>
              <a:rPr lang="en-GB" sz="2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stock price’ too often - algo produces too many false positives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issues: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TPs for longer-term mavg window sizes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Inconsistent results across stocks: algo highly sensitive to stock-specific volatility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ee984a7f1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100" y="1319600"/>
            <a:ext cx="6156900" cy="393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ee984a7f14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200" y="5280363"/>
            <a:ext cx="64008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ee984a7f14_0_11"/>
          <p:cNvSpPr txBox="1"/>
          <p:nvPr/>
        </p:nvSpPr>
        <p:spPr>
          <a:xfrm>
            <a:off x="727975" y="5747100"/>
            <a:ext cx="11009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labels unsuitable for subsequent analysis</a:t>
            </a:r>
            <a:r>
              <a:rPr lang="en-GB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Use alternative approach…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2023-05-17T17:08:02Z</dcterms:created>
  <dc:creator>Treleaven, Philip</dc:creator>
</cp:coreProperties>
</file>