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iitg-ai/into-the-depths-of-gradient-descent-52cf9ee92d36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6250" y="529839"/>
            <a:ext cx="6007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PROBLEMS</a:t>
            </a:r>
            <a:endParaRPr lang="en-I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26250" y="2016806"/>
            <a:ext cx="69477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Tuning </a:t>
            </a:r>
            <a:r>
              <a:rPr lang="en-US" dirty="0" err="1" smtClean="0"/>
              <a:t>hyperparameters</a:t>
            </a:r>
            <a:r>
              <a:rPr lang="en-US" dirty="0" smtClean="0"/>
              <a:t> like learning rate can be very difficult sometimes.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high-dimensional non-convex nature of neural networks </a:t>
            </a:r>
            <a:r>
              <a:rPr lang="en-US" dirty="0" smtClean="0"/>
              <a:t>optimization </a:t>
            </a:r>
            <a:r>
              <a:rPr lang="en-US" dirty="0"/>
              <a:t>could lead to different sensitivity on each dimension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learning rate could be too small in some dimension and could be too large in another dimension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Adagrad</a:t>
            </a:r>
            <a:r>
              <a:rPr lang="en-US" dirty="0" smtClean="0"/>
              <a:t> addresses this problem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981" y="2606466"/>
            <a:ext cx="3255546" cy="2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1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4078" y="777667"/>
            <a:ext cx="4529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ADAGRAD</a:t>
            </a:r>
            <a:endParaRPr lang="en-I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085174" y="1845892"/>
            <a:ext cx="62213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adapts the learning rate to the parameters, performing smaller updates (i.e. low learning rates) for parameters associated with frequently occurring features</a:t>
            </a:r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dirty="0"/>
              <a:t>Earlier an update was performed for all parameters θ at once as every parameter θᵢ used the same learning rate η. But </a:t>
            </a:r>
            <a:r>
              <a:rPr lang="en-US" dirty="0" err="1"/>
              <a:t>Adagrad</a:t>
            </a:r>
            <a:r>
              <a:rPr lang="en-US" dirty="0"/>
              <a:t> </a:t>
            </a:r>
            <a:r>
              <a:rPr lang="en-US" dirty="0" smtClean="0"/>
              <a:t>uses </a:t>
            </a:r>
            <a:r>
              <a:rPr lang="en-US" dirty="0"/>
              <a:t>a different learning rate for every parameter θᵢ at every time step </a:t>
            </a:r>
            <a:r>
              <a:rPr lang="en-US" dirty="0" smtClean="0"/>
              <a:t>t.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6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0991" y="709301"/>
            <a:ext cx="5862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MATHEMATICS BEHIND IT</a:t>
            </a:r>
            <a:endParaRPr lang="en-IN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764" y="2046896"/>
            <a:ext cx="3429000" cy="952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513" y="3480097"/>
            <a:ext cx="5857875" cy="133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91028" y="5294298"/>
            <a:ext cx="7691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Gₜ ∈ </a:t>
            </a:r>
            <a:r>
              <a:rPr lang="en-US" dirty="0" err="1"/>
              <a:t>ℝᵈˣ</a:t>
            </a:r>
            <a:r>
              <a:rPr lang="en-US" dirty="0"/>
              <a:t>ᵈ here is a diagonal matrix where each diagonal element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is the sum of the squares of the gradients w.r.t. θᵢ up to time step </a:t>
            </a:r>
            <a:r>
              <a:rPr lang="en-US" dirty="0" err="1"/>
              <a:t>t.The</a:t>
            </a:r>
            <a:r>
              <a:rPr lang="en-US" dirty="0"/>
              <a:t> matrix G is defined as Gₜ = ∑ gᵢ . gᵢ ᵀ where </a:t>
            </a:r>
            <a:r>
              <a:rPr lang="en-US" dirty="0" err="1"/>
              <a:t>i</a:t>
            </a:r>
            <a:r>
              <a:rPr lang="en-US" dirty="0"/>
              <a:t> varies from 1 to t.</a:t>
            </a:r>
            <a:br>
              <a:rPr lang="en-US" dirty="0"/>
            </a:br>
            <a:r>
              <a:rPr lang="en-US" dirty="0"/>
              <a:t>ϵ is a smoothing term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066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4276" y="683664"/>
            <a:ext cx="430708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ADVANTAGE</a:t>
            </a:r>
            <a:endParaRPr lang="en-IN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384276" y="1546789"/>
            <a:ext cx="3862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Does away with the need to set the learning rate manually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691213" y="683664"/>
            <a:ext cx="3478139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DISADVANTAGE</a:t>
            </a:r>
            <a:endParaRPr lang="en-I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691213" y="1717705"/>
            <a:ext cx="35465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accumulation of positive terms in the denominator causes the update to become infinitesimally small throughout </a:t>
            </a:r>
            <a:r>
              <a:rPr lang="en-US" dirty="0" smtClean="0"/>
              <a:t>training, and model fails to learn more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842" y="3921297"/>
            <a:ext cx="83343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97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5353" y="794759"/>
            <a:ext cx="3640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ADADELTA</a:t>
            </a:r>
            <a:endParaRPr lang="en-IN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025353" y="2085174"/>
            <a:ext cx="66999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Adadelta</a:t>
            </a:r>
            <a:r>
              <a:rPr lang="en-US" dirty="0"/>
              <a:t> is built on </a:t>
            </a:r>
            <a:r>
              <a:rPr lang="en-US" dirty="0" err="1"/>
              <a:t>AdaGrad</a:t>
            </a:r>
            <a:r>
              <a:rPr lang="en-US" dirty="0"/>
              <a:t> and attempts to address some of the above-mentioned </a:t>
            </a:r>
            <a:r>
              <a:rPr lang="en-US" dirty="0" smtClean="0"/>
              <a:t>disadvantages.</a:t>
            </a:r>
          </a:p>
          <a:p>
            <a:endParaRPr lang="en-US" dirty="0"/>
          </a:p>
          <a:p>
            <a:r>
              <a:rPr lang="en-US" dirty="0" err="1" smtClean="0"/>
              <a:t>AdaDelta</a:t>
            </a:r>
            <a:r>
              <a:rPr lang="en-US" dirty="0" smtClean="0"/>
              <a:t> </a:t>
            </a:r>
            <a:r>
              <a:rPr lang="en-US" dirty="0"/>
              <a:t>accumulates the gradients in the previous time steps using an </a:t>
            </a:r>
            <a:r>
              <a:rPr lang="en-US" i="1" dirty="0"/>
              <a:t>exponentially decaying average of the squared </a:t>
            </a:r>
            <a:r>
              <a:rPr lang="en-US" i="1" dirty="0" smtClean="0"/>
              <a:t>gradients</a:t>
            </a:r>
            <a:r>
              <a:rPr lang="en-US" dirty="0" smtClean="0"/>
              <a:t>.</a:t>
            </a:r>
          </a:p>
          <a:p>
            <a:endParaRPr lang="en-US" b="1" dirty="0"/>
          </a:p>
          <a:p>
            <a:r>
              <a:rPr lang="en-US" dirty="0" smtClean="0"/>
              <a:t>This </a:t>
            </a:r>
            <a:r>
              <a:rPr lang="en-US" dirty="0"/>
              <a:t>prevents the denominator from becoming infinitesimally small, and ensures that the parameters continue to be updated even after a large number of </a:t>
            </a:r>
            <a:r>
              <a:rPr lang="en-US" dirty="0" smtClean="0"/>
              <a:t>iterations</a:t>
            </a:r>
          </a:p>
          <a:p>
            <a:endParaRPr lang="en-US" dirty="0"/>
          </a:p>
          <a:p>
            <a:r>
              <a:rPr lang="en-US" dirty="0"/>
              <a:t>This method has been shown to perform relatively well when used to train deep networks, and is much less sensitive to the choice of hyper-parameters.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843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623" y="2657564"/>
            <a:ext cx="5019675" cy="876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67043" y="1623701"/>
            <a:ext cx="6486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 </a:t>
            </a:r>
            <a:r>
              <a:rPr lang="en-US" i="1" dirty="0"/>
              <a:t>running average E[g²]ₜ </a:t>
            </a:r>
            <a:r>
              <a:rPr lang="en-US" dirty="0"/>
              <a:t>at time step t then depends (as a fraction γ similarly to the Momentum term) only on the previous average and the current gradient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610" y="4406515"/>
            <a:ext cx="44577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22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9178" y="692209"/>
            <a:ext cx="4315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REFERENCES</a:t>
            </a:r>
            <a:endParaRPr lang="en-IN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170632" y="1974079"/>
            <a:ext cx="5905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medium.com/iitg-ai/into-the-depths-of-gradient-descent-52cf9ee92d36</a:t>
            </a:r>
            <a:r>
              <a:rPr lang="en-IN" dirty="0" smtClean="0"/>
              <a:t> (Into the depths of gradient descent, Medium blog, IITG.ai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920032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407</TotalTime>
  <Words>257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KULKARNI VENKATESH SANJEEV</dc:creator>
  <cp:lastModifiedBy>KULKARNI VENKATESH SANJEEV</cp:lastModifiedBy>
  <cp:revision>11</cp:revision>
  <dcterms:created xsi:type="dcterms:W3CDTF">2020-10-03T18:58:44Z</dcterms:created>
  <dcterms:modified xsi:type="dcterms:W3CDTF">2020-10-07T15:59:18Z</dcterms:modified>
</cp:coreProperties>
</file>