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f1e462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f1e462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ea17fc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ea17fc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df1e462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df1e462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dea17fc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dea17fc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ea17fc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ea17fc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8e652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8e652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sV9aiEsXanE" TargetMode="External"/><Relationship Id="rId4" Type="http://schemas.openxmlformats.org/officeDocument/2006/relationships/hyperlink" Target="https://www.youtube.com/watch?v=FKCV76N9Ys0" TargetMode="External"/><Relationship Id="rId5" Type="http://schemas.openxmlformats.org/officeDocument/2006/relationships/hyperlink" Target="https://arxiv.org/pdf/1609.04747.pdf" TargetMode="External"/><Relationship Id="rId6" Type="http://schemas.openxmlformats.org/officeDocument/2006/relationships/hyperlink" Target="https://medium.com/iitg-ai/into-the-depths-of-gradient-descent-52cf9ee92d36" TargetMode="External"/><Relationship Id="rId7" Type="http://schemas.openxmlformats.org/officeDocument/2006/relationships/hyperlink" Target="https://ruder.io/optimizing-gradient-descen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300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/>
              <a:t>Nesterov Accelerated Gradient Descent </a:t>
            </a:r>
            <a:endParaRPr b="1" sz="2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32300"/>
            <a:ext cx="8520600" cy="3771900"/>
          </a:xfrm>
          <a:prstGeom prst="rect">
            <a:avLst/>
          </a:prstGeom>
          <a:effectLst>
            <a:outerShdw blurRad="1428750" rotWithShape="0" algn="bl">
              <a:srgbClr val="000000">
                <a:alpha val="24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900"/>
              <a:t>Momentum based gradient descent works good in gentle regions but it overshoots sometimes as its moving really fast and having many oscillations. And then it has to take a lot of U-turns.</a:t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900"/>
              <a:t>Any better way to avoid this ? … Yes. The main idea is ‘ Look before you leap ‘. </a:t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/>
              <a:t>Nesterov accelerated gradient descent update has two steps. 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/>
              <a:t>We know that we are moving at least by the history term. So think !!! what can we do next  ??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/>
              <a:t>Yeah !! we are calculating gradient at the look ahead point.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/>
              <a:t>This prevent us from moving too fast and increased responsiveness. </a:t>
            </a:r>
            <a:r>
              <a:rPr lang="en-GB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75" y="2842725"/>
            <a:ext cx="6313325" cy="22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50" y="94050"/>
            <a:ext cx="68611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75" y="382600"/>
            <a:ext cx="8454650" cy="43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6425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 Mean Squared Prop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92875" y="622125"/>
            <a:ext cx="88296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Adagrad decays the learning rate very aggressively( as the denominator grows 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As a result , after a while the frequent parameters will start receiving smaller updates because of decayed learning 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overcome this , RMSprop</a:t>
            </a:r>
            <a:r>
              <a:rPr lang="en-GB"/>
              <a:t> is introduced.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Beta is close to 0.95. We are doing the same thing but we aren't doing aggressively. At each step ,we are multiplying a fraction of it.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975" y="2879400"/>
            <a:ext cx="6094464" cy="22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7150"/>
            <a:ext cx="85206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100"/>
              <a:t>Additional strategy for optimizing SGD</a:t>
            </a:r>
            <a:endParaRPr b="1" sz="2100"/>
          </a:p>
        </p:txBody>
      </p:sp>
      <p:sp>
        <p:nvSpPr>
          <p:cNvPr id="79" name="Google Shape;79;p17"/>
          <p:cNvSpPr txBox="1"/>
          <p:nvPr/>
        </p:nvSpPr>
        <p:spPr>
          <a:xfrm>
            <a:off x="482100" y="621500"/>
            <a:ext cx="83502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GB" sz="1700"/>
              <a:t>Shuffling and curriculum learning :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Try to avoid providing the training examples in a meaningful order  as this may bias the optimization algorithm.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It is often a good idea to shuffle the training data after every epoch.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Sometimes supplying the training examples in a meaningful order may actually lead to improved performance.  It is called curriculum learning.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GB" sz="1700"/>
              <a:t>Batch Normalization :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Normalize the initial values of our parameters by initializing them with zero mean and unit variance.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It reduces the sensitivity to initializing starting weights.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 Batch normalization reestablishes these normalizations for every mini-batch.Batch normalization additionally acts as a regularizer.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 </a:t>
            </a:r>
            <a:r>
              <a:rPr lang="en-GB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278600"/>
            <a:ext cx="8520600" cy="4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3. Early Stopping 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Always monitor error on a validation set during training and stop if your validation error does not improve enough.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4. Gradient </a:t>
            </a:r>
            <a:r>
              <a:rPr b="1" lang="en-GB"/>
              <a:t>Noise</a:t>
            </a:r>
            <a:r>
              <a:rPr b="1" lang="en-GB"/>
              <a:t> 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Adding this noise makes networks more robust to poor initialization and                         helps training particularly deep and complex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92925" y="385775"/>
            <a:ext cx="7961700" cy="4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Resources : 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https://www.youtube.com/watch?v=sV9aiEsXanE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https://www.youtube.com/watch?v=FKCV76N9Ys0</a:t>
            </a:r>
            <a:r>
              <a:rPr lang="en-GB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https://arxiv.org/pdf/1609.04747.pdf</a:t>
            </a:r>
            <a:r>
              <a:rPr lang="en-GB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6"/>
              </a:rPr>
              <a:t>https://medium.com/iitg-ai/into-the-depths-of-gradient-descent-52cf9ee92d36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7"/>
              </a:rPr>
              <a:t>https://ruder.io/optimizing-gradient-descent/index.html</a:t>
            </a:r>
            <a:r>
              <a:rPr lang="en-GB" sz="2200"/>
              <a:t>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83EAE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