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Playfair Display" charset="1" panose="000005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D4A2A2"/>
        </a:solidFill>
      </p:bgPr>
    </p:bg>
    <p:spTree>
      <p:nvGrpSpPr>
        <p:cNvPr id="1" name=""/>
        <p:cNvGrpSpPr/>
        <p:nvPr/>
      </p:nvGrpSpPr>
      <p:grpSpPr>
        <a:xfrm>
          <a:off x="0" y="0"/>
          <a:ext cx="0" cy="0"/>
          <a:chOff x="0" y="0"/>
          <a:chExt cx="0" cy="0"/>
        </a:xfrm>
      </p:grpSpPr>
      <p:sp>
        <p:nvSpPr>
          <p:cNvPr name="AutoShape 2" id="2"/>
          <p:cNvSpPr/>
          <p:nvPr/>
        </p:nvSpPr>
        <p:spPr>
          <a:xfrm flipV="true">
            <a:off x="1028706" y="4514765"/>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028706" y="3279691"/>
            <a:ext cx="16230594" cy="1235074"/>
          </a:xfrm>
          <a:prstGeom prst="rect">
            <a:avLst/>
          </a:prstGeom>
        </p:spPr>
        <p:txBody>
          <a:bodyPr anchor="t" rtlCol="false" tIns="0" lIns="0" bIns="0" rIns="0">
            <a:spAutoFit/>
          </a:bodyPr>
          <a:lstStyle/>
          <a:p>
            <a:pPr algn="l">
              <a:lnSpc>
                <a:spcPts val="9099"/>
              </a:lnSpc>
            </a:pPr>
            <a:r>
              <a:rPr lang="en-US" sz="9999" spc="49">
                <a:solidFill>
                  <a:srgbClr val="2B2C30"/>
                </a:solidFill>
                <a:latin typeface="Playfair Display"/>
                <a:ea typeface="Playfair Display"/>
                <a:cs typeface="Playfair Display"/>
                <a:sym typeface="Playfair Display"/>
              </a:rPr>
              <a:t>Amazon Sales Data Analysis</a:t>
            </a:r>
          </a:p>
        </p:txBody>
      </p:sp>
      <p:sp>
        <p:nvSpPr>
          <p:cNvPr name="TextBox 4" id="4"/>
          <p:cNvSpPr txBox="true"/>
          <p:nvPr/>
        </p:nvSpPr>
        <p:spPr>
          <a:xfrm rot="0">
            <a:off x="7034175" y="5283780"/>
            <a:ext cx="4219650" cy="904875"/>
          </a:xfrm>
          <a:prstGeom prst="rect">
            <a:avLst/>
          </a:prstGeom>
        </p:spPr>
        <p:txBody>
          <a:bodyPr anchor="t" rtlCol="false" tIns="0" lIns="0" bIns="0" rIns="0">
            <a:spAutoFit/>
          </a:bodyPr>
          <a:lstStyle/>
          <a:p>
            <a:pPr algn="l">
              <a:lnSpc>
                <a:spcPts val="7500"/>
              </a:lnSpc>
            </a:pPr>
            <a:r>
              <a:rPr lang="en-US" sz="5000">
                <a:solidFill>
                  <a:srgbClr val="2B2C30"/>
                </a:solidFill>
                <a:latin typeface="Playfair Display"/>
                <a:ea typeface="Playfair Display"/>
                <a:cs typeface="Playfair Display"/>
                <a:sym typeface="Playfair Display"/>
              </a:rPr>
              <a:t>Presented By</a:t>
            </a:r>
          </a:p>
        </p:txBody>
      </p:sp>
      <p:sp>
        <p:nvSpPr>
          <p:cNvPr name="TextBox 5" id="5"/>
          <p:cNvSpPr txBox="true"/>
          <p:nvPr/>
        </p:nvSpPr>
        <p:spPr>
          <a:xfrm rot="0">
            <a:off x="6084998" y="7198305"/>
            <a:ext cx="6967095" cy="612775"/>
          </a:xfrm>
          <a:prstGeom prst="rect">
            <a:avLst/>
          </a:prstGeom>
        </p:spPr>
        <p:txBody>
          <a:bodyPr anchor="t" rtlCol="false" tIns="0" lIns="0" bIns="0" rIns="0">
            <a:spAutoFit/>
          </a:bodyPr>
          <a:lstStyle/>
          <a:p>
            <a:pPr algn="l">
              <a:lnSpc>
                <a:spcPts val="4549"/>
              </a:lnSpc>
            </a:pPr>
            <a:r>
              <a:rPr lang="en-US" sz="4999" spc="24">
                <a:solidFill>
                  <a:srgbClr val="2B2C30"/>
                </a:solidFill>
                <a:latin typeface="Playfair Display"/>
                <a:ea typeface="Playfair Display"/>
                <a:cs typeface="Playfair Display"/>
                <a:sym typeface="Playfair Display"/>
              </a:rPr>
              <a:t>Anant Anugrah Tudu</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D4A2A2"/>
        </a:solidFill>
      </p:bgPr>
    </p:bg>
    <p:spTree>
      <p:nvGrpSpPr>
        <p:cNvPr id="1" name=""/>
        <p:cNvGrpSpPr/>
        <p:nvPr/>
      </p:nvGrpSpPr>
      <p:grpSpPr>
        <a:xfrm>
          <a:off x="0" y="0"/>
          <a:ext cx="0" cy="0"/>
          <a:chOff x="0" y="0"/>
          <a:chExt cx="0" cy="0"/>
        </a:xfrm>
      </p:grpSpPr>
      <p:sp>
        <p:nvSpPr>
          <p:cNvPr name="Freeform 2" id="2"/>
          <p:cNvSpPr/>
          <p:nvPr/>
        </p:nvSpPr>
        <p:spPr>
          <a:xfrm flipH="false" flipV="false" rot="0">
            <a:off x="529743" y="630995"/>
            <a:ext cx="17239504" cy="9167465"/>
          </a:xfrm>
          <a:custGeom>
            <a:avLst/>
            <a:gdLst/>
            <a:ahLst/>
            <a:cxnLst/>
            <a:rect r="r" b="b" t="t" l="l"/>
            <a:pathLst>
              <a:path h="9167465" w="17239504">
                <a:moveTo>
                  <a:pt x="0" y="0"/>
                </a:moveTo>
                <a:lnTo>
                  <a:pt x="17239504" y="0"/>
                </a:lnTo>
                <a:lnTo>
                  <a:pt x="17239504" y="9167465"/>
                </a:lnTo>
                <a:lnTo>
                  <a:pt x="0" y="9167465"/>
                </a:lnTo>
                <a:lnTo>
                  <a:pt x="0" y="0"/>
                </a:lnTo>
                <a:close/>
              </a:path>
            </a:pathLst>
          </a:custGeom>
          <a:blipFill>
            <a:blip r:embed="rId2"/>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D4A2A2"/>
        </a:solidFill>
      </p:bgPr>
    </p:bg>
    <p:spTree>
      <p:nvGrpSpPr>
        <p:cNvPr id="1" name=""/>
        <p:cNvGrpSpPr/>
        <p:nvPr/>
      </p:nvGrpSpPr>
      <p:grpSpPr>
        <a:xfrm>
          <a:off x="0" y="0"/>
          <a:ext cx="0" cy="0"/>
          <a:chOff x="0" y="0"/>
          <a:chExt cx="0" cy="0"/>
        </a:xfrm>
      </p:grpSpPr>
      <p:sp>
        <p:nvSpPr>
          <p:cNvPr name="Freeform 2" id="2"/>
          <p:cNvSpPr/>
          <p:nvPr/>
        </p:nvSpPr>
        <p:spPr>
          <a:xfrm flipH="false" flipV="false" rot="0">
            <a:off x="2309128" y="2154887"/>
            <a:ext cx="13255299" cy="7103413"/>
          </a:xfrm>
          <a:custGeom>
            <a:avLst/>
            <a:gdLst/>
            <a:ahLst/>
            <a:cxnLst/>
            <a:rect r="r" b="b" t="t" l="l"/>
            <a:pathLst>
              <a:path h="7103413" w="13255299">
                <a:moveTo>
                  <a:pt x="0" y="0"/>
                </a:moveTo>
                <a:lnTo>
                  <a:pt x="13255299" y="0"/>
                </a:lnTo>
                <a:lnTo>
                  <a:pt x="13255299" y="7103413"/>
                </a:lnTo>
                <a:lnTo>
                  <a:pt x="0" y="7103413"/>
                </a:lnTo>
                <a:lnTo>
                  <a:pt x="0" y="0"/>
                </a:lnTo>
                <a:close/>
              </a:path>
            </a:pathLst>
          </a:custGeom>
          <a:blipFill>
            <a:blip r:embed="rId2"/>
            <a:stretch>
              <a:fillRect l="-11935" t="0" r="-11935" b="0"/>
            </a:stretch>
          </a:blipFill>
        </p:spPr>
      </p:sp>
      <p:sp>
        <p:nvSpPr>
          <p:cNvPr name="TextBox 3" id="3"/>
          <p:cNvSpPr txBox="true"/>
          <p:nvPr/>
        </p:nvSpPr>
        <p:spPr>
          <a:xfrm rot="0">
            <a:off x="1006871" y="914400"/>
            <a:ext cx="16230600" cy="1027430"/>
          </a:xfrm>
          <a:prstGeom prst="rect">
            <a:avLst/>
          </a:prstGeom>
        </p:spPr>
        <p:txBody>
          <a:bodyPr anchor="t" rtlCol="false" tIns="0" lIns="0" bIns="0" rIns="0">
            <a:spAutoFit/>
          </a:bodyPr>
          <a:lstStyle/>
          <a:p>
            <a:pPr algn="l">
              <a:lnSpc>
                <a:spcPts val="8470"/>
              </a:lnSpc>
              <a:spcBef>
                <a:spcPct val="0"/>
              </a:spcBef>
            </a:pPr>
            <a:r>
              <a:rPr lang="en-US" sz="6050" spc="1373">
                <a:solidFill>
                  <a:srgbClr val="2B2C30"/>
                </a:solidFill>
                <a:latin typeface="Playfair Display"/>
                <a:ea typeface="Playfair Display"/>
                <a:cs typeface="Playfair Display"/>
                <a:sym typeface="Playfair Display"/>
              </a:rPr>
              <a:t>Dashboard</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D4A2A2"/>
        </a:solidFill>
      </p:bgPr>
    </p:bg>
    <p:spTree>
      <p:nvGrpSpPr>
        <p:cNvPr id="1" name=""/>
        <p:cNvGrpSpPr/>
        <p:nvPr/>
      </p:nvGrpSpPr>
      <p:grpSpPr>
        <a:xfrm>
          <a:off x="0" y="0"/>
          <a:ext cx="0" cy="0"/>
          <a:chOff x="0" y="0"/>
          <a:chExt cx="0" cy="0"/>
        </a:xfrm>
      </p:grpSpPr>
      <p:sp>
        <p:nvSpPr>
          <p:cNvPr name="TextBox 2" id="2"/>
          <p:cNvSpPr txBox="true"/>
          <p:nvPr/>
        </p:nvSpPr>
        <p:spPr>
          <a:xfrm rot="0">
            <a:off x="514350" y="651117"/>
            <a:ext cx="11314154" cy="1027430"/>
          </a:xfrm>
          <a:prstGeom prst="rect">
            <a:avLst/>
          </a:prstGeom>
        </p:spPr>
        <p:txBody>
          <a:bodyPr anchor="t" rtlCol="false" tIns="0" lIns="0" bIns="0" rIns="0">
            <a:spAutoFit/>
          </a:bodyPr>
          <a:lstStyle/>
          <a:p>
            <a:pPr algn="l">
              <a:lnSpc>
                <a:spcPts val="8469"/>
              </a:lnSpc>
              <a:spcBef>
                <a:spcPct val="0"/>
              </a:spcBef>
            </a:pPr>
            <a:r>
              <a:rPr lang="en-US" sz="6049" spc="1373">
                <a:solidFill>
                  <a:srgbClr val="2B2C30"/>
                </a:solidFill>
                <a:latin typeface="Playfair Display"/>
                <a:ea typeface="Playfair Display"/>
                <a:cs typeface="Playfair Display"/>
                <a:sym typeface="Playfair Display"/>
              </a:rPr>
              <a:t>Insights</a:t>
            </a:r>
          </a:p>
        </p:txBody>
      </p:sp>
      <p:sp>
        <p:nvSpPr>
          <p:cNvPr name="TextBox 3" id="3"/>
          <p:cNvSpPr txBox="true"/>
          <p:nvPr/>
        </p:nvSpPr>
        <p:spPr>
          <a:xfrm rot="0">
            <a:off x="514350" y="2113989"/>
            <a:ext cx="17773650" cy="7400925"/>
          </a:xfrm>
          <a:prstGeom prst="rect">
            <a:avLst/>
          </a:prstGeom>
        </p:spPr>
        <p:txBody>
          <a:bodyPr anchor="t" rtlCol="false" tIns="0" lIns="0" bIns="0" rIns="0">
            <a:spAutoFit/>
          </a:bodyPr>
          <a:lstStyle/>
          <a:p>
            <a:pPr algn="l" marL="647700" indent="-323850" lvl="1">
              <a:lnSpc>
                <a:spcPts val="4500"/>
              </a:lnSpc>
              <a:buFont typeface="Arial"/>
              <a:buChar char="•"/>
            </a:pPr>
            <a:r>
              <a:rPr lang="en-US" sz="3000">
                <a:solidFill>
                  <a:srgbClr val="2B2C30"/>
                </a:solidFill>
                <a:latin typeface="Playfair Display"/>
                <a:ea typeface="Playfair Display"/>
                <a:cs typeface="Playfair Display"/>
                <a:sym typeface="Playfair Display"/>
              </a:rPr>
              <a:t>High revenue is generated by by regions like Sub-Saharan Africa, Europe and Asia. </a:t>
            </a:r>
          </a:p>
          <a:p>
            <a:pPr algn="l" marL="647700" indent="-323850" lvl="1">
              <a:lnSpc>
                <a:spcPts val="4500"/>
              </a:lnSpc>
              <a:buFont typeface="Arial"/>
              <a:buChar char="•"/>
            </a:pPr>
            <a:r>
              <a:rPr lang="en-US" sz="3000">
                <a:solidFill>
                  <a:srgbClr val="2B2C30"/>
                </a:solidFill>
                <a:latin typeface="Playfair Display"/>
                <a:ea typeface="Playfair Display"/>
                <a:cs typeface="Playfair Display"/>
                <a:sym typeface="Playfair Display"/>
              </a:rPr>
              <a:t>High revenue is generated by by countries like Honduras, Myanmar and Djibouti.    </a:t>
            </a:r>
          </a:p>
          <a:p>
            <a:pPr algn="l" marL="647700" indent="-323850" lvl="1">
              <a:lnSpc>
                <a:spcPts val="4500"/>
              </a:lnSpc>
              <a:buFont typeface="Arial"/>
              <a:buChar char="•"/>
            </a:pPr>
            <a:r>
              <a:rPr lang="en-US" sz="3000">
                <a:solidFill>
                  <a:srgbClr val="2B2C30"/>
                </a:solidFill>
                <a:latin typeface="Playfair Display"/>
                <a:ea typeface="Playfair Display"/>
                <a:cs typeface="Playfair Display"/>
                <a:sym typeface="Playfair Display"/>
              </a:rPr>
              <a:t>Most profitable items are Cosmetics, Household Items and Office Supplies.   </a:t>
            </a:r>
          </a:p>
          <a:p>
            <a:pPr algn="l" marL="647700" indent="-323850" lvl="1">
              <a:lnSpc>
                <a:spcPts val="4500"/>
              </a:lnSpc>
              <a:buFont typeface="Arial"/>
              <a:buChar char="•"/>
            </a:pPr>
            <a:r>
              <a:rPr lang="en-US" sz="3000">
                <a:solidFill>
                  <a:srgbClr val="2B2C30"/>
                </a:solidFill>
                <a:latin typeface="Playfair Display"/>
                <a:ea typeface="Playfair Display"/>
                <a:cs typeface="Playfair Display"/>
                <a:sym typeface="Playfair Display"/>
              </a:rPr>
              <a:t>Offline sales genrates more revenue and more profit compared to online sales.</a:t>
            </a:r>
          </a:p>
          <a:p>
            <a:pPr algn="l" marL="647700" indent="-323850" lvl="1">
              <a:lnSpc>
                <a:spcPts val="4500"/>
              </a:lnSpc>
              <a:buFont typeface="Arial"/>
              <a:buChar char="•"/>
            </a:pPr>
            <a:r>
              <a:rPr lang="en-US" sz="3000">
                <a:solidFill>
                  <a:srgbClr val="2B2C30"/>
                </a:solidFill>
                <a:latin typeface="Playfair Display"/>
                <a:ea typeface="Playfair Display"/>
                <a:cs typeface="Playfair Display"/>
                <a:sym typeface="Playfair Display"/>
              </a:rPr>
              <a:t>Order Priority of products are H , L , M , C.</a:t>
            </a:r>
          </a:p>
          <a:p>
            <a:pPr algn="l" marL="647700" indent="-323850" lvl="1">
              <a:lnSpc>
                <a:spcPts val="4500"/>
              </a:lnSpc>
              <a:buFont typeface="Arial"/>
              <a:buChar char="•"/>
            </a:pPr>
            <a:r>
              <a:rPr lang="en-US" sz="3000">
                <a:solidFill>
                  <a:srgbClr val="2B2C30"/>
                </a:solidFill>
                <a:latin typeface="Playfair Display"/>
                <a:ea typeface="Playfair Display"/>
                <a:cs typeface="Playfair Display"/>
                <a:sym typeface="Playfair Display"/>
              </a:rPr>
              <a:t>Units Sold is negatively corelated to Unit Price &amp; Unit Cost but positively corelated to Total Revenue &amp; Total Cost.</a:t>
            </a:r>
          </a:p>
          <a:p>
            <a:pPr algn="l" marL="647700" indent="-323850" lvl="1">
              <a:lnSpc>
                <a:spcPts val="4500"/>
              </a:lnSpc>
              <a:buFont typeface="Arial"/>
              <a:buChar char="•"/>
            </a:pPr>
            <a:r>
              <a:rPr lang="en-US" sz="3000">
                <a:solidFill>
                  <a:srgbClr val="2B2C30"/>
                </a:solidFill>
                <a:latin typeface="Playfair Display"/>
                <a:ea typeface="Playfair Display"/>
                <a:cs typeface="Playfair Display"/>
                <a:sym typeface="Playfair Display"/>
              </a:rPr>
              <a:t>Units Price is negatively corelated to Unit Sold but positively corelated to Unit Cost, Total Revenue &amp; Total Cost.</a:t>
            </a:r>
          </a:p>
          <a:p>
            <a:pPr algn="l" marL="647700" indent="-323850" lvl="1">
              <a:lnSpc>
                <a:spcPts val="4500"/>
              </a:lnSpc>
              <a:buFont typeface="Arial"/>
              <a:buChar char="•"/>
            </a:pPr>
            <a:r>
              <a:rPr lang="en-US" sz="3000">
                <a:solidFill>
                  <a:srgbClr val="2B2C30"/>
                </a:solidFill>
                <a:latin typeface="Playfair Display"/>
                <a:ea typeface="Playfair Display"/>
                <a:cs typeface="Playfair Display"/>
                <a:sym typeface="Playfair Display"/>
              </a:rPr>
              <a:t>Units Cost is negatively corelated to Unit Sold but positively corelated to Units Price, Total Revenue &amp; Total Cost.</a:t>
            </a:r>
          </a:p>
          <a:p>
            <a:pPr algn="l" marL="647700" indent="-323850" lvl="1">
              <a:lnSpc>
                <a:spcPts val="4500"/>
              </a:lnSpc>
              <a:buFont typeface="Arial"/>
              <a:buChar char="•"/>
            </a:pPr>
            <a:r>
              <a:rPr lang="en-US" sz="3000">
                <a:solidFill>
                  <a:srgbClr val="2B2C30"/>
                </a:solidFill>
                <a:latin typeface="Playfair Display"/>
                <a:ea typeface="Playfair Display"/>
                <a:cs typeface="Playfair Display"/>
                <a:sym typeface="Playfair Display"/>
              </a:rPr>
              <a:t>Total Revenue is  positively corelated to Units Sold , Unit Price , Unit Cost &amp; Total Cost.</a:t>
            </a:r>
          </a:p>
          <a:p>
            <a:pPr algn="l" marL="647700" indent="-323850" lvl="1">
              <a:lnSpc>
                <a:spcPts val="4500"/>
              </a:lnSpc>
              <a:buFont typeface="Arial"/>
              <a:buChar char="•"/>
            </a:pPr>
            <a:r>
              <a:rPr lang="en-US" sz="3000">
                <a:solidFill>
                  <a:srgbClr val="2B2C30"/>
                </a:solidFill>
                <a:latin typeface="Playfair Display"/>
                <a:ea typeface="Playfair Display"/>
                <a:cs typeface="Playfair Display"/>
                <a:sym typeface="Playfair Display"/>
              </a:rPr>
              <a:t>Total Cost  is positively corelated to  Units Sold , Unit Price  ,Unit Cost &amp; Total Revenue.</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D4A2A2"/>
        </a:solidFill>
      </p:bgPr>
    </p:bg>
    <p:spTree>
      <p:nvGrpSpPr>
        <p:cNvPr id="1" name=""/>
        <p:cNvGrpSpPr/>
        <p:nvPr/>
      </p:nvGrpSpPr>
      <p:grpSpPr>
        <a:xfrm>
          <a:off x="0" y="0"/>
          <a:ext cx="0" cy="0"/>
          <a:chOff x="0" y="0"/>
          <a:chExt cx="0" cy="0"/>
        </a:xfrm>
      </p:grpSpPr>
      <p:sp>
        <p:nvSpPr>
          <p:cNvPr name="TextBox 2" id="2"/>
          <p:cNvSpPr txBox="true"/>
          <p:nvPr/>
        </p:nvSpPr>
        <p:spPr>
          <a:xfrm rot="0">
            <a:off x="850974" y="2332416"/>
            <a:ext cx="16408332" cy="2084083"/>
          </a:xfrm>
          <a:prstGeom prst="rect">
            <a:avLst/>
          </a:prstGeom>
        </p:spPr>
        <p:txBody>
          <a:bodyPr anchor="t" rtlCol="false" tIns="0" lIns="0" bIns="0" rIns="0">
            <a:spAutoFit/>
          </a:bodyPr>
          <a:lstStyle/>
          <a:p>
            <a:pPr algn="l">
              <a:lnSpc>
                <a:spcPts val="15250"/>
              </a:lnSpc>
            </a:pPr>
            <a:r>
              <a:rPr lang="en-US" sz="16758" spc="83">
                <a:solidFill>
                  <a:srgbClr val="2B2C30"/>
                </a:solidFill>
                <a:latin typeface="Playfair Display"/>
                <a:ea typeface="Playfair Display"/>
                <a:cs typeface="Playfair Display"/>
                <a:sym typeface="Playfair Display"/>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4A2A2"/>
        </a:solidFill>
      </p:bgPr>
    </p:bg>
    <p:spTree>
      <p:nvGrpSpPr>
        <p:cNvPr id="1" name=""/>
        <p:cNvGrpSpPr/>
        <p:nvPr/>
      </p:nvGrpSpPr>
      <p:grpSpPr>
        <a:xfrm>
          <a:off x="0" y="0"/>
          <a:ext cx="0" cy="0"/>
          <a:chOff x="0" y="0"/>
          <a:chExt cx="0" cy="0"/>
        </a:xfrm>
      </p:grpSpPr>
      <p:sp>
        <p:nvSpPr>
          <p:cNvPr name="Freeform 2" id="2"/>
          <p:cNvSpPr/>
          <p:nvPr/>
        </p:nvSpPr>
        <p:spPr>
          <a:xfrm flipH="false" flipV="false" rot="0">
            <a:off x="5413770" y="5139530"/>
            <a:ext cx="7269200" cy="4846134"/>
          </a:xfrm>
          <a:custGeom>
            <a:avLst/>
            <a:gdLst/>
            <a:ahLst/>
            <a:cxnLst/>
            <a:rect r="r" b="b" t="t" l="l"/>
            <a:pathLst>
              <a:path h="4846134" w="7269200">
                <a:moveTo>
                  <a:pt x="0" y="0"/>
                </a:moveTo>
                <a:lnTo>
                  <a:pt x="7269200" y="0"/>
                </a:lnTo>
                <a:lnTo>
                  <a:pt x="7269200" y="4846134"/>
                </a:lnTo>
                <a:lnTo>
                  <a:pt x="0" y="4846134"/>
                </a:lnTo>
                <a:lnTo>
                  <a:pt x="0" y="0"/>
                </a:lnTo>
                <a:close/>
              </a:path>
            </a:pathLst>
          </a:custGeom>
          <a:blipFill>
            <a:blip r:embed="rId2"/>
            <a:stretch>
              <a:fillRect l="0" t="0" r="0" b="0"/>
            </a:stretch>
          </a:blipFill>
        </p:spPr>
      </p:sp>
      <p:sp>
        <p:nvSpPr>
          <p:cNvPr name="TextBox 3" id="3"/>
          <p:cNvSpPr txBox="true"/>
          <p:nvPr/>
        </p:nvSpPr>
        <p:spPr>
          <a:xfrm rot="0">
            <a:off x="1195981" y="514670"/>
            <a:ext cx="5584712" cy="970910"/>
          </a:xfrm>
          <a:prstGeom prst="rect">
            <a:avLst/>
          </a:prstGeom>
        </p:spPr>
        <p:txBody>
          <a:bodyPr anchor="t" rtlCol="false" tIns="0" lIns="0" bIns="0" rIns="0">
            <a:spAutoFit/>
          </a:bodyPr>
          <a:lstStyle/>
          <a:p>
            <a:pPr algn="l">
              <a:lnSpc>
                <a:spcPts val="7865"/>
              </a:lnSpc>
            </a:pPr>
            <a:r>
              <a:rPr lang="en-US" sz="6050" spc="30">
                <a:solidFill>
                  <a:srgbClr val="2B2C30"/>
                </a:solidFill>
                <a:latin typeface="Playfair Display"/>
                <a:ea typeface="Playfair Display"/>
                <a:cs typeface="Playfair Display"/>
                <a:sym typeface="Playfair Display"/>
              </a:rPr>
              <a:t>Introduction</a:t>
            </a:r>
          </a:p>
        </p:txBody>
      </p:sp>
      <p:sp>
        <p:nvSpPr>
          <p:cNvPr name="TextBox 4" id="4"/>
          <p:cNvSpPr txBox="true"/>
          <p:nvPr/>
        </p:nvSpPr>
        <p:spPr>
          <a:xfrm rot="0">
            <a:off x="1195981" y="1699100"/>
            <a:ext cx="15704778" cy="3173730"/>
          </a:xfrm>
          <a:prstGeom prst="rect">
            <a:avLst/>
          </a:prstGeom>
        </p:spPr>
        <p:txBody>
          <a:bodyPr anchor="t" rtlCol="false" tIns="0" lIns="0" bIns="0" rIns="0">
            <a:spAutoFit/>
          </a:bodyPr>
          <a:lstStyle/>
          <a:p>
            <a:pPr algn="l">
              <a:lnSpc>
                <a:spcPts val="4259"/>
              </a:lnSpc>
            </a:pPr>
            <a:r>
              <a:rPr lang="en-US" sz="3000" spc="15">
                <a:solidFill>
                  <a:srgbClr val="2B2C30"/>
                </a:solidFill>
                <a:latin typeface="Playfair Display"/>
                <a:ea typeface="Playfair Display"/>
                <a:cs typeface="Playfair Display"/>
                <a:sym typeface="Playfair Display"/>
              </a:rPr>
              <a:t>In today's digital age, e-commerce giants like Amazon play a pivotal role in global retail. Understanding and optimizing sales data is crucial for staying competitive and driving profitability. This project delves deep into Amazon's sales trends, leveraging advanced data science techniques to uncover key insights that inform strategic decision-making. Join us as we explore the dynamics of Amazon's sales landscape, from monthly fluctuations to overarching yearly trends, and discover the factors influencing these patterns.</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D4A2A2"/>
        </a:solidFill>
      </p:bgPr>
    </p:bg>
    <p:spTree>
      <p:nvGrpSpPr>
        <p:cNvPr id="1" name=""/>
        <p:cNvGrpSpPr/>
        <p:nvPr/>
      </p:nvGrpSpPr>
      <p:grpSpPr>
        <a:xfrm>
          <a:off x="0" y="0"/>
          <a:ext cx="0" cy="0"/>
          <a:chOff x="0" y="0"/>
          <a:chExt cx="0" cy="0"/>
        </a:xfrm>
      </p:grpSpPr>
      <p:sp>
        <p:nvSpPr>
          <p:cNvPr name="TextBox 2" id="2"/>
          <p:cNvSpPr txBox="true"/>
          <p:nvPr/>
        </p:nvSpPr>
        <p:spPr>
          <a:xfrm rot="0">
            <a:off x="1006871" y="914400"/>
            <a:ext cx="16230600" cy="1027430"/>
          </a:xfrm>
          <a:prstGeom prst="rect">
            <a:avLst/>
          </a:prstGeom>
        </p:spPr>
        <p:txBody>
          <a:bodyPr anchor="t" rtlCol="false" tIns="0" lIns="0" bIns="0" rIns="0">
            <a:spAutoFit/>
          </a:bodyPr>
          <a:lstStyle/>
          <a:p>
            <a:pPr algn="l">
              <a:lnSpc>
                <a:spcPts val="8470"/>
              </a:lnSpc>
              <a:spcBef>
                <a:spcPct val="0"/>
              </a:spcBef>
            </a:pPr>
            <a:r>
              <a:rPr lang="en-US" sz="6050" spc="1373">
                <a:solidFill>
                  <a:srgbClr val="2B2C30"/>
                </a:solidFill>
                <a:latin typeface="Playfair Display"/>
                <a:ea typeface="Playfair Display"/>
                <a:cs typeface="Playfair Display"/>
                <a:sym typeface="Playfair Display"/>
              </a:rPr>
              <a:t>Details of Data</a:t>
            </a:r>
          </a:p>
        </p:txBody>
      </p:sp>
      <p:sp>
        <p:nvSpPr>
          <p:cNvPr name="TextBox 3" id="3"/>
          <p:cNvSpPr txBox="true"/>
          <p:nvPr/>
        </p:nvSpPr>
        <p:spPr>
          <a:xfrm rot="0">
            <a:off x="1028700" y="2443226"/>
            <a:ext cx="15904441" cy="6278880"/>
          </a:xfrm>
          <a:prstGeom prst="rect">
            <a:avLst/>
          </a:prstGeom>
        </p:spPr>
        <p:txBody>
          <a:bodyPr anchor="t" rtlCol="false" tIns="0" lIns="0" bIns="0" rIns="0">
            <a:spAutoFit/>
          </a:bodyPr>
          <a:lstStyle/>
          <a:p>
            <a:pPr algn="l" marL="647700" indent="-323850" lvl="1">
              <a:lnSpc>
                <a:spcPts val="5610"/>
              </a:lnSpc>
              <a:buFont typeface="Arial"/>
              <a:buChar char="•"/>
            </a:pPr>
            <a:r>
              <a:rPr lang="en-US" sz="3000">
                <a:solidFill>
                  <a:srgbClr val="2B2C30"/>
                </a:solidFill>
                <a:latin typeface="Playfair Display"/>
                <a:ea typeface="Playfair Display"/>
                <a:cs typeface="Playfair Display"/>
                <a:sym typeface="Playfair Display"/>
              </a:rPr>
              <a:t>Region: The geographical region where the sale occurred (e.g., Australia and Oceania, Central America and the Caribbean).</a:t>
            </a:r>
          </a:p>
          <a:p>
            <a:pPr algn="l" marL="647700" indent="-323850" lvl="1">
              <a:lnSpc>
                <a:spcPts val="5610"/>
              </a:lnSpc>
              <a:buFont typeface="Arial"/>
              <a:buChar char="•"/>
            </a:pPr>
            <a:r>
              <a:rPr lang="en-US" sz="3000">
                <a:solidFill>
                  <a:srgbClr val="2B2C30"/>
                </a:solidFill>
                <a:latin typeface="Playfair Display"/>
                <a:ea typeface="Playfair Display"/>
                <a:cs typeface="Playfair Display"/>
                <a:sym typeface="Playfair Display"/>
              </a:rPr>
              <a:t>Country: The specific country within the region where the sale occurred (e.g., Tuvalu, Grenada).</a:t>
            </a:r>
          </a:p>
          <a:p>
            <a:pPr algn="l" marL="647700" indent="-323850" lvl="1">
              <a:lnSpc>
                <a:spcPts val="5610"/>
              </a:lnSpc>
              <a:buFont typeface="Arial"/>
              <a:buChar char="•"/>
            </a:pPr>
            <a:r>
              <a:rPr lang="en-US" sz="3000">
                <a:solidFill>
                  <a:srgbClr val="2B2C30"/>
                </a:solidFill>
                <a:latin typeface="Playfair Display"/>
                <a:ea typeface="Playfair Display"/>
                <a:cs typeface="Playfair Display"/>
                <a:sym typeface="Playfair Display"/>
              </a:rPr>
              <a:t>Item Type: The category/type of the item sold (e.g., Baby Food, Cereal, Office Supplies).</a:t>
            </a:r>
          </a:p>
          <a:p>
            <a:pPr algn="l" marL="647700" indent="-323850" lvl="1">
              <a:lnSpc>
                <a:spcPts val="5610"/>
              </a:lnSpc>
              <a:buFont typeface="Arial"/>
              <a:buChar char="•"/>
            </a:pPr>
            <a:r>
              <a:rPr lang="en-US" sz="3000">
                <a:solidFill>
                  <a:srgbClr val="2B2C30"/>
                </a:solidFill>
                <a:latin typeface="Playfair Display"/>
                <a:ea typeface="Playfair Display"/>
                <a:cs typeface="Playfair Display"/>
                <a:sym typeface="Playfair Display"/>
              </a:rPr>
              <a:t>Sales Channel: Indicates whether the sale was made online or offline.</a:t>
            </a:r>
          </a:p>
          <a:p>
            <a:pPr algn="l" marL="647700" indent="-323850" lvl="1">
              <a:lnSpc>
                <a:spcPts val="5610"/>
              </a:lnSpc>
              <a:buFont typeface="Arial"/>
              <a:buChar char="•"/>
            </a:pPr>
            <a:r>
              <a:rPr lang="en-US" sz="3000">
                <a:solidFill>
                  <a:srgbClr val="2B2C30"/>
                </a:solidFill>
                <a:latin typeface="Playfair Display"/>
                <a:ea typeface="Playfair Display"/>
                <a:cs typeface="Playfair Display"/>
                <a:sym typeface="Playfair Display"/>
              </a:rPr>
              <a:t>Order Priority: Priority of the order (e.g., H for high, L for low).</a:t>
            </a:r>
          </a:p>
          <a:p>
            <a:pPr algn="l" marL="647700" indent="-323850" lvl="1">
              <a:lnSpc>
                <a:spcPts val="5610"/>
              </a:lnSpc>
              <a:buFont typeface="Arial"/>
              <a:buChar char="•"/>
            </a:pPr>
            <a:r>
              <a:rPr lang="en-US" sz="3000">
                <a:solidFill>
                  <a:srgbClr val="2B2C30"/>
                </a:solidFill>
                <a:latin typeface="Playfair Display"/>
                <a:ea typeface="Playfair Display"/>
                <a:cs typeface="Playfair Display"/>
                <a:sym typeface="Playfair Display"/>
              </a:rPr>
              <a:t>Order Date: Date when the order was placed.</a:t>
            </a:r>
          </a:p>
          <a:p>
            <a:pPr algn="l">
              <a:lnSpc>
                <a:spcPts val="5610"/>
              </a:lnSpc>
            </a:pP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D4A2A2"/>
        </a:solidFill>
      </p:bgPr>
    </p:bg>
    <p:spTree>
      <p:nvGrpSpPr>
        <p:cNvPr id="1" name=""/>
        <p:cNvGrpSpPr/>
        <p:nvPr/>
      </p:nvGrpSpPr>
      <p:grpSpPr>
        <a:xfrm>
          <a:off x="0" y="0"/>
          <a:ext cx="0" cy="0"/>
          <a:chOff x="0" y="0"/>
          <a:chExt cx="0" cy="0"/>
        </a:xfrm>
      </p:grpSpPr>
      <p:sp>
        <p:nvSpPr>
          <p:cNvPr name="TextBox 2" id="2"/>
          <p:cNvSpPr txBox="true"/>
          <p:nvPr/>
        </p:nvSpPr>
        <p:spPr>
          <a:xfrm rot="0">
            <a:off x="1387848" y="1763884"/>
            <a:ext cx="14040327" cy="5114925"/>
          </a:xfrm>
          <a:prstGeom prst="rect">
            <a:avLst/>
          </a:prstGeom>
        </p:spPr>
        <p:txBody>
          <a:bodyPr anchor="t" rtlCol="false" tIns="0" lIns="0" bIns="0" rIns="0">
            <a:spAutoFit/>
          </a:bodyPr>
          <a:lstStyle/>
          <a:p>
            <a:pPr algn="l" marL="647700" indent="-323850" lvl="1">
              <a:lnSpc>
                <a:spcPts val="4500"/>
              </a:lnSpc>
              <a:buFont typeface="Arial"/>
              <a:buChar char="•"/>
            </a:pPr>
            <a:r>
              <a:rPr lang="en-US" sz="3000">
                <a:solidFill>
                  <a:srgbClr val="000000"/>
                </a:solidFill>
                <a:latin typeface="Playfair Display"/>
                <a:ea typeface="Playfair Display"/>
                <a:cs typeface="Playfair Display"/>
                <a:sym typeface="Playfair Display"/>
              </a:rPr>
              <a:t>Order ID: Unique identifier for each order.</a:t>
            </a:r>
          </a:p>
          <a:p>
            <a:pPr algn="l" marL="647700" indent="-323850" lvl="1">
              <a:lnSpc>
                <a:spcPts val="4500"/>
              </a:lnSpc>
              <a:buFont typeface="Arial"/>
              <a:buChar char="•"/>
            </a:pPr>
            <a:r>
              <a:rPr lang="en-US" sz="3000">
                <a:solidFill>
                  <a:srgbClr val="000000"/>
                </a:solidFill>
                <a:latin typeface="Playfair Display"/>
                <a:ea typeface="Playfair Display"/>
                <a:cs typeface="Playfair Display"/>
                <a:sym typeface="Playfair Display"/>
              </a:rPr>
              <a:t>Ship Date: Date when the order was shipped.</a:t>
            </a:r>
          </a:p>
          <a:p>
            <a:pPr algn="l" marL="647700" indent="-323850" lvl="1">
              <a:lnSpc>
                <a:spcPts val="4500"/>
              </a:lnSpc>
              <a:buFont typeface="Arial"/>
              <a:buChar char="•"/>
            </a:pPr>
            <a:r>
              <a:rPr lang="en-US" sz="3000">
                <a:solidFill>
                  <a:srgbClr val="000000"/>
                </a:solidFill>
                <a:latin typeface="Playfair Display"/>
                <a:ea typeface="Playfair Display"/>
                <a:cs typeface="Playfair Display"/>
                <a:sym typeface="Playfair Display"/>
              </a:rPr>
              <a:t>Units Sold: Number of units of the item sold in that transaction.</a:t>
            </a:r>
          </a:p>
          <a:p>
            <a:pPr algn="l" marL="647700" indent="-323850" lvl="1">
              <a:lnSpc>
                <a:spcPts val="4500"/>
              </a:lnSpc>
              <a:buFont typeface="Arial"/>
              <a:buChar char="•"/>
            </a:pPr>
            <a:r>
              <a:rPr lang="en-US" sz="3000">
                <a:solidFill>
                  <a:srgbClr val="000000"/>
                </a:solidFill>
                <a:latin typeface="Playfair Display"/>
                <a:ea typeface="Playfair Display"/>
                <a:cs typeface="Playfair Display"/>
                <a:sym typeface="Playfair Display"/>
              </a:rPr>
              <a:t>Unit Price: Price per unit of the item.</a:t>
            </a:r>
          </a:p>
          <a:p>
            <a:pPr algn="l" marL="647700" indent="-323850" lvl="1">
              <a:lnSpc>
                <a:spcPts val="4500"/>
              </a:lnSpc>
              <a:buFont typeface="Arial"/>
              <a:buChar char="•"/>
            </a:pPr>
            <a:r>
              <a:rPr lang="en-US" sz="3000">
                <a:solidFill>
                  <a:srgbClr val="000000"/>
                </a:solidFill>
                <a:latin typeface="Playfair Display"/>
                <a:ea typeface="Playfair Display"/>
                <a:cs typeface="Playfair Display"/>
                <a:sym typeface="Playfair Display"/>
              </a:rPr>
              <a:t>Unit Cost: Cost per unit of the item.</a:t>
            </a:r>
          </a:p>
          <a:p>
            <a:pPr algn="l" marL="647700" indent="-323850" lvl="1">
              <a:lnSpc>
                <a:spcPts val="4500"/>
              </a:lnSpc>
              <a:buFont typeface="Arial"/>
              <a:buChar char="•"/>
            </a:pPr>
            <a:r>
              <a:rPr lang="en-US" sz="3000">
                <a:solidFill>
                  <a:srgbClr val="000000"/>
                </a:solidFill>
                <a:latin typeface="Playfair Display"/>
                <a:ea typeface="Playfair Display"/>
                <a:cs typeface="Playfair Display"/>
                <a:sym typeface="Playfair Display"/>
              </a:rPr>
              <a:t>Total Revenue: Total revenue generated from the sale (Units Sold * Unit Price).</a:t>
            </a:r>
          </a:p>
          <a:p>
            <a:pPr algn="l" marL="647700" indent="-323850" lvl="1">
              <a:lnSpc>
                <a:spcPts val="4500"/>
              </a:lnSpc>
              <a:buFont typeface="Arial"/>
              <a:buChar char="•"/>
            </a:pPr>
            <a:r>
              <a:rPr lang="en-US" sz="3000">
                <a:solidFill>
                  <a:srgbClr val="000000"/>
                </a:solidFill>
                <a:latin typeface="Playfair Display"/>
                <a:ea typeface="Playfair Display"/>
                <a:cs typeface="Playfair Display"/>
                <a:sym typeface="Playfair Display"/>
              </a:rPr>
              <a:t>Total Cost: Total cost incurred (Units Sold * Unit Cost).</a:t>
            </a:r>
          </a:p>
          <a:p>
            <a:pPr algn="l" marL="647700" indent="-323850" lvl="1">
              <a:lnSpc>
                <a:spcPts val="4500"/>
              </a:lnSpc>
              <a:buFont typeface="Arial"/>
              <a:buChar char="•"/>
            </a:pPr>
            <a:r>
              <a:rPr lang="en-US" sz="3000">
                <a:solidFill>
                  <a:srgbClr val="000000"/>
                </a:solidFill>
                <a:latin typeface="Playfair Display"/>
                <a:ea typeface="Playfair Display"/>
                <a:cs typeface="Playfair Display"/>
                <a:sym typeface="Playfair Display"/>
              </a:rPr>
              <a:t>Total Profit: Total profit made from the sale (Total Revenue - Total Cost).</a:t>
            </a:r>
          </a:p>
          <a:p>
            <a:pPr algn="l">
              <a:lnSpc>
                <a:spcPts val="4500"/>
              </a:lnSpc>
            </a:pP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D4A2A2"/>
        </a:solidFill>
      </p:bgPr>
    </p:bg>
    <p:spTree>
      <p:nvGrpSpPr>
        <p:cNvPr id="1" name=""/>
        <p:cNvGrpSpPr/>
        <p:nvPr/>
      </p:nvGrpSpPr>
      <p:grpSpPr>
        <a:xfrm>
          <a:off x="0" y="0"/>
          <a:ext cx="0" cy="0"/>
          <a:chOff x="0" y="0"/>
          <a:chExt cx="0" cy="0"/>
        </a:xfrm>
      </p:grpSpPr>
      <p:sp>
        <p:nvSpPr>
          <p:cNvPr name="TextBox 2" id="2"/>
          <p:cNvSpPr txBox="true"/>
          <p:nvPr/>
        </p:nvSpPr>
        <p:spPr>
          <a:xfrm rot="0">
            <a:off x="1006871" y="914400"/>
            <a:ext cx="16230600" cy="1027430"/>
          </a:xfrm>
          <a:prstGeom prst="rect">
            <a:avLst/>
          </a:prstGeom>
        </p:spPr>
        <p:txBody>
          <a:bodyPr anchor="t" rtlCol="false" tIns="0" lIns="0" bIns="0" rIns="0">
            <a:spAutoFit/>
          </a:bodyPr>
          <a:lstStyle/>
          <a:p>
            <a:pPr algn="l">
              <a:lnSpc>
                <a:spcPts val="8470"/>
              </a:lnSpc>
              <a:spcBef>
                <a:spcPct val="0"/>
              </a:spcBef>
            </a:pPr>
            <a:r>
              <a:rPr lang="en-US" sz="6050" spc="1373">
                <a:solidFill>
                  <a:srgbClr val="2B2C30"/>
                </a:solidFill>
                <a:latin typeface="Playfair Display"/>
                <a:ea typeface="Playfair Display"/>
                <a:cs typeface="Playfair Display"/>
                <a:sym typeface="Playfair Display"/>
              </a:rPr>
              <a:t>KPI</a:t>
            </a:r>
          </a:p>
        </p:txBody>
      </p:sp>
      <p:sp>
        <p:nvSpPr>
          <p:cNvPr name="TextBox 3" id="3"/>
          <p:cNvSpPr txBox="true"/>
          <p:nvPr/>
        </p:nvSpPr>
        <p:spPr>
          <a:xfrm rot="0">
            <a:off x="1186445" y="2629903"/>
            <a:ext cx="16051026" cy="5314950"/>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2B2C30"/>
                </a:solidFill>
                <a:latin typeface="Playfair Display"/>
                <a:ea typeface="Playfair Display"/>
                <a:cs typeface="Playfair Display"/>
                <a:sym typeface="Playfair Display"/>
              </a:rPr>
              <a:t>Sales Trends: Analyze sales patterns month-over-month to identify seasonal trends and fluctuations.</a:t>
            </a:r>
          </a:p>
          <a:p>
            <a:pPr algn="l" marL="647700" indent="-323850" lvl="1">
              <a:lnSpc>
                <a:spcPts val="4200"/>
              </a:lnSpc>
              <a:buFont typeface="Arial"/>
              <a:buChar char="•"/>
            </a:pPr>
            <a:r>
              <a:rPr lang="en-US" sz="3000">
                <a:solidFill>
                  <a:srgbClr val="2B2C30"/>
                </a:solidFill>
                <a:latin typeface="Playfair Display"/>
                <a:ea typeface="Playfair Display"/>
                <a:cs typeface="Playfair Display"/>
                <a:sym typeface="Playfair Display"/>
              </a:rPr>
              <a:t>Average Order Value (AOV): Average amount customers spend per order.</a:t>
            </a:r>
          </a:p>
          <a:p>
            <a:pPr algn="l" marL="647700" indent="-323850" lvl="1">
              <a:lnSpc>
                <a:spcPts val="4200"/>
              </a:lnSpc>
              <a:buFont typeface="Arial"/>
              <a:buChar char="•"/>
            </a:pPr>
            <a:r>
              <a:rPr lang="en-US" sz="3000">
                <a:solidFill>
                  <a:srgbClr val="2B2C30"/>
                </a:solidFill>
                <a:latin typeface="Playfair Display"/>
                <a:ea typeface="Playfair Display"/>
                <a:cs typeface="Playfair Display"/>
                <a:sym typeface="Playfair Display"/>
              </a:rPr>
              <a:t>Customer Acquisition Cost (CAC): Cost to acquire a new customer.</a:t>
            </a:r>
          </a:p>
          <a:p>
            <a:pPr algn="l" marL="647700" indent="-323850" lvl="1">
              <a:lnSpc>
                <a:spcPts val="4200"/>
              </a:lnSpc>
              <a:buFont typeface="Arial"/>
              <a:buChar char="•"/>
            </a:pPr>
            <a:r>
              <a:rPr lang="en-US" sz="3000">
                <a:solidFill>
                  <a:srgbClr val="2B2C30"/>
                </a:solidFill>
                <a:latin typeface="Playfair Display"/>
                <a:ea typeface="Playfair Display"/>
                <a:cs typeface="Playfair Display"/>
                <a:sym typeface="Playfair Display"/>
              </a:rPr>
              <a:t>Customer Lifetime Value (CLV): Predicted revenue a customer will generate over their lifetime.</a:t>
            </a:r>
          </a:p>
          <a:p>
            <a:pPr algn="l" marL="647700" indent="-323850" lvl="1">
              <a:lnSpc>
                <a:spcPts val="4200"/>
              </a:lnSpc>
              <a:buFont typeface="Arial"/>
              <a:buChar char="•"/>
            </a:pPr>
            <a:r>
              <a:rPr lang="en-US" sz="3000">
                <a:solidFill>
                  <a:srgbClr val="2B2C30"/>
                </a:solidFill>
                <a:latin typeface="Playfair Display"/>
                <a:ea typeface="Playfair Display"/>
                <a:cs typeface="Playfair Display"/>
                <a:sym typeface="Playfair Display"/>
              </a:rPr>
              <a:t>Customer Segmentation: Analyze sales performance by different customer segments.</a:t>
            </a:r>
          </a:p>
          <a:p>
            <a:pPr algn="l" marL="647700" indent="-323850" lvl="1">
              <a:lnSpc>
                <a:spcPts val="4200"/>
              </a:lnSpc>
              <a:buFont typeface="Arial"/>
              <a:buChar char="•"/>
            </a:pPr>
            <a:r>
              <a:rPr lang="en-US" sz="3000">
                <a:solidFill>
                  <a:srgbClr val="2B2C30"/>
                </a:solidFill>
                <a:latin typeface="Playfair Display"/>
                <a:ea typeface="Playfair Display"/>
                <a:cs typeface="Playfair Display"/>
                <a:sym typeface="Playfair Display"/>
              </a:rPr>
              <a:t>Price Sensitivity: Understand how price changes affect sales volume.</a:t>
            </a:r>
          </a:p>
          <a:p>
            <a:pPr algn="l" marL="647700" indent="-323850" lvl="1">
              <a:lnSpc>
                <a:spcPts val="4200"/>
              </a:lnSpc>
              <a:buFont typeface="Arial"/>
              <a:buChar char="•"/>
            </a:pPr>
            <a:r>
              <a:rPr lang="en-US" sz="3000">
                <a:solidFill>
                  <a:srgbClr val="2B2C30"/>
                </a:solidFill>
                <a:latin typeface="Playfair Display"/>
                <a:ea typeface="Playfair Display"/>
                <a:cs typeface="Playfair Display"/>
                <a:sym typeface="Playfair Display"/>
              </a:rPr>
              <a:t>Market Basket Analysis: Identify products frequently purchased together.</a:t>
            </a:r>
          </a:p>
          <a:p>
            <a:pPr algn="l" marL="647700" indent="-323850" lvl="1">
              <a:lnSpc>
                <a:spcPts val="4200"/>
              </a:lnSpc>
              <a:buFont typeface="Arial"/>
              <a:buChar char="•"/>
            </a:pPr>
            <a:r>
              <a:rPr lang="en-US" sz="3000">
                <a:solidFill>
                  <a:srgbClr val="2B2C30"/>
                </a:solidFill>
                <a:latin typeface="Playfair Display"/>
                <a:ea typeface="Playfair Display"/>
                <a:cs typeface="Playfair Display"/>
                <a:sym typeface="Playfair Display"/>
              </a:rPr>
              <a:t>Customer Behavior: Analyze customer journey data to optimize sales strategies.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4A2A2"/>
        </a:solidFill>
      </p:bgPr>
    </p:bg>
    <p:spTree>
      <p:nvGrpSpPr>
        <p:cNvPr id="1" name=""/>
        <p:cNvGrpSpPr/>
        <p:nvPr/>
      </p:nvGrpSpPr>
      <p:grpSpPr>
        <a:xfrm>
          <a:off x="0" y="0"/>
          <a:ext cx="0" cy="0"/>
          <a:chOff x="0" y="0"/>
          <a:chExt cx="0" cy="0"/>
        </a:xfrm>
      </p:grpSpPr>
      <p:sp>
        <p:nvSpPr>
          <p:cNvPr name="Freeform 2" id="2"/>
          <p:cNvSpPr/>
          <p:nvPr/>
        </p:nvSpPr>
        <p:spPr>
          <a:xfrm flipH="false" flipV="false" rot="0">
            <a:off x="2145909" y="2269366"/>
            <a:ext cx="13457222" cy="7156158"/>
          </a:xfrm>
          <a:custGeom>
            <a:avLst/>
            <a:gdLst/>
            <a:ahLst/>
            <a:cxnLst/>
            <a:rect r="r" b="b" t="t" l="l"/>
            <a:pathLst>
              <a:path h="7156158" w="13457222">
                <a:moveTo>
                  <a:pt x="0" y="0"/>
                </a:moveTo>
                <a:lnTo>
                  <a:pt x="13457222" y="0"/>
                </a:lnTo>
                <a:lnTo>
                  <a:pt x="13457222" y="7156158"/>
                </a:lnTo>
                <a:lnTo>
                  <a:pt x="0" y="7156158"/>
                </a:lnTo>
                <a:lnTo>
                  <a:pt x="0" y="0"/>
                </a:lnTo>
                <a:close/>
              </a:path>
            </a:pathLst>
          </a:custGeom>
          <a:blipFill>
            <a:blip r:embed="rId2"/>
            <a:stretch>
              <a:fillRect l="0" t="0" r="0" b="0"/>
            </a:stretch>
          </a:blipFill>
        </p:spPr>
      </p:sp>
      <p:sp>
        <p:nvSpPr>
          <p:cNvPr name="TextBox 3" id="3"/>
          <p:cNvSpPr txBox="true"/>
          <p:nvPr/>
        </p:nvSpPr>
        <p:spPr>
          <a:xfrm rot="0">
            <a:off x="1006871" y="914400"/>
            <a:ext cx="16230600" cy="1027430"/>
          </a:xfrm>
          <a:prstGeom prst="rect">
            <a:avLst/>
          </a:prstGeom>
        </p:spPr>
        <p:txBody>
          <a:bodyPr anchor="t" rtlCol="false" tIns="0" lIns="0" bIns="0" rIns="0">
            <a:spAutoFit/>
          </a:bodyPr>
          <a:lstStyle/>
          <a:p>
            <a:pPr algn="l">
              <a:lnSpc>
                <a:spcPts val="8470"/>
              </a:lnSpc>
              <a:spcBef>
                <a:spcPct val="0"/>
              </a:spcBef>
            </a:pPr>
            <a:r>
              <a:rPr lang="en-US" sz="6050" spc="1373">
                <a:solidFill>
                  <a:srgbClr val="2B2C30"/>
                </a:solidFill>
                <a:latin typeface="Playfair Display"/>
                <a:ea typeface="Playfair Display"/>
                <a:cs typeface="Playfair Display"/>
                <a:sym typeface="Playfair Display"/>
              </a:rPr>
              <a:t>Screenshots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4A2A2"/>
        </a:solidFill>
      </p:bgPr>
    </p:bg>
    <p:spTree>
      <p:nvGrpSpPr>
        <p:cNvPr id="1" name=""/>
        <p:cNvGrpSpPr/>
        <p:nvPr/>
      </p:nvGrpSpPr>
      <p:grpSpPr>
        <a:xfrm>
          <a:off x="0" y="0"/>
          <a:ext cx="0" cy="0"/>
          <a:chOff x="0" y="0"/>
          <a:chExt cx="0" cy="0"/>
        </a:xfrm>
      </p:grpSpPr>
      <p:sp>
        <p:nvSpPr>
          <p:cNvPr name="Freeform 2" id="2"/>
          <p:cNvSpPr/>
          <p:nvPr/>
        </p:nvSpPr>
        <p:spPr>
          <a:xfrm flipH="false" flipV="false" rot="0">
            <a:off x="747917" y="779017"/>
            <a:ext cx="16962204" cy="9020006"/>
          </a:xfrm>
          <a:custGeom>
            <a:avLst/>
            <a:gdLst/>
            <a:ahLst/>
            <a:cxnLst/>
            <a:rect r="r" b="b" t="t" l="l"/>
            <a:pathLst>
              <a:path h="9020006" w="16962204">
                <a:moveTo>
                  <a:pt x="0" y="0"/>
                </a:moveTo>
                <a:lnTo>
                  <a:pt x="16962204" y="0"/>
                </a:lnTo>
                <a:lnTo>
                  <a:pt x="16962204" y="9020006"/>
                </a:lnTo>
                <a:lnTo>
                  <a:pt x="0" y="9020006"/>
                </a:lnTo>
                <a:lnTo>
                  <a:pt x="0" y="0"/>
                </a:lnTo>
                <a:close/>
              </a:path>
            </a:pathLst>
          </a:custGeom>
          <a:blipFill>
            <a:blip r:embed="rId2"/>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4A2A2"/>
        </a:solidFill>
      </p:bgPr>
    </p:bg>
    <p:spTree>
      <p:nvGrpSpPr>
        <p:cNvPr id="1" name=""/>
        <p:cNvGrpSpPr/>
        <p:nvPr/>
      </p:nvGrpSpPr>
      <p:grpSpPr>
        <a:xfrm>
          <a:off x="0" y="0"/>
          <a:ext cx="0" cy="0"/>
          <a:chOff x="0" y="0"/>
          <a:chExt cx="0" cy="0"/>
        </a:xfrm>
      </p:grpSpPr>
      <p:sp>
        <p:nvSpPr>
          <p:cNvPr name="Freeform 2" id="2"/>
          <p:cNvSpPr/>
          <p:nvPr/>
        </p:nvSpPr>
        <p:spPr>
          <a:xfrm flipH="false" flipV="false" rot="0">
            <a:off x="645303" y="654048"/>
            <a:ext cx="16907761" cy="8991054"/>
          </a:xfrm>
          <a:custGeom>
            <a:avLst/>
            <a:gdLst/>
            <a:ahLst/>
            <a:cxnLst/>
            <a:rect r="r" b="b" t="t" l="l"/>
            <a:pathLst>
              <a:path h="8991054" w="16907761">
                <a:moveTo>
                  <a:pt x="0" y="0"/>
                </a:moveTo>
                <a:lnTo>
                  <a:pt x="16907761" y="0"/>
                </a:lnTo>
                <a:lnTo>
                  <a:pt x="16907761" y="8991054"/>
                </a:lnTo>
                <a:lnTo>
                  <a:pt x="0" y="8991054"/>
                </a:lnTo>
                <a:lnTo>
                  <a:pt x="0" y="0"/>
                </a:lnTo>
                <a:close/>
              </a:path>
            </a:pathLst>
          </a:custGeom>
          <a:blipFill>
            <a:blip r:embed="rId2"/>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D4A2A2"/>
        </a:solidFill>
      </p:bgPr>
    </p:bg>
    <p:spTree>
      <p:nvGrpSpPr>
        <p:cNvPr id="1" name=""/>
        <p:cNvGrpSpPr/>
        <p:nvPr/>
      </p:nvGrpSpPr>
      <p:grpSpPr>
        <a:xfrm>
          <a:off x="0" y="0"/>
          <a:ext cx="0" cy="0"/>
          <a:chOff x="0" y="0"/>
          <a:chExt cx="0" cy="0"/>
        </a:xfrm>
      </p:grpSpPr>
      <p:sp>
        <p:nvSpPr>
          <p:cNvPr name="Freeform 2" id="2"/>
          <p:cNvSpPr/>
          <p:nvPr/>
        </p:nvSpPr>
        <p:spPr>
          <a:xfrm flipH="false" flipV="false" rot="0">
            <a:off x="593996" y="766106"/>
            <a:ext cx="16986483" cy="9032916"/>
          </a:xfrm>
          <a:custGeom>
            <a:avLst/>
            <a:gdLst/>
            <a:ahLst/>
            <a:cxnLst/>
            <a:rect r="r" b="b" t="t" l="l"/>
            <a:pathLst>
              <a:path h="9032916" w="16986483">
                <a:moveTo>
                  <a:pt x="0" y="0"/>
                </a:moveTo>
                <a:lnTo>
                  <a:pt x="16986484" y="0"/>
                </a:lnTo>
                <a:lnTo>
                  <a:pt x="16986484" y="9032917"/>
                </a:lnTo>
                <a:lnTo>
                  <a:pt x="0" y="9032917"/>
                </a:lnTo>
                <a:lnTo>
                  <a:pt x="0" y="0"/>
                </a:lnTo>
                <a:close/>
              </a:path>
            </a:pathLst>
          </a:custGeom>
          <a:blipFill>
            <a:blip r:embed="rId2"/>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DAGJmGLR2gs</dc:identifier>
  <dcterms:modified xsi:type="dcterms:W3CDTF">2011-08-01T06:04:30Z</dcterms:modified>
  <cp:revision>1</cp:revision>
  <dc:title>Amazon Sales Data</dc:title>
</cp:coreProperties>
</file>