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Playfair Display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137CC8">
                <a:alpha val="100000"/>
              </a:srgbClr>
            </a:gs>
            <a:gs pos="100000">
              <a:srgbClr val="FFA3A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50974" y="3181425"/>
            <a:ext cx="16408332" cy="1235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9999" spc="4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Employee Attrition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034175" y="5283780"/>
            <a:ext cx="4219650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sz="5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Presented By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84998" y="7198305"/>
            <a:ext cx="6967095" cy="612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9"/>
              </a:lnSpc>
            </a:pPr>
            <a:r>
              <a:rPr lang="en-US" sz="4999" spc="2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Anant Anugrah Tudu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7CC8">
                <a:alpha val="100000"/>
              </a:srgbClr>
            </a:gs>
            <a:gs pos="100000">
              <a:srgbClr val="FFA3A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2357" y="710351"/>
            <a:ext cx="16945549" cy="9011149"/>
          </a:xfrm>
          <a:custGeom>
            <a:avLst/>
            <a:gdLst/>
            <a:ahLst/>
            <a:cxnLst/>
            <a:rect r="r" b="b" t="t" l="l"/>
            <a:pathLst>
              <a:path h="9011149" w="16945549">
                <a:moveTo>
                  <a:pt x="0" y="0"/>
                </a:moveTo>
                <a:lnTo>
                  <a:pt x="16945550" y="0"/>
                </a:lnTo>
                <a:lnTo>
                  <a:pt x="16945550" y="9011149"/>
                </a:lnTo>
                <a:lnTo>
                  <a:pt x="0" y="90111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7CC8">
                <a:alpha val="100000"/>
              </a:srgbClr>
            </a:gs>
            <a:gs pos="100000">
              <a:srgbClr val="FFA3A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35986" y="2488381"/>
            <a:ext cx="13258939" cy="7085778"/>
          </a:xfrm>
          <a:custGeom>
            <a:avLst/>
            <a:gdLst/>
            <a:ahLst/>
            <a:cxnLst/>
            <a:rect r="r" b="b" t="t" l="l"/>
            <a:pathLst>
              <a:path h="7085778" w="13258939">
                <a:moveTo>
                  <a:pt x="0" y="0"/>
                </a:moveTo>
                <a:lnTo>
                  <a:pt x="13258938" y="0"/>
                </a:lnTo>
                <a:lnTo>
                  <a:pt x="13258938" y="7085778"/>
                </a:lnTo>
                <a:lnTo>
                  <a:pt x="0" y="70857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72" t="0" r="-1187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06871" y="914400"/>
            <a:ext cx="16230600" cy="1027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70"/>
              </a:lnSpc>
              <a:spcBef>
                <a:spcPct val="0"/>
              </a:spcBef>
            </a:pPr>
            <a:r>
              <a:rPr lang="en-US" sz="6050" spc="137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Dashboard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137CC8">
                <a:alpha val="100000"/>
              </a:srgbClr>
            </a:gs>
            <a:gs pos="100000">
              <a:srgbClr val="FFA3A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4350" y="651117"/>
            <a:ext cx="11314154" cy="1027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69"/>
              </a:lnSpc>
              <a:spcBef>
                <a:spcPct val="0"/>
              </a:spcBef>
            </a:pPr>
            <a:r>
              <a:rPr lang="en-US" sz="6049" spc="137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Insights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4350" y="1960068"/>
            <a:ext cx="17773650" cy="797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attrition rate in XYZ company is approximately 15%, which indicates a significant turnover that needs attention.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workforce shows a diverse age distribution, with a majority likely in their mid-career stages based on average age trends.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There is variability in monthly income levels among employees, reflecting different roles and experience levels within the company.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Employees seem to live relatively close to the workplace on average, which may impact commuting satisfaction and retention.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average tenure at the company is moderate, suggesting a mix of new hires and longer-tenured employees.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There is a varied distribution in years since the last promotion, indicating potential dissatisfaction with career progression opportunities.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Distribution across education levels and gender shows a diverse workforce composition, which may influence attrition patterns.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137CC8">
                <a:alpha val="100000"/>
              </a:srgbClr>
            </a:gs>
            <a:gs pos="100000">
              <a:srgbClr val="FFA3A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7CC8">
                <a:alpha val="100000"/>
              </a:srgbClr>
            </a:gs>
            <a:gs pos="100000">
              <a:srgbClr val="FFA3A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19091" y="4556233"/>
            <a:ext cx="7220669" cy="4702067"/>
          </a:xfrm>
          <a:custGeom>
            <a:avLst/>
            <a:gdLst/>
            <a:ahLst/>
            <a:cxnLst/>
            <a:rect r="r" b="b" t="t" l="l"/>
            <a:pathLst>
              <a:path h="4702067" w="7220669">
                <a:moveTo>
                  <a:pt x="0" y="0"/>
                </a:moveTo>
                <a:lnTo>
                  <a:pt x="7220669" y="0"/>
                </a:lnTo>
                <a:lnTo>
                  <a:pt x="7220669" y="4702067"/>
                </a:lnTo>
                <a:lnTo>
                  <a:pt x="0" y="47020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95981" y="971550"/>
            <a:ext cx="5584712" cy="970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91611" y="2142712"/>
            <a:ext cx="15704778" cy="2106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9"/>
              </a:lnSpc>
            </a:pPr>
            <a:r>
              <a:rPr lang="en-US" sz="3000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XYZ Company is currently facing a significant challenge with a 15% annual employee attrition rate, impacting various facets of its operations. To address this issue, a comprehensive HR analytics project has been initiated to understand the underlying reasons behind employee departures and to formulate effective retention strategies.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137CC8">
                <a:alpha val="100000"/>
              </a:srgbClr>
            </a:gs>
            <a:gs pos="100000">
              <a:srgbClr val="FFA3A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14400"/>
            <a:ext cx="16230600" cy="1027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70"/>
              </a:lnSpc>
              <a:spcBef>
                <a:spcPct val="0"/>
              </a:spcBef>
            </a:pPr>
            <a:r>
              <a:rPr lang="en-US" sz="6050" spc="137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Details of Data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43226"/>
            <a:ext cx="15904441" cy="6983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610"/>
              </a:lnSpc>
              <a:buFont typeface="Arial"/>
              <a:buChar char="•"/>
            </a:pPr>
            <a:r>
              <a:rPr lang="en-US" sz="3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EmployeeID: Unique identifier for each employee.</a:t>
            </a:r>
          </a:p>
          <a:p>
            <a:pPr algn="l" marL="647700" indent="-323850" lvl="1">
              <a:lnSpc>
                <a:spcPts val="5610"/>
              </a:lnSpc>
              <a:buFont typeface="Arial"/>
              <a:buChar char="•"/>
            </a:pPr>
            <a:r>
              <a:rPr lang="en-US" sz="3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Age: Age of the employee.</a:t>
            </a:r>
          </a:p>
          <a:p>
            <a:pPr algn="l" marL="647700" indent="-323850" lvl="1">
              <a:lnSpc>
                <a:spcPts val="5610"/>
              </a:lnSpc>
              <a:buFont typeface="Arial"/>
              <a:buChar char="•"/>
            </a:pPr>
            <a:r>
              <a:rPr lang="en-US" sz="3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Attrition: Whether the employee has left the company (Yes or No).</a:t>
            </a:r>
          </a:p>
          <a:p>
            <a:pPr algn="l" marL="647700" indent="-323850" lvl="1">
              <a:lnSpc>
                <a:spcPts val="5610"/>
              </a:lnSpc>
              <a:buFont typeface="Arial"/>
              <a:buChar char="•"/>
            </a:pPr>
            <a:r>
              <a:rPr lang="en-US" sz="3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BusinessTravel: Frequency of travel for work (Travel_Rarely, Travel_Frequently, Non-Travel).</a:t>
            </a:r>
          </a:p>
          <a:p>
            <a:pPr algn="l" marL="647700" indent="-323850" lvl="1">
              <a:lnSpc>
                <a:spcPts val="5610"/>
              </a:lnSpc>
              <a:buFont typeface="Arial"/>
              <a:buChar char="•"/>
            </a:pPr>
            <a:r>
              <a:rPr lang="en-US" sz="3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Department: Department in which the employee works (Sales, Research &amp; Development, Human Resources).</a:t>
            </a:r>
          </a:p>
          <a:p>
            <a:pPr algn="l" marL="647700" indent="-323850" lvl="1">
              <a:lnSpc>
                <a:spcPts val="5610"/>
              </a:lnSpc>
              <a:buFont typeface="Arial"/>
              <a:buChar char="•"/>
            </a:pPr>
            <a:r>
              <a:rPr lang="en-US" sz="3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DistanceFromHome: Distance of employee's residence from work in miles.</a:t>
            </a:r>
          </a:p>
          <a:p>
            <a:pPr algn="l" marL="647700" indent="-323850" lvl="1">
              <a:lnSpc>
                <a:spcPts val="5610"/>
              </a:lnSpc>
              <a:buFont typeface="Arial"/>
              <a:buChar char="•"/>
            </a:pPr>
            <a:r>
              <a:rPr lang="en-US" sz="3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Education: Employee's level of education (1 to 5, representing varying levels).</a:t>
            </a:r>
          </a:p>
          <a:p>
            <a:pPr algn="l">
              <a:lnSpc>
                <a:spcPts val="561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137CC8">
                <a:alpha val="100000"/>
              </a:srgbClr>
            </a:gs>
            <a:gs pos="100000">
              <a:srgbClr val="FFA3A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23473" y="119904"/>
            <a:ext cx="15904441" cy="11917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610"/>
              </a:lnSpc>
              <a:buFont typeface="Arial"/>
              <a:buChar char="•"/>
            </a:pPr>
            <a:r>
              <a:rPr lang="en-US" sz="3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EducationField: Field of education of the employee (Life Sciences, Medical, Marketing, etc.).</a:t>
            </a:r>
          </a:p>
          <a:p>
            <a:pPr algn="l" marL="647700" indent="-323850" lvl="1">
              <a:lnSpc>
                <a:spcPts val="5610"/>
              </a:lnSpc>
              <a:buFont typeface="Arial"/>
              <a:buChar char="•"/>
            </a:pPr>
            <a:r>
              <a:rPr lang="en-US" sz="3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EmployeeCount: Number of employees (usually 1 in most records).</a:t>
            </a:r>
          </a:p>
          <a:p>
            <a:pPr algn="l" marL="647700" indent="-323850" lvl="1">
              <a:lnSpc>
                <a:spcPts val="5610"/>
              </a:lnSpc>
              <a:buFont typeface="Arial"/>
              <a:buChar char="•"/>
            </a:pPr>
            <a:r>
              <a:rPr lang="en-US" sz="3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Gender: Gender of the employee (Male or Female).</a:t>
            </a:r>
          </a:p>
          <a:p>
            <a:pPr algn="l" marL="647700" indent="-323850" lvl="1">
              <a:lnSpc>
                <a:spcPts val="5610"/>
              </a:lnSpc>
              <a:buFont typeface="Arial"/>
              <a:buChar char="•"/>
            </a:pPr>
            <a:r>
              <a:rPr lang="en-US" sz="3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JobLevel: Level of the job (1 to 5, indicating different hierarchical levels).</a:t>
            </a:r>
          </a:p>
          <a:p>
            <a:pPr algn="l" marL="647700" indent="-323850" lvl="1">
              <a:lnSpc>
                <a:spcPts val="5610"/>
              </a:lnSpc>
              <a:buFont typeface="Arial"/>
              <a:buChar char="•"/>
            </a:pPr>
            <a:r>
              <a:rPr lang="en-US" sz="3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JobRole: Role/title of the employee (Sales Executive, Research Scientist, Laboratory Technician, etc.).</a:t>
            </a:r>
          </a:p>
          <a:p>
            <a:pPr algn="l" marL="647700" indent="-323850" lvl="1">
              <a:lnSpc>
                <a:spcPts val="5610"/>
              </a:lnSpc>
              <a:buFont typeface="Arial"/>
              <a:buChar char="•"/>
            </a:pPr>
            <a:r>
              <a:rPr lang="en-US" sz="3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MaritalStatus: Marital status of the employee (Single, Married, Divorced).</a:t>
            </a:r>
          </a:p>
          <a:p>
            <a:pPr algn="l" marL="647700" indent="-323850" lvl="1">
              <a:lnSpc>
                <a:spcPts val="5610"/>
              </a:lnSpc>
              <a:buFont typeface="Arial"/>
              <a:buChar char="•"/>
            </a:pPr>
            <a:r>
              <a:rPr lang="en-US" sz="3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MonthlyIncome: Monthly income of the employee in USD.</a:t>
            </a:r>
          </a:p>
          <a:p>
            <a:pPr algn="l" marL="647700" indent="-323850" lvl="1">
              <a:lnSpc>
                <a:spcPts val="5610"/>
              </a:lnSpc>
              <a:buFont typeface="Arial"/>
              <a:buChar char="•"/>
            </a:pPr>
            <a:r>
              <a:rPr lang="en-US" sz="3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NumCompaniesWorked: Number of companies the employee has worked for previously.</a:t>
            </a:r>
          </a:p>
          <a:p>
            <a:pPr algn="l" marL="647700" indent="-323850" lvl="1">
              <a:lnSpc>
                <a:spcPts val="5610"/>
              </a:lnSpc>
              <a:buFont typeface="Arial"/>
              <a:buChar char="•"/>
            </a:pPr>
            <a:r>
              <a:rPr lang="en-US" sz="3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Over18: Whether the employee is over 18 years old (Y for all records).</a:t>
            </a:r>
          </a:p>
          <a:p>
            <a:pPr algn="l" marL="647700" indent="-323850" lvl="1">
              <a:lnSpc>
                <a:spcPts val="5610"/>
              </a:lnSpc>
              <a:buFont typeface="Arial"/>
              <a:buChar char="•"/>
            </a:pPr>
            <a:r>
              <a:rPr lang="en-US" sz="3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PercentSalaryHike: Percentage increase in salary last year.</a:t>
            </a:r>
          </a:p>
          <a:p>
            <a:pPr algn="l" marL="647700" indent="-323850" lvl="1">
              <a:lnSpc>
                <a:spcPts val="5610"/>
              </a:lnSpc>
              <a:buFont typeface="Arial"/>
              <a:buChar char="•"/>
            </a:pPr>
            <a:r>
              <a:rPr lang="en-US" sz="3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StandardHours: Standard number of working hours (80 for all records, assuming full-time).</a:t>
            </a:r>
          </a:p>
          <a:p>
            <a:pPr algn="l" marL="647700" indent="-323850" lvl="1">
              <a:lnSpc>
                <a:spcPts val="5610"/>
              </a:lnSpc>
              <a:buFont typeface="Arial"/>
              <a:buChar char="•"/>
            </a:pPr>
          </a:p>
          <a:p>
            <a:pPr algn="l" marL="647700" indent="-323850" lvl="1">
              <a:lnSpc>
                <a:spcPts val="5610"/>
              </a:lnSpc>
              <a:buFont typeface="Arial"/>
              <a:buChar char="•"/>
            </a:pPr>
          </a:p>
          <a:p>
            <a:pPr algn="l">
              <a:lnSpc>
                <a:spcPts val="561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137CC8">
                <a:alpha val="100000"/>
              </a:srgbClr>
            </a:gs>
            <a:gs pos="100000">
              <a:srgbClr val="FFA3A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14400"/>
            <a:ext cx="16230600" cy="1027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70"/>
              </a:lnSpc>
              <a:spcBef>
                <a:spcPct val="0"/>
              </a:spcBef>
            </a:pPr>
            <a:r>
              <a:rPr lang="en-US" sz="6050" spc="137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KPI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86445" y="2629903"/>
            <a:ext cx="16051026" cy="691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Attrition Rate: Calculate the percentage of employees who have left the company (Attrition = Yes) compared to the total number of employees.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Average Age: Average age of employees in the company.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Average Monthly Income: Average monthly income of employees.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Average Distance From Home: Average distance of employees' residences from their workplace.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Average Years at Company: Average number of years employees have worked at the company.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Average Years Since Last Promotion: Average number of years since employees' last promotion.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Turnover Rate by Department: Percentage of employees who have left the company within each department.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7CC8">
                <a:alpha val="100000"/>
              </a:srgbClr>
            </a:gs>
            <a:gs pos="100000">
              <a:srgbClr val="FFA3A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10284" y="2281871"/>
            <a:ext cx="13457222" cy="7156158"/>
          </a:xfrm>
          <a:custGeom>
            <a:avLst/>
            <a:gdLst/>
            <a:ahLst/>
            <a:cxnLst/>
            <a:rect r="r" b="b" t="t" l="l"/>
            <a:pathLst>
              <a:path h="7156158" w="13457222">
                <a:moveTo>
                  <a:pt x="0" y="0"/>
                </a:moveTo>
                <a:lnTo>
                  <a:pt x="13457222" y="0"/>
                </a:lnTo>
                <a:lnTo>
                  <a:pt x="13457222" y="7156158"/>
                </a:lnTo>
                <a:lnTo>
                  <a:pt x="0" y="71561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06871" y="914400"/>
            <a:ext cx="16230600" cy="1027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70"/>
              </a:lnSpc>
              <a:spcBef>
                <a:spcPct val="0"/>
              </a:spcBef>
            </a:pPr>
            <a:r>
              <a:rPr lang="en-US" sz="6050" spc="137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Screenshots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7CC8">
                <a:alpha val="100000"/>
              </a:srgbClr>
            </a:gs>
            <a:gs pos="100000">
              <a:srgbClr val="FFA3A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8011" y="722809"/>
            <a:ext cx="16932374" cy="9004142"/>
          </a:xfrm>
          <a:custGeom>
            <a:avLst/>
            <a:gdLst/>
            <a:ahLst/>
            <a:cxnLst/>
            <a:rect r="r" b="b" t="t" l="l"/>
            <a:pathLst>
              <a:path h="9004142" w="16932374">
                <a:moveTo>
                  <a:pt x="0" y="0"/>
                </a:moveTo>
                <a:lnTo>
                  <a:pt x="16932373" y="0"/>
                </a:lnTo>
                <a:lnTo>
                  <a:pt x="16932373" y="9004142"/>
                </a:lnTo>
                <a:lnTo>
                  <a:pt x="0" y="90041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7CC8">
                <a:alpha val="100000"/>
              </a:srgbClr>
            </a:gs>
            <a:gs pos="100000">
              <a:srgbClr val="FFA3A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5397" y="660733"/>
            <a:ext cx="17074434" cy="9079686"/>
          </a:xfrm>
          <a:custGeom>
            <a:avLst/>
            <a:gdLst/>
            <a:ahLst/>
            <a:cxnLst/>
            <a:rect r="r" b="b" t="t" l="l"/>
            <a:pathLst>
              <a:path h="9079686" w="17074434">
                <a:moveTo>
                  <a:pt x="0" y="0"/>
                </a:moveTo>
                <a:lnTo>
                  <a:pt x="17074434" y="0"/>
                </a:lnTo>
                <a:lnTo>
                  <a:pt x="17074434" y="9079686"/>
                </a:lnTo>
                <a:lnTo>
                  <a:pt x="0" y="90796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7CC8">
                <a:alpha val="100000"/>
              </a:srgbClr>
            </a:gs>
            <a:gs pos="100000">
              <a:srgbClr val="FFA3A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6704" y="769363"/>
            <a:ext cx="16953976" cy="9015630"/>
          </a:xfrm>
          <a:custGeom>
            <a:avLst/>
            <a:gdLst/>
            <a:ahLst/>
            <a:cxnLst/>
            <a:rect r="r" b="b" t="t" l="l"/>
            <a:pathLst>
              <a:path h="9015630" w="16953976">
                <a:moveTo>
                  <a:pt x="0" y="0"/>
                </a:moveTo>
                <a:lnTo>
                  <a:pt x="16953976" y="0"/>
                </a:lnTo>
                <a:lnTo>
                  <a:pt x="16953976" y="9015630"/>
                </a:lnTo>
                <a:lnTo>
                  <a:pt x="0" y="90156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DAGJmVTo9SM</dc:identifier>
  <dcterms:modified xsi:type="dcterms:W3CDTF">2011-08-01T06:04:30Z</dcterms:modified>
  <cp:revision>1</cp:revision>
  <dc:title>Employee Attrition</dc:title>
</cp:coreProperties>
</file>