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4" r:id="rId3"/>
    <p:sldId id="262" r:id="rId4"/>
    <p:sldId id="263" r:id="rId5"/>
    <p:sldId id="257" r:id="rId6"/>
    <p:sldId id="258" r:id="rId7"/>
    <p:sldId id="259" r:id="rId8"/>
    <p:sldId id="260" r:id="rId9"/>
    <p:sldId id="261" r:id="rId10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26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17780"/>
            <a:ext cx="12226405" cy="1443577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5048965"/>
            <a:ext cx="7768959" cy="3456853"/>
          </a:xfrm>
        </p:spPr>
        <p:txBody>
          <a:bodyPr anchor="b">
            <a:no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8505815"/>
            <a:ext cx="7768959" cy="230323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6193-77C4-4110-BA4F-C090BCE2654C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2AF9-5E02-4E53-A4C4-0B562CBD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0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80019"/>
            <a:ext cx="8463619" cy="7146772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9386805"/>
            <a:ext cx="8463619" cy="3298657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6193-77C4-4110-BA4F-C090BCE2654C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2AF9-5E02-4E53-A4C4-0B562CBD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1280019"/>
            <a:ext cx="8096243" cy="6346761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7626779"/>
            <a:ext cx="7226405" cy="80001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1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9386805"/>
            <a:ext cx="8463620" cy="3298657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6193-77C4-4110-BA4F-C090BCE2654C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2AF9-5E02-4E53-A4C4-0B562CBD086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3615" y="1659611"/>
            <a:ext cx="609759" cy="1227894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6061100"/>
            <a:ext cx="609759" cy="1227894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186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4056728"/>
            <a:ext cx="8463620" cy="5449865"/>
          </a:xfrm>
        </p:spPr>
        <p:txBody>
          <a:bodyPr anchor="b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9506593"/>
            <a:ext cx="8463620" cy="317886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6193-77C4-4110-BA4F-C090BCE2654C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2AF9-5E02-4E53-A4C4-0B562CBD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55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1280019"/>
            <a:ext cx="8096243" cy="6346761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8426791"/>
            <a:ext cx="8463621" cy="107980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9506593"/>
            <a:ext cx="8463620" cy="317886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6193-77C4-4110-BA4F-C090BCE2654C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2AF9-5E02-4E53-A4C4-0B562CBD086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3615" y="1659611"/>
            <a:ext cx="609759" cy="1227894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6061100"/>
            <a:ext cx="609759" cy="1227894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458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1280019"/>
            <a:ext cx="8455287" cy="6346761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8426791"/>
            <a:ext cx="8463621" cy="107980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9506593"/>
            <a:ext cx="8463620" cy="317886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6193-77C4-4110-BA4F-C090BCE2654C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2AF9-5E02-4E53-A4C4-0B562CBD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23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6193-77C4-4110-BA4F-C090BCE2654C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2AF9-5E02-4E53-A4C4-0B562CBD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8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1280020"/>
            <a:ext cx="1305083" cy="1102683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1280020"/>
            <a:ext cx="6926701" cy="110268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6193-77C4-4110-BA4F-C090BCE2654C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2AF9-5E02-4E53-A4C4-0B562CBD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8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6193-77C4-4110-BA4F-C090BCE2654C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2AF9-5E02-4E53-A4C4-0B562CBD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5671199"/>
            <a:ext cx="8463620" cy="3835397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9506593"/>
            <a:ext cx="8463620" cy="1806641"/>
          </a:xfrm>
        </p:spPr>
        <p:txBody>
          <a:bodyPr anchor="t"/>
          <a:lstStyle>
            <a:lvl1pPr marL="0" indent="0" algn="l">
              <a:buNone/>
              <a:defRPr sz="26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6193-77C4-4110-BA4F-C090BCE2654C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2AF9-5E02-4E53-A4C4-0B562CBD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2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80019"/>
            <a:ext cx="8463619" cy="27733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4536737"/>
            <a:ext cx="4117479" cy="81487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4536740"/>
            <a:ext cx="4117480" cy="8148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6193-77C4-4110-BA4F-C090BCE2654C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2AF9-5E02-4E53-A4C4-0B562CBD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2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80019"/>
            <a:ext cx="8463617" cy="277337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4537564"/>
            <a:ext cx="4120896" cy="1210017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5747584"/>
            <a:ext cx="4120896" cy="693788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4537564"/>
            <a:ext cx="4120896" cy="1210017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5747584"/>
            <a:ext cx="4120896" cy="693788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6193-77C4-4110-BA4F-C090BCE2654C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2AF9-5E02-4E53-A4C4-0B562CBD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1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280019"/>
            <a:ext cx="8463619" cy="27733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6193-77C4-4110-BA4F-C090BCE2654C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2AF9-5E02-4E53-A4C4-0B562CBD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1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6193-77C4-4110-BA4F-C090BCE2654C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2AF9-5E02-4E53-A4C4-0B562CBD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3146721"/>
            <a:ext cx="3720243" cy="2684483"/>
          </a:xfrm>
        </p:spPr>
        <p:txBody>
          <a:bodyPr anchor="b">
            <a:normAutofit/>
          </a:bodyPr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1081224"/>
            <a:ext cx="4514716" cy="116042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5831203"/>
            <a:ext cx="3720243" cy="5426745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6193-77C4-4110-BA4F-C090BCE2654C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2AF9-5E02-4E53-A4C4-0B562CBD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5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0080149"/>
            <a:ext cx="8463619" cy="1190019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1280019"/>
            <a:ext cx="8463619" cy="8075118"/>
          </a:xfrm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11270168"/>
            <a:ext cx="8463619" cy="141529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6193-77C4-4110-BA4F-C090BCE2654C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2AF9-5E02-4E53-A4C4-0B562CBD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17780"/>
            <a:ext cx="12226407" cy="1443577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1280019"/>
            <a:ext cx="8463617" cy="27733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4536740"/>
            <a:ext cx="8463619" cy="814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12685465"/>
            <a:ext cx="91217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6193-77C4-4110-BA4F-C090BCE2654C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12685465"/>
            <a:ext cx="616396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2" y="12685465"/>
            <a:ext cx="68351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F032AF9-5E02-4E53-A4C4-0B562CBD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0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7E5E-1EC1-470D-98DD-4D28F4479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951" y="6175640"/>
            <a:ext cx="8049052" cy="1646302"/>
          </a:xfrm>
        </p:spPr>
        <p:txBody>
          <a:bodyPr/>
          <a:lstStyle/>
          <a:p>
            <a:r>
              <a:rPr lang="en-US" dirty="0"/>
              <a:t>OPTIMIZING SECURITY IN RESOURCE CONSTRAINED SYSTEMS</a:t>
            </a:r>
          </a:p>
        </p:txBody>
      </p:sp>
    </p:spTree>
    <p:extLst>
      <p:ext uri="{BB962C8B-B14F-4D97-AF65-F5344CB8AC3E}">
        <p14:creationId xmlns:p14="http://schemas.microsoft.com/office/powerpoint/2010/main" val="192895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rnational Journal of Current Advan urnal of Current Advanced ...">
            <a:extLst>
              <a:ext uri="{FF2B5EF4-FFF2-40B4-BE49-F238E27FC236}">
                <a16:creationId xmlns:a16="http://schemas.microsoft.com/office/drawing/2014/main" id="{79CE530B-FF9A-47FD-AA48-9808E22D2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234" y="655256"/>
            <a:ext cx="4761166" cy="1278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40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45FF-3874-4990-B8FE-F0766D49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185" y="6597606"/>
            <a:ext cx="8463617" cy="277337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Choose two large primes P &amp; Q</a:t>
            </a:r>
            <a:br>
              <a:rPr lang="en-IN" b="1" dirty="0"/>
            </a:br>
            <a:br>
              <a:rPr lang="en-IN" b="1" dirty="0"/>
            </a:br>
            <a:r>
              <a:rPr lang="en-IN" sz="5300" b="1" dirty="0">
                <a:solidFill>
                  <a:schemeClr val="accent4"/>
                </a:solidFill>
              </a:rPr>
              <a:t>n = P*Q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6E7B22-0AED-4E8F-BDD7-F64B5A7D1A4F}"/>
              </a:ext>
            </a:extLst>
          </p:cNvPr>
          <p:cNvSpPr/>
          <p:nvPr/>
        </p:nvSpPr>
        <p:spPr>
          <a:xfrm>
            <a:off x="1516185" y="3666537"/>
            <a:ext cx="354135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>
                <a:solidFill>
                  <a:srgbClr val="90C226"/>
                </a:solidFill>
              </a:rPr>
              <a:t>Calculate n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98660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7C09-CBE7-4D58-B579-84C906D0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117" y="5813419"/>
            <a:ext cx="8463617" cy="2773374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4"/>
                </a:solidFill>
              </a:rPr>
              <a:t>φ</a:t>
            </a:r>
            <a:r>
              <a:rPr lang="en-US" b="1" dirty="0">
                <a:solidFill>
                  <a:schemeClr val="accent4"/>
                </a:solidFill>
              </a:rPr>
              <a:t>(n) = (P-1)*(Q-1)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1E8785-ADAC-46F8-9B23-A2A35EE53D16}"/>
              </a:ext>
            </a:extLst>
          </p:cNvPr>
          <p:cNvSpPr/>
          <p:nvPr/>
        </p:nvSpPr>
        <p:spPr>
          <a:xfrm>
            <a:off x="1502117" y="3371115"/>
            <a:ext cx="449514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</a:rPr>
              <a:t>Calculate </a:t>
            </a:r>
            <a:r>
              <a:rPr lang="el-GR" sz="5000" b="1" dirty="0">
                <a:solidFill>
                  <a:schemeClr val="accent1"/>
                </a:solidFill>
              </a:rPr>
              <a:t>φ</a:t>
            </a:r>
            <a:r>
              <a:rPr lang="en-US" sz="5000" b="1" dirty="0">
                <a:solidFill>
                  <a:schemeClr val="accent1"/>
                </a:solidFill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34998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14B1-3B94-4D1B-A405-D111806A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624" y="5934899"/>
            <a:ext cx="8596668" cy="38416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4"/>
                </a:solidFill>
              </a:rPr>
              <a:t>1&lt;e&lt;</a:t>
            </a:r>
            <a:r>
              <a:rPr lang="el-GR" sz="4800" b="1" dirty="0">
                <a:solidFill>
                  <a:schemeClr val="accent4"/>
                </a:solidFill>
              </a:rPr>
              <a:t>φ</a:t>
            </a:r>
            <a:r>
              <a:rPr lang="en-US" sz="4800" b="1" dirty="0">
                <a:solidFill>
                  <a:schemeClr val="accent4"/>
                </a:solidFill>
              </a:rPr>
              <a:t>(n)</a:t>
            </a:r>
            <a:br>
              <a:rPr lang="el-GR" dirty="0">
                <a:solidFill>
                  <a:schemeClr val="accent4"/>
                </a:solidFill>
              </a:rPr>
            </a:br>
            <a:br>
              <a:rPr lang="en-US" dirty="0">
                <a:solidFill>
                  <a:schemeClr val="accent4"/>
                </a:solidFill>
              </a:rPr>
            </a:br>
            <a:r>
              <a:rPr lang="en-US" sz="4800" b="1" dirty="0">
                <a:solidFill>
                  <a:schemeClr val="accent4"/>
                </a:solidFill>
              </a:rPr>
              <a:t>GCD(e,</a:t>
            </a:r>
            <a:r>
              <a:rPr lang="el-GR" sz="4800" b="1" dirty="0">
                <a:solidFill>
                  <a:schemeClr val="accent4"/>
                </a:solidFill>
              </a:rPr>
              <a:t> φ</a:t>
            </a:r>
            <a:r>
              <a:rPr lang="en-US" sz="4800" b="1" dirty="0">
                <a:solidFill>
                  <a:schemeClr val="accent4"/>
                </a:solidFill>
              </a:rPr>
              <a:t>(n)) = 1 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dirty="0"/>
              <a:t>i.e. they are Co-primes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0208E5-26F4-459E-A2F6-679D43880A71}"/>
              </a:ext>
            </a:extLst>
          </p:cNvPr>
          <p:cNvSpPr/>
          <p:nvPr/>
        </p:nvSpPr>
        <p:spPr>
          <a:xfrm>
            <a:off x="1098430" y="3771106"/>
            <a:ext cx="104523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rgbClr val="90C226"/>
                </a:solidFill>
              </a:rPr>
              <a:t>Calculate encryption key, 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65210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FFC8406-2866-4EAC-B833-59E435B092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48269" y="5797835"/>
                <a:ext cx="8596668" cy="1320800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sz="5300" b="1" dirty="0">
                    <a:solidFill>
                      <a:schemeClr val="accent4"/>
                    </a:solidFill>
                  </a:rPr>
                  <a:t>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3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300" b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5300" b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5300" b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5300" b="1" dirty="0">
                    <a:solidFill>
                      <a:schemeClr val="accent4"/>
                    </a:solidFill>
                  </a:rPr>
                  <a:t>mod </a:t>
                </a:r>
                <a:r>
                  <a:rPr lang="el-GR" sz="5300" b="1" dirty="0">
                    <a:solidFill>
                      <a:schemeClr val="accent4"/>
                    </a:solidFill>
                  </a:rPr>
                  <a:t>φ</a:t>
                </a:r>
                <a:r>
                  <a:rPr lang="en-US" sz="5300" b="1" dirty="0">
                    <a:solidFill>
                      <a:schemeClr val="accent4"/>
                    </a:solidFill>
                  </a:rPr>
                  <a:t>(n)</a:t>
                </a:r>
                <a:br>
                  <a:rPr lang="en-US" sz="4800" b="1" dirty="0"/>
                </a:br>
                <a:br>
                  <a:rPr lang="en-US" sz="4800" b="1" dirty="0"/>
                </a:br>
                <a:r>
                  <a:rPr lang="en-US" b="1" dirty="0"/>
                  <a:t>D1 = 1/e</a:t>
                </a:r>
                <a:br>
                  <a:rPr lang="en-US" b="1" dirty="0"/>
                </a:br>
                <a:br>
                  <a:rPr lang="en-US" b="1" dirty="0"/>
                </a:br>
                <a:r>
                  <a:rPr lang="en-US" b="1" dirty="0"/>
                  <a:t>D = mod(D1, </a:t>
                </a:r>
                <a:r>
                  <a:rPr lang="el-GR" b="1" dirty="0"/>
                  <a:t>φ</a:t>
                </a:r>
                <a:r>
                  <a:rPr lang="en-US" b="1" dirty="0"/>
                  <a:t>(n))</a:t>
                </a:r>
                <a:endParaRPr lang="en-US" sz="48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FFC8406-2866-4EAC-B833-59E435B092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48269" y="5797835"/>
                <a:ext cx="8596668" cy="1320800"/>
              </a:xfrm>
              <a:blipFill>
                <a:blip r:embed="rId2"/>
                <a:stretch>
                  <a:fillRect t="-9217" b="-183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A066258-F84C-49D5-B9E5-0E38C002F896}"/>
              </a:ext>
            </a:extLst>
          </p:cNvPr>
          <p:cNvSpPr/>
          <p:nvPr/>
        </p:nvSpPr>
        <p:spPr>
          <a:xfrm>
            <a:off x="1048270" y="3987568"/>
            <a:ext cx="844078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rgbClr val="90C226"/>
                </a:solidFill>
              </a:rPr>
              <a:t>Calculate decryption key, D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07996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FBEC50-F290-4112-B0C0-9C9BF8F6B56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86292" y="5879306"/>
                <a:ext cx="8596668" cy="1320800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sz="5300" b="1" dirty="0">
                    <a:solidFill>
                      <a:schemeClr val="accent4"/>
                    </a:solidFill>
                  </a:rPr>
                  <a:t>C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3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3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sz="53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p>
                    <m:r>
                      <a:rPr lang="en-US" sz="53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53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3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br>
                  <a:rPr lang="en-US" sz="4800" b="1" dirty="0">
                    <a:solidFill>
                      <a:schemeClr val="accent4"/>
                    </a:solidFill>
                  </a:rPr>
                </a:br>
                <a:br>
                  <a:rPr lang="en-US" sz="4800" b="1" dirty="0">
                    <a:solidFill>
                      <a:schemeClr val="accent4"/>
                    </a:solidFill>
                  </a:rPr>
                </a:br>
                <a:r>
                  <a:rPr lang="en-US" sz="4800" dirty="0"/>
                  <a:t>where, M = Plaintext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FBEC50-F290-4112-B0C0-9C9BF8F6B5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86292" y="5879306"/>
                <a:ext cx="8596668" cy="1320800"/>
              </a:xfrm>
              <a:blipFill>
                <a:blip r:embed="rId2"/>
                <a:stretch>
                  <a:fillRect t="-10599" b="-82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80B4AF7-2D60-4EA0-B974-83469F64587E}"/>
              </a:ext>
            </a:extLst>
          </p:cNvPr>
          <p:cNvSpPr/>
          <p:nvPr/>
        </p:nvSpPr>
        <p:spPr>
          <a:xfrm>
            <a:off x="1186292" y="4047954"/>
            <a:ext cx="91309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rgbClr val="90C226"/>
                </a:solidFill>
              </a:rPr>
              <a:t>Calculate Cipher Text, C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5599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F00881B-8AA7-49E9-B16E-F72E442B82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53408" y="5879306"/>
                <a:ext cx="8596668" cy="1320800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sz="5300" b="1" dirty="0">
                    <a:solidFill>
                      <a:schemeClr val="accent4"/>
                    </a:solidFill>
                  </a:rPr>
                  <a:t>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3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3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53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p>
                    <m:r>
                      <a:rPr lang="en-US" sz="53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53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3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br>
                  <a:rPr lang="en-US" b="0" dirty="0"/>
                </a:br>
                <a:br>
                  <a:rPr lang="en-US" b="0" dirty="0"/>
                </a:br>
                <a:r>
                  <a:rPr lang="en-US" sz="4800" dirty="0"/>
                  <a:t>where, C = Cipher Text</a:t>
                </a:r>
                <a:br>
                  <a:rPr lang="en-US" sz="4800" dirty="0"/>
                </a:br>
                <a:r>
                  <a:rPr lang="en-US" sz="4800" dirty="0"/>
                  <a:t>			D = Decryption Key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F00881B-8AA7-49E9-B16E-F72E442B8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53408" y="5879306"/>
                <a:ext cx="8596668" cy="1320800"/>
              </a:xfrm>
              <a:blipFill>
                <a:blip r:embed="rId2"/>
                <a:stretch>
                  <a:fillRect t="-9677" b="-13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EB209BE-8CC2-4AEE-AD28-2B42F52CE9A8}"/>
              </a:ext>
            </a:extLst>
          </p:cNvPr>
          <p:cNvSpPr/>
          <p:nvPr/>
        </p:nvSpPr>
        <p:spPr>
          <a:xfrm>
            <a:off x="1186292" y="4047954"/>
            <a:ext cx="91309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rgbClr val="90C226"/>
                </a:solidFill>
              </a:rPr>
              <a:t>Calculate Plaintext, M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3415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12BE33-0977-46D4-980F-DEA9D020C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24" y="-61246"/>
            <a:ext cx="6508376" cy="145391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F471B9-3C23-4649-AACC-9E6C42146110}"/>
              </a:ext>
            </a:extLst>
          </p:cNvPr>
          <p:cNvSpPr txBox="1"/>
          <p:nvPr/>
        </p:nvSpPr>
        <p:spPr>
          <a:xfrm flipH="1">
            <a:off x="6362113" y="1645920"/>
            <a:ext cx="35556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4"/>
                </a:solidFill>
              </a:rPr>
              <a:t>OPTIMIZED RSA ALGORITHM FLOWCHART</a:t>
            </a:r>
            <a:endParaRPr lang="en-US" sz="4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289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</TotalTime>
  <Words>149</Words>
  <Application>Microsoft Office PowerPoint</Application>
  <PresentationFormat>Custom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Trebuchet MS</vt:lpstr>
      <vt:lpstr>Wingdings 3</vt:lpstr>
      <vt:lpstr>Facet</vt:lpstr>
      <vt:lpstr>OPTIMIZING SECURITY IN RESOURCE CONSTRAINED SYSTEMS</vt:lpstr>
      <vt:lpstr>PowerPoint Presentation</vt:lpstr>
      <vt:lpstr>Choose two large primes P &amp; Q  n = P*Q</vt:lpstr>
      <vt:lpstr>φ(n) = (P-1)*(Q-1)</vt:lpstr>
      <vt:lpstr>1&lt;e&lt;φ(n)  GCD(e, φ(n)) = 1   i.e. they are Co-primes</vt:lpstr>
      <vt:lpstr>D = e^(-1)mod φ(n)  D1 = 1/e  D = mod(D1, φ(n))</vt:lpstr>
      <vt:lpstr>C = M^e mod n  where, M = Plaintext</vt:lpstr>
      <vt:lpstr>M = C^D mod n  where, C = Cipher Text    D = Decryption Key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SECURITY IN RESOURCE CONSTRAINED SYSTEMS</dc:title>
  <dc:creator>Anant Singhal</dc:creator>
  <cp:lastModifiedBy>Anant Singhal</cp:lastModifiedBy>
  <cp:revision>8</cp:revision>
  <dcterms:created xsi:type="dcterms:W3CDTF">2020-05-27T16:56:32Z</dcterms:created>
  <dcterms:modified xsi:type="dcterms:W3CDTF">2020-05-29T07:15:08Z</dcterms:modified>
</cp:coreProperties>
</file>