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sldIdLst>
    <p:sldId id="284" r:id="rId5"/>
    <p:sldId id="287" r:id="rId6"/>
    <p:sldId id="295" r:id="rId7"/>
    <p:sldId id="299" r:id="rId8"/>
    <p:sldId id="293" r:id="rId9"/>
    <p:sldId id="303" r:id="rId10"/>
    <p:sldId id="306" r:id="rId11"/>
    <p:sldId id="300" r:id="rId12"/>
    <p:sldId id="301" r:id="rId13"/>
    <p:sldId id="311" r:id="rId14"/>
    <p:sldId id="302" r:id="rId15"/>
    <p:sldId id="304" r:id="rId16"/>
    <p:sldId id="305" r:id="rId17"/>
    <p:sldId id="292" r:id="rId18"/>
    <p:sldId id="310" r:id="rId19"/>
    <p:sldId id="309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F143FE-3537-45AE-AAF7-E1FA2E76F68C}">
          <p14:sldIdLst>
            <p14:sldId id="284"/>
            <p14:sldId id="287"/>
            <p14:sldId id="295"/>
            <p14:sldId id="299"/>
            <p14:sldId id="293"/>
            <p14:sldId id="303"/>
            <p14:sldId id="306"/>
            <p14:sldId id="300"/>
            <p14:sldId id="301"/>
            <p14:sldId id="311"/>
            <p14:sldId id="302"/>
            <p14:sldId id="304"/>
            <p14:sldId id="305"/>
            <p14:sldId id="292"/>
            <p14:sldId id="310"/>
            <p14:sldId id="309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D8F"/>
    <a:srgbClr val="264653"/>
    <a:srgbClr val="FFFFFF"/>
    <a:srgbClr val="F3EBE8"/>
    <a:srgbClr val="F3D6CD"/>
    <a:srgbClr val="1F98B3"/>
    <a:srgbClr val="E9C46A"/>
    <a:srgbClr val="97EFD3"/>
    <a:srgbClr val="F15574"/>
    <a:srgbClr val="F4E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>
        <p:scale>
          <a:sx n="100" d="100"/>
          <a:sy n="100" d="100"/>
        </p:scale>
        <p:origin x="38" y="-30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 Forest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Random Forest Feature Importance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Sheet2!$A$2:$A$11</c:f>
              <c:strCache>
                <c:ptCount val="10"/>
                <c:pt idx="0">
                  <c:v>age_of_policyholder</c:v>
                </c:pt>
                <c:pt idx="1">
                  <c:v>age_of_car</c:v>
                </c:pt>
                <c:pt idx="2">
                  <c:v>policy_age</c:v>
                </c:pt>
                <c:pt idx="3">
                  <c:v>claims_in_5_years</c:v>
                </c:pt>
                <c:pt idx="4">
                  <c:v>gross_weight</c:v>
                </c:pt>
                <c:pt idx="5">
                  <c:v>height</c:v>
                </c:pt>
                <c:pt idx="6">
                  <c:v>ncap_rating</c:v>
                </c:pt>
                <c:pt idx="7">
                  <c:v>turning_radius</c:v>
                </c:pt>
                <c:pt idx="8">
                  <c:v>length</c:v>
                </c:pt>
                <c:pt idx="9">
                  <c:v>width</c:v>
                </c:pt>
              </c:strCache>
            </c:str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0.31934899999999999</c:v>
                </c:pt>
                <c:pt idx="1">
                  <c:v>0.20027</c:v>
                </c:pt>
                <c:pt idx="2">
                  <c:v>0.18315500000000001</c:v>
                </c:pt>
                <c:pt idx="3">
                  <c:v>0.13402</c:v>
                </c:pt>
                <c:pt idx="4">
                  <c:v>1.2498E-2</c:v>
                </c:pt>
                <c:pt idx="5">
                  <c:v>1.1694E-2</c:v>
                </c:pt>
                <c:pt idx="6">
                  <c:v>6.4330000000000003E-3</c:v>
                </c:pt>
                <c:pt idx="7">
                  <c:v>6.4289999999999998E-3</c:v>
                </c:pt>
                <c:pt idx="8">
                  <c:v>6.1609999999999998E-3</c:v>
                </c:pt>
                <c:pt idx="9">
                  <c:v>5.6779999999999999E-3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77-4DCA-BDA8-3551958B9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1646224"/>
        <c:axId val="501643600"/>
      </c:barChart>
      <c:catAx>
        <c:axId val="50164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43600"/>
        <c:crosses val="autoZero"/>
        <c:auto val="1"/>
        <c:lblAlgn val="ctr"/>
        <c:lblOffset val="100"/>
        <c:noMultiLvlLbl val="0"/>
      </c:catAx>
      <c:valAx>
        <c:axId val="5016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4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Mutual Information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Mutual Information Regression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Sheet2!$C$2:$C$11</c:f>
              <c:strCache>
                <c:ptCount val="10"/>
                <c:pt idx="0">
                  <c:v>height</c:v>
                </c:pt>
                <c:pt idx="1">
                  <c:v>gross_weight</c:v>
                </c:pt>
                <c:pt idx="2">
                  <c:v>width</c:v>
                </c:pt>
                <c:pt idx="3">
                  <c:v>displacement</c:v>
                </c:pt>
                <c:pt idx="4">
                  <c:v>max_power</c:v>
                </c:pt>
                <c:pt idx="5">
                  <c:v>turning_radius</c:v>
                </c:pt>
                <c:pt idx="6">
                  <c:v>length</c:v>
                </c:pt>
                <c:pt idx="7">
                  <c:v>max_torque</c:v>
                </c:pt>
                <c:pt idx="8">
                  <c:v>ncap_rating</c:v>
                </c:pt>
                <c:pt idx="9">
                  <c:v>claims_in_5_years</c:v>
                </c:pt>
              </c:strCache>
            </c:strRef>
          </c:cat>
          <c:val>
            <c:numRef>
              <c:f>Sheet2!$D$2:$D$11</c:f>
              <c:numCache>
                <c:formatCode>General</c:formatCode>
                <c:ptCount val="10"/>
                <c:pt idx="0">
                  <c:v>1.5783130000000001</c:v>
                </c:pt>
                <c:pt idx="1">
                  <c:v>1.5582009999999999</c:v>
                </c:pt>
                <c:pt idx="2">
                  <c:v>1.556319</c:v>
                </c:pt>
                <c:pt idx="3">
                  <c:v>1.514891</c:v>
                </c:pt>
                <c:pt idx="4">
                  <c:v>1.510224</c:v>
                </c:pt>
                <c:pt idx="5">
                  <c:v>1.508697</c:v>
                </c:pt>
                <c:pt idx="6">
                  <c:v>1.4979750000000001</c:v>
                </c:pt>
                <c:pt idx="7">
                  <c:v>1.4921580000000001</c:v>
                </c:pt>
                <c:pt idx="8">
                  <c:v>1.0972249999999999</c:v>
                </c:pt>
                <c:pt idx="9">
                  <c:v>0.75046100000000004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2-4B13-801C-C153ECA64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1648520"/>
        <c:axId val="501643272"/>
      </c:barChart>
      <c:catAx>
        <c:axId val="50164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43272"/>
        <c:crosses val="autoZero"/>
        <c:auto val="1"/>
        <c:lblAlgn val="ctr"/>
        <c:lblOffset val="100"/>
        <c:noMultiLvlLbl val="0"/>
      </c:catAx>
      <c:valAx>
        <c:axId val="501643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648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(Sheet1!$A$2:$A$4,Sheet1!$A$6)</c:f>
              <c:strCache>
                <c:ptCount val="4"/>
                <c:pt idx="0">
                  <c:v>Linear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XGBoost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Sheet1!$C$2:$C$6</c15:sqref>
                  </c15:fullRef>
                </c:ext>
              </c:extLst>
              <c:f>(Sheet1!$C$2:$C$4,Sheet1!$C$6)</c:f>
              <c:numCache>
                <c:formatCode>General</c:formatCode>
                <c:ptCount val="4"/>
                <c:pt idx="0">
                  <c:v>0.26323538376772598</c:v>
                </c:pt>
                <c:pt idx="1">
                  <c:v>1.0157240563757901</c:v>
                </c:pt>
                <c:pt idx="2">
                  <c:v>143.813143586189</c:v>
                </c:pt>
                <c:pt idx="3">
                  <c:v>37.147080965411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D-4AD5-BFAA-88392E9944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(Sheet1!$A$2:$A$4,Sheet1!$A$6)</c:f>
              <c:strCache>
                <c:ptCount val="4"/>
                <c:pt idx="0">
                  <c:v>Linear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XGBoost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Sheet1!$D$2:$D$6</c15:sqref>
                  </c15:fullRef>
                </c:ext>
              </c:extLst>
              <c:f>(Sheet1!$D$2:$D$4,Sheet1!$D$6)</c:f>
              <c:numCache>
                <c:formatCode>General</c:formatCode>
                <c:ptCount val="4"/>
                <c:pt idx="0">
                  <c:v>0.207077967876272</c:v>
                </c:pt>
                <c:pt idx="1">
                  <c:v>0.25301961361926101</c:v>
                </c:pt>
                <c:pt idx="2">
                  <c:v>104.56140340786899</c:v>
                </c:pt>
                <c:pt idx="3">
                  <c:v>10.5019026417019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BD-4AD5-BFAA-88392E99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2901808"/>
        <c:axId val="3129031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MSE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Sheet1!$B$2:$B$6</c15:sqref>
                        </c15:fullRef>
                        <c15:formulaRef>
                          <c15:sqref>(Sheet1!$B$2:$B$4,Sheet1!$B$6)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6.9292867267342198E-2</c:v>
                      </c:pt>
                      <c:pt idx="1">
                        <c:v>1.03169535870049</c:v>
                      </c:pt>
                      <c:pt idx="2">
                        <c:v>20682.2202681419</c:v>
                      </c:pt>
                      <c:pt idx="3">
                        <c:v>1379.9056242508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DBD-4AD5-BFAA-88392E99440C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R² Score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4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4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4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Sheet1!$E$2:$E$6</c15:sqref>
                        </c15:fullRef>
                        <c15:formulaRef>
                          <c15:sqref>(Sheet1!$E$2:$E$4,Sheet1!$E$6)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0.99999997763374804</c:v>
                      </c:pt>
                      <c:pt idx="1">
                        <c:v>0.99999966699085696</c:v>
                      </c:pt>
                      <c:pt idx="2">
                        <c:v>0.99332422271919296</c:v>
                      </c:pt>
                      <c:pt idx="3">
                        <c:v>0.99955459604933095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DBD-4AD5-BFAA-88392E99440C}"/>
                  </c:ext>
                </c:extLst>
              </c15:ser>
            </c15:filteredBarSeries>
          </c:ext>
        </c:extLst>
      </c:barChart>
      <c:catAx>
        <c:axId val="31290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3120"/>
        <c:crosses val="autoZero"/>
        <c:auto val="1"/>
        <c:lblAlgn val="ctr"/>
        <c:lblOffset val="100"/>
        <c:noMultiLvlLbl val="0"/>
      </c:catAx>
      <c:valAx>
        <c:axId val="31290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R²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(Sheet1!$A$2:$A$4,Sheet1!$A$6)</c:f>
              <c:strCache>
                <c:ptCount val="4"/>
                <c:pt idx="0">
                  <c:v>Linear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XGBoost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Sheet1!$E$2:$E$6</c15:sqref>
                  </c15:fullRef>
                </c:ext>
              </c:extLst>
              <c:f>(Sheet1!$E$2:$E$4,Sheet1!$E$6)</c:f>
              <c:numCache>
                <c:formatCode>General</c:formatCode>
                <c:ptCount val="4"/>
                <c:pt idx="0">
                  <c:v>0.99999997763374804</c:v>
                </c:pt>
                <c:pt idx="1">
                  <c:v>0.99999966699085696</c:v>
                </c:pt>
                <c:pt idx="2">
                  <c:v>0.99332422271919296</c:v>
                </c:pt>
                <c:pt idx="3">
                  <c:v>0.99955459604933095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2-403A-B198-BB9E06BD0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2901808"/>
        <c:axId val="3129031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MSE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Sheet1!$B$2:$B$6</c15:sqref>
                        </c15:fullRef>
                        <c15:formulaRef>
                          <c15:sqref>(Sheet1!$B$2:$B$4,Sheet1!$B$6)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6.9292867267342198E-2</c:v>
                      </c:pt>
                      <c:pt idx="1">
                        <c:v>1.03169535870049</c:v>
                      </c:pt>
                      <c:pt idx="2">
                        <c:v>20682.2202681419</c:v>
                      </c:pt>
                      <c:pt idx="3">
                        <c:v>1379.9056242508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F12-403A-B198-BB9E06BD069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RMSE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Sheet1!$C$2:$C$6</c15:sqref>
                        </c15:fullRef>
                        <c15:formulaRef>
                          <c15:sqref>(Sheet1!$C$2:$C$4,Sheet1!$C$6)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0.26323538376772598</c:v>
                      </c:pt>
                      <c:pt idx="1">
                        <c:v>1.0157240563757901</c:v>
                      </c:pt>
                      <c:pt idx="2">
                        <c:v>143.813143586189</c:v>
                      </c:pt>
                      <c:pt idx="3">
                        <c:v>37.147080965411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F12-403A-B198-BB9E06BD069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MAE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3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3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3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Sheet1!$D$2:$D$6</c15:sqref>
                        </c15:fullRef>
                        <c15:formulaRef>
                          <c15:sqref>(Sheet1!$D$2:$D$4,Sheet1!$D$6)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0.207077967876272</c:v>
                      </c:pt>
                      <c:pt idx="1">
                        <c:v>0.25301961361926101</c:v>
                      </c:pt>
                      <c:pt idx="2">
                        <c:v>104.56140340786899</c:v>
                      </c:pt>
                      <c:pt idx="3">
                        <c:v>10.5019026417019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F12-403A-B198-BB9E06BD0698}"/>
                  </c:ext>
                </c:extLst>
              </c15:ser>
            </c15:filteredBarSeries>
          </c:ext>
        </c:extLst>
      </c:barChart>
      <c:catAx>
        <c:axId val="31290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3120"/>
        <c:crosses val="autoZero"/>
        <c:auto val="1"/>
        <c:lblAlgn val="ctr"/>
        <c:lblOffset val="100"/>
        <c:noMultiLvlLbl val="0"/>
      </c:catAx>
      <c:valAx>
        <c:axId val="31290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(Sheet1!$A$2:$A$4,Sheet1!$A$6)</c:f>
              <c:strCache>
                <c:ptCount val="4"/>
                <c:pt idx="0">
                  <c:v>Linear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XGBoost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(Sheet1!$B$2:$B$4,Sheet1!$B$6)</c:f>
              <c:numCache>
                <c:formatCode>General</c:formatCode>
                <c:ptCount val="4"/>
                <c:pt idx="0">
                  <c:v>6.9292867267342198E-2</c:v>
                </c:pt>
                <c:pt idx="1">
                  <c:v>1.03169535870049</c:v>
                </c:pt>
                <c:pt idx="2">
                  <c:v>20682.2202681419</c:v>
                </c:pt>
                <c:pt idx="3">
                  <c:v>1379.9056242508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D9-48C4-ABB9-D76B2ED82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2901808"/>
        <c:axId val="312903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RMSE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2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2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2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Sheet1!$C$2:$C$6</c15:sqref>
                        </c15:fullRef>
                        <c15:formulaRef>
                          <c15:sqref>(Sheet1!$C$2:$C$4,Sheet1!$C$6)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0.26323538376772598</c:v>
                      </c:pt>
                      <c:pt idx="1">
                        <c:v>1.0157240563757901</c:v>
                      </c:pt>
                      <c:pt idx="2">
                        <c:v>143.813143586189</c:v>
                      </c:pt>
                      <c:pt idx="3">
                        <c:v>37.147080965411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BD9-48C4-ABB9-D76B2ED8210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MAE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3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3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3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Sheet1!$D$2:$D$6</c15:sqref>
                        </c15:fullRef>
                        <c15:formulaRef>
                          <c15:sqref>(Sheet1!$D$2:$D$4,Sheet1!$D$6)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0.207077967876272</c:v>
                      </c:pt>
                      <c:pt idx="1">
                        <c:v>0.25301961361926101</c:v>
                      </c:pt>
                      <c:pt idx="2">
                        <c:v>104.56140340786899</c:v>
                      </c:pt>
                      <c:pt idx="3">
                        <c:v>10.5019026417019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BD9-48C4-ABB9-D76B2ED8210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R² Score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4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4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4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Sheet1!$A$2:$A$6</c15:sqref>
                        </c15:fullRef>
                        <c15:formulaRef>
                          <c15:sqref>(Sheet1!$A$2:$A$4,Sheet1!$A$6)</c15:sqref>
                        </c15:formulaRef>
                      </c:ext>
                    </c:extLst>
                    <c:strCache>
                      <c:ptCount val="4"/>
                      <c:pt idx="0">
                        <c:v>Linear Regression</c:v>
                      </c:pt>
                      <c:pt idx="1">
                        <c:v>Random Forest</c:v>
                      </c:pt>
                      <c:pt idx="2">
                        <c:v>Gradient Boosting</c:v>
                      </c:pt>
                      <c:pt idx="3">
                        <c:v>XGBoost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Sheet1!$E$2:$E$6</c15:sqref>
                        </c15:fullRef>
                        <c15:formulaRef>
                          <c15:sqref>(Sheet1!$E$2:$E$4,Sheet1!$E$6)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0.99999997763374804</c:v>
                      </c:pt>
                      <c:pt idx="1">
                        <c:v>0.99999966699085696</c:v>
                      </c:pt>
                      <c:pt idx="2">
                        <c:v>0.99332422271919296</c:v>
                      </c:pt>
                      <c:pt idx="3">
                        <c:v>0.99955459604933095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BD9-48C4-ABB9-D76B2ED8210F}"/>
                  </c:ext>
                </c:extLst>
              </c15:ser>
            </c15:filteredBarSeries>
          </c:ext>
        </c:extLst>
      </c:barChart>
      <c:catAx>
        <c:axId val="31290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3120"/>
        <c:crosses val="autoZero"/>
        <c:auto val="1"/>
        <c:lblAlgn val="ctr"/>
        <c:lblOffset val="100"/>
        <c:noMultiLvlLbl val="0"/>
      </c:catAx>
      <c:valAx>
        <c:axId val="31290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0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Predicting Insurance Claim Severity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Anant Kumar Verma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0A091D-B50F-4F29-9388-9DDA8D7FD668}"/>
              </a:ext>
            </a:extLst>
          </p:cNvPr>
          <p:cNvSpPr/>
          <p:nvPr/>
        </p:nvSpPr>
        <p:spPr>
          <a:xfrm>
            <a:off x="7246779" y="815340"/>
            <a:ext cx="3834628" cy="492061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335293" y="1724664"/>
            <a:ext cx="3657600" cy="2741159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entury Gothic" panose="020B0502020202020204" pitchFamily="34" charset="0"/>
              </a:rPr>
              <a:t>Model Evaluation Result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41199"/>
              </p:ext>
            </p:extLst>
          </p:nvPr>
        </p:nvGraphicFramePr>
        <p:xfrm>
          <a:off x="698510" y="1687091"/>
          <a:ext cx="10794980" cy="440452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58996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158996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158996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158996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158996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l" fontAlgn="b"/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851" marR="7851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851" marR="7851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7851" marR="7851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MAE</a:t>
                      </a:r>
                    </a:p>
                  </a:txBody>
                  <a:tcPr marL="7851" marR="7851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R² Score</a:t>
                      </a:r>
                    </a:p>
                  </a:txBody>
                  <a:tcPr marL="7851" marR="7851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Linear Regression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0.069293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0.263235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0.207078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918003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Random Forest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1.031695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1.015724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0.25302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Gradient Boosting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20682.22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143.8131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104.5614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0.993324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Support Vector Regressor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3929821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1982.378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1224.092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-0.26846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XGBoost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1379.906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37.14708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10.5019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0.999555</a:t>
                      </a:r>
                    </a:p>
                  </a:txBody>
                  <a:tcPr marL="7851" marR="7851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B2096-B6C9-441B-ADF8-59C3081C99A3}"/>
              </a:ext>
            </a:extLst>
          </p:cNvPr>
          <p:cNvSpPr/>
          <p:nvPr/>
        </p:nvSpPr>
        <p:spPr>
          <a:xfrm>
            <a:off x="0" y="6289040"/>
            <a:ext cx="12192000" cy="568960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3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Visualization of Results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5695950" y="1051905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We evaluate models based on </a:t>
            </a:r>
            <a:r>
              <a:rPr lang="en-IN" b="1" dirty="0"/>
              <a:t>MSE, RMSE, MAE, and R² Score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Linear Regression</a:t>
            </a:r>
            <a:r>
              <a:rPr lang="en-IN" dirty="0"/>
              <a:t>: Lowest MSE and RMSE (0.07, 0.26), R² = </a:t>
            </a:r>
            <a:r>
              <a:rPr lang="en-IN" b="1" dirty="0"/>
              <a:t>1.00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Random Forest</a:t>
            </a:r>
            <a:r>
              <a:rPr lang="en-IN" dirty="0"/>
              <a:t>: Higher MSE and RMSE (1.03, 1.02), R² = </a:t>
            </a:r>
            <a:r>
              <a:rPr lang="en-IN" b="1" dirty="0"/>
              <a:t>1.00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Gradient Boosting</a:t>
            </a:r>
            <a:r>
              <a:rPr lang="en-IN" dirty="0"/>
              <a:t>: Very high MSE (20,682), but </a:t>
            </a:r>
            <a:r>
              <a:rPr lang="en-IN" b="1" dirty="0"/>
              <a:t>R² = 0.993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Support Vector Regressor (SVR)</a:t>
            </a:r>
            <a:r>
              <a:rPr lang="en-IN" dirty="0"/>
              <a:t>: Poor performance, </a:t>
            </a:r>
            <a:r>
              <a:rPr lang="en-IN" b="1" dirty="0"/>
              <a:t>negative R² (-0.268)</a:t>
            </a:r>
            <a:r>
              <a:rPr lang="en-IN" dirty="0"/>
              <a:t> → Not suitable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XGBoost</a:t>
            </a:r>
            <a:r>
              <a:rPr lang="en-IN" dirty="0"/>
              <a:t>: </a:t>
            </a:r>
            <a:r>
              <a:rPr lang="en-IN" b="1" dirty="0"/>
              <a:t>Very strong performance (MSE = 1379, RMSE = 37.14, MAE = 10.50, R² = 0.9996)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sz="1400" b="1" dirty="0"/>
              <a:t>**SVR Removed from chart because of very high RMSE, MSE and Negative R</a:t>
            </a:r>
            <a:r>
              <a:rPr lang="en-IN" sz="1400" b="1" baseline="30000" dirty="0"/>
              <a:t>2</a:t>
            </a:r>
            <a:endParaRPr lang="en-IN" sz="1400" baseline="300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0FCE11A-709B-4C7B-BDBA-3781081AE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57738"/>
              </p:ext>
            </p:extLst>
          </p:nvPr>
        </p:nvGraphicFramePr>
        <p:xfrm>
          <a:off x="894080" y="1066800"/>
          <a:ext cx="4749302" cy="467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66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Visualization of Results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5695950" y="1051905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We evaluate models based on </a:t>
            </a:r>
            <a:r>
              <a:rPr lang="en-IN" b="1" dirty="0"/>
              <a:t>MSE, RMSE, MAE, and R² Score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Linear Regression</a:t>
            </a:r>
            <a:r>
              <a:rPr lang="en-IN" dirty="0"/>
              <a:t>: Lowest MSE and RMSE (0.07, 0.26), R² = </a:t>
            </a:r>
            <a:r>
              <a:rPr lang="en-IN" b="1" dirty="0"/>
              <a:t>1.00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Random Forest</a:t>
            </a:r>
            <a:r>
              <a:rPr lang="en-IN" dirty="0"/>
              <a:t>: Higher MSE and RMSE (1.03, 1.02), R² = </a:t>
            </a:r>
            <a:r>
              <a:rPr lang="en-IN" b="1" dirty="0"/>
              <a:t>1.00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Gradient Boosting</a:t>
            </a:r>
            <a:r>
              <a:rPr lang="en-IN" dirty="0"/>
              <a:t>: Very high MSE (20,682), but </a:t>
            </a:r>
            <a:r>
              <a:rPr lang="en-IN" b="1" dirty="0"/>
              <a:t>R² = 0.993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Support Vector Regressor (SVR)</a:t>
            </a:r>
            <a:r>
              <a:rPr lang="en-IN" dirty="0"/>
              <a:t>: Poor performance, </a:t>
            </a:r>
            <a:r>
              <a:rPr lang="en-IN" b="1" dirty="0"/>
              <a:t>negative R² (-0.268)</a:t>
            </a:r>
            <a:r>
              <a:rPr lang="en-IN" dirty="0"/>
              <a:t> → Not suitable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XGBoost</a:t>
            </a:r>
            <a:r>
              <a:rPr lang="en-IN" dirty="0"/>
              <a:t>: </a:t>
            </a:r>
            <a:r>
              <a:rPr lang="en-IN" b="1" dirty="0"/>
              <a:t>Very strong performance (MSE = 1379, RMSE = 37.14, MAE = 10.50, R² = 0.9996)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sz="1400" b="1" dirty="0"/>
              <a:t>**SVR Removed from chart because of very high RMSE, MSE and Negative R</a:t>
            </a:r>
            <a:r>
              <a:rPr lang="en-IN" sz="1400" b="1" baseline="30000" dirty="0"/>
              <a:t>2</a:t>
            </a:r>
            <a:endParaRPr lang="en-IN" sz="1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FCE11A-709B-4C7B-BDBA-3781081AE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06391"/>
              </p:ext>
            </p:extLst>
          </p:nvPr>
        </p:nvGraphicFramePr>
        <p:xfrm>
          <a:off x="1072434" y="850119"/>
          <a:ext cx="4623516" cy="259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FCE11A-709B-4C7B-BDBA-3781081AE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689894"/>
              </p:ext>
            </p:extLst>
          </p:nvPr>
        </p:nvGraphicFramePr>
        <p:xfrm>
          <a:off x="1100796" y="3302000"/>
          <a:ext cx="4671141" cy="250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94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Choose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1062990" y="927388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47BD5-879E-4F2D-92CD-2E726DB96936}"/>
              </a:ext>
            </a:extLst>
          </p:cNvPr>
          <p:cNvSpPr/>
          <p:nvPr/>
        </p:nvSpPr>
        <p:spPr>
          <a:xfrm>
            <a:off x="1120628" y="789305"/>
            <a:ext cx="98115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High Accuracy &amp; Low Error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R² Score: 0.9996</a:t>
            </a:r>
            <a:r>
              <a:rPr lang="en-US" dirty="0"/>
              <a:t>, indicating a near-perfect fit while avoiding complete overfitting.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MSE: 1379, RMSE: 37.14, MAE: 10.50</a:t>
            </a:r>
            <a:r>
              <a:rPr lang="en-US" dirty="0"/>
              <a:t>, showing significantly lower prediction errors compared to Gradient Boosting and SVR.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Better Generalization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While </a:t>
            </a:r>
            <a:r>
              <a:rPr lang="en-US" b="1" dirty="0"/>
              <a:t>Linear Regression</a:t>
            </a:r>
            <a:r>
              <a:rPr lang="en-US" dirty="0"/>
              <a:t> has an </a:t>
            </a:r>
            <a:r>
              <a:rPr lang="en-US" b="1" dirty="0"/>
              <a:t>R² of 1.00</a:t>
            </a:r>
            <a:r>
              <a:rPr lang="en-US" dirty="0"/>
              <a:t>, its extremely low errors (MSE = 0.07) suggest </a:t>
            </a:r>
            <a:r>
              <a:rPr lang="en-US" b="1" dirty="0"/>
              <a:t>overfitting or data leakage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balances accuracy while </a:t>
            </a:r>
            <a:r>
              <a:rPr lang="en-US" b="1" dirty="0"/>
              <a:t>maintaining robust generalization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Handles Complex Data Relationships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b="1" dirty="0"/>
              <a:t>captures non-linear patterns</a:t>
            </a:r>
            <a:r>
              <a:rPr lang="en-US" dirty="0"/>
              <a:t> better than Linear Regression and SVR.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Unlike </a:t>
            </a:r>
            <a:r>
              <a:rPr lang="en-US" b="1" dirty="0"/>
              <a:t>Random Forest</a:t>
            </a:r>
            <a:r>
              <a:rPr lang="en-US" dirty="0"/>
              <a:t>, it reduces variance and avoids overfitting through boosting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&amp; Scalable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is optimized for </a:t>
            </a:r>
            <a:r>
              <a:rPr lang="en-US" b="1" dirty="0"/>
              <a:t>speed and efficiency</a:t>
            </a:r>
            <a:r>
              <a:rPr lang="en-US" dirty="0"/>
              <a:t>, making it suitable for </a:t>
            </a:r>
            <a:r>
              <a:rPr lang="en-US" b="1" dirty="0"/>
              <a:t>large datasets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It uses </a:t>
            </a:r>
            <a:r>
              <a:rPr lang="en-US" b="1" dirty="0"/>
              <a:t>regularization</a:t>
            </a:r>
            <a:r>
              <a:rPr lang="en-US" dirty="0"/>
              <a:t> (L1/L2)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0435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B71C5-ED3E-433A-B8A7-F0169DAFC4E0}"/>
              </a:ext>
            </a:extLst>
          </p:cNvPr>
          <p:cNvSpPr/>
          <p:nvPr/>
        </p:nvSpPr>
        <p:spPr>
          <a:xfrm>
            <a:off x="0" y="210209"/>
            <a:ext cx="12191999" cy="6647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142966"/>
            <a:ext cx="10413633" cy="1014984"/>
          </a:xfrm>
        </p:spPr>
        <p:txBody>
          <a:bodyPr/>
          <a:lstStyle/>
          <a:p>
            <a:pPr algn="l"/>
            <a:r>
              <a:rPr lang="en-US" sz="3600" dirty="0"/>
              <a:t>Key Insights from the Model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9F2108CA-E64B-457D-8A6B-C65093DFC03F}"/>
              </a:ext>
            </a:extLst>
          </p:cNvPr>
          <p:cNvSpPr txBox="1">
            <a:spLocks/>
          </p:cNvSpPr>
          <p:nvPr/>
        </p:nvSpPr>
        <p:spPr>
          <a:xfrm>
            <a:off x="961644" y="1221974"/>
            <a:ext cx="10268712" cy="1787050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772" y="1065424"/>
            <a:ext cx="10268712" cy="1787049"/>
          </a:xfrm>
        </p:spPr>
        <p:txBody>
          <a:bodyPr/>
          <a:lstStyle/>
          <a:p>
            <a:r>
              <a:rPr lang="en-US" dirty="0"/>
              <a:t>Policyholder and Vehicle Factors Matter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3975" y="1259271"/>
            <a:ext cx="6407509" cy="1330189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Older policyholders &amp; vehicles</a:t>
            </a:r>
            <a:r>
              <a:rPr lang="en-US" sz="1800" dirty="0">
                <a:solidFill>
                  <a:srgbClr val="000000"/>
                </a:solidFill>
              </a:rPr>
              <a:t> → Higher claim severity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Frequent past claims</a:t>
            </a:r>
            <a:r>
              <a:rPr lang="en-US" sz="1800" dirty="0">
                <a:solidFill>
                  <a:srgbClr val="000000"/>
                </a:solidFill>
              </a:rPr>
              <a:t> → Strong indicator of future claim severity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Heavy and high-powered vehicles</a:t>
            </a:r>
            <a:r>
              <a:rPr lang="en-US" sz="1800" dirty="0">
                <a:solidFill>
                  <a:srgbClr val="000000"/>
                </a:solidFill>
              </a:rPr>
              <a:t> → More expensive claims due to repair costs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108D036-FFE6-4892-A421-5388CE03570D}"/>
              </a:ext>
            </a:extLst>
          </p:cNvPr>
          <p:cNvSpPr txBox="1">
            <a:spLocks/>
          </p:cNvSpPr>
          <p:nvPr/>
        </p:nvSpPr>
        <p:spPr>
          <a:xfrm>
            <a:off x="995172" y="3322125"/>
            <a:ext cx="10268712" cy="3227257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9728A21-21D6-4F63-94F5-CBC236E25A1D}"/>
              </a:ext>
            </a:extLst>
          </p:cNvPr>
          <p:cNvSpPr txBox="1">
            <a:spLocks/>
          </p:cNvSpPr>
          <p:nvPr/>
        </p:nvSpPr>
        <p:spPr>
          <a:xfrm>
            <a:off x="876300" y="3165575"/>
            <a:ext cx="10268712" cy="3227258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Features Driving Claim Severity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58F27F5-2230-4A6A-BBE3-F995F070B20A}"/>
              </a:ext>
            </a:extLst>
          </p:cNvPr>
          <p:cNvSpPr txBox="1">
            <a:spLocks/>
          </p:cNvSpPr>
          <p:nvPr/>
        </p:nvSpPr>
        <p:spPr>
          <a:xfrm>
            <a:off x="4736341" y="3221779"/>
            <a:ext cx="6408671" cy="3063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371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Age of Policyholder &amp; Age of Car:</a:t>
            </a:r>
            <a:r>
              <a:rPr lang="en-US" sz="1800" dirty="0">
                <a:solidFill>
                  <a:srgbClr val="000000"/>
                </a:solidFill>
              </a:rPr>
              <a:t> Older individuals and vehicles correlate with higher claims.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Claims in Last 5 Years:</a:t>
            </a:r>
            <a:r>
              <a:rPr lang="en-US" sz="1800" dirty="0">
                <a:solidFill>
                  <a:srgbClr val="000000"/>
                </a:solidFill>
              </a:rPr>
              <a:t> Strong predictor of future claims, highlighting the importance of claim history in risk assessment.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Vehicle Weight &amp; Dimensions:</a:t>
            </a:r>
            <a:r>
              <a:rPr lang="en-US" sz="1800" dirty="0">
                <a:solidFill>
                  <a:srgbClr val="000000"/>
                </a:solidFill>
              </a:rPr>
              <a:t> Heavier, larger vehicles incur </a:t>
            </a:r>
            <a:r>
              <a:rPr lang="en-US" sz="1800" b="1" dirty="0">
                <a:solidFill>
                  <a:srgbClr val="000000"/>
                </a:solidFill>
              </a:rPr>
              <a:t>higher repair costs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</a:rPr>
              <a:t>NCAP Safety Rating:</a:t>
            </a:r>
            <a:r>
              <a:rPr lang="en-US" sz="1800" dirty="0">
                <a:solidFill>
                  <a:srgbClr val="000000"/>
                </a:solidFill>
              </a:rPr>
              <a:t> Lower safety ratings link to </a:t>
            </a:r>
            <a:r>
              <a:rPr lang="en-US" sz="1800" b="1" dirty="0">
                <a:solidFill>
                  <a:srgbClr val="000000"/>
                </a:solidFill>
              </a:rPr>
              <a:t>higher claim amounts</a:t>
            </a:r>
            <a:r>
              <a:rPr lang="en-US" sz="1800" dirty="0">
                <a:solidFill>
                  <a:srgbClr val="000000"/>
                </a:solidFill>
              </a:rPr>
              <a:t> due to severe damage/injuries.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B71C5-ED3E-433A-B8A7-F0169DAFC4E0}"/>
              </a:ext>
            </a:extLst>
          </p:cNvPr>
          <p:cNvSpPr/>
          <p:nvPr/>
        </p:nvSpPr>
        <p:spPr>
          <a:xfrm>
            <a:off x="0" y="210209"/>
            <a:ext cx="12191999" cy="6647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142966"/>
            <a:ext cx="10413633" cy="1014984"/>
          </a:xfrm>
        </p:spPr>
        <p:txBody>
          <a:bodyPr/>
          <a:lstStyle/>
          <a:p>
            <a:pPr algn="l"/>
            <a:r>
              <a:rPr lang="en-US" sz="3600" dirty="0"/>
              <a:t>How This Supports Pricing &amp; Risk Management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7AC220D-751F-4D9B-B92B-80A8E8BF16D7}"/>
              </a:ext>
            </a:extLst>
          </p:cNvPr>
          <p:cNvSpPr txBox="1">
            <a:spLocks/>
          </p:cNvSpPr>
          <p:nvPr/>
        </p:nvSpPr>
        <p:spPr>
          <a:xfrm>
            <a:off x="961642" y="5039919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9F2108CA-E64B-457D-8A6B-C65093DFC03F}"/>
              </a:ext>
            </a:extLst>
          </p:cNvPr>
          <p:cNvSpPr txBox="1">
            <a:spLocks/>
          </p:cNvSpPr>
          <p:nvPr/>
        </p:nvSpPr>
        <p:spPr>
          <a:xfrm>
            <a:off x="961644" y="1221973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772" y="1065423"/>
            <a:ext cx="10268712" cy="1505315"/>
          </a:xfrm>
        </p:spPr>
        <p:txBody>
          <a:bodyPr/>
          <a:lstStyle/>
          <a:p>
            <a:r>
              <a:rPr lang="en-US" dirty="0"/>
              <a:t>Refined Premium Pricing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4719647-AF53-4E7F-ACF2-F7547EB6F5DD}"/>
              </a:ext>
            </a:extLst>
          </p:cNvPr>
          <p:cNvSpPr txBox="1">
            <a:spLocks/>
          </p:cNvSpPr>
          <p:nvPr/>
        </p:nvSpPr>
        <p:spPr>
          <a:xfrm>
            <a:off x="961643" y="3119639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813" y="1152985"/>
            <a:ext cx="6408671" cy="1330189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</a:rPr>
              <a:t>Identify </a:t>
            </a:r>
            <a:r>
              <a:rPr lang="en-IN" sz="1800" b="1" dirty="0">
                <a:solidFill>
                  <a:srgbClr val="000000"/>
                </a:solidFill>
              </a:rPr>
              <a:t>policyholders prone to high claims</a:t>
            </a:r>
            <a:r>
              <a:rPr lang="en-IN" sz="1800" dirty="0">
                <a:solidFill>
                  <a:srgbClr val="000000"/>
                </a:solidFill>
              </a:rPr>
              <a:t> before issuing policies.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</a:rPr>
              <a:t>Adjust coverage plans for </a:t>
            </a:r>
            <a:r>
              <a:rPr lang="en-IN" sz="1800" b="1" dirty="0">
                <a:solidFill>
                  <a:srgbClr val="000000"/>
                </a:solidFill>
              </a:rPr>
              <a:t>high-risk vehicles</a:t>
            </a:r>
            <a:r>
              <a:rPr lang="en-IN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2772" y="2963089"/>
            <a:ext cx="10268712" cy="1505315"/>
          </a:xfrm>
        </p:spPr>
        <p:txBody>
          <a:bodyPr/>
          <a:lstStyle/>
          <a:p>
            <a:r>
              <a:rPr lang="en-US" dirty="0"/>
              <a:t>Better Underwriting Decisions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02812" y="3050651"/>
            <a:ext cx="6408671" cy="1330189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</a:rPr>
              <a:t>Identify </a:t>
            </a:r>
            <a:r>
              <a:rPr lang="en-IN" sz="1800" b="1" dirty="0">
                <a:solidFill>
                  <a:srgbClr val="000000"/>
                </a:solidFill>
              </a:rPr>
              <a:t>policyholders prone to high claims</a:t>
            </a:r>
            <a:r>
              <a:rPr lang="en-IN" sz="1800" dirty="0">
                <a:solidFill>
                  <a:srgbClr val="000000"/>
                </a:solidFill>
              </a:rPr>
              <a:t> before issuing policies.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</a:rPr>
              <a:t>Adjust coverage plans for </a:t>
            </a:r>
            <a:r>
              <a:rPr lang="en-IN" sz="1800" b="1" dirty="0">
                <a:solidFill>
                  <a:srgbClr val="000000"/>
                </a:solidFill>
              </a:rPr>
              <a:t>high-risk vehicles</a:t>
            </a:r>
            <a:r>
              <a:rPr lang="en-IN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907CAC-643E-4ADD-ABDB-382D37CD1029}"/>
              </a:ext>
            </a:extLst>
          </p:cNvPr>
          <p:cNvSpPr txBox="1">
            <a:spLocks/>
          </p:cNvSpPr>
          <p:nvPr/>
        </p:nvSpPr>
        <p:spPr>
          <a:xfrm>
            <a:off x="842772" y="4834906"/>
            <a:ext cx="10268712" cy="1505315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Mitigation Strategies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908A63DE-CAB6-4799-8B49-49B7C5C81461}"/>
              </a:ext>
            </a:extLst>
          </p:cNvPr>
          <p:cNvSpPr txBox="1">
            <a:spLocks/>
          </p:cNvSpPr>
          <p:nvPr/>
        </p:nvSpPr>
        <p:spPr>
          <a:xfrm>
            <a:off x="4702811" y="4927197"/>
            <a:ext cx="6408671" cy="1330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371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0000"/>
                </a:solidFill>
              </a:rPr>
              <a:t>Offer </a:t>
            </a:r>
            <a:r>
              <a:rPr lang="en-IN" sz="1800" b="1" dirty="0">
                <a:solidFill>
                  <a:srgbClr val="000000"/>
                </a:solidFill>
              </a:rPr>
              <a:t>incentives for safer vehicles</a:t>
            </a:r>
            <a:r>
              <a:rPr lang="en-IN" sz="1800" dirty="0">
                <a:solidFill>
                  <a:srgbClr val="000000"/>
                </a:solidFill>
              </a:rPr>
              <a:t> (higher NCAP rating).</a:t>
            </a:r>
          </a:p>
          <a:p>
            <a:pPr marL="742950" lvl="1" indent="-285750">
              <a:lnSpc>
                <a:spcPct val="150000"/>
              </a:lnSpc>
              <a:buSzTx/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000000"/>
                </a:solidFill>
              </a:rPr>
              <a:t>Encourage responsible driving </a:t>
            </a:r>
            <a:r>
              <a:rPr lang="en-IN" sz="1800" b="1" dirty="0" err="1">
                <a:solidFill>
                  <a:srgbClr val="000000"/>
                </a:solidFill>
              </a:rPr>
              <a:t>behavior</a:t>
            </a:r>
            <a:r>
              <a:rPr lang="en-IN" sz="1800" dirty="0">
                <a:solidFill>
                  <a:srgbClr val="000000"/>
                </a:solidFill>
              </a:rPr>
              <a:t> through dynamic pricing (e.g., usage-based insurance).</a:t>
            </a:r>
          </a:p>
        </p:txBody>
      </p:sp>
    </p:spTree>
    <p:extLst>
      <p:ext uri="{BB962C8B-B14F-4D97-AF65-F5344CB8AC3E}">
        <p14:creationId xmlns:p14="http://schemas.microsoft.com/office/powerpoint/2010/main" val="130212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B71C5-ED3E-433A-B8A7-F0169DAFC4E0}"/>
              </a:ext>
            </a:extLst>
          </p:cNvPr>
          <p:cNvSpPr/>
          <p:nvPr/>
        </p:nvSpPr>
        <p:spPr>
          <a:xfrm>
            <a:off x="0" y="210209"/>
            <a:ext cx="12191999" cy="6647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142966"/>
            <a:ext cx="10413633" cy="1014984"/>
          </a:xfrm>
        </p:spPr>
        <p:txBody>
          <a:bodyPr/>
          <a:lstStyle/>
          <a:p>
            <a:pPr algn="l"/>
            <a:r>
              <a:rPr lang="en-US" sz="4800" dirty="0"/>
              <a:t>Limitations &amp; Future Improvements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E7AC220D-751F-4D9B-B92B-80A8E8BF16D7}"/>
              </a:ext>
            </a:extLst>
          </p:cNvPr>
          <p:cNvSpPr txBox="1">
            <a:spLocks/>
          </p:cNvSpPr>
          <p:nvPr/>
        </p:nvSpPr>
        <p:spPr>
          <a:xfrm>
            <a:off x="961642" y="5039919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9F2108CA-E64B-457D-8A6B-C65093DFC03F}"/>
              </a:ext>
            </a:extLst>
          </p:cNvPr>
          <p:cNvSpPr txBox="1">
            <a:spLocks/>
          </p:cNvSpPr>
          <p:nvPr/>
        </p:nvSpPr>
        <p:spPr>
          <a:xfrm>
            <a:off x="961644" y="1221973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772" y="1065423"/>
            <a:ext cx="10268712" cy="1505315"/>
          </a:xfrm>
        </p:spPr>
        <p:txBody>
          <a:bodyPr/>
          <a:lstStyle/>
          <a:p>
            <a:r>
              <a:rPr lang="en-US" dirty="0"/>
              <a:t>Missing Key Behavioral Data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4719647-AF53-4E7F-ACF2-F7547EB6F5DD}"/>
              </a:ext>
            </a:extLst>
          </p:cNvPr>
          <p:cNvSpPr txBox="1">
            <a:spLocks/>
          </p:cNvSpPr>
          <p:nvPr/>
        </p:nvSpPr>
        <p:spPr>
          <a:xfrm>
            <a:off x="961643" y="3119639"/>
            <a:ext cx="10268712" cy="1505315"/>
          </a:xfrm>
          <a:prstGeom prst="rect">
            <a:avLst/>
          </a:prstGeom>
          <a:solidFill>
            <a:srgbClr val="2A9D8F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813" y="1152985"/>
            <a:ext cx="6408671" cy="1330189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800" dirty="0"/>
              <a:t>Driving habits (mileage, speeding, accident history) not included.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800" dirty="0"/>
              <a:t>Future improvement: </a:t>
            </a:r>
            <a:r>
              <a:rPr lang="en-US" sz="1800" b="1" dirty="0"/>
              <a:t>Integrate telematics data</a:t>
            </a:r>
            <a:r>
              <a:rPr lang="en-US" sz="1800" dirty="0"/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2772" y="2963089"/>
            <a:ext cx="10268712" cy="1505315"/>
          </a:xfrm>
        </p:spPr>
        <p:txBody>
          <a:bodyPr/>
          <a:lstStyle/>
          <a:p>
            <a:r>
              <a:rPr lang="en-US" dirty="0"/>
              <a:t>External Factors Not Considered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02812" y="3050651"/>
            <a:ext cx="6408671" cy="1330189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800" dirty="0"/>
              <a:t>Weather, road conditions, economic factors could refine predictions.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800" dirty="0"/>
              <a:t>Solution: </a:t>
            </a:r>
            <a:r>
              <a:rPr lang="en-US" sz="1800" b="1" dirty="0"/>
              <a:t>Incorporating external datasets for a holistic approach</a:t>
            </a:r>
            <a:r>
              <a:rPr lang="en-US" sz="1800" dirty="0"/>
              <a:t>.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907CAC-643E-4ADD-ABDB-382D37CD1029}"/>
              </a:ext>
            </a:extLst>
          </p:cNvPr>
          <p:cNvSpPr txBox="1">
            <a:spLocks/>
          </p:cNvSpPr>
          <p:nvPr/>
        </p:nvSpPr>
        <p:spPr>
          <a:xfrm>
            <a:off x="842772" y="4834906"/>
            <a:ext cx="10268712" cy="1505315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vert="horz" lIns="896112" tIns="45720" rIns="64922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Advanced Models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908A63DE-CAB6-4799-8B49-49B7C5C81461}"/>
              </a:ext>
            </a:extLst>
          </p:cNvPr>
          <p:cNvSpPr txBox="1">
            <a:spLocks/>
          </p:cNvSpPr>
          <p:nvPr/>
        </p:nvSpPr>
        <p:spPr>
          <a:xfrm>
            <a:off x="4702811" y="4927197"/>
            <a:ext cx="6408671" cy="1330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3716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3716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800" b="1" dirty="0"/>
              <a:t>Generalized Linear Models (GLM)</a:t>
            </a:r>
            <a:r>
              <a:rPr lang="en-US" sz="1800" dirty="0"/>
              <a:t> or deep learning can be used to enhance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62086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3">
            <a:extLst>
              <a:ext uri="{FF2B5EF4-FFF2-40B4-BE49-F238E27FC236}">
                <a16:creationId xmlns:a16="http://schemas.microsoft.com/office/drawing/2014/main" id="{B3AB55F3-3CC1-4F91-AC4D-E01C658FFF8C}"/>
              </a:ext>
            </a:extLst>
          </p:cNvPr>
          <p:cNvSpPr txBox="1">
            <a:spLocks/>
          </p:cNvSpPr>
          <p:nvPr/>
        </p:nvSpPr>
        <p:spPr>
          <a:xfrm>
            <a:off x="1469978" y="1046988"/>
            <a:ext cx="4873752" cy="1709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Subtitle 24">
            <a:extLst>
              <a:ext uri="{FF2B5EF4-FFF2-40B4-BE49-F238E27FC236}">
                <a16:creationId xmlns:a16="http://schemas.microsoft.com/office/drawing/2014/main" id="{64B17B3E-94DD-478A-A318-647439BA582A}"/>
              </a:ext>
            </a:extLst>
          </p:cNvPr>
          <p:cNvSpPr txBox="1">
            <a:spLocks/>
          </p:cNvSpPr>
          <p:nvPr/>
        </p:nvSpPr>
        <p:spPr>
          <a:xfrm>
            <a:off x="1527048" y="3120743"/>
            <a:ext cx="3913632" cy="982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Anant Kumar Verma</a:t>
            </a:r>
          </a:p>
          <a:p>
            <a:r>
              <a:rPr lang="en-US" dirty="0"/>
              <a:t>Christ University</a:t>
            </a:r>
          </a:p>
          <a:p>
            <a:r>
              <a:rPr lang="en-US" dirty="0"/>
              <a:t>+91 7453 015 236</a:t>
            </a:r>
          </a:p>
          <a:p>
            <a:r>
              <a:rPr lang="en-US" dirty="0"/>
              <a:t>anant.kumar@arts.christuniversity.in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21" y="-20530"/>
            <a:ext cx="5038344" cy="9681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05" y="1298448"/>
            <a:ext cx="5010912" cy="2130552"/>
          </a:xfrm>
        </p:spPr>
        <p:txBody>
          <a:bodyPr/>
          <a:lstStyle/>
          <a:p>
            <a:r>
              <a:rPr lang="en-US" b="1" dirty="0"/>
              <a:t>Business Problem</a:t>
            </a:r>
          </a:p>
          <a:p>
            <a:pPr marL="340614" indent="-285750">
              <a:buFont typeface="Wingdings" panose="05000000000000000000" pitchFamily="2" charset="2"/>
              <a:buChar char="q"/>
            </a:pPr>
            <a:r>
              <a:rPr lang="en-US" dirty="0"/>
              <a:t>Insurance companies need to predict claim severity to optimize pricing and risk assessment.</a:t>
            </a:r>
          </a:p>
          <a:p>
            <a:pPr marL="340614" indent="-285750">
              <a:buFont typeface="Wingdings" panose="05000000000000000000" pitchFamily="2" charset="2"/>
              <a:buChar char="q"/>
            </a:pPr>
            <a:r>
              <a:rPr lang="en-US" dirty="0"/>
              <a:t>High claim amounts can impact profitability, while underpricing can lead to losses.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CCAA96C-5B3E-48BB-A349-743A7B8DA98E}"/>
              </a:ext>
            </a:extLst>
          </p:cNvPr>
          <p:cNvSpPr txBox="1">
            <a:spLocks/>
          </p:cNvSpPr>
          <p:nvPr/>
        </p:nvSpPr>
        <p:spPr>
          <a:xfrm>
            <a:off x="692305" y="3185192"/>
            <a:ext cx="5010912" cy="213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Objective</a:t>
            </a:r>
          </a:p>
          <a:p>
            <a:pPr marL="340614" indent="-285750">
              <a:buFont typeface="Wingdings" panose="05000000000000000000" pitchFamily="2" charset="2"/>
              <a:buChar char="q"/>
            </a:pPr>
            <a:r>
              <a:rPr lang="en-US" dirty="0"/>
              <a:t>Build a predictive model to estimate claim amounts based on vehicle, driver, and policy attributes.</a:t>
            </a:r>
          </a:p>
          <a:p>
            <a:pPr marL="340614" indent="-285750">
              <a:buFont typeface="Wingdings" panose="05000000000000000000" pitchFamily="2" charset="2"/>
              <a:buChar char="q"/>
            </a:pPr>
            <a:r>
              <a:rPr lang="en-US" dirty="0"/>
              <a:t>Use machine learning techniques to identify key factors influencing claim severity.</a:t>
            </a:r>
          </a:p>
          <a:p>
            <a:pPr marL="340614" indent="-285750">
              <a:buFont typeface="Wingdings" panose="05000000000000000000" pitchFamily="2" charset="2"/>
              <a:buChar char="q"/>
            </a:pPr>
            <a:r>
              <a:rPr lang="en-US" dirty="0"/>
              <a:t>Provide actionable insights for improving risk management and pricing strategies.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1EC379-6663-4A68-92AC-BF13D0C7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5185" y="1518317"/>
            <a:ext cx="5905500" cy="3333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BEFB9D-2184-48A9-A5D5-FFA48F1E3F5B}"/>
              </a:ext>
            </a:extLst>
          </p:cNvPr>
          <p:cNvSpPr/>
          <p:nvPr/>
        </p:nvSpPr>
        <p:spPr>
          <a:xfrm>
            <a:off x="0" y="6268720"/>
            <a:ext cx="8727440" cy="589280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6930627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8D3AB-989A-4C89-87F4-B3BB57CAE25D}"/>
              </a:ext>
            </a:extLst>
          </p:cNvPr>
          <p:cNvSpPr/>
          <p:nvPr/>
        </p:nvSpPr>
        <p:spPr>
          <a:xfrm>
            <a:off x="6443482" y="807720"/>
            <a:ext cx="4636008" cy="4933204"/>
          </a:xfrm>
          <a:prstGeom prst="rect">
            <a:avLst/>
          </a:prstGeom>
          <a:solidFill>
            <a:srgbClr val="1F98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517394" y="1538097"/>
            <a:ext cx="4488183" cy="3477006"/>
          </a:xfrm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1112510" y="961534"/>
            <a:ext cx="5330972" cy="374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dirty="0"/>
              <a:t>Key Variables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Policy-related:</a:t>
            </a:r>
            <a:r>
              <a:rPr lang="en-US" dirty="0"/>
              <a:t> Policy age, claims history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Vehicle-related:</a:t>
            </a:r>
            <a:r>
              <a:rPr lang="en-US" dirty="0"/>
              <a:t> Age of car, fuel type, engine power, safety features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Driver-related:</a:t>
            </a:r>
            <a:r>
              <a:rPr lang="en-US" dirty="0"/>
              <a:t> Age of policyholder, driving history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Geographical &amp; Environmental Factors:</a:t>
            </a:r>
            <a:r>
              <a:rPr lang="en-US" dirty="0"/>
              <a:t> Area, population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5F13B-AB02-4F0E-BA6F-23019EA768A4}"/>
              </a:ext>
            </a:extLst>
          </p:cNvPr>
          <p:cNvSpPr txBox="1"/>
          <p:nvPr/>
        </p:nvSpPr>
        <p:spPr>
          <a:xfrm>
            <a:off x="1112510" y="5300389"/>
            <a:ext cx="5183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Source: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A3457-EF25-43FE-A168-429F5A22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20" y="5383529"/>
            <a:ext cx="777496" cy="3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443482" y="1538097"/>
            <a:ext cx="4636008" cy="3477006"/>
          </a:xfrm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1112510" y="961534"/>
            <a:ext cx="4646104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dirty="0"/>
              <a:t>Heatmap of Correlation Matrix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Identified </a:t>
            </a:r>
            <a:r>
              <a:rPr lang="en-US" b="1" dirty="0"/>
              <a:t>strong relationships</a:t>
            </a:r>
            <a:r>
              <a:rPr lang="en-US" dirty="0"/>
              <a:t> between variables like Customer Demographic, Displacement of Car, and claims.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Also seen multi-collinearity among other features which can be seen in dark in heatmap, this shows that a simple Linear Regression Model is not a great choice for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A13F8-6D3D-483E-B9B7-945F2AD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14" y="807720"/>
            <a:ext cx="5320876" cy="493320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8354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12" y="113548"/>
            <a:ext cx="9912096" cy="1014984"/>
          </a:xfrm>
        </p:spPr>
        <p:txBody>
          <a:bodyPr/>
          <a:lstStyle/>
          <a:p>
            <a:r>
              <a:rPr lang="en-US" dirty="0"/>
              <a:t>Visualization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ROI​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Visualize quality intellectual capital​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Engage worldwide methodologies with web-enabled technologies​</a:t>
            </a:r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32800" y="2036450"/>
            <a:ext cx="2987040" cy="38055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Number of Claims in 5 years for each customer are one of 0,1,2 or 3, but considering only these are the only values possible, will create a bias in the model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Most of the numerical features can be standardized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We can see 3 categories in Length, vehicle is either small, mid or long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DB506C-1B9A-4523-90CF-974B10B9E012}"/>
              </a:ext>
            </a:extLst>
          </p:cNvPr>
          <p:cNvSpPr/>
          <p:nvPr/>
        </p:nvSpPr>
        <p:spPr>
          <a:xfrm>
            <a:off x="0" y="6347976"/>
            <a:ext cx="12192000" cy="510024"/>
          </a:xfrm>
          <a:prstGeom prst="rect">
            <a:avLst/>
          </a:prstGeom>
          <a:solidFill>
            <a:srgbClr val="F3D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E3380-5471-4F98-B162-C43A7C49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4" y="1570773"/>
            <a:ext cx="7264106" cy="475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entury Gothic" panose="020B0502020202020204" pitchFamily="34" charset="0"/>
              </a:rPr>
              <a:t>Transformations on Data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00999"/>
              </p:ext>
            </p:extLst>
          </p:nvPr>
        </p:nvGraphicFramePr>
        <p:xfrm>
          <a:off x="919230" y="1581752"/>
          <a:ext cx="10132818" cy="47072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445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773994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767187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767187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</a:tblGrid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Transformation Applied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Reason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19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max_torque</a:t>
                      </a:r>
                      <a:endParaRPr lang="en-IN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Extract numeric values till "N", then standardization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 contained "Nm" units, making it non-numeric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Enables numerical computation &amp; brings it to a common scale for better model training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363"/>
                  </a:ext>
                </a:extLst>
              </a:tr>
              <a:tr h="719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max_power</a:t>
                      </a:r>
                      <a:endParaRPr lang="en-IN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Extract numeric values till "b", then log transformation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 contained "bhp" units, making it non-numeric &amp; had a skewed distribution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Enables numerical computation, reduces skewness, and improves normality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9D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43895"/>
                  </a:ext>
                </a:extLst>
              </a:tr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length, width, height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Extract numeric values till "c", then standardization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columns contained "cm" units, making them non-numeric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Enables numerical computation &amp; prevents larger values from dominating the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918003"/>
                  </a:ext>
                </a:extLst>
              </a:tr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displacement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Extract numeric values till "c", then log transformation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 contained "cc" units &amp; had a right-skewed distribution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Converts it to a numerical format &amp; stabilizes variance for better 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gross_weight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Standardization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variable had a large range, requiring scaling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Prevents scale differences from affecting model training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is_esc, is_tpms, etc.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Convert "Yes"/"No" to 1/0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 was categorical (binary) but should be numeric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Enables model to understand binary categorical variables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544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area, make, segment, etc.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The column was categorical with multiple 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Prevents incorrect ordinal interpretation &amp; allows better categorical representation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0B2096-B6C9-441B-ADF8-59C3081C99A3}"/>
              </a:ext>
            </a:extLst>
          </p:cNvPr>
          <p:cNvSpPr/>
          <p:nvPr/>
        </p:nvSpPr>
        <p:spPr>
          <a:xfrm>
            <a:off x="0" y="6289040"/>
            <a:ext cx="12192000" cy="568960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Important Features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1062990" y="927388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47BD5-879E-4F2D-92CD-2E726DB96936}"/>
              </a:ext>
            </a:extLst>
          </p:cNvPr>
          <p:cNvSpPr/>
          <p:nvPr/>
        </p:nvSpPr>
        <p:spPr>
          <a:xfrm>
            <a:off x="6244590" y="1077475"/>
            <a:ext cx="47282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1. Age of Policyholder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Younger drivers tend to have higher accident risks due to inexperience.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Older policyholders might have slower reaction times, affecting claim likelihood.</a:t>
            </a:r>
          </a:p>
          <a:p>
            <a:r>
              <a:rPr lang="en-US" sz="1600" b="1" dirty="0"/>
              <a:t>2. Age of Car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Older vehicles may have higher maintenance issues, leading to more claims.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Newer cars with advanced safety features might have fewer severe claims.</a:t>
            </a:r>
          </a:p>
          <a:p>
            <a:r>
              <a:rPr lang="en-US" sz="1600" b="1" dirty="0"/>
              <a:t>3. Claims in 5 Years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A history of frequent claims suggests a higher likelihood of future claims.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Past claim behavior is a strong predictor of risk profile.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A074A0-2B79-43C3-9321-E626E479F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773759"/>
              </p:ext>
            </p:extLst>
          </p:nvPr>
        </p:nvGraphicFramePr>
        <p:xfrm>
          <a:off x="1062990" y="795223"/>
          <a:ext cx="4728210" cy="246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DA5663-A591-44F7-9BE4-EEE416679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625578"/>
              </p:ext>
            </p:extLst>
          </p:nvPr>
        </p:nvGraphicFramePr>
        <p:xfrm>
          <a:off x="1219200" y="3262689"/>
          <a:ext cx="4572000" cy="246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469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43752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Building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8D3AB-989A-4C89-87F4-B3BB57CAE25D}"/>
              </a:ext>
            </a:extLst>
          </p:cNvPr>
          <p:cNvSpPr/>
          <p:nvPr/>
        </p:nvSpPr>
        <p:spPr>
          <a:xfrm>
            <a:off x="865642" y="807720"/>
            <a:ext cx="4830308" cy="4933204"/>
          </a:xfrm>
          <a:prstGeom prst="rect">
            <a:avLst/>
          </a:prstGeom>
          <a:solidFill>
            <a:srgbClr val="1F9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861075" y="807720"/>
            <a:ext cx="4933204" cy="4933204"/>
          </a:xfrm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5794279" y="937872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b="1" dirty="0"/>
              <a:t>Selected Machine Learning Models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Linear Regression</a:t>
            </a:r>
            <a:r>
              <a:rPr lang="en-IN" dirty="0"/>
              <a:t> (Baseline Model)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Random Forest Regressor</a:t>
            </a:r>
            <a:r>
              <a:rPr lang="en-IN" dirty="0"/>
              <a:t> (Captures non-linearity)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Gradient Boosting Regressor</a:t>
            </a:r>
            <a:r>
              <a:rPr lang="en-IN" dirty="0"/>
              <a:t> (Boosted ensemble for improved accuracy)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Support Vector Regressor (SVR)</a:t>
            </a:r>
            <a:r>
              <a:rPr lang="en-IN" dirty="0"/>
              <a:t> (Handles complex relationships)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XGBoost</a:t>
            </a:r>
            <a:r>
              <a:rPr lang="en-IN" b="1" dirty="0"/>
              <a:t> Regressor</a:t>
            </a:r>
            <a:r>
              <a:rPr lang="en-IN" dirty="0"/>
              <a:t> (Optimized tree-based model)</a:t>
            </a:r>
          </a:p>
        </p:txBody>
      </p:sp>
    </p:spTree>
    <p:extLst>
      <p:ext uri="{BB962C8B-B14F-4D97-AF65-F5344CB8AC3E}">
        <p14:creationId xmlns:p14="http://schemas.microsoft.com/office/powerpoint/2010/main" val="84561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791" y="0"/>
            <a:ext cx="9711849" cy="9615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Evaluation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8D3AB-989A-4C89-87F4-B3BB57CAE25D}"/>
              </a:ext>
            </a:extLst>
          </p:cNvPr>
          <p:cNvSpPr/>
          <p:nvPr/>
        </p:nvSpPr>
        <p:spPr>
          <a:xfrm>
            <a:off x="865642" y="807720"/>
            <a:ext cx="4830308" cy="493320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962707" y="2046650"/>
            <a:ext cx="4636008" cy="2607754"/>
          </a:xfrm>
          <a:ln>
            <a:noFill/>
          </a:ln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1292B-4CD1-4886-9ED9-4D1B3A4709E1}"/>
              </a:ext>
            </a:extLst>
          </p:cNvPr>
          <p:cNvSpPr txBox="1">
            <a:spLocks/>
          </p:cNvSpPr>
          <p:nvPr/>
        </p:nvSpPr>
        <p:spPr>
          <a:xfrm>
            <a:off x="5695950" y="757265"/>
            <a:ext cx="5330972" cy="4982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b="1" dirty="0"/>
              <a:t>Metrics Used for Performance Evaluation: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Mean Squared Error (MSE)</a:t>
            </a:r>
            <a:r>
              <a:rPr lang="en-IN" dirty="0"/>
              <a:t> – Measures average squared error.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Mean Absolute Error (MAE)</a:t>
            </a:r>
            <a:r>
              <a:rPr lang="en-IN" dirty="0"/>
              <a:t> – Shows absolute deviation from actual claims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Root Mean Squared Error (RMSE)</a:t>
            </a:r>
            <a:r>
              <a:rPr lang="en-IN" dirty="0"/>
              <a:t> – Penalizes large errors more than MSE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R-squared (R²)</a:t>
            </a:r>
            <a:r>
              <a:rPr lang="en-IN" dirty="0"/>
              <a:t> – Explains variance captured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264573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94E911-F6B6-48CD-8738-CF1ACCB2FAF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1437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Karla</vt:lpstr>
      <vt:lpstr>Univers Condensed Light</vt:lpstr>
      <vt:lpstr>Wingdings</vt:lpstr>
      <vt:lpstr>Office Theme</vt:lpstr>
      <vt:lpstr>Predicting Insurance Claim Severity</vt:lpstr>
      <vt:lpstr>Introduction</vt:lpstr>
      <vt:lpstr>Dataset Overview</vt:lpstr>
      <vt:lpstr>Exploratory Data Analysis</vt:lpstr>
      <vt:lpstr>Visualization of Data</vt:lpstr>
      <vt:lpstr>Transformations on Data</vt:lpstr>
      <vt:lpstr>Important Features</vt:lpstr>
      <vt:lpstr>Model Building</vt:lpstr>
      <vt:lpstr>Model Evaluation Metrics</vt:lpstr>
      <vt:lpstr>Model Evaluation Result</vt:lpstr>
      <vt:lpstr> Visualization of Results</vt:lpstr>
      <vt:lpstr> Visualization of Results</vt:lpstr>
      <vt:lpstr>Why Choose XGBoost?</vt:lpstr>
      <vt:lpstr>Key Insights from the Model</vt:lpstr>
      <vt:lpstr>How This Supports Pricing &amp; Risk Management</vt:lpstr>
      <vt:lpstr>Limitations &amp; 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2022-08-22T03:54:29Z</dcterms:created>
  <dcterms:modified xsi:type="dcterms:W3CDTF">2025-03-27T13:01:35Z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