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Unbounded"/>
      <p:regular r:id="rId15"/>
    </p:embeddedFont>
    <p:embeddedFont>
      <p:font typeface="Unbounded"/>
      <p:regular r:id="rId16"/>
    </p:embeddedFont>
    <p:embeddedFont>
      <p:font typeface="Open Sans"/>
      <p:regular r:id="rId17"/>
    </p:embeddedFont>
    <p:embeddedFont>
      <p:font typeface="Open Sans"/>
      <p:regular r:id="rId18"/>
    </p:embeddedFont>
    <p:embeddedFont>
      <p:font typeface="Open Sans"/>
      <p:regular r:id="rId19"/>
    </p:embeddedFont>
    <p:embeddedFont>
      <p:font typeface="Open Sans"/>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475303"/>
            <a:ext cx="7556421" cy="2835116"/>
          </a:xfrm>
          <a:prstGeom prst="rect">
            <a:avLst/>
          </a:prstGeom>
          <a:noFill/>
          <a:ln/>
        </p:spPr>
        <p:txBody>
          <a:bodyPr wrap="squar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Sistem Inferensi Fuzzy untuk Diskon Pembelian Pelanggan</a:t>
            </a:r>
            <a:endParaRPr lang="en-US" sz="4450" dirty="0"/>
          </a:p>
        </p:txBody>
      </p:sp>
      <p:sp>
        <p:nvSpPr>
          <p:cNvPr id="4" name="Text 1"/>
          <p:cNvSpPr/>
          <p:nvPr/>
        </p:nvSpPr>
        <p:spPr>
          <a:xfrm>
            <a:off x="6280190" y="4650581"/>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Sistem inferensi fuzzy menawarkan solusi yang fleksibel untuk menghitung diskon berdasarkan data pelanggan yang tidak pasti. Sistem ini menggunakan variabel fuzzy, aturan fuzzy, dan proses fuzzifikasi untuk menentukan diskon yang tepat.</a:t>
            </a:r>
            <a:endParaRPr lang="en-US" sz="1750" dirty="0"/>
          </a:p>
        </p:txBody>
      </p:sp>
      <p:sp>
        <p:nvSpPr>
          <p:cNvPr id="5" name="Shape 2"/>
          <p:cNvSpPr/>
          <p:nvPr/>
        </p:nvSpPr>
        <p:spPr>
          <a:xfrm>
            <a:off x="6280190" y="6374249"/>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6381869"/>
            <a:ext cx="347663" cy="347663"/>
          </a:xfrm>
          <a:prstGeom prst="rect">
            <a:avLst/>
          </a:prstGeom>
        </p:spPr>
      </p:pic>
      <p:sp>
        <p:nvSpPr>
          <p:cNvPr id="7" name="Text 3"/>
          <p:cNvSpPr/>
          <p:nvPr/>
        </p:nvSpPr>
        <p:spPr>
          <a:xfrm>
            <a:off x="6756440" y="6357342"/>
            <a:ext cx="2471499" cy="396835"/>
          </a:xfrm>
          <a:prstGeom prst="rect">
            <a:avLst/>
          </a:prstGeom>
          <a:noFill/>
          <a:ln/>
        </p:spPr>
        <p:txBody>
          <a:bodyPr wrap="none" lIns="0" tIns="0" rIns="0" bIns="0" rtlCol="0" anchor="t"/>
          <a:lstStyle/>
          <a:p>
            <a:pPr algn="l" indent="0" marL="0">
              <a:lnSpc>
                <a:spcPts val="3100"/>
              </a:lnSpc>
              <a:buNone/>
            </a:pPr>
            <a:r>
              <a:rPr lang="en-US" sz="2200" b="1" dirty="0">
                <a:solidFill>
                  <a:srgbClr val="333F70"/>
                </a:solidFill>
                <a:latin typeface="Open Sans Bold" pitchFamily="34" charset="0"/>
                <a:ea typeface="Open Sans Bold" pitchFamily="34" charset="-122"/>
                <a:cs typeface="Open Sans Bold" pitchFamily="34" charset="-120"/>
              </a:rPr>
              <a:t>by Ananta Wijaya</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23053"/>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Variabel Fuzzy</a:t>
            </a:r>
            <a:endParaRPr lang="en-US" sz="4450" dirty="0"/>
          </a:p>
        </p:txBody>
      </p:sp>
      <p:sp>
        <p:nvSpPr>
          <p:cNvPr id="3" name="Text 1"/>
          <p:cNvSpPr/>
          <p:nvPr/>
        </p:nvSpPr>
        <p:spPr>
          <a:xfrm>
            <a:off x="793790" y="3798808"/>
            <a:ext cx="3256002"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Jumlah Pembelian</a:t>
            </a:r>
            <a:endParaRPr lang="en-US" sz="2200" dirty="0"/>
          </a:p>
        </p:txBody>
      </p:sp>
      <p:sp>
        <p:nvSpPr>
          <p:cNvPr id="4" name="Text 2"/>
          <p:cNvSpPr/>
          <p:nvPr/>
        </p:nvSpPr>
        <p:spPr>
          <a:xfrm>
            <a:off x="793790" y="437995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Sedikit (0-2000)</a:t>
            </a:r>
            <a:endParaRPr lang="en-US" sz="1750" dirty="0"/>
          </a:p>
        </p:txBody>
      </p:sp>
      <p:sp>
        <p:nvSpPr>
          <p:cNvPr id="5" name="Text 3"/>
          <p:cNvSpPr/>
          <p:nvPr/>
        </p:nvSpPr>
        <p:spPr>
          <a:xfrm>
            <a:off x="793790" y="482215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Sedang (1000-5000)</a:t>
            </a:r>
            <a:endParaRPr lang="en-US" sz="1750" dirty="0"/>
          </a:p>
        </p:txBody>
      </p:sp>
      <p:sp>
        <p:nvSpPr>
          <p:cNvPr id="6" name="Text 4"/>
          <p:cNvSpPr/>
          <p:nvPr/>
        </p:nvSpPr>
        <p:spPr>
          <a:xfrm>
            <a:off x="793790" y="5264348"/>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Banyak (4000-10000)</a:t>
            </a:r>
            <a:endParaRPr lang="en-US" sz="1750" dirty="0"/>
          </a:p>
        </p:txBody>
      </p:sp>
      <p:sp>
        <p:nvSpPr>
          <p:cNvPr id="7" name="Text 5"/>
          <p:cNvSpPr/>
          <p:nvPr/>
        </p:nvSpPr>
        <p:spPr>
          <a:xfrm>
            <a:off x="7599521" y="3798808"/>
            <a:ext cx="3137773"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Frekuensi Belanja</a:t>
            </a:r>
            <a:endParaRPr lang="en-US" sz="2200" dirty="0"/>
          </a:p>
        </p:txBody>
      </p:sp>
      <p:sp>
        <p:nvSpPr>
          <p:cNvPr id="8" name="Text 6"/>
          <p:cNvSpPr/>
          <p:nvPr/>
        </p:nvSpPr>
        <p:spPr>
          <a:xfrm>
            <a:off x="7599521" y="437995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Jarang (0-10)</a:t>
            </a:r>
            <a:endParaRPr lang="en-US" sz="1750" dirty="0"/>
          </a:p>
        </p:txBody>
      </p:sp>
      <p:sp>
        <p:nvSpPr>
          <p:cNvPr id="9" name="Text 7"/>
          <p:cNvSpPr/>
          <p:nvPr/>
        </p:nvSpPr>
        <p:spPr>
          <a:xfrm>
            <a:off x="7599521" y="482215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Rata-rata (5-20)</a:t>
            </a:r>
            <a:endParaRPr lang="en-US" sz="1750" dirty="0"/>
          </a:p>
        </p:txBody>
      </p:sp>
      <p:sp>
        <p:nvSpPr>
          <p:cNvPr id="10" name="Text 8"/>
          <p:cNvSpPr/>
          <p:nvPr/>
        </p:nvSpPr>
        <p:spPr>
          <a:xfrm>
            <a:off x="7599521" y="5264348"/>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Sering (15-30)</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4154567"/>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Fuzzifikasi</a:t>
            </a:r>
            <a:endParaRPr lang="en-US" sz="4450" dirty="0"/>
          </a:p>
        </p:txBody>
      </p:sp>
      <p:sp>
        <p:nvSpPr>
          <p:cNvPr id="4" name="Text 1"/>
          <p:cNvSpPr/>
          <p:nvPr/>
        </p:nvSpPr>
        <p:spPr>
          <a:xfrm>
            <a:off x="793790" y="5203508"/>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Fuzzifikasi adalah proses mengubah nilai input menjadi derajat keanggotaan menggunakan fungsi keanggotaan. Fungsi keanggotaan menentukan seberapa besar nilai input termasuk dalam setiap set fuzzy.</a:t>
            </a:r>
            <a:endParaRPr lang="en-US" sz="1750" dirty="0"/>
          </a:p>
        </p:txBody>
      </p:sp>
      <p:sp>
        <p:nvSpPr>
          <p:cNvPr id="5" name="Text 2"/>
          <p:cNvSpPr/>
          <p:nvPr/>
        </p:nvSpPr>
        <p:spPr>
          <a:xfrm>
            <a:off x="793790" y="6184463"/>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Contoh: Jika jumlah pembelian = 4000, maka derajat keanggotaan untuk "Sedang" adalah 0.5 dan untuk "Banyak" adalah 0.5.</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065967"/>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Aturan Fuzzy</a:t>
            </a:r>
            <a:endParaRPr lang="en-US" sz="4450" dirty="0"/>
          </a:p>
        </p:txBody>
      </p:sp>
      <p:sp>
        <p:nvSpPr>
          <p:cNvPr id="4" name="Shape 1"/>
          <p:cNvSpPr/>
          <p:nvPr/>
        </p:nvSpPr>
        <p:spPr>
          <a:xfrm>
            <a:off x="6280190" y="2114907"/>
            <a:ext cx="3664863" cy="2410897"/>
          </a:xfrm>
          <a:prstGeom prst="roundRect">
            <a:avLst>
              <a:gd name="adj" fmla="val 3952"/>
            </a:avLst>
          </a:prstGeom>
          <a:solidFill>
            <a:srgbClr val="D6F5EE"/>
          </a:solidFill>
          <a:ln w="7620">
            <a:solidFill>
              <a:srgbClr val="BCDBD4"/>
            </a:solidFill>
            <a:prstDash val="solid"/>
          </a:ln>
        </p:spPr>
      </p:sp>
      <p:sp>
        <p:nvSpPr>
          <p:cNvPr id="5" name="Text 2"/>
          <p:cNvSpPr/>
          <p:nvPr/>
        </p:nvSpPr>
        <p:spPr>
          <a:xfrm>
            <a:off x="6514624" y="2349341"/>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Rule 1</a:t>
            </a:r>
            <a:endParaRPr lang="en-US" sz="2200" dirty="0"/>
          </a:p>
        </p:txBody>
      </p:sp>
      <p:sp>
        <p:nvSpPr>
          <p:cNvPr id="6" name="Text 3"/>
          <p:cNvSpPr/>
          <p:nvPr/>
        </p:nvSpPr>
        <p:spPr>
          <a:xfrm>
            <a:off x="6514624" y="2839760"/>
            <a:ext cx="3195995" cy="1451610"/>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Jika jumlah pembelian "Sedikit" dan frekuensi belanja "Jarang", maka diskon "Kecil".</a:t>
            </a:r>
            <a:endParaRPr lang="en-US" sz="1750" dirty="0"/>
          </a:p>
        </p:txBody>
      </p:sp>
      <p:sp>
        <p:nvSpPr>
          <p:cNvPr id="7" name="Shape 4"/>
          <p:cNvSpPr/>
          <p:nvPr/>
        </p:nvSpPr>
        <p:spPr>
          <a:xfrm>
            <a:off x="10171867" y="2114907"/>
            <a:ext cx="3664863" cy="2410897"/>
          </a:xfrm>
          <a:prstGeom prst="roundRect">
            <a:avLst>
              <a:gd name="adj" fmla="val 3952"/>
            </a:avLst>
          </a:prstGeom>
          <a:solidFill>
            <a:srgbClr val="D6F5EE"/>
          </a:solidFill>
          <a:ln w="7620">
            <a:solidFill>
              <a:srgbClr val="BCDBD4"/>
            </a:solidFill>
            <a:prstDash val="solid"/>
          </a:ln>
        </p:spPr>
      </p:sp>
      <p:sp>
        <p:nvSpPr>
          <p:cNvPr id="8" name="Text 5"/>
          <p:cNvSpPr/>
          <p:nvPr/>
        </p:nvSpPr>
        <p:spPr>
          <a:xfrm>
            <a:off x="10406301" y="2349341"/>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Rule 2</a:t>
            </a:r>
            <a:endParaRPr lang="en-US" sz="2200" dirty="0"/>
          </a:p>
        </p:txBody>
      </p:sp>
      <p:sp>
        <p:nvSpPr>
          <p:cNvPr id="9" name="Text 6"/>
          <p:cNvSpPr/>
          <p:nvPr/>
        </p:nvSpPr>
        <p:spPr>
          <a:xfrm>
            <a:off x="10406301" y="2839760"/>
            <a:ext cx="3195995" cy="1451610"/>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Jika jumlah pembelian "Sedang" dan frekuensi belanja "Rata-rata", maka diskon "Sedang".</a:t>
            </a:r>
            <a:endParaRPr lang="en-US" sz="1750" dirty="0"/>
          </a:p>
        </p:txBody>
      </p:sp>
      <p:sp>
        <p:nvSpPr>
          <p:cNvPr id="10" name="Shape 7"/>
          <p:cNvSpPr/>
          <p:nvPr/>
        </p:nvSpPr>
        <p:spPr>
          <a:xfrm>
            <a:off x="6280190" y="4752618"/>
            <a:ext cx="3664863" cy="2410897"/>
          </a:xfrm>
          <a:prstGeom prst="roundRect">
            <a:avLst>
              <a:gd name="adj" fmla="val 3952"/>
            </a:avLst>
          </a:prstGeom>
          <a:solidFill>
            <a:srgbClr val="D6F5EE"/>
          </a:solidFill>
          <a:ln w="7620">
            <a:solidFill>
              <a:srgbClr val="BCDBD4"/>
            </a:solidFill>
            <a:prstDash val="solid"/>
          </a:ln>
        </p:spPr>
      </p:sp>
      <p:sp>
        <p:nvSpPr>
          <p:cNvPr id="11" name="Text 8"/>
          <p:cNvSpPr/>
          <p:nvPr/>
        </p:nvSpPr>
        <p:spPr>
          <a:xfrm>
            <a:off x="6514624" y="4987052"/>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Rule 3</a:t>
            </a:r>
            <a:endParaRPr lang="en-US" sz="2200" dirty="0"/>
          </a:p>
        </p:txBody>
      </p:sp>
      <p:sp>
        <p:nvSpPr>
          <p:cNvPr id="12" name="Text 9"/>
          <p:cNvSpPr/>
          <p:nvPr/>
        </p:nvSpPr>
        <p:spPr>
          <a:xfrm>
            <a:off x="6514624" y="5477470"/>
            <a:ext cx="3195995" cy="1451610"/>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Jika jumlah pembelian "Banyak" dan frekuensi belanja "Sering", maka diskon "Besar".</a:t>
            </a:r>
            <a:endParaRPr lang="en-US" sz="1750" dirty="0"/>
          </a:p>
        </p:txBody>
      </p:sp>
      <p:sp>
        <p:nvSpPr>
          <p:cNvPr id="13" name="Shape 10"/>
          <p:cNvSpPr/>
          <p:nvPr/>
        </p:nvSpPr>
        <p:spPr>
          <a:xfrm>
            <a:off x="10171867" y="4752618"/>
            <a:ext cx="3664863" cy="2410897"/>
          </a:xfrm>
          <a:prstGeom prst="roundRect">
            <a:avLst>
              <a:gd name="adj" fmla="val 3952"/>
            </a:avLst>
          </a:prstGeom>
          <a:solidFill>
            <a:srgbClr val="D6F5EE"/>
          </a:solidFill>
          <a:ln w="7620">
            <a:solidFill>
              <a:srgbClr val="BCDBD4"/>
            </a:solidFill>
            <a:prstDash val="solid"/>
          </a:ln>
        </p:spPr>
      </p:sp>
      <p:sp>
        <p:nvSpPr>
          <p:cNvPr id="14" name="Text 11"/>
          <p:cNvSpPr/>
          <p:nvPr/>
        </p:nvSpPr>
        <p:spPr>
          <a:xfrm>
            <a:off x="10406301" y="4987052"/>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Rule 4</a:t>
            </a:r>
            <a:endParaRPr lang="en-US" sz="2200" dirty="0"/>
          </a:p>
        </p:txBody>
      </p:sp>
      <p:sp>
        <p:nvSpPr>
          <p:cNvPr id="15" name="Text 12"/>
          <p:cNvSpPr/>
          <p:nvPr/>
        </p:nvSpPr>
        <p:spPr>
          <a:xfrm>
            <a:off x="10406301" y="5477470"/>
            <a:ext cx="3195995" cy="1451610"/>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Jika jumlah pembelian "Banyak" dan frekuensi belanja "Rata-rata", maka diskon "Sedang".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373987"/>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Evaluasi Aturan</a:t>
            </a:r>
            <a:endParaRPr lang="en-US" sz="4450" dirty="0"/>
          </a:p>
        </p:txBody>
      </p:sp>
      <p:sp>
        <p:nvSpPr>
          <p:cNvPr id="4" name="Text 1"/>
          <p:cNvSpPr/>
          <p:nvPr/>
        </p:nvSpPr>
        <p:spPr>
          <a:xfrm>
            <a:off x="793790" y="3422928"/>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Kekuatan aktivasi (firing strength) dari setiap aturan ditentukan dengan mengambil nilai minimum dari derajat keanggotaan setiap variabel dalam aturan.</a:t>
            </a:r>
            <a:endParaRPr lang="en-US" sz="1750" dirty="0"/>
          </a:p>
        </p:txBody>
      </p:sp>
      <p:sp>
        <p:nvSpPr>
          <p:cNvPr id="5" name="Text 2"/>
          <p:cNvSpPr/>
          <p:nvPr/>
        </p:nvSpPr>
        <p:spPr>
          <a:xfrm>
            <a:off x="793790" y="4766786"/>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Contoh: Jika jumlah pembelian = 4000 (Sedang = 0.5, Banyak = 0.5) dan frekuensi belanja = 18 (Rata-rata = 0.2, Sering = 0.8), maka kekuatan aktivasi untuk Rule 2 adalah 0.2 dan untuk Rule 4 adalah 0.2.</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4154567"/>
            <a:ext cx="5952768" cy="708779"/>
          </a:xfrm>
          <a:prstGeom prst="rect">
            <a:avLst/>
          </a:prstGeom>
          <a:noFill/>
          <a:ln/>
        </p:spPr>
        <p:txBody>
          <a:bodyPr wrap="non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Agregasi Output</a:t>
            </a:r>
            <a:endParaRPr lang="en-US" sz="4450" dirty="0"/>
          </a:p>
        </p:txBody>
      </p:sp>
      <p:sp>
        <p:nvSpPr>
          <p:cNvPr id="4" name="Text 1"/>
          <p:cNvSpPr/>
          <p:nvPr/>
        </p:nvSpPr>
        <p:spPr>
          <a:xfrm>
            <a:off x="793790" y="5203508"/>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Hasil dari semua aturan digabungkan menggunakan Weighted Average. Formula: Output Akhir = Σ (Firing Strength × Centroid) / Σ (Firing Strength).</a:t>
            </a:r>
            <a:endParaRPr lang="en-US" sz="1750" dirty="0"/>
          </a:p>
        </p:txBody>
      </p:sp>
      <p:sp>
        <p:nvSpPr>
          <p:cNvPr id="5" name="Text 2"/>
          <p:cNvSpPr/>
          <p:nvPr/>
        </p:nvSpPr>
        <p:spPr>
          <a:xfrm>
            <a:off x="793790" y="6184463"/>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Contoh: Jika diskon "Kecil" memiliki kekuatan aktivasi 0.2 dan centroid 12.5, maka kontribusi diskon "Kecil" terhadap output akhir adalah 0.2 × 12.5 = 2.5.</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80415" y="545783"/>
            <a:ext cx="7755969" cy="1239441"/>
          </a:xfrm>
          <a:prstGeom prst="rect">
            <a:avLst/>
          </a:prstGeom>
          <a:noFill/>
          <a:ln/>
        </p:spPr>
        <p:txBody>
          <a:bodyPr wrap="square" lIns="0" tIns="0" rIns="0" bIns="0" rtlCol="0" anchor="t"/>
          <a:lstStyle/>
          <a:p>
            <a:pPr indent="0" marL="0">
              <a:lnSpc>
                <a:spcPts val="4850"/>
              </a:lnSpc>
              <a:buNone/>
            </a:pPr>
            <a:r>
              <a:rPr lang="en-US" sz="3900" b="1" dirty="0">
                <a:solidFill>
                  <a:srgbClr val="333F70"/>
                </a:solidFill>
                <a:latin typeface="Unbounded Bold" pitchFamily="34" charset="0"/>
                <a:ea typeface="Unbounded Bold" pitchFamily="34" charset="-122"/>
                <a:cs typeface="Unbounded Bold" pitchFamily="34" charset="-120"/>
              </a:rPr>
              <a:t>Contoh Perhitungan Manual</a:t>
            </a:r>
            <a:endParaRPr lang="en-US" sz="3900" dirty="0"/>
          </a:p>
        </p:txBody>
      </p:sp>
      <p:sp>
        <p:nvSpPr>
          <p:cNvPr id="4" name="Shape 1"/>
          <p:cNvSpPr/>
          <p:nvPr/>
        </p:nvSpPr>
        <p:spPr>
          <a:xfrm>
            <a:off x="6466403" y="2082641"/>
            <a:ext cx="22860" cy="5601057"/>
          </a:xfrm>
          <a:prstGeom prst="roundRect">
            <a:avLst>
              <a:gd name="adj" fmla="val 364351"/>
            </a:avLst>
          </a:prstGeom>
          <a:solidFill>
            <a:srgbClr val="BCDBD4"/>
          </a:solidFill>
          <a:ln/>
        </p:spPr>
      </p:sp>
      <p:sp>
        <p:nvSpPr>
          <p:cNvPr id="5" name="Shape 2"/>
          <p:cNvSpPr/>
          <p:nvPr/>
        </p:nvSpPr>
        <p:spPr>
          <a:xfrm>
            <a:off x="6678037" y="2517219"/>
            <a:ext cx="694015" cy="22860"/>
          </a:xfrm>
          <a:prstGeom prst="roundRect">
            <a:avLst>
              <a:gd name="adj" fmla="val 364351"/>
            </a:avLst>
          </a:prstGeom>
          <a:solidFill>
            <a:srgbClr val="BCDBD4"/>
          </a:solidFill>
          <a:ln/>
        </p:spPr>
      </p:sp>
      <p:sp>
        <p:nvSpPr>
          <p:cNvPr id="6" name="Shape 3"/>
          <p:cNvSpPr/>
          <p:nvPr/>
        </p:nvSpPr>
        <p:spPr>
          <a:xfrm>
            <a:off x="6254770" y="2305645"/>
            <a:ext cx="446127" cy="446127"/>
          </a:xfrm>
          <a:prstGeom prst="roundRect">
            <a:avLst>
              <a:gd name="adj" fmla="val 18670"/>
            </a:avLst>
          </a:prstGeom>
          <a:solidFill>
            <a:srgbClr val="D6F5EE"/>
          </a:solidFill>
          <a:ln w="7620">
            <a:solidFill>
              <a:srgbClr val="BCDBD4"/>
            </a:solidFill>
            <a:prstDash val="solid"/>
          </a:ln>
        </p:spPr>
      </p:sp>
      <p:sp>
        <p:nvSpPr>
          <p:cNvPr id="7" name="Text 4"/>
          <p:cNvSpPr/>
          <p:nvPr/>
        </p:nvSpPr>
        <p:spPr>
          <a:xfrm>
            <a:off x="6400502" y="2379940"/>
            <a:ext cx="154662" cy="297418"/>
          </a:xfrm>
          <a:prstGeom prst="rect">
            <a:avLst/>
          </a:prstGeom>
          <a:noFill/>
          <a:ln/>
        </p:spPr>
        <p:txBody>
          <a:bodyPr wrap="none" lIns="0" tIns="0" rIns="0" bIns="0" rtlCol="0" anchor="t"/>
          <a:lstStyle/>
          <a:p>
            <a:pPr algn="ctr" indent="0" marL="0">
              <a:lnSpc>
                <a:spcPts val="2300"/>
              </a:lnSpc>
              <a:buNone/>
            </a:pPr>
            <a:r>
              <a:rPr lang="en-US" sz="2300" b="1" dirty="0">
                <a:solidFill>
                  <a:srgbClr val="333F70"/>
                </a:solidFill>
                <a:latin typeface="Unbounded Bold" pitchFamily="34" charset="0"/>
                <a:ea typeface="Unbounded Bold" pitchFamily="34" charset="-122"/>
                <a:cs typeface="Unbounded Bold" pitchFamily="34" charset="-120"/>
              </a:rPr>
              <a:t>1</a:t>
            </a:r>
            <a:endParaRPr lang="en-US" sz="2300" dirty="0"/>
          </a:p>
        </p:txBody>
      </p:sp>
      <p:sp>
        <p:nvSpPr>
          <p:cNvPr id="8" name="Text 5"/>
          <p:cNvSpPr/>
          <p:nvPr/>
        </p:nvSpPr>
        <p:spPr>
          <a:xfrm>
            <a:off x="7568446" y="2280880"/>
            <a:ext cx="2478881" cy="309801"/>
          </a:xfrm>
          <a:prstGeom prst="rect">
            <a:avLst/>
          </a:prstGeom>
          <a:noFill/>
          <a:ln/>
        </p:spPr>
        <p:txBody>
          <a:bodyPr wrap="none" lIns="0" tIns="0" rIns="0" bIns="0" rtlCol="0" anchor="t"/>
          <a:lstStyle/>
          <a:p>
            <a:pPr algn="l" indent="0" marL="0">
              <a:lnSpc>
                <a:spcPts val="2400"/>
              </a:lnSpc>
              <a:buNone/>
            </a:pPr>
            <a:r>
              <a:rPr lang="en-US" sz="1950" b="1" dirty="0">
                <a:solidFill>
                  <a:srgbClr val="333F70"/>
                </a:solidFill>
                <a:latin typeface="Unbounded Bold" pitchFamily="34" charset="0"/>
                <a:ea typeface="Unbounded Bold" pitchFamily="34" charset="-122"/>
                <a:cs typeface="Unbounded Bold" pitchFamily="34" charset="-120"/>
              </a:rPr>
              <a:t>Input</a:t>
            </a:r>
            <a:endParaRPr lang="en-US" sz="1950" dirty="0"/>
          </a:p>
        </p:txBody>
      </p:sp>
      <p:sp>
        <p:nvSpPr>
          <p:cNvPr id="9" name="Text 6"/>
          <p:cNvSpPr/>
          <p:nvPr/>
        </p:nvSpPr>
        <p:spPr>
          <a:xfrm>
            <a:off x="7568446" y="2709624"/>
            <a:ext cx="6367939" cy="317302"/>
          </a:xfrm>
          <a:prstGeom prst="rect">
            <a:avLst/>
          </a:prstGeom>
          <a:noFill/>
          <a:ln/>
        </p:spPr>
        <p:txBody>
          <a:bodyPr wrap="none" lIns="0" tIns="0" rIns="0" bIns="0" rtlCol="0" anchor="t"/>
          <a:lstStyle/>
          <a:p>
            <a:pPr algn="l" indent="0" marL="0">
              <a:lnSpc>
                <a:spcPts val="2450"/>
              </a:lnSpc>
              <a:buNone/>
            </a:pPr>
            <a:r>
              <a:rPr lang="en-US" sz="1550" dirty="0">
                <a:solidFill>
                  <a:srgbClr val="333F70"/>
                </a:solidFill>
                <a:latin typeface="Open Sans" pitchFamily="34" charset="0"/>
                <a:ea typeface="Open Sans" pitchFamily="34" charset="-122"/>
                <a:cs typeface="Open Sans" pitchFamily="34" charset="-120"/>
              </a:rPr>
              <a:t>Jumlah Pembelian = 4000</a:t>
            </a:r>
            <a:endParaRPr lang="en-US" sz="1550" dirty="0"/>
          </a:p>
        </p:txBody>
      </p:sp>
      <p:sp>
        <p:nvSpPr>
          <p:cNvPr id="10" name="Text 7"/>
          <p:cNvSpPr/>
          <p:nvPr/>
        </p:nvSpPr>
        <p:spPr>
          <a:xfrm>
            <a:off x="7568446" y="3145869"/>
            <a:ext cx="6367939" cy="317302"/>
          </a:xfrm>
          <a:prstGeom prst="rect">
            <a:avLst/>
          </a:prstGeom>
          <a:noFill/>
          <a:ln/>
        </p:spPr>
        <p:txBody>
          <a:bodyPr wrap="none" lIns="0" tIns="0" rIns="0" bIns="0" rtlCol="0" anchor="t"/>
          <a:lstStyle/>
          <a:p>
            <a:pPr algn="l" indent="0" marL="0">
              <a:lnSpc>
                <a:spcPts val="2450"/>
              </a:lnSpc>
              <a:buNone/>
            </a:pPr>
            <a:r>
              <a:rPr lang="en-US" sz="1550" dirty="0">
                <a:solidFill>
                  <a:srgbClr val="333F70"/>
                </a:solidFill>
                <a:latin typeface="Open Sans" pitchFamily="34" charset="0"/>
                <a:ea typeface="Open Sans" pitchFamily="34" charset="-122"/>
                <a:cs typeface="Open Sans" pitchFamily="34" charset="-120"/>
              </a:rPr>
              <a:t>Frekuensi Belanja = 18</a:t>
            </a:r>
            <a:endParaRPr lang="en-US" sz="1550" dirty="0"/>
          </a:p>
        </p:txBody>
      </p:sp>
      <p:sp>
        <p:nvSpPr>
          <p:cNvPr id="11" name="Shape 8"/>
          <p:cNvSpPr/>
          <p:nvPr/>
        </p:nvSpPr>
        <p:spPr>
          <a:xfrm>
            <a:off x="6678037" y="4294227"/>
            <a:ext cx="694015" cy="22860"/>
          </a:xfrm>
          <a:prstGeom prst="roundRect">
            <a:avLst>
              <a:gd name="adj" fmla="val 364351"/>
            </a:avLst>
          </a:prstGeom>
          <a:solidFill>
            <a:srgbClr val="BCDBD4"/>
          </a:solidFill>
          <a:ln/>
        </p:spPr>
      </p:sp>
      <p:sp>
        <p:nvSpPr>
          <p:cNvPr id="12" name="Shape 9"/>
          <p:cNvSpPr/>
          <p:nvPr/>
        </p:nvSpPr>
        <p:spPr>
          <a:xfrm>
            <a:off x="6254770" y="4082653"/>
            <a:ext cx="446127" cy="446127"/>
          </a:xfrm>
          <a:prstGeom prst="roundRect">
            <a:avLst>
              <a:gd name="adj" fmla="val 18670"/>
            </a:avLst>
          </a:prstGeom>
          <a:solidFill>
            <a:srgbClr val="D6F5EE"/>
          </a:solidFill>
          <a:ln w="7620">
            <a:solidFill>
              <a:srgbClr val="BCDBD4"/>
            </a:solidFill>
            <a:prstDash val="solid"/>
          </a:ln>
        </p:spPr>
      </p:sp>
      <p:sp>
        <p:nvSpPr>
          <p:cNvPr id="13" name="Text 10"/>
          <p:cNvSpPr/>
          <p:nvPr/>
        </p:nvSpPr>
        <p:spPr>
          <a:xfrm>
            <a:off x="6353711" y="4156948"/>
            <a:ext cx="248245" cy="297418"/>
          </a:xfrm>
          <a:prstGeom prst="rect">
            <a:avLst/>
          </a:prstGeom>
          <a:noFill/>
          <a:ln/>
        </p:spPr>
        <p:txBody>
          <a:bodyPr wrap="none" lIns="0" tIns="0" rIns="0" bIns="0" rtlCol="0" anchor="t"/>
          <a:lstStyle/>
          <a:p>
            <a:pPr algn="ctr" indent="0" marL="0">
              <a:lnSpc>
                <a:spcPts val="2300"/>
              </a:lnSpc>
              <a:buNone/>
            </a:pPr>
            <a:r>
              <a:rPr lang="en-US" sz="2300" b="1" dirty="0">
                <a:solidFill>
                  <a:srgbClr val="333F70"/>
                </a:solidFill>
                <a:latin typeface="Unbounded Bold" pitchFamily="34" charset="0"/>
                <a:ea typeface="Unbounded Bold" pitchFamily="34" charset="-122"/>
                <a:cs typeface="Unbounded Bold" pitchFamily="34" charset="-120"/>
              </a:rPr>
              <a:t>2</a:t>
            </a:r>
            <a:endParaRPr lang="en-US" sz="2300" dirty="0"/>
          </a:p>
        </p:txBody>
      </p:sp>
      <p:sp>
        <p:nvSpPr>
          <p:cNvPr id="14" name="Text 11"/>
          <p:cNvSpPr/>
          <p:nvPr/>
        </p:nvSpPr>
        <p:spPr>
          <a:xfrm>
            <a:off x="7568446" y="4057888"/>
            <a:ext cx="2478881" cy="309801"/>
          </a:xfrm>
          <a:prstGeom prst="rect">
            <a:avLst/>
          </a:prstGeom>
          <a:noFill/>
          <a:ln/>
        </p:spPr>
        <p:txBody>
          <a:bodyPr wrap="none" lIns="0" tIns="0" rIns="0" bIns="0" rtlCol="0" anchor="t"/>
          <a:lstStyle/>
          <a:p>
            <a:pPr algn="l" indent="0" marL="0">
              <a:lnSpc>
                <a:spcPts val="2400"/>
              </a:lnSpc>
              <a:buNone/>
            </a:pPr>
            <a:r>
              <a:rPr lang="en-US" sz="1950" b="1" dirty="0">
                <a:solidFill>
                  <a:srgbClr val="333F70"/>
                </a:solidFill>
                <a:latin typeface="Unbounded Bold" pitchFamily="34" charset="0"/>
                <a:ea typeface="Unbounded Bold" pitchFamily="34" charset="-122"/>
                <a:cs typeface="Unbounded Bold" pitchFamily="34" charset="-120"/>
              </a:rPr>
              <a:t>Fuzzifikasi</a:t>
            </a:r>
            <a:endParaRPr lang="en-US" sz="1950" dirty="0"/>
          </a:p>
        </p:txBody>
      </p:sp>
      <p:sp>
        <p:nvSpPr>
          <p:cNvPr id="15" name="Text 12"/>
          <p:cNvSpPr/>
          <p:nvPr/>
        </p:nvSpPr>
        <p:spPr>
          <a:xfrm>
            <a:off x="7568446" y="4486632"/>
            <a:ext cx="6367939" cy="317302"/>
          </a:xfrm>
          <a:prstGeom prst="rect">
            <a:avLst/>
          </a:prstGeom>
          <a:noFill/>
          <a:ln/>
        </p:spPr>
        <p:txBody>
          <a:bodyPr wrap="none" lIns="0" tIns="0" rIns="0" bIns="0" rtlCol="0" anchor="t"/>
          <a:lstStyle/>
          <a:p>
            <a:pPr algn="l" indent="0" marL="0">
              <a:lnSpc>
                <a:spcPts val="2450"/>
              </a:lnSpc>
              <a:buNone/>
            </a:pPr>
            <a:r>
              <a:rPr lang="en-US" sz="1550" dirty="0">
                <a:solidFill>
                  <a:srgbClr val="333F70"/>
                </a:solidFill>
                <a:latin typeface="Open Sans" pitchFamily="34" charset="0"/>
                <a:ea typeface="Open Sans" pitchFamily="34" charset="-122"/>
                <a:cs typeface="Open Sans" pitchFamily="34" charset="-120"/>
              </a:rPr>
              <a:t>Hitung derajat keanggotaan untuk setiap variabel.</a:t>
            </a:r>
            <a:endParaRPr lang="en-US" sz="1550" dirty="0"/>
          </a:p>
        </p:txBody>
      </p:sp>
      <p:sp>
        <p:nvSpPr>
          <p:cNvPr id="16" name="Shape 13"/>
          <p:cNvSpPr/>
          <p:nvPr/>
        </p:nvSpPr>
        <p:spPr>
          <a:xfrm>
            <a:off x="6678037" y="5634990"/>
            <a:ext cx="694015" cy="22860"/>
          </a:xfrm>
          <a:prstGeom prst="roundRect">
            <a:avLst>
              <a:gd name="adj" fmla="val 364351"/>
            </a:avLst>
          </a:prstGeom>
          <a:solidFill>
            <a:srgbClr val="BCDBD4"/>
          </a:solidFill>
          <a:ln/>
        </p:spPr>
      </p:sp>
      <p:sp>
        <p:nvSpPr>
          <p:cNvPr id="17" name="Shape 14"/>
          <p:cNvSpPr/>
          <p:nvPr/>
        </p:nvSpPr>
        <p:spPr>
          <a:xfrm>
            <a:off x="6254770" y="5423416"/>
            <a:ext cx="446127" cy="446127"/>
          </a:xfrm>
          <a:prstGeom prst="roundRect">
            <a:avLst>
              <a:gd name="adj" fmla="val 18670"/>
            </a:avLst>
          </a:prstGeom>
          <a:solidFill>
            <a:srgbClr val="D6F5EE"/>
          </a:solidFill>
          <a:ln w="7620">
            <a:solidFill>
              <a:srgbClr val="BCDBD4"/>
            </a:solidFill>
            <a:prstDash val="solid"/>
          </a:ln>
        </p:spPr>
      </p:sp>
      <p:sp>
        <p:nvSpPr>
          <p:cNvPr id="18" name="Text 15"/>
          <p:cNvSpPr/>
          <p:nvPr/>
        </p:nvSpPr>
        <p:spPr>
          <a:xfrm>
            <a:off x="6353115" y="5497711"/>
            <a:ext cx="249436" cy="297418"/>
          </a:xfrm>
          <a:prstGeom prst="rect">
            <a:avLst/>
          </a:prstGeom>
          <a:noFill/>
          <a:ln/>
        </p:spPr>
        <p:txBody>
          <a:bodyPr wrap="none" lIns="0" tIns="0" rIns="0" bIns="0" rtlCol="0" anchor="t"/>
          <a:lstStyle/>
          <a:p>
            <a:pPr algn="ctr" indent="0" marL="0">
              <a:lnSpc>
                <a:spcPts val="2300"/>
              </a:lnSpc>
              <a:buNone/>
            </a:pPr>
            <a:r>
              <a:rPr lang="en-US" sz="2300" b="1" dirty="0">
                <a:solidFill>
                  <a:srgbClr val="333F70"/>
                </a:solidFill>
                <a:latin typeface="Unbounded Bold" pitchFamily="34" charset="0"/>
                <a:ea typeface="Unbounded Bold" pitchFamily="34" charset="-122"/>
                <a:cs typeface="Unbounded Bold" pitchFamily="34" charset="-120"/>
              </a:rPr>
              <a:t>3</a:t>
            </a:r>
            <a:endParaRPr lang="en-US" sz="2300" dirty="0"/>
          </a:p>
        </p:txBody>
      </p:sp>
      <p:sp>
        <p:nvSpPr>
          <p:cNvPr id="19" name="Text 16"/>
          <p:cNvSpPr/>
          <p:nvPr/>
        </p:nvSpPr>
        <p:spPr>
          <a:xfrm>
            <a:off x="7568446" y="5398651"/>
            <a:ext cx="2478881" cy="309801"/>
          </a:xfrm>
          <a:prstGeom prst="rect">
            <a:avLst/>
          </a:prstGeom>
          <a:noFill/>
          <a:ln/>
        </p:spPr>
        <p:txBody>
          <a:bodyPr wrap="none" lIns="0" tIns="0" rIns="0" bIns="0" rtlCol="0" anchor="t"/>
          <a:lstStyle/>
          <a:p>
            <a:pPr algn="l" indent="0" marL="0">
              <a:lnSpc>
                <a:spcPts val="2400"/>
              </a:lnSpc>
              <a:buNone/>
            </a:pPr>
            <a:r>
              <a:rPr lang="en-US" sz="1950" b="1" dirty="0">
                <a:solidFill>
                  <a:srgbClr val="333F70"/>
                </a:solidFill>
                <a:latin typeface="Unbounded Bold" pitchFamily="34" charset="0"/>
                <a:ea typeface="Unbounded Bold" pitchFamily="34" charset="-122"/>
                <a:cs typeface="Unbounded Bold" pitchFamily="34" charset="-120"/>
              </a:rPr>
              <a:t>Evaluasi Aturan</a:t>
            </a:r>
            <a:endParaRPr lang="en-US" sz="1950" dirty="0"/>
          </a:p>
        </p:txBody>
      </p:sp>
      <p:sp>
        <p:nvSpPr>
          <p:cNvPr id="20" name="Text 17"/>
          <p:cNvSpPr/>
          <p:nvPr/>
        </p:nvSpPr>
        <p:spPr>
          <a:xfrm>
            <a:off x="7568446" y="5827395"/>
            <a:ext cx="6367939" cy="317302"/>
          </a:xfrm>
          <a:prstGeom prst="rect">
            <a:avLst/>
          </a:prstGeom>
          <a:noFill/>
          <a:ln/>
        </p:spPr>
        <p:txBody>
          <a:bodyPr wrap="none" lIns="0" tIns="0" rIns="0" bIns="0" rtlCol="0" anchor="t"/>
          <a:lstStyle/>
          <a:p>
            <a:pPr algn="l" indent="0" marL="0">
              <a:lnSpc>
                <a:spcPts val="2450"/>
              </a:lnSpc>
              <a:buNone/>
            </a:pPr>
            <a:r>
              <a:rPr lang="en-US" sz="1550" dirty="0">
                <a:solidFill>
                  <a:srgbClr val="333F70"/>
                </a:solidFill>
                <a:latin typeface="Open Sans" pitchFamily="34" charset="0"/>
                <a:ea typeface="Open Sans" pitchFamily="34" charset="-122"/>
                <a:cs typeface="Open Sans" pitchFamily="34" charset="-120"/>
              </a:rPr>
              <a:t>Tentukan kekuatan aktivasi untuk setiap aturan.</a:t>
            </a:r>
            <a:endParaRPr lang="en-US" sz="1550" dirty="0"/>
          </a:p>
        </p:txBody>
      </p:sp>
      <p:sp>
        <p:nvSpPr>
          <p:cNvPr id="21" name="Shape 18"/>
          <p:cNvSpPr/>
          <p:nvPr/>
        </p:nvSpPr>
        <p:spPr>
          <a:xfrm>
            <a:off x="6678037" y="6975753"/>
            <a:ext cx="694015" cy="22860"/>
          </a:xfrm>
          <a:prstGeom prst="roundRect">
            <a:avLst>
              <a:gd name="adj" fmla="val 364351"/>
            </a:avLst>
          </a:prstGeom>
          <a:solidFill>
            <a:srgbClr val="BCDBD4"/>
          </a:solidFill>
          <a:ln/>
        </p:spPr>
      </p:sp>
      <p:sp>
        <p:nvSpPr>
          <p:cNvPr id="22" name="Shape 19"/>
          <p:cNvSpPr/>
          <p:nvPr/>
        </p:nvSpPr>
        <p:spPr>
          <a:xfrm>
            <a:off x="6254770" y="6764179"/>
            <a:ext cx="446127" cy="446127"/>
          </a:xfrm>
          <a:prstGeom prst="roundRect">
            <a:avLst>
              <a:gd name="adj" fmla="val 18670"/>
            </a:avLst>
          </a:prstGeom>
          <a:solidFill>
            <a:srgbClr val="D6F5EE"/>
          </a:solidFill>
          <a:ln w="7620">
            <a:solidFill>
              <a:srgbClr val="BCDBD4"/>
            </a:solidFill>
            <a:prstDash val="solid"/>
          </a:ln>
        </p:spPr>
      </p:sp>
      <p:sp>
        <p:nvSpPr>
          <p:cNvPr id="23" name="Text 20"/>
          <p:cNvSpPr/>
          <p:nvPr/>
        </p:nvSpPr>
        <p:spPr>
          <a:xfrm>
            <a:off x="6349782" y="6838474"/>
            <a:ext cx="255984" cy="297418"/>
          </a:xfrm>
          <a:prstGeom prst="rect">
            <a:avLst/>
          </a:prstGeom>
          <a:noFill/>
          <a:ln/>
        </p:spPr>
        <p:txBody>
          <a:bodyPr wrap="none" lIns="0" tIns="0" rIns="0" bIns="0" rtlCol="0" anchor="t"/>
          <a:lstStyle/>
          <a:p>
            <a:pPr algn="ctr" indent="0" marL="0">
              <a:lnSpc>
                <a:spcPts val="2300"/>
              </a:lnSpc>
              <a:buNone/>
            </a:pPr>
            <a:r>
              <a:rPr lang="en-US" sz="2300" b="1" dirty="0">
                <a:solidFill>
                  <a:srgbClr val="333F70"/>
                </a:solidFill>
                <a:latin typeface="Unbounded Bold" pitchFamily="34" charset="0"/>
                <a:ea typeface="Unbounded Bold" pitchFamily="34" charset="-122"/>
                <a:cs typeface="Unbounded Bold" pitchFamily="34" charset="-120"/>
              </a:rPr>
              <a:t>4</a:t>
            </a:r>
            <a:endParaRPr lang="en-US" sz="2300" dirty="0"/>
          </a:p>
        </p:txBody>
      </p:sp>
      <p:sp>
        <p:nvSpPr>
          <p:cNvPr id="24" name="Text 21"/>
          <p:cNvSpPr/>
          <p:nvPr/>
        </p:nvSpPr>
        <p:spPr>
          <a:xfrm>
            <a:off x="7568446" y="6739414"/>
            <a:ext cx="2601397" cy="309801"/>
          </a:xfrm>
          <a:prstGeom prst="rect">
            <a:avLst/>
          </a:prstGeom>
          <a:noFill/>
          <a:ln/>
        </p:spPr>
        <p:txBody>
          <a:bodyPr wrap="none" lIns="0" tIns="0" rIns="0" bIns="0" rtlCol="0" anchor="t"/>
          <a:lstStyle/>
          <a:p>
            <a:pPr algn="l" indent="0" marL="0">
              <a:lnSpc>
                <a:spcPts val="2400"/>
              </a:lnSpc>
              <a:buNone/>
            </a:pPr>
            <a:r>
              <a:rPr lang="en-US" sz="1950" b="1" dirty="0">
                <a:solidFill>
                  <a:srgbClr val="333F70"/>
                </a:solidFill>
                <a:latin typeface="Unbounded Bold" pitchFamily="34" charset="0"/>
                <a:ea typeface="Unbounded Bold" pitchFamily="34" charset="-122"/>
                <a:cs typeface="Unbounded Bold" pitchFamily="34" charset="-120"/>
              </a:rPr>
              <a:t>Agregasi Output</a:t>
            </a:r>
            <a:endParaRPr lang="en-US" sz="1950" dirty="0"/>
          </a:p>
        </p:txBody>
      </p:sp>
      <p:sp>
        <p:nvSpPr>
          <p:cNvPr id="25" name="Text 22"/>
          <p:cNvSpPr/>
          <p:nvPr/>
        </p:nvSpPr>
        <p:spPr>
          <a:xfrm>
            <a:off x="7568446" y="7168158"/>
            <a:ext cx="6367939" cy="317302"/>
          </a:xfrm>
          <a:prstGeom prst="rect">
            <a:avLst/>
          </a:prstGeom>
          <a:noFill/>
          <a:ln/>
        </p:spPr>
        <p:txBody>
          <a:bodyPr wrap="none" lIns="0" tIns="0" rIns="0" bIns="0" rtlCol="0" anchor="t"/>
          <a:lstStyle/>
          <a:p>
            <a:pPr algn="l" indent="0" marL="0">
              <a:lnSpc>
                <a:spcPts val="2450"/>
              </a:lnSpc>
              <a:buNone/>
            </a:pPr>
            <a:r>
              <a:rPr lang="en-US" sz="1550" dirty="0">
                <a:solidFill>
                  <a:srgbClr val="333F70"/>
                </a:solidFill>
                <a:latin typeface="Open Sans" pitchFamily="34" charset="0"/>
                <a:ea typeface="Open Sans" pitchFamily="34" charset="-122"/>
                <a:cs typeface="Open Sans" pitchFamily="34" charset="-120"/>
              </a:rPr>
              <a:t>Hitung nilai diskon akhir menggunakan Weighted Average.</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040969"/>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Kesimpulan</a:t>
            </a:r>
            <a:endParaRPr lang="en-US" sz="4450" dirty="0"/>
          </a:p>
        </p:txBody>
      </p:sp>
      <p:pic>
        <p:nvPicPr>
          <p:cNvPr id="4" name="Image 1" descr="preencoded.png">    </p:cNvPr>
          <p:cNvPicPr>
            <a:picLocks noChangeAspect="1"/>
          </p:cNvPicPr>
          <p:nvPr/>
        </p:nvPicPr>
        <p:blipFill>
          <a:blip r:embed="rId2"/>
          <a:stretch>
            <a:fillRect/>
          </a:stretch>
        </p:blipFill>
        <p:spPr>
          <a:xfrm>
            <a:off x="793790" y="3089910"/>
            <a:ext cx="566976" cy="566976"/>
          </a:xfrm>
          <a:prstGeom prst="rect">
            <a:avLst/>
          </a:prstGeom>
        </p:spPr>
      </p:pic>
      <p:sp>
        <p:nvSpPr>
          <p:cNvPr id="5" name="Text 1"/>
          <p:cNvSpPr/>
          <p:nvPr/>
        </p:nvSpPr>
        <p:spPr>
          <a:xfrm>
            <a:off x="793790" y="3883700"/>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Solusi Fleksibel</a:t>
            </a:r>
            <a:endParaRPr lang="en-US" sz="2200" dirty="0"/>
          </a:p>
        </p:txBody>
      </p:sp>
      <p:sp>
        <p:nvSpPr>
          <p:cNvPr id="6" name="Text 2"/>
          <p:cNvSpPr/>
          <p:nvPr/>
        </p:nvSpPr>
        <p:spPr>
          <a:xfrm>
            <a:off x="793790" y="4374118"/>
            <a:ext cx="3608070" cy="1814513"/>
          </a:xfrm>
          <a:prstGeom prst="rect">
            <a:avLst/>
          </a:prstGeom>
          <a:noFill/>
          <a:ln/>
        </p:spPr>
        <p:txBody>
          <a:bodyPr wrap="squar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Sistem inferensi fuzzy memberikan solusi yang fleksibel untuk menghitung diskon berdasarkan data pelanggan yang tidak pasti.</a:t>
            </a:r>
            <a:endParaRPr lang="en-US" sz="1750" dirty="0"/>
          </a:p>
        </p:txBody>
      </p:sp>
      <p:pic>
        <p:nvPicPr>
          <p:cNvPr id="7" name="Image 2" descr="preencoded.png">    </p:cNvPr>
          <p:cNvPicPr>
            <a:picLocks noChangeAspect="1"/>
          </p:cNvPicPr>
          <p:nvPr/>
        </p:nvPicPr>
        <p:blipFill>
          <a:blip r:embed="rId3"/>
          <a:stretch>
            <a:fillRect/>
          </a:stretch>
        </p:blipFill>
        <p:spPr>
          <a:xfrm>
            <a:off x="4742021" y="3089910"/>
            <a:ext cx="566976" cy="566976"/>
          </a:xfrm>
          <a:prstGeom prst="rect">
            <a:avLst/>
          </a:prstGeom>
        </p:spPr>
      </p:pic>
      <p:sp>
        <p:nvSpPr>
          <p:cNvPr id="8" name="Text 3"/>
          <p:cNvSpPr/>
          <p:nvPr/>
        </p:nvSpPr>
        <p:spPr>
          <a:xfrm>
            <a:off x="4742021" y="3883700"/>
            <a:ext cx="2853571" cy="354330"/>
          </a:xfrm>
          <a:prstGeom prst="rect">
            <a:avLst/>
          </a:prstGeom>
          <a:noFill/>
          <a:ln/>
        </p:spPr>
        <p:txBody>
          <a:bodyPr wrap="none" lIns="0" tIns="0" rIns="0" bIns="0" rtlCol="0" anchor="t"/>
          <a:lstStyle/>
          <a:p>
            <a:pPr algn="l"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Langkah Utama</a:t>
            </a:r>
            <a:endParaRPr lang="en-US" sz="2200" dirty="0"/>
          </a:p>
        </p:txBody>
      </p:sp>
      <p:sp>
        <p:nvSpPr>
          <p:cNvPr id="9" name="Text 4"/>
          <p:cNvSpPr/>
          <p:nvPr/>
        </p:nvSpPr>
        <p:spPr>
          <a:xfrm>
            <a:off x="4742021" y="4374118"/>
            <a:ext cx="3608189" cy="1451610"/>
          </a:xfrm>
          <a:prstGeom prst="rect">
            <a:avLst/>
          </a:prstGeom>
          <a:noFill/>
          <a:ln/>
        </p:spPr>
        <p:txBody>
          <a:bodyPr wrap="squar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Langkah utama dalam sistem inferensi fuzzy adalah fuzzifikasi input, evaluasi aturan, dan agregasi output.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2025-01-08T03:48:13Z</dcterms:created>
  <dcterms:modified xsi:type="dcterms:W3CDTF">2025-01-08T03:48:13Z</dcterms:modified>
</cp:coreProperties>
</file>