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6.jpeg" ContentType="image/jpeg"/>
  <Override PartName="/ppt/media/image15.jpeg" ContentType="image/jpeg"/>
  <Override PartName="/ppt/media/image11.jpeg" ContentType="image/jpeg"/>
  <Override PartName="/ppt/media/image8.png" ContentType="image/png"/>
  <Override PartName="/ppt/media/image6.png" ContentType="image/png"/>
  <Override PartName="/ppt/media/image10.jpeg" ContentType="image/jpeg"/>
  <Override PartName="/ppt/media/image5.png" ContentType="image/png"/>
  <Override PartName="/ppt/media/image13.jpeg" ContentType="image/jpeg"/>
  <Override PartName="/ppt/media/image12.jpeg" ContentType="image/jpeg"/>
  <Override PartName="/ppt/media/image7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2.png" ContentType="image/png"/>
  <Override PartName="/ppt/media/image14.jpeg" ContentType="image/jpe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第七大纲级别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Previous Summary &amp; New Framework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936000" y="16635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latin typeface="Arial"/>
              </a:rPr>
              <a:t> </a:t>
            </a:r>
            <a:r>
              <a:rPr lang="en-US" sz="3200" strike="noStrike">
                <a:latin typeface="Arial"/>
              </a:rPr>
              <a:t>Old method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latin typeface="Arial"/>
              </a:rPr>
              <a:t> </a:t>
            </a:r>
            <a:r>
              <a:rPr lang="en-US" sz="3200" strike="noStrike">
                <a:latin typeface="Arial"/>
              </a:rPr>
              <a:t>New Method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R = 0.3</a:t>
            </a:r>
            <a:endParaRPr/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0" y="1368000"/>
            <a:ext cx="10079280" cy="495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R = 0.8</a:t>
            </a:r>
            <a:endParaRPr/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144000" y="1656000"/>
            <a:ext cx="9719640" cy="518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R = 1.5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360" y="1296000"/>
            <a:ext cx="10079280" cy="590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How to pick that new but small Peak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latin typeface="Arial"/>
              </a:rPr>
              <a:t>Apply different 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latin typeface="Arial"/>
              </a:rPr>
              <a:t>Observe changes of peaks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latin typeface="Arial"/>
              </a:rPr>
              <a:t>Peak the special one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Version One Already!</a:t>
            </a: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latin typeface="Arial"/>
              </a:rPr>
              <a:t>Only Simple Rules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 strike="noStrike">
                <a:latin typeface="Arial"/>
              </a:rPr>
              <a:t> </a:t>
            </a:r>
            <a:r>
              <a:rPr lang="en-US" sz="2800" strike="noStrike">
                <a:latin typeface="Arial"/>
              </a:rPr>
              <a:t>Magnitude Unit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 strike="noStrike">
                <a:latin typeface="Arial"/>
              </a:rPr>
              <a:t>Peak the larger one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 strike="noStrike">
                <a:latin typeface="Arial"/>
              </a:rPr>
              <a:t> </a:t>
            </a:r>
            <a:r>
              <a:rPr lang="en-US" sz="2800" strike="noStrike">
                <a:latin typeface="Arial"/>
              </a:rPr>
              <a:t>Memory Unit 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 strike="noStrike">
                <a:latin typeface="Arial"/>
              </a:rPr>
              <a:t>find the peaks that not so far from the previous estimation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 strike="noStrike">
                <a:latin typeface="Arial"/>
              </a:rPr>
              <a:t>Not find all peaks from 0.5 to 3.0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 strike="noStrike">
                <a:latin typeface="Arial"/>
              </a:rPr>
              <a:t>Simple rule: 0.8*current + 0.2* previous</a:t>
            </a:r>
            <a:r>
              <a:rPr lang="en-US" sz="2400" strike="noStrike">
                <a:latin typeface="Arial"/>
              </a:rPr>
              <a:t>	</a:t>
            </a:r>
            <a:r>
              <a:rPr lang="en-US" sz="2400" strike="noStrike">
                <a:latin typeface="Arial"/>
              </a:rPr>
              <a:t>	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 strike="noStrike">
                <a:latin typeface="Arial"/>
              </a:rPr>
              <a:t> </a:t>
            </a:r>
            <a:r>
              <a:rPr lang="en-US" sz="2800" strike="noStrike">
                <a:latin typeface="Arial"/>
              </a:rPr>
              <a:t>Wavelet Unit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 strike="noStrike">
                <a:latin typeface="Arial"/>
              </a:rPr>
              <a:t>Find the Special peak as above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 strike="noStrike">
                <a:latin typeface="Arial"/>
              </a:rPr>
              <a:t>Have higher priority than the memory unit.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Version One Already!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latin typeface="Arial"/>
              </a:rPr>
              <a:t>For the first peak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 strike="noStrike">
                <a:latin typeface="Arial"/>
              </a:rPr>
              <a:t>Magnitude Unit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 strike="noStrike">
                <a:latin typeface="Arial"/>
              </a:rPr>
              <a:t>Wavelet Unit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latin typeface="Arial"/>
              </a:rPr>
              <a:t>For the next peak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 strike="noStrike">
                <a:latin typeface="Arial"/>
              </a:rPr>
              <a:t>Memory Unit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 strike="noStrike">
                <a:latin typeface="Arial"/>
              </a:rPr>
              <a:t>Magnitude Unit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Version One Already!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latin typeface="Arial"/>
              </a:rPr>
              <a:t>The Code is very</a:t>
            </a:r>
            <a:r>
              <a:rPr lang="en-US" sz="3200" strike="noStrike">
                <a:solidFill>
                  <a:srgbClr val="800000"/>
                </a:solidFill>
                <a:latin typeface="Arial"/>
              </a:rPr>
              <a:t> </a:t>
            </a:r>
            <a:r>
              <a:rPr lang="en-US" sz="3200" strike="noStrike">
                <a:solidFill>
                  <a:srgbClr val="ff0000"/>
                </a:solidFill>
                <a:latin typeface="Arial"/>
              </a:rPr>
              <a:t>Clean and Modular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Provide a lot of utilities for easy debug and test.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Result one</a:t>
            </a:r>
            <a:endParaRPr/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1008000" y="1368000"/>
            <a:ext cx="7487640" cy="4679640"/>
          </a:xfrm>
          <a:prstGeom prst="rect">
            <a:avLst/>
          </a:prstGeom>
          <a:ln>
            <a:noFill/>
          </a:ln>
        </p:spPr>
      </p:pic>
      <p:sp>
        <p:nvSpPr>
          <p:cNvPr id="180" name="CustomShape 2"/>
          <p:cNvSpPr/>
          <p:nvPr/>
        </p:nvSpPr>
        <p:spPr>
          <a:xfrm>
            <a:off x="1080000" y="6120000"/>
            <a:ext cx="27406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latin typeface="Arial"/>
              </a:rPr>
              <a:t>Error: 1.5%    Dataset: 11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Result two (this one is bad)</a:t>
            </a:r>
            <a:endParaRPr/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218880" y="1563480"/>
            <a:ext cx="8924760" cy="4384080"/>
          </a:xfrm>
          <a:prstGeom prst="rect">
            <a:avLst/>
          </a:prstGeom>
          <a:ln>
            <a:noFill/>
          </a:ln>
        </p:spPr>
      </p:pic>
      <p:sp>
        <p:nvSpPr>
          <p:cNvPr id="183" name="CustomShape 2"/>
          <p:cNvSpPr/>
          <p:nvPr/>
        </p:nvSpPr>
        <p:spPr>
          <a:xfrm>
            <a:off x="1079640" y="6264000"/>
            <a:ext cx="3672000" cy="3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latin typeface="Arial"/>
              </a:rPr>
              <a:t>  </a:t>
            </a:r>
            <a:endParaRPr/>
          </a:p>
        </p:txBody>
      </p:sp>
      <p:sp>
        <p:nvSpPr>
          <p:cNvPr id="184" name="CustomShape 3"/>
          <p:cNvSpPr/>
          <p:nvPr/>
        </p:nvSpPr>
        <p:spPr>
          <a:xfrm>
            <a:off x="1296000" y="6336000"/>
            <a:ext cx="15138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latin typeface="Arial"/>
              </a:rPr>
              <a:t>Data Set: 10 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Analysis --- not perfect but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800000"/>
                </a:solidFill>
                <a:latin typeface="Arial"/>
              </a:rPr>
              <a:t>Though it goes wrong in dataset 10, but the first frame is very accurate which no way we could do before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ff0000"/>
                </a:solidFill>
                <a:latin typeface="Arial"/>
              </a:rPr>
              <a:t>Still need more Rules or other information to help it !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ff"/>
                </a:solidFill>
                <a:latin typeface="Arial"/>
              </a:rPr>
              <a:t>For the rest frames, I only use Mem &amp; Mag Unit,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ff"/>
                </a:solidFill>
                <a:latin typeface="Arial"/>
              </a:rPr>
              <a:t>should try Wavelet Unit as well.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Old Method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504720" y="180000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ff0000"/>
                </a:solidFill>
                <a:latin typeface="Arial"/>
              </a:rPr>
              <a:t>Literally Just Rules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ff0000"/>
                </a:solidFill>
                <a:latin typeface="Arial"/>
              </a:rPr>
              <a:t>Too much rules, absolutely overfitting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ff0000"/>
                </a:solidFill>
                <a:latin typeface="Arial"/>
              </a:rPr>
              <a:t>Even a little denoising filtering on the input signal could change the result a lot.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ff0000"/>
                </a:solidFill>
                <a:latin typeface="Arial"/>
              </a:rPr>
              <a:t>The code is piled together, and not purely m file, horrible and even impossible to maintain and modify.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Also Try other techniques</a:t>
            </a:r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80"/>
                </a:solidFill>
                <a:latin typeface="Arial"/>
              </a:rPr>
              <a:t>ANC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80"/>
                </a:solidFill>
                <a:latin typeface="Arial"/>
              </a:rPr>
              <a:t>Won't work at all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80"/>
                </a:solidFill>
                <a:latin typeface="Arial"/>
              </a:rPr>
              <a:t>Some methods will totally ruin the ppg signal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80"/>
                </a:solidFill>
                <a:latin typeface="Arial"/>
              </a:rPr>
              <a:t>other won't make any good changes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80"/>
                </a:solidFill>
                <a:latin typeface="Arial"/>
              </a:rPr>
              <a:t>Maybe our PPG too dirty or totally different signal collection methods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80"/>
                </a:solidFill>
                <a:latin typeface="Arial"/>
              </a:rPr>
              <a:t>ICA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80"/>
                </a:solidFill>
                <a:latin typeface="Arial"/>
              </a:rPr>
              <a:t>If ICA don't converge, it would hurt a lot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80"/>
                </a:solidFill>
                <a:latin typeface="Arial"/>
              </a:rPr>
              <a:t>If ICA converge, hard to say it's good or not.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04000" y="301320"/>
            <a:ext cx="9071280" cy="58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7200" strike="noStrike">
                <a:latin typeface="Arial"/>
              </a:rPr>
              <a:t>The End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Also Try other techniques</a:t>
            </a:r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80"/>
                </a:solidFill>
                <a:latin typeface="Arial"/>
              </a:rPr>
              <a:t>Upsampling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80"/>
                </a:solidFill>
                <a:latin typeface="Arial"/>
              </a:rPr>
              <a:t>Won't work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80"/>
                </a:solidFill>
                <a:latin typeface="Arial"/>
              </a:rPr>
              <a:t>Pvcoder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80"/>
                </a:solidFill>
                <a:latin typeface="Arial"/>
              </a:rPr>
              <a:t>Already written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80"/>
                </a:solidFill>
                <a:latin typeface="Arial"/>
              </a:rPr>
              <a:t>maybe would work, haven't integrated into this method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80"/>
                </a:solidFill>
                <a:latin typeface="Arial"/>
              </a:rPr>
              <a:t>Improve old method rules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80"/>
                </a:solidFill>
                <a:latin typeface="Arial"/>
              </a:rPr>
              <a:t>It's hard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80"/>
                </a:solidFill>
                <a:latin typeface="Arial"/>
              </a:rPr>
              <a:t>But we should see the result of old method is not bad, it could be our baseline and provide some inspirations on rules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Also Try other techniques</a:t>
            </a:r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80"/>
                </a:solidFill>
                <a:latin typeface="Arial"/>
              </a:rPr>
              <a:t>ANC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80"/>
                </a:solidFill>
                <a:latin typeface="Arial"/>
              </a:rPr>
              <a:t>Won't work at all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80"/>
                </a:solidFill>
                <a:latin typeface="Arial"/>
              </a:rPr>
              <a:t>Some methods will totally ruin the ppg signal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80"/>
                </a:solidFill>
                <a:latin typeface="Arial"/>
              </a:rPr>
              <a:t>other won't make any good changes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80"/>
                </a:solidFill>
                <a:latin typeface="Arial"/>
              </a:rPr>
              <a:t>Maybe our PPG too dirty or totally different signal collection methods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80"/>
                </a:solidFill>
                <a:latin typeface="Arial"/>
              </a:rPr>
              <a:t>ICA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80"/>
                </a:solidFill>
                <a:latin typeface="Arial"/>
              </a:rPr>
              <a:t>If ICA don't converge, it would hurt a lot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80"/>
                </a:solidFill>
                <a:latin typeface="Arial"/>
              </a:rPr>
              <a:t>If ICA converge, hard to say it's good or not.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 strike="noStrike">
                <a:solidFill>
                  <a:srgbClr val="800000"/>
                </a:solidFill>
                <a:latin typeface="Arial"/>
              </a:rPr>
              <a:t>A lot of surveys, tries and failures.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504000" y="1913400"/>
            <a:ext cx="9071280" cy="34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latin typeface="Arial"/>
              </a:rPr>
              <a:t>PVCoder (to improve frequency resolution)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latin typeface="Arial"/>
              </a:rPr>
              <a:t>Upsample (same as above)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latin typeface="Arial"/>
              </a:rPr>
              <a:t>Wavelet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latin typeface="Arial"/>
              </a:rPr>
              <a:t>Miscellaneous ACC methods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000" y="40140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New Method(not perfect currently)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504000" y="16635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latin typeface="Arial"/>
              </a:rPr>
              <a:t>Based on the wavelet transform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latin typeface="Arial"/>
              </a:rPr>
              <a:t>I observe roughly 100 frames, the peak of hr won't be minimized, and if the hr don't have peak, it would get a new peak.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For Example before</a:t>
            </a:r>
            <a:endParaRPr/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360000" y="1440000"/>
            <a:ext cx="9503640" cy="578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For Example, after</a:t>
            </a:r>
            <a:endParaRPr/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146880" y="1563480"/>
            <a:ext cx="9500760" cy="542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For Example, after</a:t>
            </a:r>
            <a:endParaRPr/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 rot="10800">
            <a:off x="441000" y="1313640"/>
            <a:ext cx="9648360" cy="594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In detail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432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latin typeface="Arial"/>
              </a:rPr>
              <a:t>Apply</a:t>
            </a:r>
            <a:r>
              <a:rPr lang="en-US" sz="3200" strike="noStrike">
                <a:solidFill>
                  <a:srgbClr val="800000"/>
                </a:solidFill>
                <a:latin typeface="Arial"/>
              </a:rPr>
              <a:t> level 7 haar wavelet transform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800000"/>
                </a:solidFill>
                <a:latin typeface="Arial"/>
              </a:rPr>
              <a:t>Set level 0 to all zeros (very low frequency)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ff0000"/>
                </a:solidFill>
                <a:latin typeface="Arial"/>
              </a:rPr>
              <a:t>Threshold each level into</a:t>
            </a:r>
            <a:r>
              <a:rPr lang="en-US" sz="3200" strike="noStrike">
                <a:solidFill>
                  <a:srgbClr val="800000"/>
                </a:solidFill>
                <a:latin typeface="Arial"/>
              </a:rPr>
              <a:t> </a:t>
            </a:r>
            <a:r>
              <a:rPr lang="en-US" sz="3200" strike="noStrike">
                <a:solidFill>
                  <a:srgbClr val="0066cc"/>
                </a:solidFill>
                <a:latin typeface="Arial"/>
              </a:rPr>
              <a:t>mean(each level)*R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ff"/>
                </a:solidFill>
                <a:latin typeface="Arial"/>
              </a:rPr>
              <a:t>Suppress MA!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R is the parameter that needed to tweak.  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More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When use different </a:t>
            </a:r>
            <a:r>
              <a:rPr lang="en-US" sz="3200" strike="noStrike">
                <a:solidFill>
                  <a:srgbClr val="0000ff"/>
                </a:solidFill>
                <a:latin typeface="Arial"/>
              </a:rPr>
              <a:t>R</a:t>
            </a:r>
            <a:r>
              <a:rPr lang="en-US" sz="3200" strike="noStrike">
                <a:solidFill>
                  <a:srgbClr val="000000"/>
                </a:solidFill>
                <a:latin typeface="Arial"/>
              </a:rPr>
              <a:t>, different frequency domain status could be observed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Could observe the process that the small hr peak being generated!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Examples Next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