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6AB"/>
    <a:srgbClr val="FFD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7B2C-7443-4D3A-8B8B-A7C38956FE0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AC62D-5E0F-4F4E-A2B1-AB109E58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https://www.tiobe.com/tiobe-index/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AC62D-5E0F-4F4E-A2B1-AB109E582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7251-39E4-4C43-978A-E8C771CB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81A27-C312-4927-9FA5-D78DD7CBD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9547-0D0F-4513-860B-2B9E1144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19E8-3C60-4BB3-92A2-994D6744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3563-97CD-4AED-B490-B44C83C0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EB9-6690-4117-AF26-E7E78BD0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B2507-6FA5-4BF8-B1A8-A673F788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B45C-DB6F-4AE3-BE5F-985C4A35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81D6-C7B5-4CD3-A45B-40380DDD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378A-A113-40E1-B4C1-E126D293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D28EA-6B0D-4339-9BDE-3CB92D51B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D7B42-982B-4745-976D-2336F05B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5B42-1391-4835-8775-254912C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0F36-37A6-44C2-9CBA-1686C91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3665-13AD-40C2-8FDB-EBA0B287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7E41-3BD3-4067-BFAB-39FEC781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206B-3E25-44BA-BFD9-44C34567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3300-40C3-4A18-AF80-CE98CF22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1458-53E6-41E7-AB08-0AE76E3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4CFE-E903-4D3E-A1A0-479A2DC7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8376-1FCC-41B9-AEFA-6D715EB8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2AB5F-55C9-41C4-AA14-954DD87A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55DB-684C-4934-A0C0-28AB07C5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9246-0F43-47DE-827F-F23CFAEA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78D9-48FD-428C-B96B-A7F74DAA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9DEE-4A0A-40BE-9165-D10BA43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7FA3-BE5D-48AB-B08B-0AD2A1C7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72F8-9856-464D-A44B-32360344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40CB-F53D-414C-85BF-FB4EBB79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926C-7F0D-4FD5-810E-5873D26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5B91-978F-4880-8FF2-8C422314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8894-7714-4C83-9DAB-80E9529F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4208-22DD-46D9-8936-E4B767CB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DF0D-E552-43AA-B934-9265AFBB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7D2F6-E63C-424A-AB85-20690F9A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0A098-956C-4B64-BF52-8DCB0F6BB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1D606-679A-4E4F-B41C-2FA55F69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D8F47-371B-4529-AEAE-88A0E0AC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04F31-80A9-4748-A3EA-0027B6BF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5F7A-A7D2-4351-AE88-B3E4B10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202E1-89FE-4A17-B577-8D2DD08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2474A-9DA5-4C52-B14F-02F5B62F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E4B54-1981-432E-8043-31D6D946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F668F-0FC4-470E-ACED-23446480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0AED2-D704-40D3-BCD2-A4E5E94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0806-982C-42BC-9A09-57282083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3D23-DBAC-49BA-8AE6-CC6A78B4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A62D-B125-4D7C-884F-5B349792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8E63D-9943-4554-90E1-7304DE1A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3BA32-AE0B-4405-A61E-CB168427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7ABB-94ED-4BC4-8452-CFD6D680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6A57-98B2-4D17-A4FF-55F5D594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9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9ED6-982B-462F-9B31-7DAB9CE5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BE54-09A3-41D0-94F8-81C82B28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747BA-CF99-44DC-A24E-26DF843F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0C58-766F-4409-92DC-B76E0D9C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7697-483C-4D4D-B690-48E50489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0ECF6-6D24-474C-BCC0-BB82E9F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0683-3545-4F26-8FA5-93BAF3FC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1FBC2-A91D-49A0-B396-5DD3A860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B942-318F-499B-BA7C-B259E303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AC68-1BE9-40D3-B20F-ACDA9B463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15FC-E8C1-4D07-B14B-1E7390790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benefits?type=student" TargetMode="External"/><Relationship Id="rId2" Type="http://schemas.openxmlformats.org/officeDocument/2006/relationships/hyperlink" Target="https://github.com/signu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importing-your-projects-to-github/importing-source-code-to-github/adding-an-existing-project-to-github-using-the-command-lin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taJoy" TargetMode="External"/><Relationship Id="rId2" Type="http://schemas.openxmlformats.org/officeDocument/2006/relationships/hyperlink" Target="mailto:anantajoy007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logicX/m2elf/blob/master/hello_world.m" TargetMode="External"/><Relationship Id="rId2" Type="http://schemas.openxmlformats.org/officeDocument/2006/relationships/hyperlink" Target="http://www.eecs.umich.edu/courses/eecs284/example1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urcodingclub.github.io/tutorials/fortran-intro/" TargetMode="External"/><Relationship Id="rId5" Type="http://schemas.openxmlformats.org/officeDocument/2006/relationships/hyperlink" Target="https://fortran-lang.org/learn/quickstart/hello_world" TargetMode="External"/><Relationship Id="rId4" Type="http://schemas.openxmlformats.org/officeDocument/2006/relationships/hyperlink" Target="https://montcs.bloomu.edu/Information/LowLevel/Assembly/hello-as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(Tiob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payscale.com/research/US/Job=Python_Developer/Salary" TargetMode="External"/><Relationship Id="rId4" Type="http://schemas.openxmlformats.org/officeDocument/2006/relationships/hyperlink" Target="https://www.indeed.com/career/python-developer/salar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blimetext.com/download" TargetMode="External"/><Relationship Id="rId3" Type="http://schemas.openxmlformats.org/officeDocument/2006/relationships/image" Target="../media/image14.svg"/><Relationship Id="rId7" Type="http://schemas.openxmlformats.org/officeDocument/2006/relationships/hyperlink" Target="https://atom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python.org/downloads/" TargetMode="External"/><Relationship Id="rId9" Type="http://schemas.openxmlformats.org/officeDocument/2006/relationships/hyperlink" Target="https://www.geany.org/download/releas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xample@ru.ac.bd" TargetMode="External"/><Relationship Id="rId2" Type="http://schemas.openxmlformats.org/officeDocument/2006/relationships/hyperlink" Target="https://www.jetbrains.com/shop/eform/student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9F078-8B0F-4F29-A589-300C0CA8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76" y="2146890"/>
            <a:ext cx="3410631" cy="27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6DCE-6C8F-43CB-AA85-B821A3D4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Version Control </a:t>
            </a:r>
            <a:r>
              <a:rPr lang="en-US" b="1" dirty="0">
                <a:solidFill>
                  <a:schemeClr val="accent4"/>
                </a:solidFill>
                <a:latin typeface="Arial Black" panose="020B0A04020102020204" pitchFamily="34" charset="0"/>
              </a:rPr>
              <a:t>With </a:t>
            </a:r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Git</a:t>
            </a:r>
          </a:p>
        </p:txBody>
      </p:sp>
      <p:pic>
        <p:nvPicPr>
          <p:cNvPr id="4098" name="Picture 2" descr="Version Control Systems: Git, SVN, Mercurial, Bazaar">
            <a:extLst>
              <a:ext uri="{FF2B5EF4-FFF2-40B4-BE49-F238E27FC236}">
                <a16:creationId xmlns:a16="http://schemas.microsoft.com/office/drawing/2014/main" id="{CFCDB088-25A1-4A57-98D8-339C1461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76" y="1690689"/>
            <a:ext cx="6203324" cy="29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50A089-C6A1-492A-97D9-D24AF9FB6E08}"/>
              </a:ext>
            </a:extLst>
          </p:cNvPr>
          <p:cNvSpPr txBox="1"/>
          <p:nvPr/>
        </p:nvSpPr>
        <p:spPr>
          <a:xfrm>
            <a:off x="296214" y="2034862"/>
            <a:ext cx="56924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Saving the record(history) of the a folder/path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 code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larger code management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VCS tools(Local)</a:t>
            </a:r>
            <a:br>
              <a:rPr lang="en-US" sz="2000" dirty="0"/>
            </a:br>
            <a:r>
              <a:rPr lang="en-US" sz="2000" dirty="0"/>
              <a:t>&gt; git  </a:t>
            </a:r>
            <a:r>
              <a:rPr lang="en-US" sz="2000" dirty="0">
                <a:hlinkClick r:id="rId3"/>
              </a:rPr>
              <a:t>https://git-scm.com/download/win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&gt;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Subversion</a:t>
            </a:r>
            <a:b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&gt; 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ercurial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Remote VCS</a:t>
            </a:r>
            <a:br>
              <a:rPr lang="en-US" sz="2000" dirty="0"/>
            </a:br>
            <a:r>
              <a:rPr lang="en-US" sz="2000" dirty="0"/>
              <a:t>&gt; GitHub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&gt; Bit Bucket</a:t>
            </a:r>
            <a:br>
              <a:rPr lang="en-US" sz="2000" dirty="0"/>
            </a:br>
            <a:r>
              <a:rPr lang="en-US" sz="2000" dirty="0"/>
              <a:t>&gt; Git Lad</a:t>
            </a:r>
          </a:p>
        </p:txBody>
      </p:sp>
    </p:spTree>
    <p:extLst>
      <p:ext uri="{BB962C8B-B14F-4D97-AF65-F5344CB8AC3E}">
        <p14:creationId xmlns:p14="http://schemas.microsoft.com/office/powerpoint/2010/main" val="446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E6C8-EC33-4627-953C-2669A882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Git </a:t>
            </a:r>
            <a:r>
              <a:rPr lang="en-US" b="1" dirty="0">
                <a:solidFill>
                  <a:schemeClr val="accent2"/>
                </a:solidFill>
                <a:highlight>
                  <a:srgbClr val="00FFFF"/>
                </a:highlight>
                <a:latin typeface="Arial Black" panose="020B0A04020102020204" pitchFamily="34" charset="0"/>
              </a:rPr>
              <a:t>Pro</a:t>
            </a:r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 and Education 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89318-DE1D-45BD-ABCA-31DDA4722A12}"/>
              </a:ext>
            </a:extLst>
          </p:cNvPr>
          <p:cNvSpPr txBox="1"/>
          <p:nvPr/>
        </p:nvSpPr>
        <p:spPr>
          <a:xfrm>
            <a:off x="838199" y="2060620"/>
            <a:ext cx="10997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Steps1: Create a GitHub Account </a:t>
            </a:r>
            <a:r>
              <a:rPr lang="en-US" sz="2000" dirty="0">
                <a:hlinkClick r:id="rId2"/>
              </a:rPr>
              <a:t>https://github.com/signup</a:t>
            </a:r>
            <a:r>
              <a:rPr lang="en-US" sz="2000" dirty="0"/>
              <a:t> </a:t>
            </a:r>
          </a:p>
          <a:p>
            <a:r>
              <a:rPr lang="en-US" sz="2000" dirty="0"/>
              <a:t>Steps2: Apply for Individuals Pro Students account </a:t>
            </a:r>
            <a:r>
              <a:rPr lang="en-US" sz="2000" dirty="0">
                <a:hlinkClick r:id="rId3"/>
              </a:rPr>
              <a:t>https://education.github.com/benefits?type=student</a:t>
            </a:r>
            <a:endParaRPr lang="en-US" sz="2000" dirty="0"/>
          </a:p>
          <a:p>
            <a:r>
              <a:rPr lang="en-US" sz="2000" dirty="0"/>
              <a:t>Steps3: Wait and get Confirmation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43288-1144-4E28-A567-780D9248C5AE}"/>
              </a:ext>
            </a:extLst>
          </p:cNvPr>
          <p:cNvSpPr txBox="1"/>
          <p:nvPr/>
        </p:nvSpPr>
        <p:spPr>
          <a:xfrm>
            <a:off x="1004552" y="3786389"/>
            <a:ext cx="99167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Why GitHub account is so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tension about crashing your computer and loose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Showcase your code(work) to others and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part of the world largest programming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and contribute about opensource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free portfolio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0364-535E-494E-8496-CF365CB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Git </a:t>
            </a:r>
            <a:r>
              <a:rPr lang="en-US" dirty="0"/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3538C-226D-433D-87CE-4BB50E6D8FF4}"/>
              </a:ext>
            </a:extLst>
          </p:cNvPr>
          <p:cNvSpPr txBox="1"/>
          <p:nvPr/>
        </p:nvSpPr>
        <p:spPr>
          <a:xfrm>
            <a:off x="5118330" y="4253083"/>
            <a:ext cx="290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Steps3:</a:t>
            </a:r>
          </a:p>
          <a:p>
            <a:r>
              <a:rPr lang="en-US" sz="2000" b="1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E66FE9-F9DD-406F-A8C1-76E00E2D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10" y="2717403"/>
            <a:ext cx="4881144" cy="6808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--global user.name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John Doe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--global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johndoe@example.com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133A0-5EE1-40C3-ABC8-9014935385DD}"/>
              </a:ext>
            </a:extLst>
          </p:cNvPr>
          <p:cNvSpPr txBox="1"/>
          <p:nvPr/>
        </p:nvSpPr>
        <p:spPr>
          <a:xfrm>
            <a:off x="8444248" y="2244686"/>
            <a:ext cx="290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Steps2: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1B6318-0DDD-4118-92E3-055536C2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1" y="2764211"/>
            <a:ext cx="3047309" cy="5577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a </a:t>
            </a:r>
            <a:r>
              <a:rPr lang="en-US" altLang="en-US" sz="2000" dirty="0">
                <a:latin typeface="Arial" panose="020B0604020202020204" pitchFamily="34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itHub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33D98-4E31-42CE-AE50-1E5A19CBF831}"/>
              </a:ext>
            </a:extLst>
          </p:cNvPr>
          <p:cNvSpPr txBox="1"/>
          <p:nvPr/>
        </p:nvSpPr>
        <p:spPr>
          <a:xfrm>
            <a:off x="2811350" y="4740648"/>
            <a:ext cx="749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documentation for the rest part : </a:t>
            </a:r>
            <a:r>
              <a:rPr lang="en-US" dirty="0">
                <a:hlinkClick r:id="rId2"/>
              </a:rPr>
              <a:t>https://docs.github.com/en/github/importing-your-projects-to-github/importing-source-code-to-github/adding-an-existing-project-to-github-using-the-command-line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23D57-2B24-48EA-AD42-C611EE32BAA3}"/>
              </a:ext>
            </a:extLst>
          </p:cNvPr>
          <p:cNvSpPr txBox="1"/>
          <p:nvPr/>
        </p:nvSpPr>
        <p:spPr>
          <a:xfrm>
            <a:off x="2194775" y="2090798"/>
            <a:ext cx="290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Steps1: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05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C678-B146-4603-8A06-9DD71F15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4852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3776AB"/>
                </a:solidFill>
                <a:latin typeface="Arial Black" panose="020B0A04020102020204" pitchFamily="34" charset="0"/>
              </a:rPr>
              <a:t>Home </a:t>
            </a:r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F8AD-FA95-4FA0-96D8-6DD768D8E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1811D-E2F9-4EFB-AA2B-65A5343567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Download Python Interpreter</a:t>
            </a:r>
          </a:p>
          <a:p>
            <a:r>
              <a:rPr lang="en-US" dirty="0"/>
              <a:t>Download a text editor</a:t>
            </a:r>
          </a:p>
          <a:p>
            <a:r>
              <a:rPr lang="en-US" dirty="0"/>
              <a:t>Download git</a:t>
            </a:r>
          </a:p>
          <a:p>
            <a:r>
              <a:rPr lang="en-US" dirty="0"/>
              <a:t>Create a GitHub account</a:t>
            </a:r>
          </a:p>
          <a:p>
            <a:r>
              <a:rPr lang="en-US" dirty="0"/>
              <a:t>Upload first line of code 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60C0E-CE22-4FDE-8087-FBA436022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Lists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84793-A1FA-463A-8E10-128D0D2C87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Send me the GitHub code link.</a:t>
            </a:r>
          </a:p>
          <a:p>
            <a:r>
              <a:rPr lang="en-US" dirty="0"/>
              <a:t> Question : Why do you want to learn programming?</a:t>
            </a:r>
          </a:p>
        </p:txBody>
      </p:sp>
    </p:spTree>
    <p:extLst>
      <p:ext uri="{BB962C8B-B14F-4D97-AF65-F5344CB8AC3E}">
        <p14:creationId xmlns:p14="http://schemas.microsoft.com/office/powerpoint/2010/main" val="19446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AA7F-77C9-4263-8F2E-1CB758E5F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0" y="1214438"/>
            <a:ext cx="9809871" cy="2387600"/>
          </a:xfrm>
        </p:spPr>
        <p:txBody>
          <a:bodyPr anchor="ctr"/>
          <a:lstStyle/>
          <a:p>
            <a:r>
              <a:rPr lang="en-US" b="1" dirty="0">
                <a:solidFill>
                  <a:srgbClr val="FFD754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Python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Complete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81155-962B-499F-B061-1C58C2930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Ananta Asim Joy</a:t>
            </a:r>
          </a:p>
          <a:p>
            <a:r>
              <a:rPr lang="en-US" dirty="0"/>
              <a:t>Dept of EEE, RU</a:t>
            </a:r>
          </a:p>
          <a:p>
            <a:r>
              <a:rPr lang="en-US" dirty="0">
                <a:solidFill>
                  <a:schemeClr val="bg2"/>
                </a:solidFill>
              </a:rPr>
              <a:t>Email: </a:t>
            </a:r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anantajoy007@gmail.com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GitHub: https://github.</a:t>
            </a:r>
            <a:r>
              <a:rPr lang="en-US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com/AnantaJoy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060932-CC00-43A1-9569-C25B0BEFC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729" y="505496"/>
            <a:ext cx="1822541" cy="10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5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accent1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BF77-5F74-4D5F-AFC2-5900319A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0"/>
              </a:rPr>
              <a:t>Topics will be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DB84-BA6E-44EE-B9B5-31EB3733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History of Programming and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Raleway SemiBold" pitchFamily="2" charset="0"/>
              </a:rPr>
              <a:t>Compiled vs Interpreted</a:t>
            </a:r>
            <a:endParaRPr lang="en-US" i="1" dirty="0">
              <a:solidFill>
                <a:schemeClr val="accent1">
                  <a:lumMod val="50000"/>
                </a:schemeClr>
              </a:solidFill>
              <a:effectLst/>
              <a:latin typeface="Raleway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Programming Paradigm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Python Installation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Code Editor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Version Control With Git and GitHub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Command Line Interface (CLI)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63B89-8F3C-464F-8846-037576DA4A44}"/>
              </a:ext>
            </a:extLst>
          </p:cNvPr>
          <p:cNvSpPr txBox="1"/>
          <p:nvPr/>
        </p:nvSpPr>
        <p:spPr>
          <a:xfrm>
            <a:off x="846160" y="1958198"/>
            <a:ext cx="296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Language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63D66-41F0-44EC-8CF3-E4A5D5A9AB49}"/>
              </a:ext>
            </a:extLst>
          </p:cNvPr>
          <p:cNvSpPr/>
          <p:nvPr/>
        </p:nvSpPr>
        <p:spPr>
          <a:xfrm>
            <a:off x="661915" y="1725007"/>
            <a:ext cx="3254991" cy="928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B4FCD-2A7E-487F-8C24-7A4627E38061}"/>
              </a:ext>
            </a:extLst>
          </p:cNvPr>
          <p:cNvSpPr txBox="1"/>
          <p:nvPr/>
        </p:nvSpPr>
        <p:spPr>
          <a:xfrm>
            <a:off x="4620905" y="1891139"/>
            <a:ext cx="314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Assembly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C7EAB-87A8-4AC1-946A-2BD8639CDE26}"/>
              </a:ext>
            </a:extLst>
          </p:cNvPr>
          <p:cNvSpPr/>
          <p:nvPr/>
        </p:nvSpPr>
        <p:spPr>
          <a:xfrm>
            <a:off x="4620905" y="1657948"/>
            <a:ext cx="3145806" cy="928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CFFE9-44B4-40A0-996A-EBFB155D0507}"/>
              </a:ext>
            </a:extLst>
          </p:cNvPr>
          <p:cNvSpPr txBox="1"/>
          <p:nvPr/>
        </p:nvSpPr>
        <p:spPr>
          <a:xfrm>
            <a:off x="8392237" y="1835661"/>
            <a:ext cx="323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Fortran</a:t>
            </a:r>
            <a:r>
              <a:rPr lang="en-US" sz="1400" b="1" dirty="0"/>
              <a:t>(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mula 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Tran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slation</a:t>
            </a:r>
            <a:r>
              <a:rPr lang="en-US" sz="1400" b="1" dirty="0"/>
              <a:t>)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363C0F-88CA-4894-A25C-6A26D3071DA3}"/>
              </a:ext>
            </a:extLst>
          </p:cNvPr>
          <p:cNvSpPr/>
          <p:nvPr/>
        </p:nvSpPr>
        <p:spPr>
          <a:xfrm>
            <a:off x="8477538" y="1657948"/>
            <a:ext cx="3145806" cy="928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3DF62-F80E-49A1-9CC8-AA88C8881D72}"/>
              </a:ext>
            </a:extLst>
          </p:cNvPr>
          <p:cNvSpPr txBox="1"/>
          <p:nvPr/>
        </p:nvSpPr>
        <p:spPr>
          <a:xfrm>
            <a:off x="1787857" y="1260982"/>
            <a:ext cx="126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1GL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0730-D5CC-46A7-8846-0577EF5BD95A}"/>
              </a:ext>
            </a:extLst>
          </p:cNvPr>
          <p:cNvSpPr txBox="1"/>
          <p:nvPr/>
        </p:nvSpPr>
        <p:spPr>
          <a:xfrm>
            <a:off x="5688842" y="1196282"/>
            <a:ext cx="126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2GL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BB839-7AE9-4B2B-AA62-592C63257C85}"/>
              </a:ext>
            </a:extLst>
          </p:cNvPr>
          <p:cNvSpPr txBox="1"/>
          <p:nvPr/>
        </p:nvSpPr>
        <p:spPr>
          <a:xfrm>
            <a:off x="8821003" y="1193922"/>
            <a:ext cx="256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3GL or High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FD627-1F12-40C8-A51A-0E97FBC14A4C}"/>
              </a:ext>
            </a:extLst>
          </p:cNvPr>
          <p:cNvSpPr txBox="1"/>
          <p:nvPr/>
        </p:nvSpPr>
        <p:spPr>
          <a:xfrm>
            <a:off x="1201004" y="2701580"/>
            <a:ext cx="1760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Around 1900s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63DF24-C238-444E-8A50-0FE201B142BB}"/>
              </a:ext>
            </a:extLst>
          </p:cNvPr>
          <p:cNvSpPr txBox="1"/>
          <p:nvPr/>
        </p:nvSpPr>
        <p:spPr>
          <a:xfrm>
            <a:off x="8821003" y="2716969"/>
            <a:ext cx="2618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</a:t>
            </a:r>
            <a:r>
              <a:rPr lang="en-US" sz="1800" dirty="0">
                <a:solidFill>
                  <a:schemeClr val="accent1"/>
                </a:solidFill>
              </a:rPr>
              <a:t> 1957 By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John Backus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97026-476D-40AD-A742-12442E35BFFF}"/>
              </a:ext>
            </a:extLst>
          </p:cNvPr>
          <p:cNvSpPr txBox="1"/>
          <p:nvPr/>
        </p:nvSpPr>
        <p:spPr>
          <a:xfrm>
            <a:off x="504967" y="3534770"/>
            <a:ext cx="35074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0 and 1 s, Hexadecimal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i.e</a:t>
            </a:r>
            <a:r>
              <a:rPr lang="en-US" sz="2400" b="1" dirty="0"/>
              <a:t>: </a:t>
            </a:r>
            <a:r>
              <a:rPr lang="en-US" sz="2000" b="1" dirty="0">
                <a:hlinkClick r:id="rId2"/>
              </a:rPr>
              <a:t>http://www.eecs.umich.edu/courses/eecs284/example1.htm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https://github.com/XlogicX/m2elf/blob/master/hello_world.m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1EC9CB-EB2C-47BA-BD4A-CC13B41209A2}"/>
              </a:ext>
            </a:extLst>
          </p:cNvPr>
          <p:cNvSpPr txBox="1"/>
          <p:nvPr/>
        </p:nvSpPr>
        <p:spPr>
          <a:xfrm>
            <a:off x="4342262" y="3491892"/>
            <a:ext cx="35074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Used in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Bridge between Machine and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i.e. </a:t>
            </a:r>
            <a:r>
              <a:rPr lang="en-US" sz="2000" b="1" dirty="0">
                <a:hlinkClick r:id="rId4"/>
              </a:rPr>
              <a:t>https://montcs.bloomu.edu/Information/LowLevel/Assembly/hello-asm.html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D72EDB-F116-4942-945B-EA75510D62D5}"/>
              </a:ext>
            </a:extLst>
          </p:cNvPr>
          <p:cNvSpPr txBox="1"/>
          <p:nvPr/>
        </p:nvSpPr>
        <p:spPr>
          <a:xfrm>
            <a:off x="8392237" y="3429000"/>
            <a:ext cx="35074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High Level, Compiled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Using Numeric, Scientific, </a:t>
            </a:r>
            <a:r>
              <a:rPr lang="en-US" sz="2400" b="1" dirty="0" err="1"/>
              <a:t>Egineering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i.e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000" b="1" dirty="0">
                <a:hlinkClick r:id="rId5"/>
              </a:rPr>
              <a:t>https://fortran-lang.org/learn/quickstart/hello_world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6"/>
              </a:rPr>
              <a:t>https://ourcodingclub.github.io/tutorials/fortran-intro/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B3E7D-04F4-4694-BDBD-6C6E697A1D52}"/>
              </a:ext>
            </a:extLst>
          </p:cNvPr>
          <p:cNvSpPr txBox="1"/>
          <p:nvPr/>
        </p:nvSpPr>
        <p:spPr>
          <a:xfrm>
            <a:off x="5313529" y="2647550"/>
            <a:ext cx="1760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Around 1950s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53780-8099-42FD-A4A6-0D75D8F19768}"/>
              </a:ext>
            </a:extLst>
          </p:cNvPr>
          <p:cNvSpPr txBox="1"/>
          <p:nvPr/>
        </p:nvSpPr>
        <p:spPr>
          <a:xfrm>
            <a:off x="1487606" y="232012"/>
            <a:ext cx="940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Earlier history of Languages</a:t>
            </a:r>
          </a:p>
        </p:txBody>
      </p:sp>
    </p:spTree>
    <p:extLst>
      <p:ext uri="{BB962C8B-B14F-4D97-AF65-F5344CB8AC3E}">
        <p14:creationId xmlns:p14="http://schemas.microsoft.com/office/powerpoint/2010/main" val="39136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7" grpId="0" animBg="1"/>
      <p:bldP spid="8" grpId="0"/>
      <p:bldP spid="9" grpId="0" animBg="1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290E-5036-44A5-B10C-6C661AD2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299"/>
          </a:xfrm>
        </p:spPr>
        <p:txBody>
          <a:bodyPr/>
          <a:lstStyle/>
          <a:p>
            <a:r>
              <a:rPr lang="en-US" b="1" dirty="0"/>
              <a:t>History of Modern Languages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CFB578F-C2CA-4D40-B70A-0B383268D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3299"/>
            <a:ext cx="10515600" cy="32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A42036-2022-4BE9-9BEA-77747E510489}"/>
              </a:ext>
            </a:extLst>
          </p:cNvPr>
          <p:cNvSpPr/>
          <p:nvPr/>
        </p:nvSpPr>
        <p:spPr>
          <a:xfrm>
            <a:off x="5117910" y="2026598"/>
            <a:ext cx="1269242" cy="221785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DB782-A44D-45EA-A96F-5E2C41CA204A}"/>
              </a:ext>
            </a:extLst>
          </p:cNvPr>
          <p:cNvSpPr txBox="1"/>
          <p:nvPr/>
        </p:nvSpPr>
        <p:spPr>
          <a:xfrm>
            <a:off x="189932" y="4806869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MATLAB(1978)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2D37A00-9CB7-4F5F-A29E-9617172C2E70}"/>
              </a:ext>
            </a:extLst>
          </p:cNvPr>
          <p:cNvSpPr/>
          <p:nvPr/>
        </p:nvSpPr>
        <p:spPr>
          <a:xfrm>
            <a:off x="1757719" y="4770715"/>
            <a:ext cx="873456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93209-AD40-4E5D-896F-FC35AE8BFCE2}"/>
              </a:ext>
            </a:extLst>
          </p:cNvPr>
          <p:cNvSpPr txBox="1"/>
          <p:nvPr/>
        </p:nvSpPr>
        <p:spPr>
          <a:xfrm>
            <a:off x="5232777" y="4840710"/>
            <a:ext cx="230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Objective-C(1983)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73DA7-48F4-4B47-BEDE-7E2907CA7F9D}"/>
              </a:ext>
            </a:extLst>
          </p:cNvPr>
          <p:cNvSpPr txBox="1"/>
          <p:nvPr/>
        </p:nvSpPr>
        <p:spPr>
          <a:xfrm>
            <a:off x="8080334" y="4834983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Perl(1987)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F0A2C-616E-4EE3-898E-71CC1FDAA720}"/>
              </a:ext>
            </a:extLst>
          </p:cNvPr>
          <p:cNvSpPr txBox="1"/>
          <p:nvPr/>
        </p:nvSpPr>
        <p:spPr>
          <a:xfrm>
            <a:off x="10361791" y="4870595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Python(1991)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165D6-A297-49B7-9318-5E747C37F34E}"/>
              </a:ext>
            </a:extLst>
          </p:cNvPr>
          <p:cNvSpPr txBox="1"/>
          <p:nvPr/>
        </p:nvSpPr>
        <p:spPr>
          <a:xfrm>
            <a:off x="10582424" y="6164177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R(1993)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1F207-7FE2-44EA-BB64-EE3F5C3A68C0}"/>
              </a:ext>
            </a:extLst>
          </p:cNvPr>
          <p:cNvSpPr txBox="1"/>
          <p:nvPr/>
        </p:nvSpPr>
        <p:spPr>
          <a:xfrm>
            <a:off x="8451499" y="6186861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Java(1995)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579980-8197-42BC-B279-E50780D565C3}"/>
              </a:ext>
            </a:extLst>
          </p:cNvPr>
          <p:cNvSpPr txBox="1"/>
          <p:nvPr/>
        </p:nvSpPr>
        <p:spPr>
          <a:xfrm>
            <a:off x="5751398" y="6164177"/>
            <a:ext cx="18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JavaScript(1995)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5B341-1E3D-4F14-A4A0-882F82374A4D}"/>
              </a:ext>
            </a:extLst>
          </p:cNvPr>
          <p:cNvSpPr txBox="1"/>
          <p:nvPr/>
        </p:nvSpPr>
        <p:spPr>
          <a:xfrm>
            <a:off x="1840931" y="6107115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C#(2000)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BAB8D6A-4DDB-445F-9C1E-FD76EC5CC63E}"/>
              </a:ext>
            </a:extLst>
          </p:cNvPr>
          <p:cNvSpPr/>
          <p:nvPr/>
        </p:nvSpPr>
        <p:spPr>
          <a:xfrm>
            <a:off x="7177871" y="4770715"/>
            <a:ext cx="873456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49D75-22DD-4B99-998F-5A574264F946}"/>
              </a:ext>
            </a:extLst>
          </p:cNvPr>
          <p:cNvSpPr txBox="1"/>
          <p:nvPr/>
        </p:nvSpPr>
        <p:spPr>
          <a:xfrm>
            <a:off x="2773908" y="4834983"/>
            <a:ext cx="230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C++(1983)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8D168-F197-4735-83D9-643326A39F00}"/>
              </a:ext>
            </a:extLst>
          </p:cNvPr>
          <p:cNvSpPr txBox="1"/>
          <p:nvPr/>
        </p:nvSpPr>
        <p:spPr>
          <a:xfrm>
            <a:off x="3685802" y="6122565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PHP(1995)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E8E9F7F-A351-48E6-9840-9CC200ADEC85}"/>
              </a:ext>
            </a:extLst>
          </p:cNvPr>
          <p:cNvSpPr/>
          <p:nvPr/>
        </p:nvSpPr>
        <p:spPr>
          <a:xfrm>
            <a:off x="4113093" y="4789849"/>
            <a:ext cx="969563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DBA6CBA-CCCA-4E1B-89B8-9BF784BB1A0A}"/>
              </a:ext>
            </a:extLst>
          </p:cNvPr>
          <p:cNvSpPr/>
          <p:nvPr/>
        </p:nvSpPr>
        <p:spPr>
          <a:xfrm>
            <a:off x="9343890" y="4804748"/>
            <a:ext cx="873456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828C0EE-AC10-484C-A628-0B67B1D98D5B}"/>
              </a:ext>
            </a:extLst>
          </p:cNvPr>
          <p:cNvSpPr/>
          <p:nvPr/>
        </p:nvSpPr>
        <p:spPr>
          <a:xfrm rot="5400000">
            <a:off x="10832983" y="5599209"/>
            <a:ext cx="57373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D46D2F3-3639-43EE-A73E-EB81CB50E81A}"/>
              </a:ext>
            </a:extLst>
          </p:cNvPr>
          <p:cNvSpPr/>
          <p:nvPr/>
        </p:nvSpPr>
        <p:spPr>
          <a:xfrm flipH="1">
            <a:off x="9703708" y="6108842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D56A818-1877-425A-91F4-4F80A98DDB7B}"/>
              </a:ext>
            </a:extLst>
          </p:cNvPr>
          <p:cNvSpPr/>
          <p:nvPr/>
        </p:nvSpPr>
        <p:spPr>
          <a:xfrm flipH="1">
            <a:off x="7493451" y="6124178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8BB9F21-67DD-47FA-A582-06BC55346EC8}"/>
              </a:ext>
            </a:extLst>
          </p:cNvPr>
          <p:cNvSpPr/>
          <p:nvPr/>
        </p:nvSpPr>
        <p:spPr>
          <a:xfrm flipH="1">
            <a:off x="2826323" y="6058672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B11AFA4-0AAD-4F5C-BEDE-81C7F6527CE1}"/>
              </a:ext>
            </a:extLst>
          </p:cNvPr>
          <p:cNvSpPr/>
          <p:nvPr/>
        </p:nvSpPr>
        <p:spPr>
          <a:xfrm flipH="1">
            <a:off x="4798322" y="6107115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17C19B-F3B0-457B-AC11-073A9FAC3782}"/>
              </a:ext>
            </a:extLst>
          </p:cNvPr>
          <p:cNvSpPr/>
          <p:nvPr/>
        </p:nvSpPr>
        <p:spPr>
          <a:xfrm>
            <a:off x="2716188" y="4652652"/>
            <a:ext cx="1269242" cy="80521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C041-5591-401C-B8FC-24676511152C}"/>
              </a:ext>
            </a:extLst>
          </p:cNvPr>
          <p:cNvSpPr/>
          <p:nvPr/>
        </p:nvSpPr>
        <p:spPr>
          <a:xfrm>
            <a:off x="10361790" y="4636091"/>
            <a:ext cx="1440969" cy="82177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12D55A1-946F-457B-A931-3A2CA4311EE9}"/>
              </a:ext>
            </a:extLst>
          </p:cNvPr>
          <p:cNvSpPr/>
          <p:nvPr/>
        </p:nvSpPr>
        <p:spPr>
          <a:xfrm flipH="1">
            <a:off x="967948" y="6051023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C995DB-1F39-4111-B613-AC0E81DBDB75}"/>
              </a:ext>
            </a:extLst>
          </p:cNvPr>
          <p:cNvSpPr txBox="1"/>
          <p:nvPr/>
        </p:nvSpPr>
        <p:spPr>
          <a:xfrm>
            <a:off x="-51687" y="6080891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Go(2009)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BC51DC-5379-4F89-A76A-F7E7071A798B}"/>
              </a:ext>
            </a:extLst>
          </p:cNvPr>
          <p:cNvSpPr/>
          <p:nvPr/>
        </p:nvSpPr>
        <p:spPr>
          <a:xfrm>
            <a:off x="0" y="5938458"/>
            <a:ext cx="967948" cy="80521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9F415-7998-45B6-B6E9-928296F276E9}"/>
              </a:ext>
            </a:extLst>
          </p:cNvPr>
          <p:cNvSpPr/>
          <p:nvPr/>
        </p:nvSpPr>
        <p:spPr>
          <a:xfrm>
            <a:off x="8490196" y="5960638"/>
            <a:ext cx="1175275" cy="82177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9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190-CB80-46EE-BFE9-FE264041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85457"/>
          </a:xfrm>
        </p:spPr>
        <p:txBody>
          <a:bodyPr/>
          <a:lstStyle/>
          <a:p>
            <a:r>
              <a:rPr lang="en-US" b="1" dirty="0"/>
              <a:t>History of Python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07464-4ED6-41BB-89D0-A6106679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992" y="3631540"/>
            <a:ext cx="5157787" cy="82391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Guido van Rossum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62122-0387-42B0-A05E-042BFD0CA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3350" y="5659317"/>
            <a:ext cx="5183188" cy="82391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Monty Python's Flying Circus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86175B-7A35-4090-ADF9-A99A0B76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852"/>
            <a:ext cx="3219718" cy="257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iagram&#10;&#10;Description automatically generated">
            <a:extLst>
              <a:ext uri="{FF2B5EF4-FFF2-40B4-BE49-F238E27FC236}">
                <a16:creationId xmlns:a16="http://schemas.microsoft.com/office/drawing/2014/main" id="{0842668B-67F7-499E-B935-7DAF333EED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91" y="1084940"/>
            <a:ext cx="3651059" cy="458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undefined">
            <a:extLst>
              <a:ext uri="{FF2B5EF4-FFF2-40B4-BE49-F238E27FC236}">
                <a16:creationId xmlns:a16="http://schemas.microsoft.com/office/drawing/2014/main" id="{F2AC9AFA-1A56-4693-A0CD-1AE39B09CE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52" y="2152575"/>
            <a:ext cx="2456392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Ring">
            <a:extLst>
              <a:ext uri="{FF2B5EF4-FFF2-40B4-BE49-F238E27FC236}">
                <a16:creationId xmlns:a16="http://schemas.microsoft.com/office/drawing/2014/main" id="{E686A250-2D77-4000-9794-EA175929F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1420" y="1695375"/>
            <a:ext cx="914400" cy="914400"/>
          </a:xfrm>
          <a:prstGeom prst="rect">
            <a:avLst/>
          </a:prstGeom>
        </p:spPr>
      </p:pic>
      <p:pic>
        <p:nvPicPr>
          <p:cNvPr id="15" name="Graphic 14" descr="Comet">
            <a:extLst>
              <a:ext uri="{FF2B5EF4-FFF2-40B4-BE49-F238E27FC236}">
                <a16:creationId xmlns:a16="http://schemas.microsoft.com/office/drawing/2014/main" id="{389FAF73-D4B2-4783-9A3B-DB6F00F08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5820" y="37910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976F-267F-4E22-8B16-A6C75638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2" y="199622"/>
            <a:ext cx="4553084" cy="11140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776AB"/>
                </a:solidFill>
              </a:rPr>
              <a:t>Why Learning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330C-36DB-4EC8-9EFD-3910FCD1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9672" y="2013352"/>
            <a:ext cx="3946113" cy="21207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Beginner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learn, high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 community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Free Learning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Good Career and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2" descr="Why You Should Learn Python">
            <a:extLst>
              <a:ext uri="{FF2B5EF4-FFF2-40B4-BE49-F238E27FC236}">
                <a16:creationId xmlns:a16="http://schemas.microsoft.com/office/drawing/2014/main" id="{C11EE4C5-36C0-40E0-BFBB-3AA96E0E2B5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5833"/>
          <a:stretch>
            <a:fillRect/>
          </a:stretch>
        </p:blipFill>
        <p:spPr bwMode="auto">
          <a:xfrm>
            <a:off x="5113798" y="1077577"/>
            <a:ext cx="6748530" cy="55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EFA62-CEE4-4693-AAA7-9CD93E5C164E}"/>
              </a:ext>
            </a:extLst>
          </p:cNvPr>
          <p:cNvSpPr txBox="1"/>
          <p:nvPr/>
        </p:nvSpPr>
        <p:spPr>
          <a:xfrm>
            <a:off x="111616" y="4684904"/>
            <a:ext cx="3734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https://www.tiobe.com/tiobe-index/(Tiobe</a:t>
            </a:r>
            <a:r>
              <a:rPr lang="en-US" dirty="0"/>
              <a:t>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https://www.indeed.com/career/python-developer/salaries</a:t>
            </a:r>
            <a:r>
              <a:rPr lang="en-US" dirty="0"/>
              <a:t>(Salary)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https://www.payscale.com/research/US/Job=Python_Developer/Salary</a:t>
            </a:r>
            <a:r>
              <a:rPr lang="en-US" dirty="0"/>
              <a:t>(Salary)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2E8B-09FB-482E-8CFE-6CC88EB5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032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</a:rPr>
              <a:t>Installation and  IDEs</a:t>
            </a:r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9BE3230-8C3C-4E61-B39A-DAA777211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234" y="50808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B91A8-7B82-4EAE-AD08-817A2570E8BB}"/>
              </a:ext>
            </a:extLst>
          </p:cNvPr>
          <p:cNvSpPr txBox="1"/>
          <p:nvPr/>
        </p:nvSpPr>
        <p:spPr>
          <a:xfrm>
            <a:off x="1087190" y="2202287"/>
            <a:ext cx="9208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Interpreter </a:t>
            </a:r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/terminal and type </a:t>
            </a:r>
            <a:r>
              <a:rPr lang="en-US" dirty="0" err="1"/>
              <a:t>py</a:t>
            </a:r>
            <a:r>
              <a:rPr lang="en-US" dirty="0"/>
              <a:t>/python</a:t>
            </a:r>
          </a:p>
          <a:p>
            <a:pPr marL="342900" indent="-342900">
              <a:buAutoNum type="arabicPeriod"/>
            </a:pPr>
            <a:r>
              <a:rPr lang="en-US" dirty="0"/>
              <a:t>Type </a:t>
            </a:r>
            <a:r>
              <a:rPr lang="en-US" b="1" i="1" dirty="0">
                <a:solidFill>
                  <a:srgbClr val="3776AB"/>
                </a:solidFill>
              </a:rPr>
              <a:t>print(‘Hello World’)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A322B-0092-4B27-9922-0D3D418BC29D}"/>
              </a:ext>
            </a:extLst>
          </p:cNvPr>
          <p:cNvSpPr txBox="1"/>
          <p:nvPr/>
        </p:nvSpPr>
        <p:spPr>
          <a:xfrm>
            <a:off x="1087191" y="4255969"/>
            <a:ext cx="5661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Visual Studio Code </a:t>
            </a:r>
            <a:r>
              <a:rPr lang="en-US" dirty="0">
                <a:hlinkClick r:id="rId5"/>
              </a:rPr>
              <a:t>https://code.visualstudio.com/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PyCharm </a:t>
            </a:r>
            <a:r>
              <a:rPr lang="en-US" dirty="0">
                <a:hlinkClick r:id="rId6"/>
              </a:rPr>
              <a:t>https://www.jetbrains.com/pycharm/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Atom </a:t>
            </a:r>
            <a:r>
              <a:rPr lang="en-US" dirty="0">
                <a:hlinkClick r:id="rId7"/>
              </a:rPr>
              <a:t>https://atom.io/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Sublime Text </a:t>
            </a:r>
            <a:r>
              <a:rPr lang="en-US" dirty="0">
                <a:hlinkClick r:id="rId8"/>
              </a:rPr>
              <a:t>https://www.sublimetext.com/download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 err="1"/>
              <a:t>Geany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https://www.geany.org/download/releases/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53F87-50F6-4B0C-A32F-8678E3204C8B}"/>
              </a:ext>
            </a:extLst>
          </p:cNvPr>
          <p:cNvSpPr txBox="1"/>
          <p:nvPr/>
        </p:nvSpPr>
        <p:spPr>
          <a:xfrm>
            <a:off x="1087190" y="1666970"/>
            <a:ext cx="906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Python Interpreter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C2C23-8D58-4018-BE82-4DD890F607A5}"/>
              </a:ext>
            </a:extLst>
          </p:cNvPr>
          <p:cNvSpPr txBox="1"/>
          <p:nvPr/>
        </p:nvSpPr>
        <p:spPr>
          <a:xfrm>
            <a:off x="1087190" y="3598460"/>
            <a:ext cx="906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IDE/Text Editor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2C105-0661-41CC-BA6F-78F9F9A2FDCB}"/>
              </a:ext>
            </a:extLst>
          </p:cNvPr>
          <p:cNvSpPr txBox="1"/>
          <p:nvPr/>
        </p:nvSpPr>
        <p:spPr>
          <a:xfrm>
            <a:off x="8165206" y="3734873"/>
            <a:ext cx="3567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 Selection Priority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Multilanguage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Customized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2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1A6A-523A-4BBA-A915-63CF7E63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04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776AB"/>
                </a:solidFill>
                <a:latin typeface="Bahnschrift SemiBold" panose="020B0502040204020203" pitchFamily="34" charset="0"/>
              </a:rPr>
              <a:t>How to Get PyCharm Professional Version using your </a:t>
            </a:r>
            <a:r>
              <a:rPr lang="en-US" b="1" dirty="0">
                <a:solidFill>
                  <a:schemeClr val="accent4"/>
                </a:solidFill>
              </a:rPr>
              <a:t>University 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A9C91-BCA1-48EC-8EE2-F43E6D0C8635}"/>
              </a:ext>
            </a:extLst>
          </p:cNvPr>
          <p:cNvSpPr txBox="1"/>
          <p:nvPr/>
        </p:nvSpPr>
        <p:spPr>
          <a:xfrm>
            <a:off x="1191733" y="236971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282C"/>
                </a:solidFill>
                <a:effectLst/>
                <a:latin typeface="Gotham SSm A"/>
              </a:rPr>
              <a:t>Free Educational Licenses By Jet Brains</a:t>
            </a:r>
          </a:p>
          <a:p>
            <a:pPr algn="l" fontAlgn="base"/>
            <a:r>
              <a:rPr lang="en-US" sz="2400" b="1" i="0" dirty="0">
                <a:solidFill>
                  <a:srgbClr val="27282C"/>
                </a:solidFill>
                <a:effectLst/>
                <a:latin typeface="Gotham SSm A"/>
              </a:rPr>
              <a:t> </a:t>
            </a:r>
          </a:p>
          <a:p>
            <a:r>
              <a:rPr lang="en-US" sz="2400" b="1" dirty="0"/>
              <a:t>Step1</a:t>
            </a:r>
            <a:r>
              <a:rPr lang="en-US" sz="2400" dirty="0"/>
              <a:t>: Go to </a:t>
            </a:r>
            <a:r>
              <a:rPr lang="en-US" sz="2400" dirty="0">
                <a:hlinkClick r:id="rId2"/>
              </a:rPr>
              <a:t>https://www.jetbrains.com/shop/eform/students</a:t>
            </a:r>
            <a:endParaRPr lang="en-US" sz="2400" dirty="0"/>
          </a:p>
          <a:p>
            <a:r>
              <a:rPr lang="en-US" sz="2400" b="1" dirty="0"/>
              <a:t>Step2</a:t>
            </a:r>
            <a:r>
              <a:rPr lang="en-US" sz="2400" dirty="0"/>
              <a:t>: Fill Up the form and Use your </a:t>
            </a:r>
            <a:r>
              <a:rPr lang="en-US" sz="2400" dirty="0">
                <a:solidFill>
                  <a:srgbClr val="FF0000"/>
                </a:solidFill>
              </a:rPr>
              <a:t>institutional email</a:t>
            </a:r>
            <a:r>
              <a:rPr lang="en-US" sz="2400" dirty="0"/>
              <a:t>(i.e. </a:t>
            </a:r>
            <a:r>
              <a:rPr lang="en-US" sz="2400" dirty="0">
                <a:solidFill>
                  <a:schemeClr val="accent6"/>
                </a:solidFill>
                <a:hlinkClick r:id="rId3"/>
              </a:rPr>
              <a:t>example@ru.ac.bd</a:t>
            </a:r>
            <a:r>
              <a:rPr lang="en-US" sz="2400" dirty="0"/>
              <a:t>)</a:t>
            </a:r>
          </a:p>
          <a:p>
            <a:r>
              <a:rPr lang="en-US" sz="2400" b="1" dirty="0"/>
              <a:t>Step3</a:t>
            </a:r>
            <a:r>
              <a:rPr lang="en-US" sz="2400" dirty="0"/>
              <a:t>: Wait and get confirmation. Enjoy </a:t>
            </a:r>
          </a:p>
        </p:txBody>
      </p: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C333E366-7612-44B3-8D9A-E34913326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444" y="3838527"/>
            <a:ext cx="470177" cy="4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6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778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</vt:lpstr>
      <vt:lpstr>Arial Black</vt:lpstr>
      <vt:lpstr>Bahnschrift SemiBold</vt:lpstr>
      <vt:lpstr>Calibri</vt:lpstr>
      <vt:lpstr>Calibri Light</vt:lpstr>
      <vt:lpstr>Courier New</vt:lpstr>
      <vt:lpstr>Google Sans</vt:lpstr>
      <vt:lpstr>Gotham SSm A</vt:lpstr>
      <vt:lpstr>Raleway SemiBold</vt:lpstr>
      <vt:lpstr>Office Theme</vt:lpstr>
      <vt:lpstr>PowerPoint Presentation</vt:lpstr>
      <vt:lpstr>Python Complete Course</vt:lpstr>
      <vt:lpstr>Topics will be covers</vt:lpstr>
      <vt:lpstr>PowerPoint Presentation</vt:lpstr>
      <vt:lpstr>History of Modern Languages</vt:lpstr>
      <vt:lpstr>History of Python </vt:lpstr>
      <vt:lpstr>Why Learning Python</vt:lpstr>
      <vt:lpstr>Installation and  IDEs</vt:lpstr>
      <vt:lpstr>How to Get PyCharm Professional Version using your University Mail</vt:lpstr>
      <vt:lpstr>Version Control With Git</vt:lpstr>
      <vt:lpstr>Git Pro and Education Pack</vt:lpstr>
      <vt:lpstr>Basic Git Command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Ananta Asim Joy</dc:creator>
  <cp:lastModifiedBy>Ananta Asim Joy</cp:lastModifiedBy>
  <cp:revision>3</cp:revision>
  <dcterms:created xsi:type="dcterms:W3CDTF">2021-04-26T10:50:59Z</dcterms:created>
  <dcterms:modified xsi:type="dcterms:W3CDTF">2021-08-13T23:33:07Z</dcterms:modified>
</cp:coreProperties>
</file>