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sldIdLst>
    <p:sldId id="259" r:id="rId2"/>
    <p:sldId id="256" r:id="rId3"/>
    <p:sldId id="261" r:id="rId4"/>
    <p:sldId id="263" r:id="rId5"/>
    <p:sldId id="269" r:id="rId6"/>
    <p:sldId id="268" r:id="rId7"/>
    <p:sldId id="264" r:id="rId8"/>
    <p:sldId id="270" r:id="rId9"/>
    <p:sldId id="266" r:id="rId10"/>
    <p:sldId id="267" r:id="rId11"/>
    <p:sldId id="265" r:id="rId12"/>
    <p:sldId id="262" r:id="rId13"/>
  </p:sldIdLst>
  <p:sldSz cx="9144000" cy="6858000" type="screen4x3"/>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57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B3008-DBEC-49D5-B4A2-0EE3407AF120}" type="doc">
      <dgm:prSet loTypeId="urn:microsoft.com/office/officeart/2005/8/layout/vList3" loCatId="picture" qsTypeId="urn:microsoft.com/office/officeart/2005/8/quickstyle/3d4" qsCatId="3D" csTypeId="urn:microsoft.com/office/officeart/2005/8/colors/accent1_2" csCatId="accent1" phldr="1"/>
      <dgm:spPr/>
    </dgm:pt>
    <dgm:pt modelId="{30C6FCF5-8A84-4099-95F3-87D46AAD1D1D}" type="pres">
      <dgm:prSet presAssocID="{1E0B3008-DBEC-49D5-B4A2-0EE3407AF120}" presName="linearFlow" presStyleCnt="0">
        <dgm:presLayoutVars>
          <dgm:dir/>
          <dgm:resizeHandles val="exact"/>
        </dgm:presLayoutVars>
      </dgm:prSet>
      <dgm:spPr/>
    </dgm:pt>
  </dgm:ptLst>
  <dgm:cxnLst>
    <dgm:cxn modelId="{B6E96B28-D20C-4937-A87C-61B51437DE14}" type="presOf" srcId="{1E0B3008-DBEC-49D5-B4A2-0EE3407AF120}" destId="{30C6FCF5-8A84-4099-95F3-87D46AAD1D1D}"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97982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225823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5652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3290292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369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1698268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815574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1781797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142910" y="1122480"/>
            <a:ext cx="6857730" cy="2387160"/>
          </a:xfrm>
          <a:prstGeom prst="rect">
            <a:avLst/>
          </a:prstGeom>
          <a:noFill/>
          <a:ln w="0">
            <a:noFill/>
          </a:ln>
        </p:spPr>
        <p:txBody>
          <a:bodyPr lIns="0" tIns="0" rIns="0" bIns="0" anchor="ctr">
            <a:noAutofit/>
          </a:bodyPr>
          <a:lstStyle>
            <a:lvl1pPr indent="0">
              <a:buNone/>
              <a:defRPr/>
            </a:lvl1pPr>
          </a:lstStyle>
          <a:p>
            <a:pPr indent="0">
              <a:buNone/>
            </a:pPr>
            <a:endParaRPr lang="en-US" sz="1350" b="0" strike="noStrike" spc="-1">
              <a:solidFill>
                <a:schemeClr val="dk1"/>
              </a:solidFill>
              <a:latin typeface="Calibri"/>
            </a:endParaRPr>
          </a:p>
        </p:txBody>
      </p:sp>
      <p:sp>
        <p:nvSpPr>
          <p:cNvPr id="6" name="PlaceHolder 2"/>
          <p:cNvSpPr>
            <a:spLocks noGrp="1"/>
          </p:cNvSpPr>
          <p:nvPr>
            <p:ph type="subTitle"/>
          </p:nvPr>
        </p:nvSpPr>
        <p:spPr>
          <a:xfrm>
            <a:off x="457110" y="1604520"/>
            <a:ext cx="8229330" cy="3977280"/>
          </a:xfrm>
          <a:prstGeom prst="rect">
            <a:avLst/>
          </a:prstGeom>
          <a:noFill/>
          <a:ln w="0">
            <a:noFill/>
          </a:ln>
        </p:spPr>
        <p:txBody>
          <a:bodyPr lIns="0" tIns="0" rIns="0" bIns="0" anchor="ctr">
            <a:noAutofit/>
          </a:bodyPr>
          <a:lstStyle>
            <a:lvl1pPr indent="0" algn="ctr">
              <a:buNone/>
              <a:defRPr/>
            </a:lvl1pPr>
          </a:lstStyle>
          <a:p>
            <a:pPr indent="0" algn="ctr">
              <a:buNone/>
            </a:pPr>
            <a:endParaRPr lang="en-US" sz="2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10F9AB2F-CA61-40F5-AE19-CBDC2FD12BA9}" type="slidenum">
              <a:t>‹#›</a:t>
            </a:fld>
            <a:endParaRPr/>
          </a:p>
        </p:txBody>
      </p:sp>
      <p:sp>
        <p:nvSpPr>
          <p:cNvPr id="3" name="PlaceHolder 5"/>
          <p:cNvSpPr>
            <a:spLocks noGrp="1"/>
          </p:cNvSpPr>
          <p:nvPr>
            <p:ph type="dt" idx="1"/>
          </p:nvPr>
        </p:nvSpPr>
        <p:spPr/>
        <p:txBody>
          <a:bodyPr/>
          <a:lstStyle/>
          <a:p>
            <a:endParaRPr/>
          </a:p>
        </p:txBody>
      </p:sp>
    </p:spTree>
    <p:extLst>
      <p:ext uri="{BB962C8B-B14F-4D97-AF65-F5344CB8AC3E}">
        <p14:creationId xmlns:p14="http://schemas.microsoft.com/office/powerpoint/2010/main" val="324719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123028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158918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6" name="Footer Placeholder 5"/>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7" name="Slide Number Placeholder 6"/>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131411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8" name="Footer Placeholder 7"/>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9" name="Slide Number Placeholder 8"/>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3142608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Footer</a:t>
            </a:r>
          </a:p>
        </p:txBody>
      </p:sp>
      <p:sp>
        <p:nvSpPr>
          <p:cNvPr id="5" name="Slide Number Placeholder 4"/>
          <p:cNvSpPr>
            <a:spLocks noGrp="1"/>
          </p:cNvSpPr>
          <p:nvPr>
            <p:ph type="sldNum" sz="quarter" idx="12"/>
          </p:nvPr>
        </p:nvSpPr>
        <p:spPr/>
        <p:txBody>
          <a:bodyPr/>
          <a:lstStyle/>
          <a:p>
            <a:fld id="{72966954-BB00-457C-B8E3-C31645BF2B4A}" type="slidenum">
              <a:rPr lang="en-IN" smtClean="0"/>
              <a:t>‹#›</a:t>
            </a:fld>
            <a:endParaRPr lang="en-IN"/>
          </a:p>
        </p:txBody>
      </p:sp>
    </p:spTree>
    <p:extLst>
      <p:ext uri="{BB962C8B-B14F-4D97-AF65-F5344CB8AC3E}">
        <p14:creationId xmlns:p14="http://schemas.microsoft.com/office/powerpoint/2010/main" val="112917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3" name="Footer Placeholder 2"/>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4" name="Slide Number Placeholder 3"/>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12270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6" name="Footer Placeholder 5"/>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7" name="Slide Number Placeholder 6"/>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289535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6" name="Footer Placeholder 5"/>
          <p:cNvSpPr>
            <a:spLocks noGrp="1"/>
          </p:cNvSpPr>
          <p:nvPr>
            <p:ph type="ftr" sz="quarter" idx="11"/>
          </p:nvPr>
        </p:nvSpPr>
        <p:spPr/>
        <p:txBody>
          <a:bodyPr/>
          <a:lstStyle/>
          <a:p>
            <a:pPr algn="ctr"/>
            <a:r>
              <a:rPr lang="en-US" sz="1050" spc="-1">
                <a:solidFill>
                  <a:srgbClr val="000000"/>
                </a:solidFill>
                <a:latin typeface="Times New Roman"/>
              </a:rPr>
              <a:t>&lt;footer&gt;</a:t>
            </a:r>
          </a:p>
        </p:txBody>
      </p:sp>
      <p:sp>
        <p:nvSpPr>
          <p:cNvPr id="7" name="Slide Number Placeholder 6"/>
          <p:cNvSpPr>
            <a:spLocks noGrp="1"/>
          </p:cNvSpPr>
          <p:nvPr>
            <p:ph type="sldNum" sz="quarter" idx="12"/>
          </p:nvPr>
        </p:nvSpPr>
        <p:spPr/>
        <p:txBody>
          <a:body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310455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r>
              <a:rPr lang="en-IN" sz="900" spc="-1">
                <a:solidFill>
                  <a:schemeClr val="dk1">
                    <a:tint val="75000"/>
                  </a:schemeClr>
                </a:solidFill>
                <a:latin typeface="Calibri"/>
              </a:rPr>
              <a:t>&lt;date/time&gt;</a:t>
            </a:r>
            <a:endParaRPr lang="en-US" sz="900" spc="-1">
              <a:solidFill>
                <a:srgbClr val="000000"/>
              </a:solidFill>
              <a:latin typeface="Times New Roman"/>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ctr"/>
            <a:r>
              <a:rPr lang="en-US" sz="1050" spc="-1">
                <a:solidFill>
                  <a:srgbClr val="000000"/>
                </a:solidFill>
                <a:latin typeface="Times New Roman"/>
              </a:rPr>
              <a:t>&lt;footer&gt;</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defTabSz="685800"/>
            <a:fld id="{A9604DBA-9572-4107-9A27-B501FC8799A0}" type="slidenum">
              <a:rPr lang="en-IN" sz="900" spc="-1" smtClean="0">
                <a:solidFill>
                  <a:schemeClr val="dk1">
                    <a:tint val="75000"/>
                  </a:schemeClr>
                </a:solidFill>
                <a:latin typeface="Calibri"/>
              </a:rPr>
              <a:pPr defTabSz="685800"/>
              <a:t>‹#›</a:t>
            </a:fld>
            <a:endParaRPr lang="en-US" sz="900" spc="-1">
              <a:solidFill>
                <a:srgbClr val="000000"/>
              </a:solidFill>
              <a:latin typeface="Times New Roman"/>
            </a:endParaRPr>
          </a:p>
        </p:txBody>
      </p:sp>
    </p:spTree>
    <p:extLst>
      <p:ext uri="{BB962C8B-B14F-4D97-AF65-F5344CB8AC3E}">
        <p14:creationId xmlns:p14="http://schemas.microsoft.com/office/powerpoint/2010/main" val="1909460510"/>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0"/>
            <a:ext cx="9143820" cy="917460"/>
            <a:chOff x="0" y="5505480"/>
            <a:chExt cx="12191760" cy="1223280"/>
          </a:xfrm>
        </p:grpSpPr>
        <p:sp>
          <p:nvSpPr>
            <p:cNvPr id="42" name="TextBox 5"/>
            <p:cNvSpPr/>
            <p:nvPr/>
          </p:nvSpPr>
          <p:spPr>
            <a:xfrm>
              <a:off x="1963440" y="562104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5621040"/>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3" name="Rectangle 2">
            <a:extLst>
              <a:ext uri="{FF2B5EF4-FFF2-40B4-BE49-F238E27FC236}">
                <a16:creationId xmlns:a16="http://schemas.microsoft.com/office/drawing/2014/main" id="{78253130-D256-CA96-215E-BB0312825763}"/>
              </a:ext>
            </a:extLst>
          </p:cNvPr>
          <p:cNvSpPr/>
          <p:nvPr/>
        </p:nvSpPr>
        <p:spPr>
          <a:xfrm>
            <a:off x="1221930" y="2121099"/>
            <a:ext cx="6295694" cy="1754326"/>
          </a:xfrm>
          <a:prstGeom prst="rect">
            <a:avLst/>
          </a:prstGeom>
          <a:noFill/>
        </p:spPr>
        <p:txBody>
          <a:bodyPr wrap="square" lIns="91440" tIns="45720" rIns="91440" bIns="45720">
            <a:spAutoFit/>
          </a:bodyPr>
          <a:lstStyle/>
          <a:p>
            <a:pPr algn="ctr"/>
            <a:r>
              <a:rPr lang="en-US" sz="5400" dirty="0">
                <a:ln w="0"/>
                <a:effectLst>
                  <a:outerShdw blurRad="50800" dist="38100" dir="13500000" algn="br" rotWithShape="0">
                    <a:prstClr val="black">
                      <a:alpha val="40000"/>
                    </a:prstClr>
                  </a:outerShdw>
                </a:effectLst>
              </a:rPr>
              <a:t>Hostel Management </a:t>
            </a:r>
          </a:p>
          <a:p>
            <a:pPr algn="ctr"/>
            <a:r>
              <a:rPr lang="en-US" sz="5400" dirty="0">
                <a:ln w="0"/>
                <a:effectLst>
                  <a:outerShdw blurRad="50800" dist="38100" dir="13500000" algn="br" rotWithShape="0">
                    <a:prstClr val="black">
                      <a:alpha val="40000"/>
                    </a:prstClr>
                  </a:outerShdw>
                </a:effectLst>
              </a:rPr>
              <a:t>System</a:t>
            </a:r>
          </a:p>
        </p:txBody>
      </p:sp>
      <p:sp>
        <p:nvSpPr>
          <p:cNvPr id="4" name="TextBox 3">
            <a:extLst>
              <a:ext uri="{FF2B5EF4-FFF2-40B4-BE49-F238E27FC236}">
                <a16:creationId xmlns:a16="http://schemas.microsoft.com/office/drawing/2014/main" id="{3BFFF58B-5D26-C6AE-EC15-67FEFAB57985}"/>
              </a:ext>
            </a:extLst>
          </p:cNvPr>
          <p:cNvSpPr txBox="1"/>
          <p:nvPr/>
        </p:nvSpPr>
        <p:spPr>
          <a:xfrm>
            <a:off x="5282424" y="4196080"/>
            <a:ext cx="2235200" cy="461665"/>
          </a:xfrm>
          <a:prstGeom prst="rect">
            <a:avLst/>
          </a:prstGeom>
          <a:noFill/>
        </p:spPr>
        <p:txBody>
          <a:bodyPr wrap="square" rtlCol="0">
            <a:spAutoFit/>
          </a:bodyPr>
          <a:lstStyle/>
          <a:p>
            <a:r>
              <a:rPr lang="en-IN" sz="2400" dirty="0"/>
              <a:t>~</a:t>
            </a:r>
            <a:r>
              <a:rPr lang="en-IN" sz="2400" dirty="0" err="1"/>
              <a:t>Hacksparrows</a:t>
            </a:r>
            <a:endParaRPr lang="en-IN" sz="2400" dirty="0"/>
          </a:p>
        </p:txBody>
      </p:sp>
    </p:spTree>
    <p:extLst>
      <p:ext uri="{BB962C8B-B14F-4D97-AF65-F5344CB8AC3E}">
        <p14:creationId xmlns:p14="http://schemas.microsoft.com/office/powerpoint/2010/main" val="233433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2" name="Rectangle 1">
            <a:extLst>
              <a:ext uri="{FF2B5EF4-FFF2-40B4-BE49-F238E27FC236}">
                <a16:creationId xmlns:a16="http://schemas.microsoft.com/office/drawing/2014/main" id="{87B6F943-C8D2-4868-F286-B7E7FB33494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4ED020C7-D6A4-B0A9-A6C8-85AD606EC46F}"/>
              </a:ext>
            </a:extLst>
          </p:cNvPr>
          <p:cNvPicPr>
            <a:picLocks noChangeAspect="1"/>
          </p:cNvPicPr>
          <p:nvPr/>
        </p:nvPicPr>
        <p:blipFill>
          <a:blip r:embed="rId3"/>
          <a:stretch>
            <a:fillRect/>
          </a:stretch>
        </p:blipFill>
        <p:spPr>
          <a:xfrm>
            <a:off x="2683497" y="1226579"/>
            <a:ext cx="4547038" cy="4877888"/>
          </a:xfrm>
          <a:prstGeom prst="rect">
            <a:avLst/>
          </a:prstGeom>
        </p:spPr>
      </p:pic>
      <p:sp>
        <p:nvSpPr>
          <p:cNvPr id="9" name="TextBox 8">
            <a:extLst>
              <a:ext uri="{FF2B5EF4-FFF2-40B4-BE49-F238E27FC236}">
                <a16:creationId xmlns:a16="http://schemas.microsoft.com/office/drawing/2014/main" id="{9D11597E-B1F2-963F-0916-B6A5AA8ACCE9}"/>
              </a:ext>
            </a:extLst>
          </p:cNvPr>
          <p:cNvSpPr txBox="1"/>
          <p:nvPr/>
        </p:nvSpPr>
        <p:spPr>
          <a:xfrm>
            <a:off x="211666" y="1447799"/>
            <a:ext cx="2590800" cy="830997"/>
          </a:xfrm>
          <a:prstGeom prst="rect">
            <a:avLst/>
          </a:prstGeom>
          <a:noFill/>
        </p:spPr>
        <p:txBody>
          <a:bodyPr wrap="square" rtlCol="0">
            <a:spAutoFit/>
          </a:bodyPr>
          <a:lstStyle/>
          <a:p>
            <a:r>
              <a:rPr lang="en-IN" sz="2400" dirty="0">
                <a:effectLst>
                  <a:outerShdw blurRad="38100" dist="38100" dir="2700000" algn="tl">
                    <a:srgbClr val="000000">
                      <a:alpha val="43137"/>
                    </a:srgbClr>
                  </a:outerShdw>
                </a:effectLst>
              </a:rPr>
              <a:t>Architecture</a:t>
            </a:r>
          </a:p>
          <a:p>
            <a:pPr algn="ctr"/>
            <a:r>
              <a:rPr lang="en-IN" sz="2400" dirty="0">
                <a:effectLst>
                  <a:outerShdw blurRad="38100" dist="38100" dir="2700000" algn="tl">
                    <a:srgbClr val="000000">
                      <a:alpha val="43137"/>
                    </a:srgbClr>
                  </a:outerShdw>
                </a:effectLst>
              </a:rPr>
              <a:t>Diagram: </a:t>
            </a:r>
          </a:p>
        </p:txBody>
      </p:sp>
    </p:spTree>
    <p:extLst>
      <p:ext uri="{BB962C8B-B14F-4D97-AF65-F5344CB8AC3E}">
        <p14:creationId xmlns:p14="http://schemas.microsoft.com/office/powerpoint/2010/main" val="298462286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3" name="TextBox 2">
            <a:extLst>
              <a:ext uri="{FF2B5EF4-FFF2-40B4-BE49-F238E27FC236}">
                <a16:creationId xmlns:a16="http://schemas.microsoft.com/office/drawing/2014/main" id="{4E6122EA-AD2A-BE9D-B3AA-1C7093515269}"/>
              </a:ext>
            </a:extLst>
          </p:cNvPr>
          <p:cNvSpPr txBox="1"/>
          <p:nvPr/>
        </p:nvSpPr>
        <p:spPr>
          <a:xfrm>
            <a:off x="1981200" y="1067160"/>
            <a:ext cx="3962400" cy="646331"/>
          </a:xfrm>
          <a:prstGeom prst="rect">
            <a:avLst/>
          </a:prstGeom>
          <a:noFill/>
        </p:spPr>
        <p:txBody>
          <a:bodyPr wrap="square" rtlCol="0">
            <a:spAutoFit/>
          </a:bodyPr>
          <a:lstStyle/>
          <a:p>
            <a:pPr algn="ctr"/>
            <a:r>
              <a:rPr lang="en-IN" sz="3600" dirty="0">
                <a:effectLst>
                  <a:outerShdw blurRad="38100" dist="38100" dir="2700000" algn="tl">
                    <a:srgbClr val="000000">
                      <a:alpha val="43137"/>
                    </a:srgbClr>
                  </a:outerShdw>
                </a:effectLst>
              </a:rPr>
              <a:t>Future Scope</a:t>
            </a:r>
          </a:p>
        </p:txBody>
      </p:sp>
      <p:sp>
        <p:nvSpPr>
          <p:cNvPr id="4" name="TextBox 3">
            <a:extLst>
              <a:ext uri="{FF2B5EF4-FFF2-40B4-BE49-F238E27FC236}">
                <a16:creationId xmlns:a16="http://schemas.microsoft.com/office/drawing/2014/main" id="{D61EF4AD-D53A-90CA-E968-8BBE5050480D}"/>
              </a:ext>
            </a:extLst>
          </p:cNvPr>
          <p:cNvSpPr txBox="1"/>
          <p:nvPr/>
        </p:nvSpPr>
        <p:spPr>
          <a:xfrm>
            <a:off x="1044347" y="1889841"/>
            <a:ext cx="6262387" cy="3323987"/>
          </a:xfrm>
          <a:prstGeom prst="rect">
            <a:avLst/>
          </a:prstGeom>
          <a:noFill/>
        </p:spPr>
        <p:txBody>
          <a:bodyPr wrap="square" rtlCol="0">
            <a:spAutoFit/>
          </a:bodyPr>
          <a:lstStyle/>
          <a:p>
            <a:r>
              <a:rPr lang="en-US" sz="2400" dirty="0"/>
              <a:t>Mess Billing and No Due Certificates</a:t>
            </a:r>
            <a:r>
              <a:rPr lang="en-US" dirty="0"/>
              <a:t> The mess staff can add or clear bills in the system, and notifications will be sent to each student on their profiles. Once all bills are settled by the mess staff and hostel administrators, a digital no-due certificate will be automatically generated for hostel allocation</a:t>
            </a:r>
          </a:p>
          <a:p>
            <a:endParaRPr lang="en-US" dirty="0"/>
          </a:p>
          <a:p>
            <a:r>
              <a:rPr lang="en-US" sz="2400" dirty="0"/>
              <a:t>Automatic Allotment System </a:t>
            </a:r>
            <a:r>
              <a:rPr lang="en-US" dirty="0"/>
              <a:t>Once the administration has assigned students their allotment, the students can then submit their preferred room choices in order of priority. The application will assign rooms automatically according to the allotment sequence, pending approval by the administrators</a:t>
            </a:r>
            <a:endParaRPr lang="en-IN" dirty="0"/>
          </a:p>
        </p:txBody>
      </p:sp>
    </p:spTree>
    <p:extLst>
      <p:ext uri="{BB962C8B-B14F-4D97-AF65-F5344CB8AC3E}">
        <p14:creationId xmlns:p14="http://schemas.microsoft.com/office/powerpoint/2010/main" val="36109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3" name="TextBox 2">
            <a:extLst>
              <a:ext uri="{FF2B5EF4-FFF2-40B4-BE49-F238E27FC236}">
                <a16:creationId xmlns:a16="http://schemas.microsoft.com/office/drawing/2014/main" id="{A77D15B1-0A6F-93E6-95F1-F0DD15994109}"/>
              </a:ext>
            </a:extLst>
          </p:cNvPr>
          <p:cNvSpPr txBox="1"/>
          <p:nvPr/>
        </p:nvSpPr>
        <p:spPr>
          <a:xfrm>
            <a:off x="2573867" y="2362200"/>
            <a:ext cx="3198504" cy="707886"/>
          </a:xfrm>
          <a:prstGeom prst="rect">
            <a:avLst/>
          </a:prstGeom>
          <a:noFill/>
        </p:spPr>
        <p:txBody>
          <a:bodyPr wrap="none" rtlCol="0">
            <a:spAutoFit/>
          </a:bodyPr>
          <a:lstStyle/>
          <a:p>
            <a:r>
              <a:rPr lang="en-IN" sz="40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757328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2" name="TextBox 1">
            <a:extLst>
              <a:ext uri="{FF2B5EF4-FFF2-40B4-BE49-F238E27FC236}">
                <a16:creationId xmlns:a16="http://schemas.microsoft.com/office/drawing/2014/main" id="{C3026B35-CAFB-429E-1606-C844722F90D7}"/>
              </a:ext>
            </a:extLst>
          </p:cNvPr>
          <p:cNvSpPr txBox="1"/>
          <p:nvPr/>
        </p:nvSpPr>
        <p:spPr>
          <a:xfrm>
            <a:off x="1013390" y="1318022"/>
            <a:ext cx="6858000" cy="5539978"/>
          </a:xfrm>
          <a:prstGeom prst="rect">
            <a:avLst/>
          </a:prstGeom>
          <a:noFill/>
        </p:spPr>
        <p:txBody>
          <a:bodyPr wrap="square" rtlCol="0">
            <a:spAutoFit/>
          </a:bodyPr>
          <a:lstStyle/>
          <a:p>
            <a:pPr algn="ctr"/>
            <a:r>
              <a:rPr lang="en-IN" sz="4000" dirty="0"/>
              <a:t>Contributors </a:t>
            </a:r>
          </a:p>
          <a:p>
            <a:pPr algn="ctr"/>
            <a:endParaRPr lang="en-IN" dirty="0"/>
          </a:p>
          <a:p>
            <a:pPr algn="ctr">
              <a:lnSpc>
                <a:spcPct val="150000"/>
              </a:lnSpc>
            </a:pPr>
            <a:r>
              <a:rPr lang="en-IN" sz="2400" dirty="0"/>
              <a:t>112105030 </a:t>
            </a:r>
            <a:r>
              <a:rPr lang="en-IN" sz="2400" dirty="0" err="1"/>
              <a:t>Swarnim</a:t>
            </a:r>
            <a:r>
              <a:rPr lang="en-IN" sz="2400" dirty="0"/>
              <a:t> </a:t>
            </a:r>
            <a:r>
              <a:rPr lang="en-IN" sz="2400" dirty="0" err="1"/>
              <a:t>Kamble</a:t>
            </a:r>
            <a:r>
              <a:rPr lang="en-IN" sz="2400" dirty="0"/>
              <a:t> </a:t>
            </a:r>
          </a:p>
          <a:p>
            <a:pPr algn="ctr">
              <a:lnSpc>
                <a:spcPct val="150000"/>
              </a:lnSpc>
            </a:pPr>
            <a:r>
              <a:rPr lang="en-IN" sz="2400" dirty="0"/>
              <a:t>112103009 Ananta </a:t>
            </a:r>
            <a:r>
              <a:rPr lang="en-IN" sz="2400" dirty="0" err="1"/>
              <a:t>Hatwar</a:t>
            </a:r>
            <a:r>
              <a:rPr lang="en-IN" sz="2400" dirty="0"/>
              <a:t> </a:t>
            </a:r>
          </a:p>
          <a:p>
            <a:pPr algn="ctr">
              <a:lnSpc>
                <a:spcPct val="150000"/>
              </a:lnSpc>
            </a:pPr>
            <a:r>
              <a:rPr lang="en-IN" sz="2400" dirty="0"/>
              <a:t>112103039 </a:t>
            </a:r>
            <a:r>
              <a:rPr lang="en-IN" sz="2400" dirty="0" err="1"/>
              <a:t>Gaurish</a:t>
            </a:r>
            <a:r>
              <a:rPr lang="en-IN" sz="2400" dirty="0"/>
              <a:t> </a:t>
            </a:r>
            <a:r>
              <a:rPr lang="en-IN" sz="2400" dirty="0" err="1"/>
              <a:t>Dodke</a:t>
            </a:r>
            <a:r>
              <a:rPr lang="en-IN" sz="2400" dirty="0"/>
              <a:t> </a:t>
            </a:r>
          </a:p>
          <a:p>
            <a:pPr algn="ctr">
              <a:lnSpc>
                <a:spcPct val="150000"/>
              </a:lnSpc>
            </a:pPr>
            <a:r>
              <a:rPr lang="en-IN" sz="2400" dirty="0"/>
              <a:t>112103014 Aryan Thakre </a:t>
            </a:r>
          </a:p>
          <a:p>
            <a:pPr algn="ctr">
              <a:lnSpc>
                <a:spcPct val="150000"/>
              </a:lnSpc>
            </a:pPr>
            <a:r>
              <a:rPr lang="en-IN" sz="2400" dirty="0"/>
              <a:t>112103022 Shreya </a:t>
            </a:r>
            <a:r>
              <a:rPr lang="en-IN" sz="2400" dirty="0" err="1"/>
              <a:t>Bhatkhande</a:t>
            </a:r>
            <a:r>
              <a:rPr lang="en-IN" sz="2400" dirty="0"/>
              <a:t> </a:t>
            </a:r>
          </a:p>
          <a:p>
            <a:pPr algn="ctr">
              <a:lnSpc>
                <a:spcPct val="150000"/>
              </a:lnSpc>
            </a:pPr>
            <a:r>
              <a:rPr lang="en-IN" sz="2400" dirty="0"/>
              <a:t>112103006 Aishwarya Koli </a:t>
            </a:r>
          </a:p>
          <a:p>
            <a:pPr algn="ctr"/>
            <a:endParaRPr lang="en-IN" sz="4000" dirty="0"/>
          </a:p>
          <a:p>
            <a:pPr algn="ct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2" name="TextBox 1">
            <a:extLst>
              <a:ext uri="{FF2B5EF4-FFF2-40B4-BE49-F238E27FC236}">
                <a16:creationId xmlns:a16="http://schemas.microsoft.com/office/drawing/2014/main" id="{C3026B35-CAFB-429E-1606-C844722F90D7}"/>
              </a:ext>
            </a:extLst>
          </p:cNvPr>
          <p:cNvSpPr txBox="1"/>
          <p:nvPr/>
        </p:nvSpPr>
        <p:spPr>
          <a:xfrm>
            <a:off x="1013390" y="1318022"/>
            <a:ext cx="6858000" cy="1323439"/>
          </a:xfrm>
          <a:prstGeom prst="rect">
            <a:avLst/>
          </a:prstGeom>
          <a:noFill/>
        </p:spPr>
        <p:txBody>
          <a:bodyPr wrap="square" rtlCol="0">
            <a:spAutoFit/>
          </a:bodyPr>
          <a:lstStyle/>
          <a:p>
            <a:r>
              <a:rPr lang="en-IN" sz="4000" dirty="0"/>
              <a:t>Problem Statement:</a:t>
            </a:r>
          </a:p>
          <a:p>
            <a:pPr algn="ctr"/>
            <a:endParaRPr lang="en-IN" sz="4000" dirty="0"/>
          </a:p>
        </p:txBody>
      </p:sp>
      <p:sp>
        <p:nvSpPr>
          <p:cNvPr id="3" name="TextBox 2">
            <a:extLst>
              <a:ext uri="{FF2B5EF4-FFF2-40B4-BE49-F238E27FC236}">
                <a16:creationId xmlns:a16="http://schemas.microsoft.com/office/drawing/2014/main" id="{71C14B52-0B11-6B1B-6B2F-F87A45172759}"/>
              </a:ext>
            </a:extLst>
          </p:cNvPr>
          <p:cNvSpPr txBox="1"/>
          <p:nvPr/>
        </p:nvSpPr>
        <p:spPr>
          <a:xfrm>
            <a:off x="3373120" y="3429000"/>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ACC39AE1-4768-1F07-7282-8B0164A8AA5D}"/>
              </a:ext>
            </a:extLst>
          </p:cNvPr>
          <p:cNvSpPr txBox="1"/>
          <p:nvPr/>
        </p:nvSpPr>
        <p:spPr>
          <a:xfrm>
            <a:off x="1013390" y="2110240"/>
            <a:ext cx="6401240" cy="2031325"/>
          </a:xfrm>
          <a:prstGeom prst="rect">
            <a:avLst/>
          </a:prstGeom>
          <a:noFill/>
        </p:spPr>
        <p:txBody>
          <a:bodyPr wrap="square" rtlCol="0">
            <a:spAutoFit/>
          </a:bodyPr>
          <a:lstStyle/>
          <a:p>
            <a:r>
              <a:rPr lang="en-US" dirty="0"/>
              <a:t>Develop a hostel management system allowing administrators to manage room allocations, check-ins, check-outs, and student records. The system should provide functionalities for faculties/guests to view available rooms, make reservation requests, and track their stay history. Additionally, administrators should be able to generate reports on occupancy rates, maintenance requests, and billing records for hostel fees</a:t>
            </a:r>
            <a:endParaRPr lang="en-IN" dirty="0"/>
          </a:p>
        </p:txBody>
      </p:sp>
    </p:spTree>
    <p:extLst>
      <p:ext uri="{BB962C8B-B14F-4D97-AF65-F5344CB8AC3E}">
        <p14:creationId xmlns:p14="http://schemas.microsoft.com/office/powerpoint/2010/main" val="393517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2" name="TextBox 1">
            <a:extLst>
              <a:ext uri="{FF2B5EF4-FFF2-40B4-BE49-F238E27FC236}">
                <a16:creationId xmlns:a16="http://schemas.microsoft.com/office/drawing/2014/main" id="{C3026B35-CAFB-429E-1606-C844722F90D7}"/>
              </a:ext>
            </a:extLst>
          </p:cNvPr>
          <p:cNvSpPr txBox="1"/>
          <p:nvPr/>
        </p:nvSpPr>
        <p:spPr>
          <a:xfrm>
            <a:off x="272390" y="1615439"/>
            <a:ext cx="8008010" cy="8837975"/>
          </a:xfrm>
          <a:prstGeom prst="rect">
            <a:avLst/>
          </a:prstGeom>
          <a:noFill/>
        </p:spPr>
        <p:txBody>
          <a:bodyPr wrap="square" rtlCol="0">
            <a:spAutoFit/>
          </a:bodyPr>
          <a:lstStyle/>
          <a:p>
            <a:pPr>
              <a:lnSpc>
                <a:spcPct val="200000"/>
              </a:lnSpc>
            </a:pPr>
            <a:r>
              <a:rPr lang="en-IN" sz="3600" dirty="0"/>
              <a:t>Frontend(Client) 				Backend(Server)   </a:t>
            </a:r>
            <a:r>
              <a:rPr lang="en-IN" sz="2400" dirty="0"/>
              <a:t>                Framework: React                            Framework Express.js </a:t>
            </a:r>
          </a:p>
          <a:p>
            <a:pPr>
              <a:lnSpc>
                <a:spcPct val="200000"/>
              </a:lnSpc>
            </a:pPr>
            <a:r>
              <a:rPr lang="en-IN" sz="2400" dirty="0"/>
              <a:t>Routing React: Router-Dom              Database MongoDB </a:t>
            </a:r>
          </a:p>
          <a:p>
            <a:pPr>
              <a:lnSpc>
                <a:spcPct val="200000"/>
              </a:lnSpc>
            </a:pPr>
            <a:r>
              <a:rPr lang="en-IN" sz="2400" dirty="0"/>
              <a:t>HTTP Client: </a:t>
            </a:r>
            <a:r>
              <a:rPr lang="en-IN" sz="2400" dirty="0" err="1"/>
              <a:t>Axios</a:t>
            </a:r>
            <a:r>
              <a:rPr lang="en-IN" sz="2400" dirty="0"/>
              <a:t>                           Database MongoDB </a:t>
            </a:r>
          </a:p>
          <a:p>
            <a:pPr>
              <a:lnSpc>
                <a:spcPct val="200000"/>
              </a:lnSpc>
            </a:pPr>
            <a:r>
              <a:rPr lang="en-IN" sz="2400" dirty="0"/>
              <a:t>State Management: Redux Toolkit     Authentication JSON Web </a:t>
            </a:r>
          </a:p>
          <a:p>
            <a:pPr>
              <a:lnSpc>
                <a:spcPct val="200000"/>
              </a:lnSpc>
            </a:pPr>
            <a:r>
              <a:rPr lang="en-IN" sz="2400" dirty="0"/>
              <a:t>               	 	 			                 Framework Express.js </a:t>
            </a:r>
          </a:p>
          <a:p>
            <a:pPr algn="ctr">
              <a:lnSpc>
                <a:spcPct val="200000"/>
              </a:lnSpc>
            </a:pPr>
            <a:r>
              <a:rPr lang="en-IN" sz="2400" dirty="0"/>
              <a:t>						</a:t>
            </a:r>
          </a:p>
          <a:p>
            <a:pPr algn="ctr">
              <a:lnSpc>
                <a:spcPct val="200000"/>
              </a:lnSpc>
            </a:pPr>
            <a:r>
              <a:rPr lang="en-IN" sz="2400" dirty="0"/>
              <a:t>							</a:t>
            </a:r>
          </a:p>
          <a:p>
            <a:pPr algn="ctr">
              <a:lnSpc>
                <a:spcPct val="200000"/>
              </a:lnSpc>
            </a:pPr>
            <a:r>
              <a:rPr lang="en-IN" sz="2400" dirty="0"/>
              <a:t>							Tokens Security Bcrypt.js </a:t>
            </a:r>
          </a:p>
          <a:p>
            <a:pPr algn="ctr">
              <a:lnSpc>
                <a:spcPct val="200000"/>
              </a:lnSpc>
            </a:pPr>
            <a:r>
              <a:rPr lang="en-IN" sz="2400" dirty="0"/>
              <a:t>							  Middleware Cookie-parser </a:t>
            </a:r>
          </a:p>
          <a:p>
            <a:pPr algn="ctr">
              <a:lnSpc>
                <a:spcPct val="200000"/>
              </a:lnSpc>
            </a:pPr>
            <a:r>
              <a:rPr lang="en-IN" sz="4000" dirty="0"/>
              <a:t>  </a:t>
            </a:r>
          </a:p>
        </p:txBody>
      </p:sp>
      <p:sp>
        <p:nvSpPr>
          <p:cNvPr id="3" name="TextBox 2">
            <a:extLst>
              <a:ext uri="{FF2B5EF4-FFF2-40B4-BE49-F238E27FC236}">
                <a16:creationId xmlns:a16="http://schemas.microsoft.com/office/drawing/2014/main" id="{4F11903E-FFB7-DDF0-688D-03BFFD298167}"/>
              </a:ext>
            </a:extLst>
          </p:cNvPr>
          <p:cNvSpPr txBox="1"/>
          <p:nvPr/>
        </p:nvSpPr>
        <p:spPr>
          <a:xfrm>
            <a:off x="2072640" y="1067160"/>
            <a:ext cx="3931919" cy="646331"/>
          </a:xfrm>
          <a:prstGeom prst="rect">
            <a:avLst/>
          </a:prstGeom>
          <a:noFill/>
        </p:spPr>
        <p:txBody>
          <a:bodyPr wrap="square" rtlCol="0">
            <a:spAutoFit/>
          </a:bodyPr>
          <a:lstStyle/>
          <a:p>
            <a:pPr algn="ctr"/>
            <a:r>
              <a:rPr lang="en-IN" sz="3600" dirty="0"/>
              <a:t>Technology Stack</a:t>
            </a:r>
          </a:p>
        </p:txBody>
      </p:sp>
      <p:graphicFrame>
        <p:nvGraphicFramePr>
          <p:cNvPr id="4" name="Diagram 3">
            <a:extLst>
              <a:ext uri="{FF2B5EF4-FFF2-40B4-BE49-F238E27FC236}">
                <a16:creationId xmlns:a16="http://schemas.microsoft.com/office/drawing/2014/main" id="{2BCA9FFD-91E0-87E3-BED7-2DC82E8C7DDF}"/>
              </a:ext>
            </a:extLst>
          </p:cNvPr>
          <p:cNvGraphicFramePr/>
          <p:nvPr>
            <p:extLst>
              <p:ext uri="{D42A27DB-BD31-4B8C-83A1-F6EECF244321}">
                <p14:modId xmlns:p14="http://schemas.microsoft.com/office/powerpoint/2010/main" val="89180428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014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2" name="TextBox 1">
            <a:extLst>
              <a:ext uri="{FF2B5EF4-FFF2-40B4-BE49-F238E27FC236}">
                <a16:creationId xmlns:a16="http://schemas.microsoft.com/office/drawing/2014/main" id="{C3026B35-CAFB-429E-1606-C844722F90D7}"/>
              </a:ext>
            </a:extLst>
          </p:cNvPr>
          <p:cNvSpPr txBox="1"/>
          <p:nvPr/>
        </p:nvSpPr>
        <p:spPr>
          <a:xfrm>
            <a:off x="272390" y="1615439"/>
            <a:ext cx="8008010" cy="718466"/>
          </a:xfrm>
          <a:prstGeom prst="rect">
            <a:avLst/>
          </a:prstGeom>
          <a:noFill/>
        </p:spPr>
        <p:txBody>
          <a:bodyPr wrap="square" rtlCol="0">
            <a:spAutoFit/>
          </a:bodyPr>
          <a:lstStyle/>
          <a:p>
            <a:pPr>
              <a:lnSpc>
                <a:spcPct val="200000"/>
              </a:lnSpc>
            </a:pPr>
            <a:r>
              <a:rPr lang="en-IN" sz="2400" dirty="0"/>
              <a:t>	 	 	</a:t>
            </a:r>
            <a:endParaRPr lang="en-IN" sz="4000" dirty="0"/>
          </a:p>
        </p:txBody>
      </p:sp>
      <p:pic>
        <p:nvPicPr>
          <p:cNvPr id="4" name="Picture 3">
            <a:extLst>
              <a:ext uri="{FF2B5EF4-FFF2-40B4-BE49-F238E27FC236}">
                <a16:creationId xmlns:a16="http://schemas.microsoft.com/office/drawing/2014/main" id="{E361D27C-54B2-5A69-1717-51BC2C2830D6}"/>
              </a:ext>
            </a:extLst>
          </p:cNvPr>
          <p:cNvPicPr>
            <a:picLocks noChangeAspect="1"/>
          </p:cNvPicPr>
          <p:nvPr/>
        </p:nvPicPr>
        <p:blipFill>
          <a:blip r:embed="rId3"/>
          <a:stretch>
            <a:fillRect/>
          </a:stretch>
        </p:blipFill>
        <p:spPr>
          <a:xfrm>
            <a:off x="2173263" y="1724649"/>
            <a:ext cx="3985068" cy="4951318"/>
          </a:xfrm>
          <a:prstGeom prst="rect">
            <a:avLst/>
          </a:prstGeom>
        </p:spPr>
      </p:pic>
      <p:sp>
        <p:nvSpPr>
          <p:cNvPr id="5" name="TextBox 4">
            <a:extLst>
              <a:ext uri="{FF2B5EF4-FFF2-40B4-BE49-F238E27FC236}">
                <a16:creationId xmlns:a16="http://schemas.microsoft.com/office/drawing/2014/main" id="{FB2FBC37-075F-696E-9DFC-A76D2F6EFFCA}"/>
              </a:ext>
            </a:extLst>
          </p:cNvPr>
          <p:cNvSpPr txBox="1"/>
          <p:nvPr/>
        </p:nvSpPr>
        <p:spPr>
          <a:xfrm>
            <a:off x="1016060" y="965336"/>
            <a:ext cx="5954677" cy="1323439"/>
          </a:xfrm>
          <a:prstGeom prst="rect">
            <a:avLst/>
          </a:prstGeom>
          <a:noFill/>
        </p:spPr>
        <p:txBody>
          <a:bodyPr wrap="square" rtlCol="0">
            <a:spAutoFit/>
          </a:bodyPr>
          <a:lstStyle/>
          <a:p>
            <a:pPr algn="ctr"/>
            <a:r>
              <a:rPr lang="en-IN" sz="4000" dirty="0"/>
              <a:t>Prototype Images </a:t>
            </a:r>
          </a:p>
          <a:p>
            <a:pPr algn="ctr"/>
            <a:endParaRPr lang="en-IN" sz="4000" dirty="0"/>
          </a:p>
        </p:txBody>
      </p:sp>
    </p:spTree>
    <p:extLst>
      <p:ext uri="{BB962C8B-B14F-4D97-AF65-F5344CB8AC3E}">
        <p14:creationId xmlns:p14="http://schemas.microsoft.com/office/powerpoint/2010/main" val="64390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sp>
        <p:nvSpPr>
          <p:cNvPr id="2" name="TextBox 1">
            <a:extLst>
              <a:ext uri="{FF2B5EF4-FFF2-40B4-BE49-F238E27FC236}">
                <a16:creationId xmlns:a16="http://schemas.microsoft.com/office/drawing/2014/main" id="{C3026B35-CAFB-429E-1606-C844722F90D7}"/>
              </a:ext>
            </a:extLst>
          </p:cNvPr>
          <p:cNvSpPr txBox="1"/>
          <p:nvPr/>
        </p:nvSpPr>
        <p:spPr>
          <a:xfrm>
            <a:off x="272390" y="1615439"/>
            <a:ext cx="8008010" cy="718466"/>
          </a:xfrm>
          <a:prstGeom prst="rect">
            <a:avLst/>
          </a:prstGeom>
          <a:noFill/>
        </p:spPr>
        <p:txBody>
          <a:bodyPr wrap="square" rtlCol="0">
            <a:spAutoFit/>
          </a:bodyPr>
          <a:lstStyle/>
          <a:p>
            <a:pPr>
              <a:lnSpc>
                <a:spcPct val="200000"/>
              </a:lnSpc>
            </a:pPr>
            <a:r>
              <a:rPr lang="en-IN" sz="2400" dirty="0"/>
              <a:t>	 	 	</a:t>
            </a:r>
            <a:endParaRPr lang="en-IN" sz="4000" dirty="0"/>
          </a:p>
        </p:txBody>
      </p:sp>
      <p:pic>
        <p:nvPicPr>
          <p:cNvPr id="10" name="Picture 9">
            <a:extLst>
              <a:ext uri="{FF2B5EF4-FFF2-40B4-BE49-F238E27FC236}">
                <a16:creationId xmlns:a16="http://schemas.microsoft.com/office/drawing/2014/main" id="{4FBCCD4B-697D-023D-9FAF-53DF77B8E380}"/>
              </a:ext>
            </a:extLst>
          </p:cNvPr>
          <p:cNvPicPr>
            <a:picLocks noChangeAspect="1"/>
          </p:cNvPicPr>
          <p:nvPr/>
        </p:nvPicPr>
        <p:blipFill>
          <a:blip r:embed="rId3"/>
          <a:stretch>
            <a:fillRect/>
          </a:stretch>
        </p:blipFill>
        <p:spPr>
          <a:xfrm>
            <a:off x="1916199" y="1226580"/>
            <a:ext cx="5176245" cy="5436172"/>
          </a:xfrm>
          <a:prstGeom prst="rect">
            <a:avLst/>
          </a:prstGeom>
        </p:spPr>
      </p:pic>
    </p:spTree>
    <p:extLst>
      <p:ext uri="{BB962C8B-B14F-4D97-AF65-F5344CB8AC3E}">
        <p14:creationId xmlns:p14="http://schemas.microsoft.com/office/powerpoint/2010/main" val="31239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pic>
        <p:nvPicPr>
          <p:cNvPr id="6" name="Picture 5" descr="A screenshot of a computer&#10;&#10;Description automatically generated">
            <a:extLst>
              <a:ext uri="{FF2B5EF4-FFF2-40B4-BE49-F238E27FC236}">
                <a16:creationId xmlns:a16="http://schemas.microsoft.com/office/drawing/2014/main" id="{374ACAC9-7C8C-E1EA-1F9B-948275C7D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40" y="1791335"/>
            <a:ext cx="7426960" cy="4240530"/>
          </a:xfrm>
          <a:prstGeom prst="rect">
            <a:avLst/>
          </a:prstGeom>
        </p:spPr>
      </p:pic>
    </p:spTree>
    <p:extLst>
      <p:ext uri="{BB962C8B-B14F-4D97-AF65-F5344CB8AC3E}">
        <p14:creationId xmlns:p14="http://schemas.microsoft.com/office/powerpoint/2010/main" val="3814168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pic>
        <p:nvPicPr>
          <p:cNvPr id="3" name="Picture 2" descr="A screenshot of a computer&#10;&#10;Description automatically generated">
            <a:extLst>
              <a:ext uri="{FF2B5EF4-FFF2-40B4-BE49-F238E27FC236}">
                <a16:creationId xmlns:a16="http://schemas.microsoft.com/office/drawing/2014/main" id="{60411A8A-0C0E-4B80-EF1E-A6F9A997F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34" y="1837266"/>
            <a:ext cx="7637041" cy="3996773"/>
          </a:xfrm>
          <a:prstGeom prst="rect">
            <a:avLst/>
          </a:prstGeom>
        </p:spPr>
      </p:pic>
    </p:spTree>
    <p:extLst>
      <p:ext uri="{BB962C8B-B14F-4D97-AF65-F5344CB8AC3E}">
        <p14:creationId xmlns:p14="http://schemas.microsoft.com/office/powerpoint/2010/main" val="353209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8"/>
          <p:cNvGrpSpPr/>
          <p:nvPr/>
        </p:nvGrpSpPr>
        <p:grpSpPr>
          <a:xfrm>
            <a:off x="180" y="77835"/>
            <a:ext cx="9143820" cy="1032525"/>
            <a:chOff x="0" y="4243980"/>
            <a:chExt cx="12191760" cy="1376700"/>
          </a:xfrm>
        </p:grpSpPr>
        <p:sp>
          <p:nvSpPr>
            <p:cNvPr id="42" name="TextBox 5"/>
            <p:cNvSpPr/>
            <p:nvPr/>
          </p:nvSpPr>
          <p:spPr>
            <a:xfrm>
              <a:off x="1245467" y="4243980"/>
              <a:ext cx="9249480" cy="1106541"/>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spAutoFit/>
            </a:bodyPr>
            <a:lstStyle/>
            <a:p>
              <a:pPr algn="ctr" defTabSz="685800"/>
              <a:r>
                <a:rPr lang="en-US" b="1" spc="-1" dirty="0">
                  <a:solidFill>
                    <a:schemeClr val="accent1">
                      <a:lumMod val="50000"/>
                    </a:schemeClr>
                  </a:solidFill>
                  <a:latin typeface="Times New Roman"/>
                </a:rPr>
                <a:t>COEP Technological University</a:t>
              </a:r>
              <a:endParaRPr lang="en-US" spc="-1" dirty="0">
                <a:solidFill>
                  <a:srgbClr val="000000"/>
                </a:solidFill>
                <a:latin typeface="Arial"/>
              </a:endParaRPr>
            </a:p>
            <a:p>
              <a:pPr algn="ctr" defTabSz="685800"/>
              <a:r>
                <a:rPr lang="en-US" b="1" spc="-1" dirty="0">
                  <a:solidFill>
                    <a:schemeClr val="accent1">
                      <a:lumMod val="50000"/>
                    </a:schemeClr>
                  </a:solidFill>
                  <a:latin typeface="Times New Roman"/>
                </a:rPr>
                <a:t> </a:t>
              </a:r>
              <a:r>
                <a:rPr lang="en-US" sz="1350" b="1" spc="-1" dirty="0">
                  <a:solidFill>
                    <a:schemeClr val="accent1">
                      <a:lumMod val="50000"/>
                    </a:schemeClr>
                  </a:solidFill>
                  <a:latin typeface="Times New Roman"/>
                </a:rPr>
                <a:t>A Unitary Public University of Govt. of Maharashtra</a:t>
              </a:r>
              <a:endParaRPr lang="en-US" sz="1350" spc="-1" dirty="0">
                <a:solidFill>
                  <a:srgbClr val="000000"/>
                </a:solidFill>
                <a:latin typeface="Arial"/>
              </a:endParaRPr>
            </a:p>
            <a:p>
              <a:pPr algn="ctr" defTabSz="685800"/>
              <a:r>
                <a:rPr lang="en-US" sz="1350" b="1" spc="-1" dirty="0">
                  <a:solidFill>
                    <a:schemeClr val="accent1">
                      <a:lumMod val="50000"/>
                    </a:schemeClr>
                  </a:solidFill>
                  <a:latin typeface="Times New Roman"/>
                </a:rPr>
                <a:t>Formerly College of Engineering Pune</a:t>
              </a:r>
              <a:endParaRPr lang="en-US" sz="1350" spc="-1" dirty="0">
                <a:solidFill>
                  <a:srgbClr val="000000"/>
                </a:solidFill>
                <a:latin typeface="Arial"/>
              </a:endParaRPr>
            </a:p>
          </p:txBody>
        </p:sp>
        <p:pic>
          <p:nvPicPr>
            <p:cNvPr id="43" name="Picture 6" descr="Home"/>
            <p:cNvPicPr/>
            <p:nvPr/>
          </p:nvPicPr>
          <p:blipFill>
            <a:blip r:embed="rId2"/>
            <a:srcRect r="67914"/>
            <a:stretch/>
          </p:blipFill>
          <p:spPr>
            <a:xfrm>
              <a:off x="186840" y="4320281"/>
              <a:ext cx="1442160" cy="1107720"/>
            </a:xfrm>
            <a:prstGeom prst="rect">
              <a:avLst/>
            </a:prstGeom>
            <a:ln w="0">
              <a:noFill/>
            </a:ln>
          </p:spPr>
        </p:pic>
        <p:sp>
          <p:nvSpPr>
            <p:cNvPr id="44" name="Rectangle 7"/>
            <p:cNvSpPr/>
            <p:nvPr/>
          </p:nvSpPr>
          <p:spPr>
            <a:xfrm>
              <a:off x="0" y="5505480"/>
              <a:ext cx="12191760" cy="11520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67500" tIns="33750" rIns="67500" bIns="33750" anchor="ctr">
              <a:noAutofit/>
            </a:bodyPr>
            <a:lstStyle/>
            <a:p>
              <a:pPr algn="ctr" defTabSz="685800"/>
              <a:endParaRPr lang="en-IN" sz="1350" spc="-1">
                <a:solidFill>
                  <a:schemeClr val="lt1"/>
                </a:solidFill>
                <a:latin typeface="Calibri"/>
              </a:endParaRPr>
            </a:p>
          </p:txBody>
        </p:sp>
      </p:grpSp>
      <p:pic>
        <p:nvPicPr>
          <p:cNvPr id="5" name="Picture 4" descr="A screenshot of a computer&#10;&#10;Description automatically generated">
            <a:extLst>
              <a:ext uri="{FF2B5EF4-FFF2-40B4-BE49-F238E27FC236}">
                <a16:creationId xmlns:a16="http://schemas.microsoft.com/office/drawing/2014/main" id="{05C80207-B3AF-63E1-2CCF-02F75B5E4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50" y="1498600"/>
            <a:ext cx="8362710" cy="3970867"/>
          </a:xfrm>
          <a:prstGeom prst="rect">
            <a:avLst/>
          </a:prstGeom>
        </p:spPr>
      </p:pic>
    </p:spTree>
    <p:extLst>
      <p:ext uri="{BB962C8B-B14F-4D97-AF65-F5344CB8AC3E}">
        <p14:creationId xmlns:p14="http://schemas.microsoft.com/office/powerpoint/2010/main" val="1672846893"/>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551</TotalTime>
  <Words>515</Words>
  <Application>Microsoft Office PowerPoint</Application>
  <PresentationFormat>On-screen Show (4:3)</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placement@coep.ac.in</dc:creator>
  <dc:description/>
  <cp:lastModifiedBy>Aishwarya Koli</cp:lastModifiedBy>
  <cp:revision>121</cp:revision>
  <cp:lastPrinted>2023-05-23T12:10:46Z</cp:lastPrinted>
  <dcterms:created xsi:type="dcterms:W3CDTF">2022-09-11T17:44:27Z</dcterms:created>
  <dcterms:modified xsi:type="dcterms:W3CDTF">2024-04-13T11:15:29Z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7</vt:i4>
  </property>
</Properties>
</file>