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9144000"/>
  <p:notesSz cx="6858000" cy="9144000"/>
  <p:embeddedFontLst>
    <p:embeddedFont>
      <p:font typeface="Constantia"/>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7D99E3-4AC9-45F9-AA49-BF2D823F76F9}">
  <a:tblStyle styleId="{F47D99E3-4AC9-45F9-AA49-BF2D823F76F9}" styleName="Table_0">
    <a:wholeTbl>
      <a:tcTxStyle b="off" i="off">
        <a:font>
          <a:latin typeface="Constantia"/>
          <a:ea typeface="Constantia"/>
          <a:cs typeface="Constant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2EE"/>
          </a:solidFill>
        </a:fill>
      </a:tcStyle>
    </a:wholeTbl>
    <a:band1H>
      <a:tcTxStyle/>
      <a:tcStyle>
        <a:fill>
          <a:solidFill>
            <a:srgbClr val="E0E5DB"/>
          </a:solidFill>
        </a:fill>
      </a:tcStyle>
    </a:band1H>
    <a:band2H>
      <a:tcTxStyle/>
    </a:band2H>
    <a:band1V>
      <a:tcTxStyle/>
      <a:tcStyle>
        <a:fill>
          <a:solidFill>
            <a:srgbClr val="E0E5DB"/>
          </a:solidFill>
        </a:fill>
      </a:tcStyle>
    </a:band1V>
    <a:band2V>
      <a:tcTxStyle/>
    </a:band2V>
    <a:lastCol>
      <a:tcTxStyle b="on" i="off">
        <a:font>
          <a:latin typeface="Constantia"/>
          <a:ea typeface="Constantia"/>
          <a:cs typeface="Constantia"/>
        </a:font>
        <a:schemeClr val="lt1"/>
      </a:tcTxStyle>
      <a:tcStyle>
        <a:fill>
          <a:solidFill>
            <a:schemeClr val="accent1"/>
          </a:solidFill>
        </a:fill>
      </a:tcStyle>
    </a:lastCol>
    <a:firstCol>
      <a:tcTxStyle b="on" i="off">
        <a:font>
          <a:latin typeface="Constantia"/>
          <a:ea typeface="Constantia"/>
          <a:cs typeface="Constantia"/>
        </a:font>
        <a:schemeClr val="lt1"/>
      </a:tcTxStyle>
      <a:tcStyle>
        <a:fill>
          <a:solidFill>
            <a:schemeClr val="accent1"/>
          </a:solidFill>
        </a:fill>
      </a:tcStyle>
    </a:firstCol>
    <a:lastRow>
      <a:tcTxStyle b="on" i="off">
        <a:font>
          <a:latin typeface="Constantia"/>
          <a:ea typeface="Constantia"/>
          <a:cs typeface="Constant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nstantia"/>
          <a:ea typeface="Constantia"/>
          <a:cs typeface="Constant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onstantia-regular.fntdata"/><Relationship Id="rId50" Type="http://schemas.openxmlformats.org/officeDocument/2006/relationships/slide" Target="slides/slide44.xml"/><Relationship Id="rId53" Type="http://schemas.openxmlformats.org/officeDocument/2006/relationships/font" Target="fonts/Constantia-italic.fntdata"/><Relationship Id="rId52" Type="http://schemas.openxmlformats.org/officeDocument/2006/relationships/font" Target="fonts/Constantia-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Constantia-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y</a:t>
            </a:r>
            <a:endParaRPr/>
          </a:p>
        </p:txBody>
      </p:sp>
      <p:sp>
        <p:nvSpPr>
          <p:cNvPr id="156" name="Google Shape;15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 Read the URL.</a:t>
            </a:r>
            <a:r>
              <a:rPr lang="en-US"/>
              <a:t> </a:t>
            </a:r>
            <a:endParaRPr/>
          </a:p>
          <a:p>
            <a:pPr indent="0" lvl="0" marL="0" rtl="0" algn="l">
              <a:spcBef>
                <a:spcPts val="0"/>
              </a:spcBef>
              <a:spcAft>
                <a:spcPts val="0"/>
              </a:spcAft>
              <a:buNone/>
            </a:pPr>
            <a:r>
              <a:rPr lang="en-US"/>
              <a:t>url </a:t>
            </a:r>
            <a:r>
              <a:rPr lang="en-US" sz="1200">
                <a:solidFill>
                  <a:schemeClr val="dk1"/>
                </a:solidFill>
                <a:latin typeface="Calibri"/>
                <a:ea typeface="Calibri"/>
                <a:cs typeface="Calibri"/>
                <a:sym typeface="Calibri"/>
              </a:rPr>
              <a:t>&lt;-</a:t>
            </a:r>
            <a:r>
              <a:rPr lang="en-US"/>
              <a:t> </a:t>
            </a:r>
            <a:r>
              <a:rPr lang="en-US" sz="1200">
                <a:solidFill>
                  <a:schemeClr val="dk1"/>
                </a:solidFill>
                <a:latin typeface="Calibri"/>
                <a:ea typeface="Calibri"/>
                <a:cs typeface="Calibri"/>
                <a:sym typeface="Calibri"/>
              </a:rPr>
              <a:t>"http://www.geos.ed.ac.uk/~weather/jcmb_ws/"</a:t>
            </a:r>
            <a:r>
              <a:rPr lang="en-US"/>
              <a: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Gather the html links present in the webpage.</a:t>
            </a:r>
            <a:r>
              <a:rPr lang="en-US"/>
              <a:t> </a:t>
            </a:r>
            <a:endParaRPr/>
          </a:p>
          <a:p>
            <a:pPr indent="0" lvl="0" marL="0" rtl="0" algn="l">
              <a:spcBef>
                <a:spcPts val="0"/>
              </a:spcBef>
              <a:spcAft>
                <a:spcPts val="0"/>
              </a:spcAft>
              <a:buNone/>
            </a:pPr>
            <a:r>
              <a:rPr lang="en-US"/>
              <a:t>links </a:t>
            </a:r>
            <a:r>
              <a:rPr lang="en-US" sz="1200">
                <a:solidFill>
                  <a:schemeClr val="dk1"/>
                </a:solidFill>
                <a:latin typeface="Calibri"/>
                <a:ea typeface="Calibri"/>
                <a:cs typeface="Calibri"/>
                <a:sym typeface="Calibri"/>
              </a:rPr>
              <a:t>&lt;-</a:t>
            </a:r>
            <a:r>
              <a:rPr lang="en-US"/>
              <a:t> getHTMLLinks</a:t>
            </a:r>
            <a:r>
              <a:rPr lang="en-US" sz="1200">
                <a:solidFill>
                  <a:schemeClr val="dk1"/>
                </a:solidFill>
                <a:latin typeface="Calibri"/>
                <a:ea typeface="Calibri"/>
                <a:cs typeface="Calibri"/>
                <a:sym typeface="Calibri"/>
              </a:rPr>
              <a:t>(</a:t>
            </a:r>
            <a:r>
              <a:rPr lang="en-US"/>
              <a:t>url</a:t>
            </a:r>
            <a:r>
              <a:rPr lang="en-US" sz="1200">
                <a:solidFill>
                  <a:schemeClr val="dk1"/>
                </a:solidFill>
                <a:latin typeface="Calibri"/>
                <a:ea typeface="Calibri"/>
                <a:cs typeface="Calibri"/>
                <a:sym typeface="Calibri"/>
              </a:rPr>
              <a:t>)</a:t>
            </a:r>
            <a:r>
              <a:rPr lang="en-US"/>
              <a: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Identify only the links which point to the JCMB 2015 files.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t>
            </a:r>
            <a:r>
              <a:rPr lang="en-US"/>
              <a:t>filenames </a:t>
            </a:r>
            <a:r>
              <a:rPr lang="en-US" sz="1200">
                <a:solidFill>
                  <a:schemeClr val="dk1"/>
                </a:solidFill>
                <a:latin typeface="Calibri"/>
                <a:ea typeface="Calibri"/>
                <a:cs typeface="Calibri"/>
                <a:sym typeface="Calibri"/>
              </a:rPr>
              <a:t>&lt;-</a:t>
            </a:r>
            <a:r>
              <a:rPr lang="en-US"/>
              <a:t> links</a:t>
            </a:r>
            <a:r>
              <a:rPr lang="en-US" sz="1200">
                <a:solidFill>
                  <a:schemeClr val="dk1"/>
                </a:solidFill>
                <a:latin typeface="Calibri"/>
                <a:ea typeface="Calibri"/>
                <a:cs typeface="Calibri"/>
                <a:sym typeface="Calibri"/>
              </a:rPr>
              <a:t>[</a:t>
            </a:r>
            <a:r>
              <a:rPr lang="en-US"/>
              <a:t>str_detect</a:t>
            </a:r>
            <a:r>
              <a:rPr lang="en-US" sz="1200">
                <a:solidFill>
                  <a:schemeClr val="dk1"/>
                </a:solidFill>
                <a:latin typeface="Calibri"/>
                <a:ea typeface="Calibri"/>
                <a:cs typeface="Calibri"/>
                <a:sym typeface="Calibri"/>
              </a:rPr>
              <a:t>(</a:t>
            </a:r>
            <a:r>
              <a:rPr lang="en-US"/>
              <a:t>links</a:t>
            </a:r>
            <a:r>
              <a:rPr lang="en-US" sz="1200">
                <a:solidFill>
                  <a:schemeClr val="dk1"/>
                </a:solidFill>
                <a:latin typeface="Calibri"/>
                <a:ea typeface="Calibri"/>
                <a:cs typeface="Calibri"/>
                <a:sym typeface="Calibri"/>
              </a:rPr>
              <a:t>,</a:t>
            </a:r>
            <a:r>
              <a:rPr lang="en-US"/>
              <a:t> </a:t>
            </a:r>
            <a:r>
              <a:rPr lang="en-US" sz="1200">
                <a:solidFill>
                  <a:schemeClr val="dk1"/>
                </a:solidFill>
                <a:latin typeface="Calibri"/>
                <a:ea typeface="Calibri"/>
                <a:cs typeface="Calibri"/>
                <a:sym typeface="Calibri"/>
              </a:rPr>
              <a:t>"JCMB_2015")]</a:t>
            </a:r>
            <a:r>
              <a:rPr lang="en-US"/>
              <a: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Store the file names as a list.</a:t>
            </a:r>
            <a:r>
              <a:rPr lang="en-US"/>
              <a:t> </a:t>
            </a:r>
            <a:endParaRPr/>
          </a:p>
          <a:p>
            <a:pPr indent="0" lvl="0" marL="0" rtl="0" algn="l">
              <a:spcBef>
                <a:spcPts val="0"/>
              </a:spcBef>
              <a:spcAft>
                <a:spcPts val="0"/>
              </a:spcAft>
              <a:buNone/>
            </a:pPr>
            <a:r>
              <a:rPr lang="en-US"/>
              <a:t>filenames_list </a:t>
            </a:r>
            <a:r>
              <a:rPr lang="en-US" sz="1200">
                <a:solidFill>
                  <a:schemeClr val="dk1"/>
                </a:solidFill>
                <a:latin typeface="Calibri"/>
                <a:ea typeface="Calibri"/>
                <a:cs typeface="Calibri"/>
                <a:sym typeface="Calibri"/>
              </a:rPr>
              <a:t>&lt;-</a:t>
            </a:r>
            <a:r>
              <a:rPr lang="en-US"/>
              <a:t> </a:t>
            </a:r>
            <a:r>
              <a:rPr lang="en-US" sz="1200">
                <a:solidFill>
                  <a:schemeClr val="dk1"/>
                </a:solidFill>
                <a:latin typeface="Calibri"/>
                <a:ea typeface="Calibri"/>
                <a:cs typeface="Calibri"/>
                <a:sym typeface="Calibri"/>
              </a:rPr>
              <a:t>as.</a:t>
            </a:r>
            <a:r>
              <a:rPr lang="en-US"/>
              <a:t>list</a:t>
            </a:r>
            <a:r>
              <a:rPr lang="en-US" sz="1200">
                <a:solidFill>
                  <a:schemeClr val="dk1"/>
                </a:solidFill>
                <a:latin typeface="Calibri"/>
                <a:ea typeface="Calibri"/>
                <a:cs typeface="Calibri"/>
                <a:sym typeface="Calibri"/>
              </a:rPr>
              <a:t>(</a:t>
            </a:r>
            <a:r>
              <a:rPr lang="en-US"/>
              <a:t>filenames</a:t>
            </a:r>
            <a:r>
              <a:rPr lang="en-US" sz="1200">
                <a:solidFill>
                  <a:schemeClr val="dk1"/>
                </a:solidFill>
                <a:latin typeface="Calibri"/>
                <a:ea typeface="Calibri"/>
                <a:cs typeface="Calibri"/>
                <a:sym typeface="Calibri"/>
              </a:rPr>
              <a:t>)</a:t>
            </a:r>
            <a:r>
              <a:rPr lang="en-US"/>
              <a: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Create a function to download the files by passing the URL and filename list.</a:t>
            </a:r>
            <a:r>
              <a:rPr lang="en-US"/>
              <a:t> </a:t>
            </a:r>
            <a:endParaRPr/>
          </a:p>
          <a:p>
            <a:pPr indent="0" lvl="0" marL="0" rtl="0" algn="l">
              <a:spcBef>
                <a:spcPts val="0"/>
              </a:spcBef>
              <a:spcAft>
                <a:spcPts val="0"/>
              </a:spcAft>
              <a:buNone/>
            </a:pPr>
            <a:r>
              <a:rPr lang="en-US"/>
              <a:t>downloadcsv </a:t>
            </a:r>
            <a:r>
              <a:rPr lang="en-US" sz="1200">
                <a:solidFill>
                  <a:schemeClr val="dk1"/>
                </a:solidFill>
                <a:latin typeface="Calibri"/>
                <a:ea typeface="Calibri"/>
                <a:cs typeface="Calibri"/>
                <a:sym typeface="Calibri"/>
              </a:rPr>
              <a:t>&lt;-</a:t>
            </a:r>
            <a:r>
              <a:rPr lang="en-US"/>
              <a:t> </a:t>
            </a:r>
            <a:r>
              <a:rPr lang="en-US" sz="1200">
                <a:solidFill>
                  <a:schemeClr val="dk1"/>
                </a:solidFill>
                <a:latin typeface="Calibri"/>
                <a:ea typeface="Calibri"/>
                <a:cs typeface="Calibri"/>
                <a:sym typeface="Calibri"/>
              </a:rPr>
              <a:t>function</a:t>
            </a:r>
            <a:r>
              <a:rPr lang="en-US"/>
              <a:t> </a:t>
            </a:r>
            <a:r>
              <a:rPr lang="en-US" sz="1200">
                <a:solidFill>
                  <a:schemeClr val="dk1"/>
                </a:solidFill>
                <a:latin typeface="Calibri"/>
                <a:ea typeface="Calibri"/>
                <a:cs typeface="Calibri"/>
                <a:sym typeface="Calibri"/>
              </a:rPr>
              <a:t>(</a:t>
            </a:r>
            <a:r>
              <a:rPr lang="en-US"/>
              <a:t>mainurl</a:t>
            </a:r>
            <a:r>
              <a:rPr lang="en-US" sz="1200">
                <a:solidFill>
                  <a:schemeClr val="dk1"/>
                </a:solidFill>
                <a:latin typeface="Calibri"/>
                <a:ea typeface="Calibri"/>
                <a:cs typeface="Calibri"/>
                <a:sym typeface="Calibri"/>
              </a:rPr>
              <a:t>,</a:t>
            </a:r>
            <a:r>
              <a:rPr lang="en-US"/>
              <a:t>filename</a:t>
            </a:r>
            <a:r>
              <a:rPr lang="en-US" sz="1200">
                <a:solidFill>
                  <a:schemeClr val="dk1"/>
                </a:solidFill>
                <a:latin typeface="Calibri"/>
                <a:ea typeface="Calibri"/>
                <a:cs typeface="Calibri"/>
                <a:sym typeface="Calibri"/>
              </a:rPr>
              <a:t>)</a:t>
            </a:r>
            <a:r>
              <a:rPr lang="en-US"/>
              <a: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t>
            </a:r>
            <a:r>
              <a:rPr lang="en-US"/>
              <a:t> filedetails </a:t>
            </a:r>
            <a:r>
              <a:rPr lang="en-US" sz="1200">
                <a:solidFill>
                  <a:schemeClr val="dk1"/>
                </a:solidFill>
                <a:latin typeface="Calibri"/>
                <a:ea typeface="Calibri"/>
                <a:cs typeface="Calibri"/>
                <a:sym typeface="Calibri"/>
              </a:rPr>
              <a:t>&lt;-</a:t>
            </a:r>
            <a:r>
              <a:rPr lang="en-US"/>
              <a:t> str_c</a:t>
            </a:r>
            <a:r>
              <a:rPr lang="en-US" sz="1200">
                <a:solidFill>
                  <a:schemeClr val="dk1"/>
                </a:solidFill>
                <a:latin typeface="Calibri"/>
                <a:ea typeface="Calibri"/>
                <a:cs typeface="Calibri"/>
                <a:sym typeface="Calibri"/>
              </a:rPr>
              <a:t>(</a:t>
            </a:r>
            <a:r>
              <a:rPr lang="en-US"/>
              <a:t>mainurl</a:t>
            </a:r>
            <a:r>
              <a:rPr lang="en-US" sz="1200">
                <a:solidFill>
                  <a:schemeClr val="dk1"/>
                </a:solidFill>
                <a:latin typeface="Calibri"/>
                <a:ea typeface="Calibri"/>
                <a:cs typeface="Calibri"/>
                <a:sym typeface="Calibri"/>
              </a:rPr>
              <a:t>,</a:t>
            </a:r>
            <a:r>
              <a:rPr lang="en-US"/>
              <a:t>filename</a:t>
            </a:r>
            <a:r>
              <a:rPr lang="en-US" sz="1200">
                <a:solidFill>
                  <a:schemeClr val="dk1"/>
                </a:solidFill>
                <a:latin typeface="Calibri"/>
                <a:ea typeface="Calibri"/>
                <a:cs typeface="Calibri"/>
                <a:sym typeface="Calibri"/>
              </a:rPr>
              <a:t>)</a:t>
            </a:r>
            <a:r>
              <a:rPr lang="en-US"/>
              <a:t> </a:t>
            </a:r>
            <a:endParaRPr/>
          </a:p>
          <a:p>
            <a:pPr indent="0" lvl="0" marL="0" rtl="0" algn="l">
              <a:spcBef>
                <a:spcPts val="0"/>
              </a:spcBef>
              <a:spcAft>
                <a:spcPts val="0"/>
              </a:spcAft>
              <a:buNone/>
            </a:pPr>
            <a:r>
              <a:rPr lang="en-US"/>
              <a:t>download</a:t>
            </a:r>
            <a:r>
              <a:rPr lang="en-US" sz="1200">
                <a:solidFill>
                  <a:schemeClr val="dk1"/>
                </a:solidFill>
                <a:latin typeface="Calibri"/>
                <a:ea typeface="Calibri"/>
                <a:cs typeface="Calibri"/>
                <a:sym typeface="Calibri"/>
              </a:rPr>
              <a:t>.</a:t>
            </a:r>
            <a:r>
              <a:rPr lang="en-US"/>
              <a:t>file</a:t>
            </a:r>
            <a:r>
              <a:rPr lang="en-US" sz="1200">
                <a:solidFill>
                  <a:schemeClr val="dk1"/>
                </a:solidFill>
                <a:latin typeface="Calibri"/>
                <a:ea typeface="Calibri"/>
                <a:cs typeface="Calibri"/>
                <a:sym typeface="Calibri"/>
              </a:rPr>
              <a:t>(</a:t>
            </a:r>
            <a:r>
              <a:rPr lang="en-US"/>
              <a:t>filedetails</a:t>
            </a:r>
            <a:r>
              <a:rPr lang="en-US" sz="1200">
                <a:solidFill>
                  <a:schemeClr val="dk1"/>
                </a:solidFill>
                <a:latin typeface="Calibri"/>
                <a:ea typeface="Calibri"/>
                <a:cs typeface="Calibri"/>
                <a:sym typeface="Calibri"/>
              </a:rPr>
              <a:t>,</a:t>
            </a:r>
            <a:r>
              <a:rPr lang="en-US"/>
              <a:t>filename</a:t>
            </a:r>
            <a:r>
              <a:rPr lang="en-US" sz="1200">
                <a:solidFill>
                  <a:schemeClr val="dk1"/>
                </a:solidFill>
                <a:latin typeface="Calibri"/>
                <a:ea typeface="Calibri"/>
                <a:cs typeface="Calibri"/>
                <a:sym typeface="Calibri"/>
              </a:rPr>
              <a:t>)</a:t>
            </a:r>
            <a:r>
              <a:rPr lang="en-US"/>
              <a:t> </a:t>
            </a:r>
            <a:r>
              <a:rPr lang="en-US"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en-US"/>
              <a:t> </a:t>
            </a:r>
            <a:r>
              <a:rPr lang="en-US" sz="1200">
                <a:solidFill>
                  <a:schemeClr val="dk1"/>
                </a:solidFill>
                <a:latin typeface="Calibri"/>
                <a:ea typeface="Calibri"/>
                <a:cs typeface="Calibri"/>
                <a:sym typeface="Calibri"/>
              </a:rPr>
              <a:t># Now apply the l_ply function and save the files into the current R working directory.</a:t>
            </a:r>
            <a:endParaRPr/>
          </a:p>
          <a:p>
            <a:pPr indent="0" lvl="0" marL="0" rtl="0" algn="l">
              <a:spcBef>
                <a:spcPts val="0"/>
              </a:spcBef>
              <a:spcAft>
                <a:spcPts val="0"/>
              </a:spcAft>
              <a:buNone/>
            </a:pPr>
            <a:r>
              <a:rPr lang="en-US"/>
              <a:t> l_ply</a:t>
            </a:r>
            <a:r>
              <a:rPr lang="en-US" sz="1200">
                <a:solidFill>
                  <a:schemeClr val="dk1"/>
                </a:solidFill>
                <a:latin typeface="Calibri"/>
                <a:ea typeface="Calibri"/>
                <a:cs typeface="Calibri"/>
                <a:sym typeface="Calibri"/>
              </a:rPr>
              <a:t>(</a:t>
            </a:r>
            <a:r>
              <a:rPr lang="en-US"/>
              <a:t>filenames</a:t>
            </a:r>
            <a:r>
              <a:rPr lang="en-US" sz="1200">
                <a:solidFill>
                  <a:schemeClr val="dk1"/>
                </a:solidFill>
                <a:latin typeface="Calibri"/>
                <a:ea typeface="Calibri"/>
                <a:cs typeface="Calibri"/>
                <a:sym typeface="Calibri"/>
              </a:rPr>
              <a:t>,</a:t>
            </a:r>
            <a:r>
              <a:rPr lang="en-US"/>
              <a:t>downloadcsv</a:t>
            </a:r>
            <a:r>
              <a:rPr lang="en-US" sz="1200">
                <a:solidFill>
                  <a:schemeClr val="dk1"/>
                </a:solidFill>
                <a:latin typeface="Calibri"/>
                <a:ea typeface="Calibri"/>
                <a:cs typeface="Calibri"/>
                <a:sym typeface="Calibri"/>
              </a:rPr>
              <a:t>,</a:t>
            </a:r>
            <a:r>
              <a:rPr lang="en-US"/>
              <a:t>mainurl </a:t>
            </a:r>
            <a:r>
              <a:rPr lang="en-US" sz="1200">
                <a:solidFill>
                  <a:schemeClr val="dk1"/>
                </a:solidFill>
                <a:latin typeface="Calibri"/>
                <a:ea typeface="Calibri"/>
                <a:cs typeface="Calibri"/>
                <a:sym typeface="Calibri"/>
              </a:rPr>
              <a:t>=</a:t>
            </a:r>
            <a:r>
              <a:rPr lang="en-US"/>
              <a:t> </a:t>
            </a:r>
            <a:r>
              <a:rPr lang="en-US" sz="1200">
                <a:solidFill>
                  <a:schemeClr val="dk1"/>
                </a:solidFill>
                <a:latin typeface="Calibri"/>
                <a:ea typeface="Calibri"/>
                <a:cs typeface="Calibri"/>
                <a:sym typeface="Calibri"/>
              </a:rPr>
              <a:t>"http://www.geos.ed.ac.uk/~weather/jcmb_ws/")</a:t>
            </a:r>
            <a:endParaRPr/>
          </a:p>
        </p:txBody>
      </p:sp>
      <p:sp>
        <p:nvSpPr>
          <p:cNvPr id="323" name="Google Shape;32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 Query the "actor" tables to get all the rows.</a:t>
            </a:r>
            <a:endParaRPr/>
          </a:p>
          <a:p>
            <a:pPr indent="0" lvl="0" marL="0" rtl="0" algn="l">
              <a:spcBef>
                <a:spcPts val="0"/>
              </a:spcBef>
              <a:spcAft>
                <a:spcPts val="0"/>
              </a:spcAft>
              <a:buNone/>
            </a:pPr>
            <a:r>
              <a:rPr lang="en-US"/>
              <a:t> result </a:t>
            </a:r>
            <a:r>
              <a:rPr lang="en-US" sz="1200">
                <a:solidFill>
                  <a:schemeClr val="dk1"/>
                </a:solidFill>
                <a:latin typeface="Calibri"/>
                <a:ea typeface="Calibri"/>
                <a:cs typeface="Calibri"/>
                <a:sym typeface="Calibri"/>
              </a:rPr>
              <a:t>=</a:t>
            </a:r>
            <a:r>
              <a:rPr lang="en-US"/>
              <a:t> dbSendQuery</a:t>
            </a:r>
            <a:r>
              <a:rPr lang="en-US" sz="1200">
                <a:solidFill>
                  <a:schemeClr val="dk1"/>
                </a:solidFill>
                <a:latin typeface="Calibri"/>
                <a:ea typeface="Calibri"/>
                <a:cs typeface="Calibri"/>
                <a:sym typeface="Calibri"/>
              </a:rPr>
              <a:t>(</a:t>
            </a:r>
            <a:r>
              <a:rPr lang="en-US"/>
              <a:t>mysqlconnection</a:t>
            </a:r>
            <a:r>
              <a:rPr lang="en-US" sz="1200">
                <a:solidFill>
                  <a:schemeClr val="dk1"/>
                </a:solidFill>
                <a:latin typeface="Calibri"/>
                <a:ea typeface="Calibri"/>
                <a:cs typeface="Calibri"/>
                <a:sym typeface="Calibri"/>
              </a:rPr>
              <a:t>,</a:t>
            </a:r>
            <a:r>
              <a:rPr lang="en-US"/>
              <a:t> </a:t>
            </a:r>
            <a:r>
              <a:rPr lang="en-US" sz="1200">
                <a:solidFill>
                  <a:schemeClr val="dk1"/>
                </a:solidFill>
                <a:latin typeface="Calibri"/>
                <a:ea typeface="Calibri"/>
                <a:cs typeface="Calibri"/>
                <a:sym typeface="Calibri"/>
              </a:rPr>
              <a:t>"select * from actor")</a:t>
            </a:r>
            <a:endParaRPr/>
          </a:p>
          <a:p>
            <a:pPr indent="0" lvl="0" marL="0" rtl="0" algn="l">
              <a:spcBef>
                <a:spcPts val="0"/>
              </a:spcBef>
              <a:spcAft>
                <a:spcPts val="0"/>
              </a:spcAft>
              <a:buNone/>
            </a:pPr>
            <a:r>
              <a:rPr lang="en-US"/>
              <a:t> </a:t>
            </a:r>
            <a:r>
              <a:rPr lang="en-US" sz="1200">
                <a:solidFill>
                  <a:schemeClr val="dk1"/>
                </a:solidFill>
                <a:latin typeface="Calibri"/>
                <a:ea typeface="Calibri"/>
                <a:cs typeface="Calibri"/>
                <a:sym typeface="Calibri"/>
              </a:rPr>
              <a:t># Store the result in a R data frame object. n = 5 is used to fetch first 5 rows.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a:t> data</a:t>
            </a:r>
            <a:r>
              <a:rPr lang="en-US" sz="1200">
                <a:solidFill>
                  <a:schemeClr val="dk1"/>
                </a:solidFill>
                <a:latin typeface="Calibri"/>
                <a:ea typeface="Calibri"/>
                <a:cs typeface="Calibri"/>
                <a:sym typeface="Calibri"/>
              </a:rPr>
              <a:t>.</a:t>
            </a:r>
            <a:r>
              <a:rPr lang="en-US"/>
              <a:t>frame </a:t>
            </a:r>
            <a:r>
              <a:rPr lang="en-US" sz="1200">
                <a:solidFill>
                  <a:schemeClr val="dk1"/>
                </a:solidFill>
                <a:latin typeface="Calibri"/>
                <a:ea typeface="Calibri"/>
                <a:cs typeface="Calibri"/>
                <a:sym typeface="Calibri"/>
              </a:rPr>
              <a:t>=</a:t>
            </a:r>
            <a:r>
              <a:rPr lang="en-US"/>
              <a:t> fetch</a:t>
            </a:r>
            <a:r>
              <a:rPr lang="en-US" sz="1200">
                <a:solidFill>
                  <a:schemeClr val="dk1"/>
                </a:solidFill>
                <a:latin typeface="Calibri"/>
                <a:ea typeface="Calibri"/>
                <a:cs typeface="Calibri"/>
                <a:sym typeface="Calibri"/>
              </a:rPr>
              <a:t>(</a:t>
            </a:r>
            <a:r>
              <a:rPr lang="en-US"/>
              <a:t>result</a:t>
            </a:r>
            <a:r>
              <a:rPr lang="en-US" sz="1200">
                <a:solidFill>
                  <a:schemeClr val="dk1"/>
                </a:solidFill>
                <a:latin typeface="Calibri"/>
                <a:ea typeface="Calibri"/>
                <a:cs typeface="Calibri"/>
                <a:sym typeface="Calibri"/>
              </a:rPr>
              <a:t>,</a:t>
            </a:r>
            <a:r>
              <a:rPr lang="en-US"/>
              <a:t> n </a:t>
            </a:r>
            <a:r>
              <a:rPr lang="en-US" sz="1200">
                <a:solidFill>
                  <a:schemeClr val="dk1"/>
                </a:solidFill>
                <a:latin typeface="Calibri"/>
                <a:ea typeface="Calibri"/>
                <a:cs typeface="Calibri"/>
                <a:sym typeface="Calibri"/>
              </a:rPr>
              <a:t>=</a:t>
            </a:r>
            <a:r>
              <a:rPr lang="en-US"/>
              <a:t> </a:t>
            </a:r>
            <a:r>
              <a:rPr lang="en-US" sz="1200">
                <a:solidFill>
                  <a:schemeClr val="dk1"/>
                </a:solidFill>
                <a:latin typeface="Calibri"/>
                <a:ea typeface="Calibri"/>
                <a:cs typeface="Calibri"/>
                <a:sym typeface="Calibri"/>
              </a:rPr>
              <a:t>5)</a:t>
            </a:r>
            <a:r>
              <a:rPr lang="en-US"/>
              <a:t> </a:t>
            </a:r>
            <a:r>
              <a:rPr lang="en-US" sz="1200">
                <a:solidFill>
                  <a:schemeClr val="dk1"/>
                </a:solidFill>
                <a:latin typeface="Calibri"/>
                <a:ea typeface="Calibri"/>
                <a:cs typeface="Calibri"/>
                <a:sym typeface="Calibri"/>
              </a:rPr>
              <a:t>print(</a:t>
            </a:r>
            <a:r>
              <a:rPr lang="en-US"/>
              <a:t>data</a:t>
            </a:r>
            <a:r>
              <a:rPr lang="en-US" sz="1200">
                <a:solidFill>
                  <a:schemeClr val="dk1"/>
                </a:solidFill>
                <a:latin typeface="Calibri"/>
                <a:ea typeface="Calibri"/>
                <a:cs typeface="Calibri"/>
                <a:sym typeface="Calibri"/>
              </a:rPr>
              <a:t>.</a:t>
            </a:r>
            <a:r>
              <a:rPr lang="en-US"/>
              <a:t>fame</a:t>
            </a:r>
            <a:r>
              <a:rPr lang="en-US" sz="1200">
                <a:solidFill>
                  <a:schemeClr val="dk1"/>
                </a:solidFill>
                <a:latin typeface="Calibri"/>
                <a:ea typeface="Calibri"/>
                <a:cs typeface="Calibri"/>
                <a:sym typeface="Calibri"/>
              </a:rPr>
              <a:t>)</a:t>
            </a:r>
            <a:endParaRPr/>
          </a:p>
        </p:txBody>
      </p:sp>
      <p:sp>
        <p:nvSpPr>
          <p:cNvPr id="330" name="Google Shape;330;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Analytics is being introduced to every field to make sense out of Data, to get knowledge from Data, to understand value of customers, for customer acquisition, to predict upcoming business, etc.</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Globally, millions of Researchers, Data Analysts, Data Professionals and Data Scientists use </a:t>
            </a:r>
            <a:r>
              <a:rPr b="1" i="0" lang="en-US" sz="1200">
                <a:solidFill>
                  <a:schemeClr val="dk1"/>
                </a:solidFill>
                <a:latin typeface="Calibri"/>
                <a:ea typeface="Calibri"/>
                <a:cs typeface="Calibri"/>
                <a:sym typeface="Calibri"/>
              </a:rPr>
              <a:t>R</a:t>
            </a:r>
            <a:r>
              <a:rPr b="0" i="0" lang="en-US" sz="1200">
                <a:solidFill>
                  <a:schemeClr val="dk1"/>
                </a:solidFill>
                <a:latin typeface="Calibri"/>
                <a:ea typeface="Calibri"/>
                <a:cs typeface="Calibri"/>
                <a:sym typeface="Calibri"/>
              </a:rPr>
              <a:t> for Data Analysis, Predictive Modelling, Machine Learning and Graphical Analysis.</a:t>
            </a:r>
            <a:endParaRPr/>
          </a:p>
          <a:p>
            <a:pPr indent="0" lvl="0" marL="0" rtl="0" algn="l">
              <a:spcBef>
                <a:spcPts val="0"/>
              </a:spcBef>
              <a:spcAft>
                <a:spcPts val="0"/>
              </a:spcAft>
              <a:buNone/>
            </a:pPr>
            <a:r>
              <a:t/>
            </a:r>
            <a:endParaRPr/>
          </a:p>
        </p:txBody>
      </p:sp>
      <p:sp>
        <p:nvSpPr>
          <p:cNvPr id="355" name="Google Shape;35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With 100 packages in 2001 , the number of packages available in CRAN is incresed to 4000+</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ven if you just look at the standard </a:t>
            </a:r>
            <a:r>
              <a:rPr b="1" i="0" lang="en-US" sz="1200">
                <a:solidFill>
                  <a:schemeClr val="dk1"/>
                </a:solidFill>
                <a:latin typeface="Calibri"/>
                <a:ea typeface="Calibri"/>
                <a:cs typeface="Calibri"/>
                <a:sym typeface="Calibri"/>
              </a:rPr>
              <a:t>R</a:t>
            </a:r>
            <a:r>
              <a:rPr b="0" i="0" lang="en-US" sz="1200">
                <a:solidFill>
                  <a:schemeClr val="dk1"/>
                </a:solidFill>
                <a:latin typeface="Calibri"/>
                <a:ea typeface="Calibri"/>
                <a:cs typeface="Calibri"/>
                <a:sym typeface="Calibri"/>
              </a:rPr>
              <a:t> distribution (the base and recommended packages), </a:t>
            </a:r>
            <a:r>
              <a:rPr b="1" i="0" lang="en-US" sz="1200">
                <a:solidFill>
                  <a:schemeClr val="dk1"/>
                </a:solidFill>
                <a:latin typeface="Calibri"/>
                <a:ea typeface="Calibri"/>
                <a:cs typeface="Calibri"/>
                <a:sym typeface="Calibri"/>
              </a:rPr>
              <a:t>R</a:t>
            </a:r>
            <a:r>
              <a:rPr b="0" i="0" lang="en-US" sz="1200">
                <a:solidFill>
                  <a:schemeClr val="dk1"/>
                </a:solidFill>
                <a:latin typeface="Calibri"/>
                <a:ea typeface="Calibri"/>
                <a:cs typeface="Calibri"/>
                <a:sym typeface="Calibri"/>
              </a:rPr>
              <a:t> can do almost everything you require for Statistical Analysis, Data Manipulation and Visualization. And there’s 4000+ packages on CRAN and on other repositories.</a:t>
            </a:r>
            <a:endParaRPr/>
          </a:p>
        </p:txBody>
      </p:sp>
      <p:sp>
        <p:nvSpPr>
          <p:cNvPr id="118" name="Google Shape;11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idx="1" type="subTitle"/>
          </p:nvPr>
        </p:nvSpPr>
        <p:spPr>
          <a:xfrm>
            <a:off x="457200" y="3699804"/>
            <a:ext cx="8305800" cy="1143000"/>
          </a:xfrm>
          <a:prstGeom prst="rect">
            <a:avLst/>
          </a:prstGeom>
          <a:noFill/>
          <a:ln>
            <a:noFill/>
          </a:ln>
        </p:spPr>
        <p:txBody>
          <a:bodyPr anchorCtr="0" anchor="t" bIns="45700" lIns="91425" spcFirstLastPara="1" rIns="91425" wrap="square" tIns="45700">
            <a:noAutofit/>
          </a:bodyPr>
          <a:lstStyle>
            <a:lvl1pPr lvl="0" algn="ctr">
              <a:spcBef>
                <a:spcPts val="600"/>
              </a:spcBef>
              <a:spcAft>
                <a:spcPts val="0"/>
              </a:spcAft>
              <a:buSzPts val="1870"/>
              <a:buNone/>
              <a:defRPr sz="2200">
                <a:solidFill>
                  <a:schemeClr val="lt2"/>
                </a:solidFill>
              </a:defRPr>
            </a:lvl1pPr>
            <a:lvl2pPr lvl="1" algn="ctr">
              <a:spcBef>
                <a:spcPts val="300"/>
              </a:spcBef>
              <a:spcAft>
                <a:spcPts val="0"/>
              </a:spcAft>
              <a:buSzPts val="1530"/>
              <a:buNone/>
              <a:defRPr/>
            </a:lvl2pPr>
            <a:lvl3pPr lvl="2" algn="ctr">
              <a:spcBef>
                <a:spcPts val="300"/>
              </a:spcBef>
              <a:spcAft>
                <a:spcPts val="0"/>
              </a:spcAft>
              <a:buSzPts val="1530"/>
              <a:buNone/>
              <a:defRPr/>
            </a:lvl3pPr>
            <a:lvl4pPr lvl="3" algn="ctr">
              <a:spcBef>
                <a:spcPts val="300"/>
              </a:spcBef>
              <a:spcAft>
                <a:spcPts val="0"/>
              </a:spcAft>
              <a:buSzPts val="1530"/>
              <a:buNone/>
              <a:defRPr/>
            </a:lvl4pPr>
            <a:lvl5pPr lvl="4" algn="ctr">
              <a:spcBef>
                <a:spcPts val="340"/>
              </a:spcBef>
              <a:spcAft>
                <a:spcPts val="0"/>
              </a:spcAft>
              <a:buSzPts val="1530"/>
              <a:buNone/>
              <a:defRPr/>
            </a:lvl5pPr>
            <a:lvl6pPr lvl="5" algn="ctr">
              <a:spcBef>
                <a:spcPts val="340"/>
              </a:spcBef>
              <a:spcAft>
                <a:spcPts val="0"/>
              </a:spcAft>
              <a:buSzPts val="1530"/>
              <a:buNone/>
              <a:defRPr/>
            </a:lvl6pPr>
            <a:lvl7pPr lvl="6" algn="ctr">
              <a:spcBef>
                <a:spcPts val="340"/>
              </a:spcBef>
              <a:spcAft>
                <a:spcPts val="0"/>
              </a:spcAft>
              <a:buSzPts val="1530"/>
              <a:buNone/>
              <a:defRPr/>
            </a:lvl7pPr>
            <a:lvl8pPr lvl="7" algn="ctr">
              <a:spcBef>
                <a:spcPts val="340"/>
              </a:spcBef>
              <a:spcAft>
                <a:spcPts val="0"/>
              </a:spcAft>
              <a:buSzPts val="1530"/>
              <a:buNone/>
              <a:defRPr/>
            </a:lvl8pPr>
            <a:lvl9pPr lvl="8" algn="ctr">
              <a:spcBef>
                <a:spcPts val="340"/>
              </a:spcBef>
              <a:spcAft>
                <a:spcPts val="0"/>
              </a:spcAft>
              <a:buSzPts val="1530"/>
              <a:buNone/>
              <a:defRPr/>
            </a:lvl9pPr>
          </a:lstStyle>
          <a:p/>
        </p:txBody>
      </p:sp>
      <p:sp>
        <p:nvSpPr>
          <p:cNvPr id="17" name="Google Shape;17;p2"/>
          <p:cNvSpPr txBox="1"/>
          <p:nvPr>
            <p:ph type="ctrTitle"/>
          </p:nvPr>
        </p:nvSpPr>
        <p:spPr>
          <a:xfrm>
            <a:off x="457200" y="1433732"/>
            <a:ext cx="8305800" cy="1981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8" name="Google Shape;18;p2"/>
          <p:cNvCxnSpPr/>
          <p:nvPr/>
        </p:nvCxnSpPr>
        <p:spPr>
          <a:xfrm>
            <a:off x="1463626" y="3550126"/>
            <a:ext cx="2971800" cy="1588"/>
          </a:xfrm>
          <a:prstGeom prst="straightConnector1">
            <a:avLst/>
          </a:prstGeom>
          <a:noFill/>
          <a:ln cap="flat" cmpd="sng" w="9525">
            <a:solidFill>
              <a:srgbClr val="E8E8E7"/>
            </a:solidFill>
            <a:prstDash val="solid"/>
            <a:round/>
            <a:headEnd len="sm" w="sm" type="none"/>
            <a:tailEnd len="sm" w="sm" type="none"/>
          </a:ln>
          <a:effectLst>
            <a:outerShdw blurRad="31750" rotWithShape="0" algn="tl">
              <a:srgbClr val="000000">
                <a:alpha val="54901"/>
              </a:srgbClr>
            </a:outerShdw>
          </a:effectLst>
        </p:spPr>
      </p:cxnSp>
      <p:cxnSp>
        <p:nvCxnSpPr>
          <p:cNvPr id="19" name="Google Shape;19;p2"/>
          <p:cNvCxnSpPr/>
          <p:nvPr/>
        </p:nvCxnSpPr>
        <p:spPr>
          <a:xfrm>
            <a:off x="4708574" y="3550126"/>
            <a:ext cx="2971800" cy="1588"/>
          </a:xfrm>
          <a:prstGeom prst="straightConnector1">
            <a:avLst/>
          </a:prstGeom>
          <a:noFill/>
          <a:ln cap="flat" cmpd="sng" w="9525">
            <a:solidFill>
              <a:srgbClr val="E8E8E7"/>
            </a:solidFill>
            <a:prstDash val="solid"/>
            <a:round/>
            <a:headEnd len="sm" w="sm" type="none"/>
            <a:tailEnd len="sm" w="sm" type="none"/>
          </a:ln>
          <a:effectLst>
            <a:outerShdw blurRad="31750" rotWithShape="0" algn="tl">
              <a:srgbClr val="000000">
                <a:alpha val="54901"/>
              </a:srgbClr>
            </a:outerShdw>
          </a:effectLst>
        </p:spPr>
      </p:cxnSp>
      <p:sp>
        <p:nvSpPr>
          <p:cNvPr id="20" name="Google Shape;20;p2"/>
          <p:cNvSpPr/>
          <p:nvPr/>
        </p:nvSpPr>
        <p:spPr>
          <a:xfrm>
            <a:off x="4540348" y="3526302"/>
            <a:ext cx="45720" cy="45720"/>
          </a:xfrm>
          <a:prstGeom prst="ellipse">
            <a:avLst/>
          </a:prstGeom>
          <a:solidFill>
            <a:schemeClr val="accent2"/>
          </a:solidFill>
          <a:ln cap="flat" cmpd="sng" w="38100">
            <a:solidFill>
              <a:schemeClr val="accent2"/>
            </a:solidFill>
            <a:prstDash val="solid"/>
            <a:round/>
            <a:headEnd len="sm" w="sm" type="none"/>
            <a:tailEnd len="sm" w="sm" type="none"/>
          </a:ln>
          <a:effectLst>
            <a:outerShdw blurRad="31750" rotWithShape="0" algn="tl">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21" name="Google Shape;21;p2"/>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3" name="Google Shape;23;p2"/>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rot="5400000">
            <a:off x="2232818" y="-327819"/>
            <a:ext cx="4678363" cy="82296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81" name="Google Shape;81;p11"/>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87" name="Google Shape;87;p12"/>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3"/>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8" name="Google Shape;28;p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457200" y="1524000"/>
            <a:ext cx="4059936"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0" name="Google Shape;30;p3"/>
          <p:cNvSpPr txBox="1"/>
          <p:nvPr>
            <p:ph idx="2" type="body"/>
          </p:nvPr>
        </p:nvSpPr>
        <p:spPr>
          <a:xfrm>
            <a:off x="4648200" y="1524000"/>
            <a:ext cx="4059936"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3" name="Google Shape;33;p4"/>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1600" u="none" cap="none" strike="noStrike">
                <a:solidFill>
                  <a:schemeClr val="lt2"/>
                </a:solidFill>
                <a:latin typeface="Constantia"/>
                <a:ea typeface="Constantia"/>
                <a:cs typeface="Constantia"/>
                <a:sym typeface="Constantia"/>
              </a:defRPr>
            </a:lvl1pPr>
            <a:lvl2pPr indent="0" lvl="1" marL="0" algn="ctr">
              <a:spcBef>
                <a:spcPts val="0"/>
              </a:spcBef>
              <a:buNone/>
              <a:defRPr b="0" i="0" sz="1600" u="none" cap="none" strike="noStrike">
                <a:solidFill>
                  <a:schemeClr val="lt2"/>
                </a:solidFill>
                <a:latin typeface="Constantia"/>
                <a:ea typeface="Constantia"/>
                <a:cs typeface="Constantia"/>
                <a:sym typeface="Constantia"/>
              </a:defRPr>
            </a:lvl2pPr>
            <a:lvl3pPr indent="0" lvl="2" marL="0" algn="ctr">
              <a:spcBef>
                <a:spcPts val="0"/>
              </a:spcBef>
              <a:buNone/>
              <a:defRPr b="0" i="0" sz="1600" u="none" cap="none" strike="noStrike">
                <a:solidFill>
                  <a:schemeClr val="lt2"/>
                </a:solidFill>
                <a:latin typeface="Constantia"/>
                <a:ea typeface="Constantia"/>
                <a:cs typeface="Constantia"/>
                <a:sym typeface="Constantia"/>
              </a:defRPr>
            </a:lvl3pPr>
            <a:lvl4pPr indent="0" lvl="3" marL="0" algn="ctr">
              <a:spcBef>
                <a:spcPts val="0"/>
              </a:spcBef>
              <a:buNone/>
              <a:defRPr b="0" i="0" sz="1600" u="none" cap="none" strike="noStrike">
                <a:solidFill>
                  <a:schemeClr val="lt2"/>
                </a:solidFill>
                <a:latin typeface="Constantia"/>
                <a:ea typeface="Constantia"/>
                <a:cs typeface="Constantia"/>
                <a:sym typeface="Constantia"/>
              </a:defRPr>
            </a:lvl4pPr>
            <a:lvl5pPr indent="0" lvl="4" marL="0" algn="ctr">
              <a:spcBef>
                <a:spcPts val="0"/>
              </a:spcBef>
              <a:buNone/>
              <a:defRPr b="0" i="0" sz="1600" u="none" cap="none" strike="noStrike">
                <a:solidFill>
                  <a:schemeClr val="lt2"/>
                </a:solidFill>
                <a:latin typeface="Constantia"/>
                <a:ea typeface="Constantia"/>
                <a:cs typeface="Constantia"/>
                <a:sym typeface="Constantia"/>
              </a:defRPr>
            </a:lvl5pPr>
            <a:lvl6pPr indent="0" lvl="5" marL="0" algn="ctr">
              <a:spcBef>
                <a:spcPts val="0"/>
              </a:spcBef>
              <a:buNone/>
              <a:defRPr b="0" i="0" sz="1600" u="none" cap="none" strike="noStrike">
                <a:solidFill>
                  <a:schemeClr val="lt2"/>
                </a:solidFill>
                <a:latin typeface="Constantia"/>
                <a:ea typeface="Constantia"/>
                <a:cs typeface="Constantia"/>
                <a:sym typeface="Constantia"/>
              </a:defRPr>
            </a:lvl6pPr>
            <a:lvl7pPr indent="0" lvl="6" marL="0" algn="ctr">
              <a:spcBef>
                <a:spcPts val="0"/>
              </a:spcBef>
              <a:buNone/>
              <a:defRPr b="0" i="0" sz="1600" u="none" cap="none" strike="noStrike">
                <a:solidFill>
                  <a:schemeClr val="lt2"/>
                </a:solidFill>
                <a:latin typeface="Constantia"/>
                <a:ea typeface="Constantia"/>
                <a:cs typeface="Constantia"/>
                <a:sym typeface="Constantia"/>
              </a:defRPr>
            </a:lvl7pPr>
            <a:lvl8pPr indent="0" lvl="7" marL="0" algn="ctr">
              <a:spcBef>
                <a:spcPts val="0"/>
              </a:spcBef>
              <a:buNone/>
              <a:defRPr b="0" i="0" sz="1600" u="none" cap="none" strike="noStrike">
                <a:solidFill>
                  <a:schemeClr val="lt2"/>
                </a:solidFill>
                <a:latin typeface="Constantia"/>
                <a:ea typeface="Constantia"/>
                <a:cs typeface="Constantia"/>
                <a:sym typeface="Constantia"/>
              </a:defRPr>
            </a:lvl8pPr>
            <a:lvl9pPr indent="0" lvl="8" marL="0" algn="ctr">
              <a:spcBef>
                <a:spcPts val="0"/>
              </a:spcBef>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4"/>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5"/>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
          <p:cNvSpPr txBox="1"/>
          <p:nvPr>
            <p:ph type="title"/>
          </p:nvPr>
        </p:nvSpPr>
        <p:spPr>
          <a:xfrm>
            <a:off x="685800" y="3505200"/>
            <a:ext cx="79248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685800" y="4958864"/>
            <a:ext cx="7924800" cy="984736"/>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700"/>
              <a:buNone/>
              <a:defRPr sz="2000">
                <a:solidFill>
                  <a:schemeClr val="lt2"/>
                </a:solidFill>
              </a:defRPr>
            </a:lvl1pPr>
            <a:lvl2pPr indent="-228600" lvl="1" marL="914400" algn="l">
              <a:spcBef>
                <a:spcPts val="300"/>
              </a:spcBef>
              <a:spcAft>
                <a:spcPts val="0"/>
              </a:spcAft>
              <a:buSzPts val="1530"/>
              <a:buNone/>
              <a:defRPr sz="1800">
                <a:solidFill>
                  <a:schemeClr val="lt1"/>
                </a:solidFill>
              </a:defRPr>
            </a:lvl2pPr>
            <a:lvl3pPr indent="-228600" lvl="2" marL="1371600" algn="l">
              <a:spcBef>
                <a:spcPts val="300"/>
              </a:spcBef>
              <a:spcAft>
                <a:spcPts val="0"/>
              </a:spcAft>
              <a:buSzPts val="1360"/>
              <a:buNone/>
              <a:defRPr sz="1600">
                <a:solidFill>
                  <a:schemeClr val="lt1"/>
                </a:solidFill>
              </a:defRPr>
            </a:lvl3pPr>
            <a:lvl4pPr indent="-228600" lvl="3" marL="1828800" algn="l">
              <a:spcBef>
                <a:spcPts val="300"/>
              </a:spcBef>
              <a:spcAft>
                <a:spcPts val="0"/>
              </a:spcAft>
              <a:buSzPts val="1190"/>
              <a:buNone/>
              <a:defRPr sz="1400">
                <a:solidFill>
                  <a:schemeClr val="lt1"/>
                </a:solidFill>
              </a:defRPr>
            </a:lvl4pPr>
            <a:lvl5pPr indent="-228600" lvl="4" marL="2286000" algn="l">
              <a:spcBef>
                <a:spcPts val="340"/>
              </a:spcBef>
              <a:spcAft>
                <a:spcPts val="0"/>
              </a:spcAft>
              <a:buSzPts val="1190"/>
              <a:buNone/>
              <a:defRPr sz="1400">
                <a:solidFill>
                  <a:schemeClr val="lt1"/>
                </a:solidFill>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cxnSp>
        <p:nvCxnSpPr>
          <p:cNvPr id="43" name="Google Shape;43;p5"/>
          <p:cNvCxnSpPr/>
          <p:nvPr/>
        </p:nvCxnSpPr>
        <p:spPr>
          <a:xfrm>
            <a:off x="685800" y="4916992"/>
            <a:ext cx="7924800" cy="4301"/>
          </a:xfrm>
          <a:prstGeom prst="straightConnector1">
            <a:avLst/>
          </a:prstGeom>
          <a:noFill/>
          <a:ln cap="flat" cmpd="sng" w="9525">
            <a:solidFill>
              <a:srgbClr val="E9E9E8"/>
            </a:solidFill>
            <a:prstDash val="solid"/>
            <a:round/>
            <a:headEnd len="sm" w="sm" type="none"/>
            <a:tailEnd len="sm" w="sm" type="none"/>
          </a:ln>
          <a:effectLst>
            <a:outerShdw blurRad="31750" rotWithShape="0" algn="tl">
              <a:srgbClr val="000000">
                <a:alpha val="54901"/>
              </a:srgbClr>
            </a:outerShdw>
          </a:effectLst>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6"/>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 type="body"/>
          </p:nvPr>
        </p:nvSpPr>
        <p:spPr>
          <a:xfrm>
            <a:off x="457200" y="1399593"/>
            <a:ext cx="4040188" cy="762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49" name="Google Shape;49;p6"/>
          <p:cNvSpPr txBox="1"/>
          <p:nvPr>
            <p:ph idx="2" type="body"/>
          </p:nvPr>
        </p:nvSpPr>
        <p:spPr>
          <a:xfrm>
            <a:off x="457200" y="2201896"/>
            <a:ext cx="4038600" cy="3913632"/>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50" name="Google Shape;50;p6"/>
          <p:cNvSpPr txBox="1"/>
          <p:nvPr>
            <p:ph idx="3" type="body"/>
          </p:nvPr>
        </p:nvSpPr>
        <p:spPr>
          <a:xfrm>
            <a:off x="4649788" y="2201896"/>
            <a:ext cx="4038600" cy="3913632"/>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51" name="Google Shape;51;p6"/>
          <p:cNvSpPr txBox="1"/>
          <p:nvPr>
            <p:ph type="title"/>
          </p:nvPr>
        </p:nvSpPr>
        <p:spPr>
          <a:xfrm>
            <a:off x="457200" y="15544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42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4" type="body"/>
          </p:nvPr>
        </p:nvSpPr>
        <p:spPr>
          <a:xfrm>
            <a:off x="4648200" y="1399593"/>
            <a:ext cx="4040188" cy="762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cxnSp>
        <p:nvCxnSpPr>
          <p:cNvPr id="53" name="Google Shape;53;p6"/>
          <p:cNvCxnSpPr/>
          <p:nvPr/>
        </p:nvCxnSpPr>
        <p:spPr>
          <a:xfrm>
            <a:off x="562945" y="2180219"/>
            <a:ext cx="3749040" cy="1588"/>
          </a:xfrm>
          <a:prstGeom prst="straightConnector1">
            <a:avLst/>
          </a:prstGeom>
          <a:noFill/>
          <a:ln cap="flat" cmpd="sng" w="12700">
            <a:solidFill>
              <a:srgbClr val="E8E8E7"/>
            </a:solidFill>
            <a:prstDash val="solid"/>
            <a:round/>
            <a:headEnd len="sm" w="sm" type="none"/>
            <a:tailEnd len="sm" w="sm" type="none"/>
          </a:ln>
          <a:effectLst>
            <a:outerShdw blurRad="34925" rotWithShape="0" algn="tl">
              <a:srgbClr val="000000">
                <a:alpha val="54901"/>
              </a:srgbClr>
            </a:outerShdw>
          </a:effectLst>
        </p:spPr>
      </p:cxnSp>
      <p:cxnSp>
        <p:nvCxnSpPr>
          <p:cNvPr id="54" name="Google Shape;54;p6"/>
          <p:cNvCxnSpPr/>
          <p:nvPr/>
        </p:nvCxnSpPr>
        <p:spPr>
          <a:xfrm>
            <a:off x="4754880" y="2180219"/>
            <a:ext cx="3749040" cy="1588"/>
          </a:xfrm>
          <a:prstGeom prst="straightConnector1">
            <a:avLst/>
          </a:prstGeom>
          <a:noFill/>
          <a:ln cap="flat" cmpd="sng" w="12700">
            <a:solidFill>
              <a:srgbClr val="E8E8E7"/>
            </a:solidFill>
            <a:prstDash val="solid"/>
            <a:round/>
            <a:headEnd len="sm" w="sm" type="none"/>
            <a:tailEnd len="sm" w="sm" type="none"/>
          </a:ln>
          <a:effectLst>
            <a:outerShdw blurRad="34925" rotWithShape="0" algn="tl">
              <a:srgbClr val="000000">
                <a:alpha val="54901"/>
              </a:srgbClr>
            </a:outerShdw>
          </a:effectLst>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4" name="Shape 64"/>
        <p:cNvGrpSpPr/>
        <p:nvPr/>
      </p:nvGrpSpPr>
      <p:grpSpPr>
        <a:xfrm>
          <a:off x="0" y="0"/>
          <a:ext cx="0" cy="0"/>
          <a:chOff x="0" y="0"/>
          <a:chExt cx="0" cy="0"/>
        </a:xfrm>
      </p:grpSpPr>
      <p:sp>
        <p:nvSpPr>
          <p:cNvPr id="65" name="Google Shape;65;p9"/>
          <p:cNvSpPr txBox="1"/>
          <p:nvPr>
            <p:ph idx="1" type="body"/>
          </p:nvPr>
        </p:nvSpPr>
        <p:spPr>
          <a:xfrm>
            <a:off x="457200" y="457200"/>
            <a:ext cx="6248400" cy="5715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66" name="Google Shape;66;p9"/>
          <p:cNvSpPr txBox="1"/>
          <p:nvPr>
            <p:ph idx="2" type="body"/>
          </p:nvPr>
        </p:nvSpPr>
        <p:spPr>
          <a:xfrm>
            <a:off x="6781800" y="1600200"/>
            <a:ext cx="1984248" cy="3733800"/>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600"/>
              </a:spcBef>
              <a:spcAft>
                <a:spcPts val="0"/>
              </a:spcAft>
              <a:buSzPts val="1360"/>
              <a:buNone/>
              <a:defRPr sz="1600">
                <a:solidFill>
                  <a:schemeClr val="lt2"/>
                </a:solidFill>
              </a:defRPr>
            </a:lvl1pPr>
            <a:lvl2pPr indent="-228600" lvl="1" marL="914400" algn="l">
              <a:spcBef>
                <a:spcPts val="1000"/>
              </a:spcBef>
              <a:spcAft>
                <a:spcPts val="0"/>
              </a:spcAft>
              <a:buSzPts val="1020"/>
              <a:buNone/>
              <a:defRPr sz="1200"/>
            </a:lvl2pPr>
            <a:lvl3pPr indent="-228600" lvl="2" marL="1371600" algn="l">
              <a:spcBef>
                <a:spcPts val="300"/>
              </a:spcBef>
              <a:spcAft>
                <a:spcPts val="0"/>
              </a:spcAft>
              <a:buSzPts val="850"/>
              <a:buNone/>
              <a:defRPr sz="1000"/>
            </a:lvl3pPr>
            <a:lvl4pPr indent="-228600" lvl="3" marL="1828800" algn="l">
              <a:spcBef>
                <a:spcPts val="300"/>
              </a:spcBef>
              <a:spcAft>
                <a:spcPts val="0"/>
              </a:spcAft>
              <a:buSzPts val="765"/>
              <a:buNone/>
              <a:defRPr sz="900"/>
            </a:lvl4pPr>
            <a:lvl5pPr indent="-228600" lvl="4" marL="2286000" algn="l">
              <a:spcBef>
                <a:spcPts val="340"/>
              </a:spcBef>
              <a:spcAft>
                <a:spcPts val="0"/>
              </a:spcAft>
              <a:buSzPts val="765"/>
              <a:buNone/>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67" name="Google Shape;67;p9"/>
          <p:cNvSpPr txBox="1"/>
          <p:nvPr>
            <p:ph type="title"/>
          </p:nvPr>
        </p:nvSpPr>
        <p:spPr>
          <a:xfrm>
            <a:off x="6781800" y="457200"/>
            <a:ext cx="1981200" cy="1066800"/>
          </a:xfrm>
          <a:prstGeom prst="rect">
            <a:avLst/>
          </a:prstGeom>
          <a:noFill/>
          <a:ln>
            <a:noFill/>
          </a:ln>
        </p:spPr>
        <p:txBody>
          <a:bodyPr anchorCtr="0" anchor="b" bIns="45700" lIns="91425" spcFirstLastPara="1" rIns="91425" wrap="square" tIns="91425">
            <a:noAutofit/>
          </a:bodyPr>
          <a:lstStyle>
            <a:lvl1pPr lvl="0" algn="l">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9"/>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6629400" y="457200"/>
            <a:ext cx="2057400" cy="1066800"/>
          </a:xfrm>
          <a:prstGeom prst="rect">
            <a:avLst/>
          </a:prstGeom>
          <a:noFill/>
          <a:ln>
            <a:noFill/>
          </a:ln>
        </p:spPr>
        <p:txBody>
          <a:bodyPr anchorCtr="0" anchor="b" bIns="45700" lIns="91425" spcFirstLastPara="1" rIns="91425" wrap="square" tIns="91425">
            <a:noAutofit/>
          </a:bodyPr>
          <a:lstStyle>
            <a:lvl1pPr lvl="0" algn="l">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p:nvPr>
            <p:ph idx="2" type="pic"/>
          </p:nvPr>
        </p:nvSpPr>
        <p:spPr>
          <a:xfrm>
            <a:off x="457200" y="457200"/>
            <a:ext cx="6019800" cy="5562600"/>
          </a:xfrm>
          <a:prstGeom prst="rect">
            <a:avLst/>
          </a:prstGeom>
          <a:solidFill>
            <a:srgbClr val="FFFDEB"/>
          </a:solidFill>
          <a:ln>
            <a:noFill/>
          </a:ln>
          <a:effectLst>
            <a:outerShdw blurRad="88900" sx="103000" rotWithShape="0" algn="ctr" sy="103000">
              <a:srgbClr val="000000">
                <a:alpha val="31764"/>
              </a:srgbClr>
            </a:outerShdw>
          </a:effectLst>
        </p:spPr>
        <p:txBody>
          <a:bodyPr anchorCtr="0" anchor="t" bIns="45700" lIns="91425" spcFirstLastPara="1" rIns="91425" wrap="square" tIns="45700">
            <a:noAutofit/>
          </a:bodyPr>
          <a:lstStyle>
            <a:lvl1pPr lvl="0" marR="0" rtl="0" algn="l">
              <a:spcBef>
                <a:spcPts val="600"/>
              </a:spcBef>
              <a:spcAft>
                <a:spcPts val="0"/>
              </a:spcAft>
              <a:buClr>
                <a:schemeClr val="accent2"/>
              </a:buClr>
              <a:buSzPts val="272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lvl="2"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lvl="3"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lvl="4"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lvl="5"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lvl="6"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lvl="7"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lvl="8"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74" name="Google Shape;74;p10"/>
          <p:cNvSpPr txBox="1"/>
          <p:nvPr>
            <p:ph idx="1" type="body"/>
          </p:nvPr>
        </p:nvSpPr>
        <p:spPr>
          <a:xfrm>
            <a:off x="6629400" y="1600200"/>
            <a:ext cx="2057400" cy="4419600"/>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600"/>
              </a:spcBef>
              <a:spcAft>
                <a:spcPts val="0"/>
              </a:spcAft>
              <a:buSzPts val="1360"/>
              <a:buFont typeface="Constantia"/>
              <a:buNone/>
              <a:defRPr b="0" sz="1600">
                <a:solidFill>
                  <a:schemeClr val="lt2"/>
                </a:solidFill>
              </a:defRPr>
            </a:lvl1pPr>
            <a:lvl2pPr indent="-293369" lvl="1" marL="914400" algn="l">
              <a:spcBef>
                <a:spcPts val="1000"/>
              </a:spcBef>
              <a:spcAft>
                <a:spcPts val="0"/>
              </a:spcAft>
              <a:buSzPts val="1020"/>
              <a:buChar char="⚫"/>
              <a:defRPr sz="1200"/>
            </a:lvl2pPr>
            <a:lvl3pPr indent="-282575" lvl="2" marL="1371600" algn="l">
              <a:spcBef>
                <a:spcPts val="300"/>
              </a:spcBef>
              <a:spcAft>
                <a:spcPts val="0"/>
              </a:spcAft>
              <a:buSzPts val="850"/>
              <a:buChar char="⚫"/>
              <a:defRPr sz="1000"/>
            </a:lvl3pPr>
            <a:lvl4pPr indent="-277177" lvl="3" marL="1828800" algn="l">
              <a:spcBef>
                <a:spcPts val="300"/>
              </a:spcBef>
              <a:spcAft>
                <a:spcPts val="0"/>
              </a:spcAft>
              <a:buSzPts val="765"/>
              <a:buChar char="⚫"/>
              <a:defRPr sz="900"/>
            </a:lvl4pPr>
            <a:lvl5pPr indent="-277177" lvl="4" marL="2286000" algn="l">
              <a:spcBef>
                <a:spcPts val="340"/>
              </a:spcBef>
              <a:spcAft>
                <a:spcPts val="0"/>
              </a:spcAft>
              <a:buSzPts val="765"/>
              <a:buChar char="⚫"/>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75" name="Google Shape;75;p10"/>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7" name="Google Shape;77;p10"/>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600"/>
              </a:spcBef>
              <a:spcAft>
                <a:spcPts val="0"/>
              </a:spcAft>
              <a:buClr>
                <a:schemeClr val="accent2"/>
              </a:buClr>
              <a:buSzPts val="221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indent="-341947" lvl="2" marL="1371600"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indent="-331152" lvl="3" marL="1828800"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indent="-314960" lvl="4" marL="22860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indent="-320357" lvl="5" marL="2743200"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indent="-314960" lvl="6" marL="32004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indent="-309562" lvl="7" marL="36576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indent="-309562" lvl="8" marL="41148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11" name="Google Shape;11;p1"/>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1"/>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3" name="Google Shape;13;p1"/>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Constantia"/>
                <a:ea typeface="Constantia"/>
                <a:cs typeface="Constantia"/>
                <a:sym typeface="Constantia"/>
              </a:defRPr>
            </a:lvl1pPr>
            <a:lvl2pPr indent="0" lvl="1" marL="0" marR="0" rtl="0" algn="ctr">
              <a:spcBef>
                <a:spcPts val="0"/>
              </a:spcBef>
              <a:buNone/>
              <a:defRPr b="0" i="0" sz="1600" u="none" cap="none" strike="noStrike">
                <a:solidFill>
                  <a:schemeClr val="lt2"/>
                </a:solidFill>
                <a:latin typeface="Constantia"/>
                <a:ea typeface="Constantia"/>
                <a:cs typeface="Constantia"/>
                <a:sym typeface="Constantia"/>
              </a:defRPr>
            </a:lvl2pPr>
            <a:lvl3pPr indent="0" lvl="2" marL="0" marR="0" rtl="0" algn="ctr">
              <a:spcBef>
                <a:spcPts val="0"/>
              </a:spcBef>
              <a:buNone/>
              <a:defRPr b="0" i="0" sz="1600" u="none" cap="none" strike="noStrike">
                <a:solidFill>
                  <a:schemeClr val="lt2"/>
                </a:solidFill>
                <a:latin typeface="Constantia"/>
                <a:ea typeface="Constantia"/>
                <a:cs typeface="Constantia"/>
                <a:sym typeface="Constantia"/>
              </a:defRPr>
            </a:lvl3pPr>
            <a:lvl4pPr indent="0" lvl="3" marL="0" marR="0" rtl="0" algn="ctr">
              <a:spcBef>
                <a:spcPts val="0"/>
              </a:spcBef>
              <a:buNone/>
              <a:defRPr b="0" i="0" sz="1600" u="none" cap="none" strike="noStrike">
                <a:solidFill>
                  <a:schemeClr val="lt2"/>
                </a:solidFill>
                <a:latin typeface="Constantia"/>
                <a:ea typeface="Constantia"/>
                <a:cs typeface="Constantia"/>
                <a:sym typeface="Constantia"/>
              </a:defRPr>
            </a:lvl4pPr>
            <a:lvl5pPr indent="0" lvl="4" marL="0" marR="0" rtl="0" algn="ctr">
              <a:spcBef>
                <a:spcPts val="0"/>
              </a:spcBef>
              <a:buNone/>
              <a:defRPr b="0" i="0" sz="1600" u="none" cap="none" strike="noStrike">
                <a:solidFill>
                  <a:schemeClr val="lt2"/>
                </a:solidFill>
                <a:latin typeface="Constantia"/>
                <a:ea typeface="Constantia"/>
                <a:cs typeface="Constantia"/>
                <a:sym typeface="Constantia"/>
              </a:defRPr>
            </a:lvl5pPr>
            <a:lvl6pPr indent="0" lvl="5" marL="0" marR="0" rtl="0" algn="ctr">
              <a:spcBef>
                <a:spcPts val="0"/>
              </a:spcBef>
              <a:buNone/>
              <a:defRPr b="0" i="0" sz="1600" u="none" cap="none" strike="noStrike">
                <a:solidFill>
                  <a:schemeClr val="lt2"/>
                </a:solidFill>
                <a:latin typeface="Constantia"/>
                <a:ea typeface="Constantia"/>
                <a:cs typeface="Constantia"/>
                <a:sym typeface="Constantia"/>
              </a:defRPr>
            </a:lvl6pPr>
            <a:lvl7pPr indent="0" lvl="6" marL="0" marR="0" rtl="0" algn="ctr">
              <a:spcBef>
                <a:spcPts val="0"/>
              </a:spcBef>
              <a:buNone/>
              <a:defRPr b="0" i="0" sz="1600" u="none" cap="none" strike="noStrike">
                <a:solidFill>
                  <a:schemeClr val="lt2"/>
                </a:solidFill>
                <a:latin typeface="Constantia"/>
                <a:ea typeface="Constantia"/>
                <a:cs typeface="Constantia"/>
                <a:sym typeface="Constantia"/>
              </a:defRPr>
            </a:lvl7pPr>
            <a:lvl8pPr indent="0" lvl="7" marL="0" marR="0" rtl="0" algn="ctr">
              <a:spcBef>
                <a:spcPts val="0"/>
              </a:spcBef>
              <a:buNone/>
              <a:defRPr b="0" i="0" sz="1600" u="none" cap="none" strike="noStrike">
                <a:solidFill>
                  <a:schemeClr val="lt2"/>
                </a:solidFill>
                <a:latin typeface="Constantia"/>
                <a:ea typeface="Constantia"/>
                <a:cs typeface="Constantia"/>
                <a:sym typeface="Constantia"/>
              </a:defRPr>
            </a:lvl8pPr>
            <a:lvl9pPr indent="0" lvl="8" marL="0" marR="0" rtl="0" algn="ctr">
              <a:spcBef>
                <a:spcPts val="0"/>
              </a:spcBef>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programiz.com/r-programming/repeat-loop" TargetMode="External"/><Relationship Id="rId4" Type="http://schemas.openxmlformats.org/officeDocument/2006/relationships/hyperlink" Target="https://www.programiz.com/r-programming/for-loop" TargetMode="External"/><Relationship Id="rId5" Type="http://schemas.openxmlformats.org/officeDocument/2006/relationships/hyperlink" Target="https://www.programiz.com/r-programming/while-loo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blog.easylearning.guru/r-programming-the-present/" TargetMode="External"/><Relationship Id="rId4" Type="http://schemas.openxmlformats.org/officeDocument/2006/relationships/hyperlink" Target="https://sites.google.com/site/ashrafuddininfo/" TargetMode="External"/><Relationship Id="rId5" Type="http://schemas.openxmlformats.org/officeDocument/2006/relationships/hyperlink" Target="https://www.youtube.com/watch?v=eDrhZb2onWY" TargetMode="External"/><Relationship Id="rId6" Type="http://schemas.openxmlformats.org/officeDocument/2006/relationships/hyperlink" Target="https://www.tutorialspoint.com/r/r_data_types.ht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idx="1" type="subTitle"/>
          </p:nvPr>
        </p:nvSpPr>
        <p:spPr>
          <a:xfrm>
            <a:off x="457200" y="3699804"/>
            <a:ext cx="8305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870"/>
              <a:buNone/>
            </a:pPr>
            <a:r>
              <a:rPr lang="en-US"/>
              <a:t>Archana Naik</a:t>
            </a:r>
            <a:endParaRPr/>
          </a:p>
        </p:txBody>
      </p:sp>
      <p:sp>
        <p:nvSpPr>
          <p:cNvPr id="95" name="Google Shape;95;p13"/>
          <p:cNvSpPr txBox="1"/>
          <p:nvPr>
            <p:ph type="ctrTitle"/>
          </p:nvPr>
        </p:nvSpPr>
        <p:spPr>
          <a:xfrm>
            <a:off x="457200" y="1433732"/>
            <a:ext cx="8305800" cy="1981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9F9F9"/>
              </a:buClr>
              <a:buSzPts val="4800"/>
              <a:buFont typeface="Constantia"/>
              <a:buNone/>
            </a:pPr>
            <a:r>
              <a:rPr lang="en-US"/>
              <a:t>Introduction to R</a:t>
            </a:r>
            <a:br>
              <a:rPr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b="1" lang="en-US"/>
              <a:t>Download &amp; Install R: </a:t>
            </a:r>
            <a:r>
              <a:rPr b="1" lang="en-US" u="sng"/>
              <a:t>http://www.r-project.org/</a:t>
            </a:r>
            <a:endParaRPr/>
          </a:p>
          <a:p>
            <a:pPr indent="-274320" lvl="0" marL="274320" rtl="0" algn="l">
              <a:spcBef>
                <a:spcPts val="600"/>
              </a:spcBef>
              <a:spcAft>
                <a:spcPts val="0"/>
              </a:spcAft>
              <a:buSzPts val="2210"/>
              <a:buChar char="⚫"/>
            </a:pPr>
            <a:r>
              <a:rPr b="1" lang="en-US"/>
              <a:t>Download &amp; Install R Studio:</a:t>
            </a:r>
            <a:endParaRPr/>
          </a:p>
          <a:p>
            <a:pPr indent="-274320" lvl="0" marL="274320" rtl="0" algn="l">
              <a:spcBef>
                <a:spcPts val="600"/>
              </a:spcBef>
              <a:spcAft>
                <a:spcPts val="0"/>
              </a:spcAft>
              <a:buSzPts val="2210"/>
              <a:buChar char="⚫"/>
            </a:pPr>
            <a:r>
              <a:rPr b="1" lang="en-US"/>
              <a:t>Materials</a:t>
            </a:r>
            <a:endParaRPr/>
          </a:p>
          <a:p>
            <a:pPr indent="-274320" lvl="1" marL="640080" rtl="0" algn="l">
              <a:spcBef>
                <a:spcPts val="300"/>
              </a:spcBef>
              <a:spcAft>
                <a:spcPts val="0"/>
              </a:spcAft>
              <a:buSzPts val="2040"/>
              <a:buChar char="⚫"/>
            </a:pPr>
            <a:r>
              <a:rPr b="1" lang="en-US"/>
              <a:t>https://www.r-project.org/ </a:t>
            </a:r>
            <a:endParaRPr/>
          </a:p>
          <a:p>
            <a:pPr indent="-133985" lvl="0" marL="274320" rtl="0" algn="l">
              <a:spcBef>
                <a:spcPts val="600"/>
              </a:spcBef>
              <a:spcAft>
                <a:spcPts val="0"/>
              </a:spcAft>
              <a:buSzPts val="2210"/>
              <a:buNone/>
            </a:pPr>
            <a:r>
              <a:t/>
            </a:r>
            <a:endParaRPr/>
          </a:p>
        </p:txBody>
      </p:sp>
      <p:sp>
        <p:nvSpPr>
          <p:cNvPr id="152" name="Google Shape;152;p2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Working with 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457200" y="1524000"/>
            <a:ext cx="8229600" cy="19812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210"/>
              <a:buFont typeface="Constantia"/>
              <a:buAutoNum type="arabicPeriod"/>
            </a:pPr>
            <a:r>
              <a:rPr lang="en-US"/>
              <a:t>Basic Data types and how to create them</a:t>
            </a:r>
            <a:endParaRPr/>
          </a:p>
          <a:p>
            <a:pPr indent="-514350" lvl="0" marL="514350" rtl="0" algn="l">
              <a:spcBef>
                <a:spcPts val="600"/>
              </a:spcBef>
              <a:spcAft>
                <a:spcPts val="0"/>
              </a:spcAft>
              <a:buSzPts val="2210"/>
              <a:buFont typeface="Constantia"/>
              <a:buAutoNum type="arabicPeriod"/>
            </a:pPr>
            <a:r>
              <a:rPr lang="en-US"/>
              <a:t>Operators and how to use them</a:t>
            </a:r>
            <a:endParaRPr/>
          </a:p>
          <a:p>
            <a:pPr indent="-514350" lvl="0" marL="514350" rtl="0" algn="l">
              <a:spcBef>
                <a:spcPts val="600"/>
              </a:spcBef>
              <a:spcAft>
                <a:spcPts val="0"/>
              </a:spcAft>
              <a:buSzPts val="2210"/>
              <a:buFont typeface="Constantia"/>
              <a:buAutoNum type="arabicPeriod"/>
            </a:pPr>
            <a:r>
              <a:rPr lang="en-US"/>
              <a:t>Variable naming and how to create, manipulate and destroy</a:t>
            </a:r>
            <a:endParaRPr/>
          </a:p>
          <a:p>
            <a:pPr indent="-133985" lvl="0" marL="274320" rtl="0" algn="l">
              <a:spcBef>
                <a:spcPts val="600"/>
              </a:spcBef>
              <a:spcAft>
                <a:spcPts val="0"/>
              </a:spcAft>
              <a:buSzPts val="2210"/>
              <a:buNone/>
            </a:pPr>
            <a:r>
              <a:t/>
            </a:r>
            <a:endParaRPr/>
          </a:p>
        </p:txBody>
      </p:sp>
      <p:sp>
        <p:nvSpPr>
          <p:cNvPr id="159" name="Google Shape;159;p2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Basics</a:t>
            </a:r>
            <a:endParaRPr/>
          </a:p>
        </p:txBody>
      </p:sp>
      <p:sp>
        <p:nvSpPr>
          <p:cNvPr id="160" name="Google Shape;160;p23"/>
          <p:cNvSpPr txBox="1"/>
          <p:nvPr/>
        </p:nvSpPr>
        <p:spPr>
          <a:xfrm>
            <a:off x="762000" y="3962400"/>
            <a:ext cx="595259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onstantia"/>
                <a:ea typeface="Constantia"/>
                <a:cs typeface="Constantia"/>
                <a:sym typeface="Constantia"/>
              </a:rPr>
              <a:t>Every command types is an Assignment or an Expression</a:t>
            </a:r>
            <a:endParaRPr sz="1800">
              <a:solidFill>
                <a:schemeClr val="lt1"/>
              </a:solidFill>
              <a:latin typeface="Constantia"/>
              <a:ea typeface="Constantia"/>
              <a:cs typeface="Constantia"/>
              <a:sym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idx="1" type="body"/>
          </p:nvPr>
        </p:nvSpPr>
        <p:spPr>
          <a:xfrm>
            <a:off x="457200" y="1524000"/>
            <a:ext cx="8229600" cy="5029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44"/>
              <a:buChar char="⚫"/>
            </a:pPr>
            <a:r>
              <a:rPr lang="en-US" sz="2405"/>
              <a:t>R is functional language</a:t>
            </a:r>
            <a:endParaRPr/>
          </a:p>
          <a:p>
            <a:pPr indent="-274320" lvl="0" marL="274320" rtl="0" algn="l">
              <a:spcBef>
                <a:spcPts val="600"/>
              </a:spcBef>
              <a:spcAft>
                <a:spcPts val="0"/>
              </a:spcAft>
              <a:buSzPts val="2044"/>
              <a:buChar char="⚫"/>
            </a:pPr>
            <a:r>
              <a:rPr lang="en-US" sz="2405"/>
              <a:t>Each command given on the command prompt is either</a:t>
            </a:r>
            <a:endParaRPr/>
          </a:p>
          <a:p>
            <a:pPr indent="-228600" lvl="2" marL="1005839" rtl="0" algn="l">
              <a:spcBef>
                <a:spcPts val="300"/>
              </a:spcBef>
              <a:spcAft>
                <a:spcPts val="0"/>
              </a:spcAft>
              <a:buSzPts val="1651"/>
              <a:buChar char="⚫"/>
            </a:pPr>
            <a:r>
              <a:rPr lang="en-US" sz="1942"/>
              <a:t>Expression</a:t>
            </a:r>
            <a:endParaRPr/>
          </a:p>
          <a:p>
            <a:pPr indent="-228600" lvl="3" marL="1280160" rtl="0" algn="l">
              <a:spcBef>
                <a:spcPts val="300"/>
              </a:spcBef>
              <a:spcAft>
                <a:spcPts val="0"/>
              </a:spcAft>
              <a:buSzPts val="1493"/>
              <a:buChar char="⚫"/>
            </a:pPr>
            <a:r>
              <a:rPr lang="en-US" sz="1757"/>
              <a:t>4 + 5</a:t>
            </a:r>
            <a:endParaRPr/>
          </a:p>
          <a:p>
            <a:pPr indent="-228600" lvl="3" marL="1280160" rtl="0" algn="l">
              <a:spcBef>
                <a:spcPts val="300"/>
              </a:spcBef>
              <a:spcAft>
                <a:spcPts val="0"/>
              </a:spcAft>
              <a:buSzPts val="1493"/>
              <a:buChar char="⚫"/>
            </a:pPr>
            <a:r>
              <a:rPr lang="en-US" sz="1757"/>
              <a:t>sqrt(30)</a:t>
            </a:r>
            <a:endParaRPr/>
          </a:p>
          <a:p>
            <a:pPr indent="-228600" lvl="2" marL="1005839" rtl="0" algn="l">
              <a:spcBef>
                <a:spcPts val="300"/>
              </a:spcBef>
              <a:spcAft>
                <a:spcPts val="0"/>
              </a:spcAft>
              <a:buSzPts val="1651"/>
              <a:buChar char="⚫"/>
            </a:pPr>
            <a:r>
              <a:rPr lang="en-US" sz="1942"/>
              <a:t>Assignment</a:t>
            </a:r>
            <a:endParaRPr/>
          </a:p>
          <a:p>
            <a:pPr indent="-228600" lvl="3" marL="1280160" rtl="0" algn="l">
              <a:spcBef>
                <a:spcPts val="300"/>
              </a:spcBef>
              <a:spcAft>
                <a:spcPts val="0"/>
              </a:spcAft>
              <a:buSzPts val="1493"/>
              <a:buChar char="⚫"/>
            </a:pPr>
            <a:r>
              <a:rPr lang="en-US" sz="1757"/>
              <a:t>X &lt;- 4 + 5</a:t>
            </a:r>
            <a:endParaRPr/>
          </a:p>
          <a:p>
            <a:pPr indent="-228600" lvl="3" marL="1280160" rtl="0" algn="l">
              <a:spcBef>
                <a:spcPts val="300"/>
              </a:spcBef>
              <a:spcAft>
                <a:spcPts val="0"/>
              </a:spcAft>
              <a:buSzPts val="1493"/>
              <a:buChar char="⚫"/>
            </a:pPr>
            <a:r>
              <a:rPr lang="en-US" sz="1757"/>
              <a:t>56 -&gt; Y</a:t>
            </a:r>
            <a:endParaRPr/>
          </a:p>
          <a:p>
            <a:pPr indent="-274320" lvl="3" marL="274320" rtl="0" algn="l">
              <a:spcBef>
                <a:spcPts val="600"/>
              </a:spcBef>
              <a:spcAft>
                <a:spcPts val="0"/>
              </a:spcAft>
              <a:buClr>
                <a:schemeClr val="accent2"/>
              </a:buClr>
              <a:buSzPts val="2044"/>
              <a:buFont typeface="Noto Sans Symbols"/>
              <a:buChar char="⚫"/>
            </a:pPr>
            <a:r>
              <a:rPr b="1" lang="en-US" sz="2405"/>
              <a:t>Functions</a:t>
            </a:r>
            <a:endParaRPr/>
          </a:p>
          <a:p>
            <a:pPr indent="-274320" lvl="5" marL="822960" rtl="0" algn="l">
              <a:spcBef>
                <a:spcPts val="600"/>
              </a:spcBef>
              <a:spcAft>
                <a:spcPts val="0"/>
              </a:spcAft>
              <a:buClr>
                <a:schemeClr val="accent2"/>
              </a:buClr>
              <a:buSzPts val="1336"/>
              <a:buFont typeface="Noto Sans Symbols"/>
              <a:buChar char="⚫"/>
            </a:pPr>
            <a:r>
              <a:rPr b="1" lang="en-US" sz="1572"/>
              <a:t>User Defined</a:t>
            </a:r>
            <a:endParaRPr/>
          </a:p>
          <a:p>
            <a:pPr indent="-274320" lvl="5" marL="822960" rtl="0" algn="l">
              <a:spcBef>
                <a:spcPts val="600"/>
              </a:spcBef>
              <a:spcAft>
                <a:spcPts val="0"/>
              </a:spcAft>
              <a:buClr>
                <a:schemeClr val="accent2"/>
              </a:buClr>
              <a:buSzPts val="1336"/>
              <a:buFont typeface="Noto Sans Symbols"/>
              <a:buChar char="⚫"/>
            </a:pPr>
            <a:r>
              <a:rPr b="1" lang="en-US" sz="1572"/>
              <a:t>Built in ( Take the help)</a:t>
            </a:r>
            <a:endParaRPr/>
          </a:p>
          <a:p>
            <a:pPr indent="-274320" lvl="3" marL="274320" rtl="0" algn="l">
              <a:spcBef>
                <a:spcPts val="600"/>
              </a:spcBef>
              <a:spcAft>
                <a:spcPts val="0"/>
              </a:spcAft>
              <a:buClr>
                <a:schemeClr val="accent2"/>
              </a:buClr>
              <a:buSzPts val="2044"/>
              <a:buFont typeface="Noto Sans Symbols"/>
              <a:buChar char="⚫"/>
            </a:pPr>
            <a:r>
              <a:rPr b="1" lang="en-US" sz="2405"/>
              <a:t>Variables</a:t>
            </a:r>
            <a:endParaRPr/>
          </a:p>
          <a:p>
            <a:pPr indent="-274320" lvl="5" marL="822960" rtl="0" algn="l">
              <a:spcBef>
                <a:spcPts val="600"/>
              </a:spcBef>
              <a:spcAft>
                <a:spcPts val="0"/>
              </a:spcAft>
              <a:buClr>
                <a:schemeClr val="accent2"/>
              </a:buClr>
              <a:buSzPts val="1336"/>
              <a:buFont typeface="Noto Sans Symbols"/>
              <a:buChar char="⚫"/>
            </a:pPr>
            <a:r>
              <a:rPr b="1" lang="en-US" sz="1572"/>
              <a:t>Similar conventions used as in other programming languages</a:t>
            </a:r>
            <a:endParaRPr/>
          </a:p>
          <a:p>
            <a:pPr indent="-274320" lvl="5" marL="822960" rtl="0" algn="l">
              <a:spcBef>
                <a:spcPts val="600"/>
              </a:spcBef>
              <a:spcAft>
                <a:spcPts val="0"/>
              </a:spcAft>
              <a:buClr>
                <a:schemeClr val="accent2"/>
              </a:buClr>
              <a:buSzPts val="1336"/>
              <a:buFont typeface="Noto Sans Symbols"/>
              <a:buChar char="⚫"/>
            </a:pPr>
            <a:r>
              <a:rPr b="1" lang="en-US" sz="1572"/>
              <a:t>Can be declared as and when required</a:t>
            </a:r>
            <a:endParaRPr/>
          </a:p>
          <a:p>
            <a:pPr indent="-144510" lvl="0" marL="274320" rtl="0" algn="l">
              <a:spcBef>
                <a:spcPts val="600"/>
              </a:spcBef>
              <a:spcAft>
                <a:spcPts val="0"/>
              </a:spcAft>
              <a:buSzPts val="2044"/>
              <a:buNone/>
            </a:pPr>
            <a:r>
              <a:t/>
            </a:r>
            <a:endParaRPr sz="2405"/>
          </a:p>
          <a:p>
            <a:pPr indent="-133765" lvl="3" marL="1280160" rtl="0" algn="l">
              <a:spcBef>
                <a:spcPts val="300"/>
              </a:spcBef>
              <a:spcAft>
                <a:spcPts val="0"/>
              </a:spcAft>
              <a:buSzPts val="1493"/>
              <a:buNone/>
            </a:pPr>
            <a:r>
              <a:t/>
            </a:r>
            <a:endParaRPr sz="1757"/>
          </a:p>
        </p:txBody>
      </p:sp>
      <p:sp>
        <p:nvSpPr>
          <p:cNvPr id="166" name="Google Shape;166;p24"/>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Overview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R calls data types /categorizes data types as </a:t>
            </a:r>
            <a:r>
              <a:rPr b="1" i="1" lang="en-US"/>
              <a:t>classes</a:t>
            </a:r>
            <a:endParaRPr/>
          </a:p>
          <a:p>
            <a:pPr indent="-274320" lvl="0" marL="274320" rtl="0" algn="l">
              <a:spcBef>
                <a:spcPts val="600"/>
              </a:spcBef>
              <a:spcAft>
                <a:spcPts val="0"/>
              </a:spcAft>
              <a:buSzPts val="2210"/>
              <a:buChar char="⚫"/>
            </a:pPr>
            <a:r>
              <a:rPr lang="en-US"/>
              <a:t>The variables are assigned with R-Objects and the data type of the R-object becomes the data type of the variable. </a:t>
            </a:r>
            <a:endParaRPr/>
          </a:p>
          <a:p>
            <a:pPr indent="-274320" lvl="0" marL="274320" rtl="0" algn="l">
              <a:spcBef>
                <a:spcPts val="600"/>
              </a:spcBef>
              <a:spcAft>
                <a:spcPts val="0"/>
              </a:spcAft>
              <a:buSzPts val="2210"/>
              <a:buChar char="⚫"/>
            </a:pPr>
            <a:r>
              <a:rPr lang="en-US"/>
              <a:t>Frequently used data types in R are</a:t>
            </a:r>
            <a:endParaRPr/>
          </a:p>
          <a:p>
            <a:pPr indent="-228599" lvl="2" marL="1005839" rtl="0" algn="l">
              <a:spcBef>
                <a:spcPts val="300"/>
              </a:spcBef>
              <a:spcAft>
                <a:spcPts val="0"/>
              </a:spcAft>
              <a:buSzPts val="1785"/>
              <a:buChar char="⚫"/>
            </a:pPr>
            <a:r>
              <a:rPr lang="en-US"/>
              <a:t>Vectors </a:t>
            </a:r>
            <a:endParaRPr/>
          </a:p>
          <a:p>
            <a:pPr indent="-228599" lvl="2" marL="1005839" rtl="0" algn="l">
              <a:spcBef>
                <a:spcPts val="300"/>
              </a:spcBef>
              <a:spcAft>
                <a:spcPts val="0"/>
              </a:spcAft>
              <a:buSzPts val="1785"/>
              <a:buChar char="⚫"/>
            </a:pPr>
            <a:r>
              <a:rPr lang="en-US"/>
              <a:t>Lists</a:t>
            </a:r>
            <a:endParaRPr/>
          </a:p>
          <a:p>
            <a:pPr indent="-228599" lvl="2" marL="1005839" rtl="0" algn="l">
              <a:spcBef>
                <a:spcPts val="300"/>
              </a:spcBef>
              <a:spcAft>
                <a:spcPts val="0"/>
              </a:spcAft>
              <a:buSzPts val="1785"/>
              <a:buChar char="⚫"/>
            </a:pPr>
            <a:r>
              <a:rPr lang="en-US"/>
              <a:t>Matrices</a:t>
            </a:r>
            <a:endParaRPr/>
          </a:p>
          <a:p>
            <a:pPr indent="-228599" lvl="2" marL="1005839" rtl="0" algn="l">
              <a:spcBef>
                <a:spcPts val="300"/>
              </a:spcBef>
              <a:spcAft>
                <a:spcPts val="0"/>
              </a:spcAft>
              <a:buSzPts val="1785"/>
              <a:buChar char="⚫"/>
            </a:pPr>
            <a:r>
              <a:rPr lang="en-US"/>
              <a:t>Arrays</a:t>
            </a:r>
            <a:endParaRPr/>
          </a:p>
          <a:p>
            <a:pPr indent="-228599" lvl="2" marL="1005839" rtl="0" algn="l">
              <a:spcBef>
                <a:spcPts val="300"/>
              </a:spcBef>
              <a:spcAft>
                <a:spcPts val="0"/>
              </a:spcAft>
              <a:buSzPts val="1785"/>
              <a:buChar char="⚫"/>
            </a:pPr>
            <a:r>
              <a:rPr lang="en-US"/>
              <a:t>Factors</a:t>
            </a:r>
            <a:endParaRPr/>
          </a:p>
          <a:p>
            <a:pPr indent="-228599" lvl="2" marL="1005839" rtl="0" algn="l">
              <a:spcBef>
                <a:spcPts val="300"/>
              </a:spcBef>
              <a:spcAft>
                <a:spcPts val="0"/>
              </a:spcAft>
              <a:buSzPts val="1785"/>
              <a:buChar char="⚫"/>
            </a:pPr>
            <a:r>
              <a:rPr lang="en-US"/>
              <a:t>Data Frames</a:t>
            </a:r>
            <a:endParaRPr/>
          </a:p>
          <a:p>
            <a:pPr indent="-144780" lvl="1" marL="640080" rtl="0" algn="l">
              <a:spcBef>
                <a:spcPts val="300"/>
              </a:spcBef>
              <a:spcAft>
                <a:spcPts val="0"/>
              </a:spcAft>
              <a:buSzPts val="2040"/>
              <a:buNone/>
            </a:pPr>
            <a:r>
              <a:t/>
            </a:r>
            <a:endParaRPr/>
          </a:p>
        </p:txBody>
      </p:sp>
      <p:sp>
        <p:nvSpPr>
          <p:cNvPr id="172" name="Google Shape;172;p2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 1. Data Types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idx="1" type="body"/>
          </p:nvPr>
        </p:nvSpPr>
        <p:spPr>
          <a:xfrm>
            <a:off x="381000" y="12192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u="sng"/>
              <a:t>Vectors</a:t>
            </a:r>
            <a:r>
              <a:rPr lang="en-US"/>
              <a:t> </a:t>
            </a:r>
            <a:endParaRPr/>
          </a:p>
          <a:p>
            <a:pPr indent="-274320" lvl="1" marL="640080" rtl="0" algn="l">
              <a:spcBef>
                <a:spcPts val="300"/>
              </a:spcBef>
              <a:spcAft>
                <a:spcPts val="0"/>
              </a:spcAft>
              <a:buSzPts val="2040"/>
              <a:buChar char="⚫"/>
            </a:pPr>
            <a:r>
              <a:rPr lang="en-US"/>
              <a:t>There are six data types of these </a:t>
            </a:r>
            <a:r>
              <a:rPr b="1" i="1" lang="en-US"/>
              <a:t>atomic</a:t>
            </a:r>
            <a:r>
              <a:rPr lang="en-US"/>
              <a:t> vectors, also termed as six classes of vectors. </a:t>
            </a:r>
            <a:endParaRPr/>
          </a:p>
          <a:p>
            <a:pPr indent="-274320" lvl="1" marL="640080" rtl="0" algn="l">
              <a:spcBef>
                <a:spcPts val="300"/>
              </a:spcBef>
              <a:spcAft>
                <a:spcPts val="0"/>
              </a:spcAft>
              <a:buSzPts val="2040"/>
              <a:buChar char="⚫"/>
            </a:pPr>
            <a:r>
              <a:rPr lang="en-US"/>
              <a:t>The other R-Objects are built upon the atomic vectors.</a:t>
            </a:r>
            <a:endParaRPr/>
          </a:p>
        </p:txBody>
      </p:sp>
      <p:sp>
        <p:nvSpPr>
          <p:cNvPr id="178" name="Google Shape;178;p26"/>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Data Types Contd…</a:t>
            </a:r>
            <a:endParaRPr/>
          </a:p>
        </p:txBody>
      </p:sp>
      <p:graphicFrame>
        <p:nvGraphicFramePr>
          <p:cNvPr id="179" name="Google Shape;179;p26"/>
          <p:cNvGraphicFramePr/>
          <p:nvPr/>
        </p:nvGraphicFramePr>
        <p:xfrm>
          <a:off x="304801" y="3276600"/>
          <a:ext cx="3000000" cy="3000000"/>
        </p:xfrm>
        <a:graphic>
          <a:graphicData uri="http://schemas.openxmlformats.org/drawingml/2006/table">
            <a:tbl>
              <a:tblPr bandRow="1" firstRow="1">
                <a:noFill/>
                <a:tableStyleId>{F47D99E3-4AC9-45F9-AA49-BF2D823F76F9}</a:tableStyleId>
              </a:tblPr>
              <a:tblGrid>
                <a:gridCol w="1295400"/>
                <a:gridCol w="1524000"/>
                <a:gridCol w="6019800"/>
              </a:tblGrid>
              <a:tr h="370850">
                <a:tc>
                  <a:txBody>
                    <a:bodyPr/>
                    <a:lstStyle/>
                    <a:p>
                      <a:pPr indent="0" lvl="0" marL="0" marR="0" rtl="0" algn="l">
                        <a:spcBef>
                          <a:spcPts val="0"/>
                        </a:spcBef>
                        <a:spcAft>
                          <a:spcPts val="0"/>
                        </a:spcAft>
                        <a:buNone/>
                      </a:pPr>
                      <a:r>
                        <a:rPr lang="en-US" sz="1800" u="none" cap="none" strike="noStrike"/>
                        <a:t>Data Type</a:t>
                      </a:r>
                      <a:endParaRPr sz="1800"/>
                    </a:p>
                  </a:txBody>
                  <a:tcPr marT="45725" marB="45725" marR="91450" marL="91450"/>
                </a:tc>
                <a:tc>
                  <a:txBody>
                    <a:bodyPr/>
                    <a:lstStyle/>
                    <a:p>
                      <a:pPr indent="0" lvl="0" marL="0" marR="0" rtl="0" algn="l">
                        <a:spcBef>
                          <a:spcPts val="0"/>
                        </a:spcBef>
                        <a:spcAft>
                          <a:spcPts val="0"/>
                        </a:spcAft>
                        <a:buNone/>
                      </a:pPr>
                      <a:r>
                        <a:rPr lang="en-US" sz="1800"/>
                        <a:t>Example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Logical</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onstantia"/>
                          <a:ea typeface="Constantia"/>
                          <a:cs typeface="Constantia"/>
                          <a:sym typeface="Constantia"/>
                        </a:rPr>
                        <a:t>TRUE, FALSE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Numeric</a:t>
                      </a:r>
                      <a:endParaRPr sz="1800"/>
                    </a:p>
                  </a:txBody>
                  <a:tcPr marT="45725" marB="45725" marR="91450" marL="91450"/>
                </a:tc>
                <a:tc>
                  <a:txBody>
                    <a:bodyPr/>
                    <a:lstStyle/>
                    <a:p>
                      <a:pPr indent="0" lvl="0" marL="0" marR="0" rtl="0" algn="l">
                        <a:spcBef>
                          <a:spcPts val="0"/>
                        </a:spcBef>
                        <a:spcAft>
                          <a:spcPts val="0"/>
                        </a:spcAft>
                        <a:buNone/>
                      </a:pPr>
                      <a:r>
                        <a:rPr lang="en-US" sz="1800"/>
                        <a:t>12.3,5.0,0.999</a:t>
                      </a:r>
                      <a:endParaRPr sz="1800"/>
                    </a:p>
                  </a:txBody>
                  <a:tcPr marT="45725" marB="45725" marR="91450" marL="91450"/>
                </a:tc>
                <a:tc>
                  <a:txBody>
                    <a:bodyPr/>
                    <a:lstStyle/>
                    <a:p>
                      <a:pPr indent="0" lvl="0" marL="0" marR="0" rtl="0" algn="l">
                        <a:spcBef>
                          <a:spcPts val="0"/>
                        </a:spcBef>
                        <a:spcAft>
                          <a:spcPts val="0"/>
                        </a:spcAft>
                        <a:buNone/>
                      </a:pPr>
                      <a:r>
                        <a:rPr lang="en-US" sz="1800"/>
                        <a:t>Numbers , including decimals</a:t>
                      </a:r>
                      <a:endParaRPr sz="1800"/>
                    </a:p>
                  </a:txBody>
                  <a:tcPr marT="45725" marB="45725" marR="91450" marL="91450"/>
                </a:tc>
              </a:tr>
              <a:tr h="370850">
                <a:tc>
                  <a:txBody>
                    <a:bodyPr/>
                    <a:lstStyle/>
                    <a:p>
                      <a:pPr indent="0" lvl="0" marL="0" marR="0" rtl="0" algn="l">
                        <a:spcBef>
                          <a:spcPts val="0"/>
                        </a:spcBef>
                        <a:spcAft>
                          <a:spcPts val="0"/>
                        </a:spcAft>
                        <a:buNone/>
                      </a:pPr>
                      <a:r>
                        <a:rPr lang="en-US" sz="1800"/>
                        <a:t>Integer</a:t>
                      </a:r>
                      <a:endParaRPr sz="1800"/>
                    </a:p>
                  </a:txBody>
                  <a:tcPr marT="45725" marB="45725" marR="91450" marL="91450"/>
                </a:tc>
                <a:tc>
                  <a:txBody>
                    <a:bodyPr/>
                    <a:lstStyle/>
                    <a:p>
                      <a:pPr indent="0" lvl="0" marL="0" marR="0" rtl="0" algn="l">
                        <a:spcBef>
                          <a:spcPts val="0"/>
                        </a:spcBef>
                        <a:spcAft>
                          <a:spcPts val="0"/>
                        </a:spcAft>
                        <a:buNone/>
                      </a:pPr>
                      <a:r>
                        <a:rPr lang="en-US" sz="1800"/>
                        <a:t>12L</a:t>
                      </a:r>
                      <a:endParaRPr sz="1800"/>
                    </a:p>
                  </a:txBody>
                  <a:tcPr marT="45725" marB="45725" marR="91450" marL="91450"/>
                </a:tc>
                <a:tc>
                  <a:txBody>
                    <a:bodyPr/>
                    <a:lstStyle/>
                    <a:p>
                      <a:pPr indent="0" lvl="0" marL="0" marR="0" rtl="0" algn="l">
                        <a:spcBef>
                          <a:spcPts val="0"/>
                        </a:spcBef>
                        <a:spcAft>
                          <a:spcPts val="0"/>
                        </a:spcAft>
                        <a:buNone/>
                      </a:pPr>
                      <a:r>
                        <a:rPr lang="en-US" sz="1800"/>
                        <a:t>Integers</a:t>
                      </a:r>
                      <a:endParaRPr sz="1800"/>
                    </a:p>
                  </a:txBody>
                  <a:tcPr marT="45725" marB="45725" marR="91450" marL="91450"/>
                </a:tc>
              </a:tr>
              <a:tr h="370850">
                <a:tc>
                  <a:txBody>
                    <a:bodyPr/>
                    <a:lstStyle/>
                    <a:p>
                      <a:pPr indent="0" lvl="0" marL="0" marR="0" rtl="0" algn="l">
                        <a:spcBef>
                          <a:spcPts val="0"/>
                        </a:spcBef>
                        <a:spcAft>
                          <a:spcPts val="0"/>
                        </a:spcAft>
                        <a:buNone/>
                      </a:pPr>
                      <a:r>
                        <a:rPr lang="en-US" sz="1800"/>
                        <a:t>Complex</a:t>
                      </a:r>
                      <a:endParaRPr sz="1800"/>
                    </a:p>
                  </a:txBody>
                  <a:tcPr marT="45725" marB="45725" marR="91450" marL="91450"/>
                </a:tc>
                <a:tc>
                  <a:txBody>
                    <a:bodyPr/>
                    <a:lstStyle/>
                    <a:p>
                      <a:pPr indent="0" lvl="0" marL="0" marR="0" rtl="0" algn="l">
                        <a:spcBef>
                          <a:spcPts val="0"/>
                        </a:spcBef>
                        <a:spcAft>
                          <a:spcPts val="0"/>
                        </a:spcAft>
                        <a:buNone/>
                      </a:pPr>
                      <a:r>
                        <a:rPr lang="en-US" sz="1800"/>
                        <a:t>5+9i</a:t>
                      </a:r>
                      <a:endParaRPr sz="1800"/>
                    </a:p>
                  </a:txBody>
                  <a:tcPr marT="45725" marB="45725" marR="91450" marL="91450"/>
                </a:tc>
                <a:tc>
                  <a:txBody>
                    <a:bodyPr/>
                    <a:lstStyle/>
                    <a:p>
                      <a:pPr indent="0" lvl="0" marL="0" marR="0" rtl="0" algn="l">
                        <a:spcBef>
                          <a:spcPts val="0"/>
                        </a:spcBef>
                        <a:spcAft>
                          <a:spcPts val="0"/>
                        </a:spcAft>
                        <a:buNone/>
                      </a:pPr>
                      <a:r>
                        <a:rPr lang="en-US" sz="1800"/>
                        <a:t>Complex()</a:t>
                      </a:r>
                      <a:endParaRPr sz="1800"/>
                    </a:p>
                  </a:txBody>
                  <a:tcPr marT="45725" marB="45725" marR="91450" marL="91450"/>
                </a:tc>
              </a:tr>
              <a:tr h="370850">
                <a:tc>
                  <a:txBody>
                    <a:bodyPr/>
                    <a:lstStyle/>
                    <a:p>
                      <a:pPr indent="0" lvl="0" marL="0" marR="0" rtl="0" algn="l">
                        <a:spcBef>
                          <a:spcPts val="0"/>
                        </a:spcBef>
                        <a:spcAft>
                          <a:spcPts val="0"/>
                        </a:spcAft>
                        <a:buNone/>
                      </a:pPr>
                      <a:r>
                        <a:rPr lang="en-US" sz="1800"/>
                        <a:t>Character</a:t>
                      </a:r>
                      <a:endParaRPr sz="1800"/>
                    </a:p>
                  </a:txBody>
                  <a:tcPr marT="45725" marB="45725" marR="91450" marL="91450"/>
                </a:tc>
                <a:tc>
                  <a:txBody>
                    <a:bodyPr/>
                    <a:lstStyle/>
                    <a:p>
                      <a:pPr indent="0" lvl="0" marL="0" marR="0" rtl="0" algn="l">
                        <a:spcBef>
                          <a:spcPts val="0"/>
                        </a:spcBef>
                        <a:spcAft>
                          <a:spcPts val="0"/>
                        </a:spcAft>
                        <a:buNone/>
                      </a:pPr>
                      <a:r>
                        <a:rPr lang="en-US" sz="1800"/>
                        <a:t>‘a’, ’Hello’</a:t>
                      </a:r>
                      <a:endParaRPr sz="1800"/>
                    </a:p>
                  </a:txBody>
                  <a:tcPr marT="45725" marB="45725" marR="91450" marL="91450"/>
                </a:tc>
                <a:tc>
                  <a:txBody>
                    <a:bodyPr/>
                    <a:lstStyle/>
                    <a:p>
                      <a:pPr indent="0" lvl="0" marL="0" marR="0" rtl="0" algn="l">
                        <a:spcBef>
                          <a:spcPts val="0"/>
                        </a:spcBef>
                        <a:spcAft>
                          <a:spcPts val="0"/>
                        </a:spcAft>
                        <a:buNone/>
                      </a:pPr>
                      <a:r>
                        <a:rPr lang="en-US" sz="1800"/>
                        <a:t>Data within the quotes</a:t>
                      </a:r>
                      <a:endParaRPr sz="1800"/>
                    </a:p>
                  </a:txBody>
                  <a:tcPr marT="45725" marB="45725" marR="91450" marL="91450"/>
                </a:tc>
              </a:tr>
              <a:tr h="370850">
                <a:tc>
                  <a:txBody>
                    <a:bodyPr/>
                    <a:lstStyle/>
                    <a:p>
                      <a:pPr indent="0" lvl="0" marL="0" marR="0" rtl="0" algn="l">
                        <a:spcBef>
                          <a:spcPts val="0"/>
                        </a:spcBef>
                        <a:spcAft>
                          <a:spcPts val="0"/>
                        </a:spcAft>
                        <a:buNone/>
                      </a:pPr>
                      <a:r>
                        <a:rPr lang="en-US" sz="1800"/>
                        <a:t>Raw</a:t>
                      </a:r>
                      <a:endParaRPr sz="1800"/>
                    </a:p>
                  </a:txBody>
                  <a:tcPr marT="45725" marB="45725" marR="91450" marL="91450"/>
                </a:tc>
                <a:tc>
                  <a:txBody>
                    <a:bodyPr/>
                    <a:lstStyle/>
                    <a:p>
                      <a:pPr indent="0" lvl="0" marL="0" marR="0" rtl="0" algn="l">
                        <a:spcBef>
                          <a:spcPts val="0"/>
                        </a:spcBef>
                        <a:spcAft>
                          <a:spcPts val="0"/>
                        </a:spcAft>
                        <a:buNone/>
                      </a:pPr>
                      <a:r>
                        <a:rPr lang="en-US" sz="1800"/>
                        <a:t>‘Hello’ </a:t>
                      </a:r>
                      <a:r>
                        <a:rPr lang="en-US" sz="1800"/>
                        <a:t> </a:t>
                      </a:r>
                      <a:endParaRPr sz="1800"/>
                    </a:p>
                  </a:txBody>
                  <a:tcPr marT="45725" marB="45725" marR="91450" marL="91450"/>
                </a:tc>
                <a:tc>
                  <a:txBody>
                    <a:bodyPr/>
                    <a:lstStyle/>
                    <a:p>
                      <a:pPr indent="0" lvl="0" marL="0" marR="0" rtl="0" algn="l">
                        <a:spcBef>
                          <a:spcPts val="0"/>
                        </a:spcBef>
                        <a:spcAft>
                          <a:spcPts val="0"/>
                        </a:spcAft>
                        <a:buNone/>
                      </a:pPr>
                      <a:r>
                        <a:rPr lang="en-US" sz="1800"/>
                        <a:t>Raw() – used to create</a:t>
                      </a:r>
                      <a:endParaRPr/>
                    </a:p>
                    <a:p>
                      <a:pPr indent="0" lvl="0" marL="0" marR="0" rtl="0" algn="l">
                        <a:spcBef>
                          <a:spcPts val="0"/>
                        </a:spcBef>
                        <a:spcAft>
                          <a:spcPts val="0"/>
                        </a:spcAft>
                        <a:buNone/>
                      </a:pPr>
                      <a:r>
                        <a:rPr lang="en-US" sz="1800"/>
                        <a:t>Raw numbers are represented as a two digit sequence of hex numbers. Valid hex digits include 0 − 9 as well as a, b, c, d, e, &amp; f.</a:t>
                      </a:r>
                      <a:endParaRPr sz="1800"/>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Constants</a:t>
            </a:r>
            <a:endParaRPr/>
          </a:p>
          <a:p>
            <a:pPr indent="-144780" lvl="1" marL="640080" rtl="0" algn="l">
              <a:spcBef>
                <a:spcPts val="300"/>
              </a:spcBef>
              <a:spcAft>
                <a:spcPts val="0"/>
              </a:spcAft>
              <a:buSzPts val="2040"/>
              <a:buNone/>
            </a:pPr>
            <a:r>
              <a:t/>
            </a:r>
            <a:endParaRPr/>
          </a:p>
        </p:txBody>
      </p:sp>
      <p:sp>
        <p:nvSpPr>
          <p:cNvPr id="185" name="Google Shape;185;p2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Data Types Contd…</a:t>
            </a:r>
            <a:endParaRPr/>
          </a:p>
        </p:txBody>
      </p:sp>
      <p:graphicFrame>
        <p:nvGraphicFramePr>
          <p:cNvPr id="186" name="Google Shape;186;p27"/>
          <p:cNvGraphicFramePr/>
          <p:nvPr/>
        </p:nvGraphicFramePr>
        <p:xfrm>
          <a:off x="1066800" y="2133600"/>
          <a:ext cx="3000000" cy="3000000"/>
        </p:xfrm>
        <a:graphic>
          <a:graphicData uri="http://schemas.openxmlformats.org/drawingml/2006/table">
            <a:tbl>
              <a:tblPr bandRow="1" firstRow="1">
                <a:noFill/>
                <a:tableStyleId>{F47D99E3-4AC9-45F9-AA49-BF2D823F76F9}</a:tableStyleId>
              </a:tblPr>
              <a:tblGrid>
                <a:gridCol w="1219200"/>
                <a:gridCol w="5410200"/>
              </a:tblGrid>
              <a:tr h="370850">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r>
              <a:tr h="370850">
                <a:tc>
                  <a:txBody>
                    <a:bodyPr/>
                    <a:lstStyle/>
                    <a:p>
                      <a:pPr indent="0" lvl="0" marL="0" marR="0" rtl="0" algn="l">
                        <a:spcBef>
                          <a:spcPts val="0"/>
                        </a:spcBef>
                        <a:spcAft>
                          <a:spcPts val="0"/>
                        </a:spcAft>
                        <a:buNone/>
                      </a:pPr>
                      <a:r>
                        <a:rPr lang="en-US" sz="1800"/>
                        <a:t>pi</a:t>
                      </a:r>
                      <a:endParaRPr sz="1800"/>
                    </a:p>
                  </a:txBody>
                  <a:tcPr marT="45725" marB="45725" marR="91450" marL="91450"/>
                </a:tc>
                <a:tc>
                  <a:txBody>
                    <a:bodyPr/>
                    <a:lstStyle/>
                    <a:p>
                      <a:pPr indent="0" lvl="0" marL="0" marR="0" rtl="0" algn="l">
                        <a:spcBef>
                          <a:spcPts val="0"/>
                        </a:spcBef>
                        <a:spcAft>
                          <a:spcPts val="0"/>
                        </a:spcAft>
                        <a:buNone/>
                      </a:pPr>
                      <a:r>
                        <a:rPr lang="en-US" sz="1800"/>
                        <a:t>Mathematical functions </a:t>
                      </a:r>
                      <a:r>
                        <a:rPr lang="en-US" sz="1800">
                          <a:latin typeface="Arial"/>
                          <a:ea typeface="Arial"/>
                          <a:cs typeface="Arial"/>
                          <a:sym typeface="Arial"/>
                        </a:rPr>
                        <a:t>¶</a:t>
                      </a:r>
                      <a:endParaRPr sz="1800"/>
                    </a:p>
                  </a:txBody>
                  <a:tcPr marT="45725" marB="45725" marR="91450" marL="91450"/>
                </a:tc>
              </a:tr>
              <a:tr h="370850">
                <a:tc>
                  <a:txBody>
                    <a:bodyPr/>
                    <a:lstStyle/>
                    <a:p>
                      <a:pPr indent="0" lvl="0" marL="0" marR="0" rtl="0" algn="l">
                        <a:spcBef>
                          <a:spcPts val="0"/>
                        </a:spcBef>
                        <a:spcAft>
                          <a:spcPts val="0"/>
                        </a:spcAft>
                        <a:buNone/>
                      </a:pPr>
                      <a:r>
                        <a:rPr lang="en-US" sz="1800"/>
                        <a:t>NULL</a:t>
                      </a:r>
                      <a:endParaRPr sz="1800"/>
                    </a:p>
                  </a:txBody>
                  <a:tcPr marT="45725" marB="45725" marR="91450" marL="91450"/>
                </a:tc>
                <a:tc>
                  <a:txBody>
                    <a:bodyPr/>
                    <a:lstStyle/>
                    <a:p>
                      <a:pPr indent="0" lvl="0" marL="0" marR="0" rtl="0" algn="l">
                        <a:spcBef>
                          <a:spcPts val="0"/>
                        </a:spcBef>
                        <a:spcAft>
                          <a:spcPts val="0"/>
                        </a:spcAft>
                        <a:buNone/>
                      </a:pPr>
                      <a:r>
                        <a:rPr lang="en-US" sz="1800"/>
                        <a:t>Absence of type</a:t>
                      </a:r>
                      <a:endParaRPr sz="1800"/>
                    </a:p>
                  </a:txBody>
                  <a:tcPr marT="45725" marB="45725" marR="91450" marL="91450"/>
                </a:tc>
              </a:tr>
              <a:tr h="370850">
                <a:tc>
                  <a:txBody>
                    <a:bodyPr/>
                    <a:lstStyle/>
                    <a:p>
                      <a:pPr indent="0" lvl="0" marL="0" marR="0" rtl="0" algn="l">
                        <a:spcBef>
                          <a:spcPts val="0"/>
                        </a:spcBef>
                        <a:spcAft>
                          <a:spcPts val="0"/>
                        </a:spcAft>
                        <a:buNone/>
                      </a:pPr>
                      <a:r>
                        <a:rPr lang="en-US" sz="1800"/>
                        <a:t>Nan</a:t>
                      </a:r>
                      <a:endParaRPr sz="1800"/>
                    </a:p>
                  </a:txBody>
                  <a:tcPr marT="45725" marB="45725" marR="91450" marL="91450"/>
                </a:tc>
                <a:tc>
                  <a:txBody>
                    <a:bodyPr/>
                    <a:lstStyle/>
                    <a:p>
                      <a:pPr indent="0" lvl="0" marL="0" marR="0" rtl="0" algn="l">
                        <a:spcBef>
                          <a:spcPts val="0"/>
                        </a:spcBef>
                        <a:spcAft>
                          <a:spcPts val="0"/>
                        </a:spcAft>
                        <a:buNone/>
                      </a:pPr>
                      <a:r>
                        <a:rPr lang="en-US" sz="1800"/>
                        <a:t>Not</a:t>
                      </a:r>
                      <a:r>
                        <a:rPr lang="en-US" sz="1800"/>
                        <a:t> a Number</a:t>
                      </a:r>
                      <a:endParaRPr sz="1800"/>
                    </a:p>
                  </a:txBody>
                  <a:tcPr marT="45725" marB="45725" marR="91450" marL="91450"/>
                </a:tc>
              </a:tr>
              <a:tr h="370850">
                <a:tc>
                  <a:txBody>
                    <a:bodyPr/>
                    <a:lstStyle/>
                    <a:p>
                      <a:pPr indent="0" lvl="0" marL="0" marR="0" rtl="0" algn="l">
                        <a:spcBef>
                          <a:spcPts val="0"/>
                        </a:spcBef>
                        <a:spcAft>
                          <a:spcPts val="0"/>
                        </a:spcAft>
                        <a:buNone/>
                      </a:pPr>
                      <a:r>
                        <a:rPr lang="en-US" sz="1800"/>
                        <a:t>Infinity </a:t>
                      </a:r>
                      <a:endParaRPr sz="1800"/>
                    </a:p>
                  </a:txBody>
                  <a:tcPr marT="45725" marB="45725" marR="91450" marL="91450"/>
                </a:tc>
                <a:tc>
                  <a:txBody>
                    <a:bodyPr/>
                    <a:lstStyle/>
                    <a:p>
                      <a:pPr indent="0" lvl="0" marL="0" marR="0" rtl="0" algn="l">
                        <a:spcBef>
                          <a:spcPts val="0"/>
                        </a:spcBef>
                        <a:spcAft>
                          <a:spcPts val="0"/>
                        </a:spcAft>
                        <a:buNone/>
                      </a:pPr>
                      <a:r>
                        <a:rPr lang="en-US" sz="1800"/>
                        <a:t>∞ as  well as -∞</a:t>
                      </a:r>
                      <a:endParaRPr sz="1800"/>
                    </a:p>
                  </a:txBody>
                  <a:tcPr marT="45725" marB="45725" marR="91450" marL="91450"/>
                </a:tc>
              </a:tr>
              <a:tr h="370850">
                <a:tc>
                  <a:txBody>
                    <a:bodyPr/>
                    <a:lstStyle/>
                    <a:p>
                      <a:pPr indent="0" lvl="0" marL="0" marR="0" rtl="0" algn="l">
                        <a:spcBef>
                          <a:spcPts val="0"/>
                        </a:spcBef>
                        <a:spcAft>
                          <a:spcPts val="0"/>
                        </a:spcAft>
                        <a:buNone/>
                      </a:pPr>
                      <a:r>
                        <a:rPr lang="en-US" sz="1800"/>
                        <a:t>NA</a:t>
                      </a:r>
                      <a:endParaRPr sz="1800"/>
                    </a:p>
                  </a:txBody>
                  <a:tcPr marT="45725" marB="45725" marR="91450" marL="91450"/>
                </a:tc>
                <a:tc>
                  <a:txBody>
                    <a:bodyPr/>
                    <a:lstStyle/>
                    <a:p>
                      <a:pPr indent="0" lvl="0" marL="0" marR="0" rtl="0" algn="l">
                        <a:spcBef>
                          <a:spcPts val="0"/>
                        </a:spcBef>
                        <a:spcAft>
                          <a:spcPts val="0"/>
                        </a:spcAft>
                        <a:buNone/>
                      </a:pPr>
                      <a:r>
                        <a:rPr lang="en-US" sz="1800"/>
                        <a:t>Used to represent</a:t>
                      </a:r>
                      <a:r>
                        <a:rPr lang="en-US" sz="1800"/>
                        <a:t> missing data</a:t>
                      </a:r>
                      <a:endParaRPr sz="1800"/>
                    </a:p>
                  </a:txBody>
                  <a:tcPr marT="45725" marB="45725" marR="91450" marL="91450"/>
                </a:tc>
              </a:tr>
            </a:tbl>
          </a:graphicData>
        </a:graphic>
      </p:graphicFrame>
      <p:sp>
        <p:nvSpPr>
          <p:cNvPr id="187" name="Google Shape;187;p27"/>
          <p:cNvSpPr txBox="1"/>
          <p:nvPr/>
        </p:nvSpPr>
        <p:spPr>
          <a:xfrm>
            <a:off x="609600" y="5105400"/>
            <a:ext cx="8305800" cy="369332"/>
          </a:xfrm>
          <a:prstGeom prst="rect">
            <a:avLst/>
          </a:prstGeom>
          <a:noFill/>
          <a:ln>
            <a:noFill/>
          </a:ln>
        </p:spPr>
        <p:txBody>
          <a:bodyPr anchorCtr="0" anchor="t" bIns="45700" lIns="91425" spcFirstLastPara="1" rIns="91425" wrap="square" tIns="45700">
            <a:noAutofit/>
          </a:bodyPr>
          <a:lstStyle/>
          <a:p>
            <a:pPr indent="-114300" lvl="0" marL="0" marR="0" rtl="0" algn="l">
              <a:spcBef>
                <a:spcPts val="0"/>
              </a:spcBef>
              <a:spcAft>
                <a:spcPts val="0"/>
              </a:spcAft>
              <a:buClr>
                <a:schemeClr val="lt1"/>
              </a:buClr>
              <a:buSzPts val="1800"/>
              <a:buFont typeface="Arial"/>
              <a:buChar char="•"/>
            </a:pPr>
            <a:r>
              <a:rPr lang="en-US" sz="1800">
                <a:solidFill>
                  <a:schemeClr val="lt1"/>
                </a:solidFill>
                <a:latin typeface="Constantia"/>
                <a:ea typeface="Constantia"/>
                <a:cs typeface="Constantia"/>
                <a:sym typeface="Constantia"/>
              </a:rPr>
              <a:t>  To create vector C() function is used</a:t>
            </a:r>
            <a:endParaRPr sz="1800">
              <a:solidFill>
                <a:schemeClr val="lt1"/>
              </a:solidFill>
              <a:latin typeface="Constantia"/>
              <a:ea typeface="Constantia"/>
              <a:cs typeface="Constantia"/>
              <a:sym typeface="Constant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210"/>
              <a:buChar char="⚫"/>
            </a:pPr>
            <a:r>
              <a:rPr lang="en-US" u="sng"/>
              <a:t>Lists</a:t>
            </a:r>
            <a:endParaRPr/>
          </a:p>
          <a:p>
            <a:pPr indent="-274320" lvl="1" marL="640080" rtl="0" algn="l">
              <a:lnSpc>
                <a:spcPct val="90000"/>
              </a:lnSpc>
              <a:spcBef>
                <a:spcPts val="300"/>
              </a:spcBef>
              <a:spcAft>
                <a:spcPts val="0"/>
              </a:spcAft>
              <a:buSzPts val="2040"/>
              <a:buChar char="⚫"/>
            </a:pPr>
            <a:r>
              <a:rPr lang="en-US"/>
              <a:t>can contain many different types of elements inside it like vectors, functions and even another list inside it.</a:t>
            </a:r>
            <a:endParaRPr/>
          </a:p>
          <a:p>
            <a:pPr indent="-228600" lvl="3" marL="1280160" rtl="0" algn="l">
              <a:lnSpc>
                <a:spcPct val="90000"/>
              </a:lnSpc>
              <a:spcBef>
                <a:spcPts val="300"/>
              </a:spcBef>
              <a:spcAft>
                <a:spcPts val="0"/>
              </a:spcAft>
              <a:buSzPts val="1615"/>
              <a:buNone/>
            </a:pPr>
            <a:r>
              <a:rPr lang="en-US"/>
              <a:t>&gt;A= list(c(2,5,4), 21.4, 5+8i)</a:t>
            </a:r>
            <a:endParaRPr/>
          </a:p>
          <a:p>
            <a:pPr indent="-228600" lvl="3" marL="1280160" rtl="0" algn="l">
              <a:lnSpc>
                <a:spcPct val="90000"/>
              </a:lnSpc>
              <a:spcBef>
                <a:spcPts val="300"/>
              </a:spcBef>
              <a:spcAft>
                <a:spcPts val="0"/>
              </a:spcAft>
              <a:buSzPts val="1615"/>
              <a:buNone/>
            </a:pPr>
            <a:r>
              <a:rPr lang="en-US"/>
              <a:t>&gt; print(A)</a:t>
            </a:r>
            <a:endParaRPr/>
          </a:p>
          <a:p>
            <a:pPr indent="-228600" lvl="3" marL="1280160" rtl="0" algn="l">
              <a:lnSpc>
                <a:spcPct val="90000"/>
              </a:lnSpc>
              <a:spcBef>
                <a:spcPts val="300"/>
              </a:spcBef>
              <a:spcAft>
                <a:spcPts val="0"/>
              </a:spcAft>
              <a:buSzPts val="1615"/>
              <a:buNone/>
            </a:pPr>
            <a:r>
              <a:rPr lang="en-US"/>
              <a:t>[[1]]</a:t>
            </a:r>
            <a:endParaRPr/>
          </a:p>
          <a:p>
            <a:pPr indent="-228600" lvl="3" marL="1280160" rtl="0" algn="l">
              <a:lnSpc>
                <a:spcPct val="90000"/>
              </a:lnSpc>
              <a:spcBef>
                <a:spcPts val="300"/>
              </a:spcBef>
              <a:spcAft>
                <a:spcPts val="0"/>
              </a:spcAft>
              <a:buSzPts val="1615"/>
              <a:buNone/>
            </a:pPr>
            <a:r>
              <a:rPr lang="en-US"/>
              <a:t>[1] 2 5 4</a:t>
            </a:r>
            <a:endParaRPr/>
          </a:p>
          <a:p>
            <a:pPr indent="-228600" lvl="3" marL="1280160" rtl="0" algn="l">
              <a:lnSpc>
                <a:spcPct val="90000"/>
              </a:lnSpc>
              <a:spcBef>
                <a:spcPts val="300"/>
              </a:spcBef>
              <a:spcAft>
                <a:spcPts val="0"/>
              </a:spcAft>
              <a:buSzPts val="1615"/>
              <a:buNone/>
            </a:pPr>
            <a:r>
              <a:rPr lang="en-US"/>
              <a:t> [[2]]</a:t>
            </a:r>
            <a:endParaRPr/>
          </a:p>
          <a:p>
            <a:pPr indent="-228600" lvl="3" marL="1280160" rtl="0" algn="l">
              <a:lnSpc>
                <a:spcPct val="90000"/>
              </a:lnSpc>
              <a:spcBef>
                <a:spcPts val="300"/>
              </a:spcBef>
              <a:spcAft>
                <a:spcPts val="0"/>
              </a:spcAft>
              <a:buSzPts val="1615"/>
              <a:buNone/>
            </a:pPr>
            <a:r>
              <a:rPr lang="en-US"/>
              <a:t>[1] 21.4 </a:t>
            </a:r>
            <a:endParaRPr/>
          </a:p>
          <a:p>
            <a:pPr indent="-228600" lvl="3" marL="1280160" rtl="0" algn="l">
              <a:lnSpc>
                <a:spcPct val="90000"/>
              </a:lnSpc>
              <a:spcBef>
                <a:spcPts val="300"/>
              </a:spcBef>
              <a:spcAft>
                <a:spcPts val="0"/>
              </a:spcAft>
              <a:buSzPts val="1615"/>
              <a:buNone/>
            </a:pPr>
            <a:r>
              <a:rPr lang="en-US"/>
              <a:t>[[3]]</a:t>
            </a:r>
            <a:endParaRPr/>
          </a:p>
          <a:p>
            <a:pPr indent="-228600" lvl="3" marL="1280160" rtl="0" algn="l">
              <a:lnSpc>
                <a:spcPct val="90000"/>
              </a:lnSpc>
              <a:spcBef>
                <a:spcPts val="300"/>
              </a:spcBef>
              <a:spcAft>
                <a:spcPts val="0"/>
              </a:spcAft>
              <a:buSzPts val="1615"/>
              <a:buNone/>
            </a:pPr>
            <a:r>
              <a:rPr lang="en-US"/>
              <a:t>[1] 5+8i</a:t>
            </a:r>
            <a:endParaRPr/>
          </a:p>
          <a:p>
            <a:pPr indent="-274320" lvl="0" marL="274320" rtl="0" algn="l">
              <a:lnSpc>
                <a:spcPct val="90000"/>
              </a:lnSpc>
              <a:spcBef>
                <a:spcPts val="600"/>
              </a:spcBef>
              <a:spcAft>
                <a:spcPts val="0"/>
              </a:spcAft>
              <a:buSzPts val="2210"/>
              <a:buChar char="⚫"/>
            </a:pPr>
            <a:r>
              <a:rPr lang="en-US"/>
              <a:t>(Vector all data are of the same data type, Lists store the data of different data types)</a:t>
            </a:r>
            <a:endParaRPr/>
          </a:p>
        </p:txBody>
      </p:sp>
      <p:sp>
        <p:nvSpPr>
          <p:cNvPr id="193" name="Google Shape;193;p28"/>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Data Types Contd…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u="sng"/>
              <a:t>Matrices</a:t>
            </a:r>
            <a:endParaRPr/>
          </a:p>
          <a:p>
            <a:pPr indent="-274320" lvl="1" marL="640080" rtl="0" algn="l">
              <a:spcBef>
                <a:spcPts val="300"/>
              </a:spcBef>
              <a:spcAft>
                <a:spcPts val="0"/>
              </a:spcAft>
              <a:buSzPts val="2040"/>
              <a:buChar char="⚫"/>
            </a:pPr>
            <a:r>
              <a:rPr lang="en-US"/>
              <a:t>Matrices are 2-dimensional vectors </a:t>
            </a:r>
            <a:endParaRPr/>
          </a:p>
          <a:p>
            <a:pPr indent="-274320" lvl="1" marL="640080" rtl="0" algn="l">
              <a:spcBef>
                <a:spcPts val="300"/>
              </a:spcBef>
              <a:spcAft>
                <a:spcPts val="0"/>
              </a:spcAft>
              <a:buSzPts val="2040"/>
              <a:buChar char="⚫"/>
            </a:pPr>
            <a:r>
              <a:rPr lang="en-US"/>
              <a:t>Created using the default constructor matrix() function</a:t>
            </a:r>
            <a:endParaRPr/>
          </a:p>
          <a:p>
            <a:pPr indent="-274320" lvl="1" marL="640080" rtl="0" algn="l">
              <a:spcBef>
                <a:spcPts val="300"/>
              </a:spcBef>
              <a:spcAft>
                <a:spcPts val="0"/>
              </a:spcAft>
              <a:buSzPts val="2040"/>
              <a:buChar char="⚫"/>
            </a:pPr>
            <a:r>
              <a:rPr lang="en-US"/>
              <a:t>passing it a number for nrow and ncol </a:t>
            </a:r>
            <a:endParaRPr/>
          </a:p>
          <a:p>
            <a:pPr indent="-274320" lvl="1" marL="640080" rtl="0" algn="l">
              <a:spcBef>
                <a:spcPts val="300"/>
              </a:spcBef>
              <a:spcAft>
                <a:spcPts val="0"/>
              </a:spcAft>
              <a:buSzPts val="2040"/>
              <a:buChar char="⚫"/>
            </a:pPr>
            <a:r>
              <a:rPr lang="en-US"/>
              <a:t>M = matrix( c('a','a','b','c','b','a'), nrow = 2, ncol = 3, byrow = TRUE)</a:t>
            </a:r>
            <a:endParaRPr/>
          </a:p>
          <a:p>
            <a:pPr indent="-228600" lvl="4" marL="1554480" rtl="0" algn="l">
              <a:spcBef>
                <a:spcPts val="340"/>
              </a:spcBef>
              <a:spcAft>
                <a:spcPts val="0"/>
              </a:spcAft>
              <a:buSzPts val="1360"/>
              <a:buNone/>
            </a:pPr>
            <a:r>
              <a:rPr lang="en-US"/>
              <a:t>&gt; M [,1] [,2] [,3] </a:t>
            </a:r>
            <a:endParaRPr/>
          </a:p>
          <a:p>
            <a:pPr indent="-228600" lvl="4" marL="1554480" rtl="0" algn="l">
              <a:spcBef>
                <a:spcPts val="340"/>
              </a:spcBef>
              <a:spcAft>
                <a:spcPts val="0"/>
              </a:spcAft>
              <a:buSzPts val="1360"/>
              <a:buNone/>
            </a:pPr>
            <a:r>
              <a:rPr lang="en-US"/>
              <a:t>[1,]    "a" "a" "b" </a:t>
            </a:r>
            <a:endParaRPr/>
          </a:p>
          <a:p>
            <a:pPr indent="-228600" lvl="4" marL="1554480" rtl="0" algn="l">
              <a:spcBef>
                <a:spcPts val="340"/>
              </a:spcBef>
              <a:spcAft>
                <a:spcPts val="0"/>
              </a:spcAft>
              <a:buSzPts val="1360"/>
              <a:buNone/>
            </a:pPr>
            <a:r>
              <a:rPr lang="en-US"/>
              <a:t>[2,]    "c" "b" "a“ </a:t>
            </a:r>
            <a:endParaRPr u="sng"/>
          </a:p>
          <a:p>
            <a:pPr indent="-274320" lvl="1" marL="640080" rtl="0" algn="l">
              <a:spcBef>
                <a:spcPts val="300"/>
              </a:spcBef>
              <a:spcAft>
                <a:spcPts val="0"/>
              </a:spcAft>
              <a:buSzPts val="2040"/>
              <a:buChar char="⚫"/>
            </a:pPr>
            <a:r>
              <a:rPr lang="en-US"/>
              <a:t>Default will be by column</a:t>
            </a:r>
            <a:endParaRPr/>
          </a:p>
        </p:txBody>
      </p:sp>
      <p:sp>
        <p:nvSpPr>
          <p:cNvPr id="199" name="Google Shape;199;p29"/>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Data Types Contd…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879"/>
              <a:buChar char="⚫"/>
            </a:pPr>
            <a:r>
              <a:rPr lang="en-US" sz="2210" u="sng"/>
              <a:t>Arrays</a:t>
            </a:r>
            <a:endParaRPr/>
          </a:p>
          <a:p>
            <a:pPr indent="-274320" lvl="1" marL="640080" rtl="0" algn="l">
              <a:lnSpc>
                <a:spcPct val="80000"/>
              </a:lnSpc>
              <a:spcBef>
                <a:spcPts val="300"/>
              </a:spcBef>
              <a:spcAft>
                <a:spcPts val="0"/>
              </a:spcAft>
              <a:buSzPts val="1734"/>
              <a:buChar char="⚫"/>
            </a:pPr>
            <a:r>
              <a:rPr lang="en-US" sz="2040"/>
              <a:t>Any numbers of dimensions</a:t>
            </a:r>
            <a:endParaRPr/>
          </a:p>
          <a:p>
            <a:pPr indent="-274320" lvl="1" marL="640080" rtl="0" algn="l">
              <a:lnSpc>
                <a:spcPct val="80000"/>
              </a:lnSpc>
              <a:spcBef>
                <a:spcPts val="300"/>
              </a:spcBef>
              <a:spcAft>
                <a:spcPts val="0"/>
              </a:spcAft>
              <a:buSzPts val="1734"/>
              <a:buChar char="⚫"/>
            </a:pPr>
            <a:r>
              <a:rPr lang="en-US" sz="2040"/>
              <a:t>takes a </a:t>
            </a:r>
            <a:r>
              <a:rPr i="1" lang="en-US" sz="2040"/>
              <a:t>dim</a:t>
            </a:r>
            <a:r>
              <a:rPr lang="en-US" sz="2040"/>
              <a:t> attribute which creates the required number of dimension</a:t>
            </a:r>
            <a:endParaRPr/>
          </a:p>
          <a:p>
            <a:pPr indent="-274320" lvl="1" marL="640080" rtl="0" algn="l">
              <a:lnSpc>
                <a:spcPct val="80000"/>
              </a:lnSpc>
              <a:spcBef>
                <a:spcPts val="300"/>
              </a:spcBef>
              <a:spcAft>
                <a:spcPts val="0"/>
              </a:spcAft>
              <a:buSzPts val="1734"/>
              <a:buChar char="⚫"/>
            </a:pPr>
            <a:r>
              <a:rPr lang="en-US" sz="2040"/>
              <a:t>To create array of 2X3, with elements 1,2,3, dimension 3 times</a:t>
            </a:r>
            <a:endParaRPr/>
          </a:p>
          <a:p>
            <a:pPr indent="-228600" lvl="4" marL="1554480" rtl="0" algn="l">
              <a:lnSpc>
                <a:spcPct val="80000"/>
              </a:lnSpc>
              <a:spcBef>
                <a:spcPts val="340"/>
              </a:spcBef>
              <a:spcAft>
                <a:spcPts val="0"/>
              </a:spcAft>
              <a:buSzPts val="1156"/>
              <a:buNone/>
            </a:pPr>
            <a:r>
              <a:rPr lang="en-US" sz="1360"/>
              <a:t>&gt; A&lt;- array(c(1,2,3), dim=c(2,3,3)) </a:t>
            </a:r>
            <a:endParaRPr/>
          </a:p>
          <a:p>
            <a:pPr indent="-228600" lvl="4" marL="1554480" rtl="0" algn="l">
              <a:lnSpc>
                <a:spcPct val="80000"/>
              </a:lnSpc>
              <a:spcBef>
                <a:spcPts val="340"/>
              </a:spcBef>
              <a:spcAft>
                <a:spcPts val="0"/>
              </a:spcAft>
              <a:buSzPts val="1156"/>
              <a:buNone/>
            </a:pPr>
            <a:r>
              <a:rPr lang="en-US" sz="1360"/>
              <a:t>&gt; A </a:t>
            </a:r>
            <a:endParaRPr/>
          </a:p>
          <a:p>
            <a:pPr indent="-228600" lvl="4" marL="1554480" rtl="0" algn="l">
              <a:lnSpc>
                <a:spcPct val="80000"/>
              </a:lnSpc>
              <a:spcBef>
                <a:spcPts val="340"/>
              </a:spcBef>
              <a:spcAft>
                <a:spcPts val="0"/>
              </a:spcAft>
              <a:buSzPts val="1156"/>
              <a:buNone/>
            </a:pPr>
            <a:r>
              <a:rPr lang="en-US" sz="1360"/>
              <a:t>, , 1</a:t>
            </a:r>
            <a:endParaRPr/>
          </a:p>
          <a:p>
            <a:pPr indent="-228600" lvl="4" marL="1554480" rtl="0" algn="l">
              <a:lnSpc>
                <a:spcPct val="80000"/>
              </a:lnSpc>
              <a:spcBef>
                <a:spcPts val="340"/>
              </a:spcBef>
              <a:spcAft>
                <a:spcPts val="0"/>
              </a:spcAft>
              <a:buSzPts val="1156"/>
              <a:buNone/>
            </a:pPr>
            <a:r>
              <a:rPr lang="en-US" sz="1360"/>
              <a:t>     [,1] [,2] [,3] </a:t>
            </a:r>
            <a:endParaRPr/>
          </a:p>
          <a:p>
            <a:pPr indent="-228600" lvl="4" marL="1554480" rtl="0" algn="l">
              <a:lnSpc>
                <a:spcPct val="80000"/>
              </a:lnSpc>
              <a:spcBef>
                <a:spcPts val="340"/>
              </a:spcBef>
              <a:spcAft>
                <a:spcPts val="0"/>
              </a:spcAft>
              <a:buSzPts val="1156"/>
              <a:buNone/>
            </a:pPr>
            <a:r>
              <a:rPr lang="en-US" sz="1360"/>
              <a:t>[1,]  1     3     2 </a:t>
            </a:r>
            <a:endParaRPr/>
          </a:p>
          <a:p>
            <a:pPr indent="-228600" lvl="4" marL="1554480" rtl="0" algn="l">
              <a:lnSpc>
                <a:spcPct val="80000"/>
              </a:lnSpc>
              <a:spcBef>
                <a:spcPts val="340"/>
              </a:spcBef>
              <a:spcAft>
                <a:spcPts val="0"/>
              </a:spcAft>
              <a:buSzPts val="1156"/>
              <a:buNone/>
            </a:pPr>
            <a:r>
              <a:rPr lang="en-US" sz="1360"/>
              <a:t>[2,] 2     1      3 </a:t>
            </a:r>
            <a:endParaRPr/>
          </a:p>
          <a:p>
            <a:pPr indent="-228600" lvl="4" marL="1554480" rtl="0" algn="l">
              <a:lnSpc>
                <a:spcPct val="80000"/>
              </a:lnSpc>
              <a:spcBef>
                <a:spcPts val="340"/>
              </a:spcBef>
              <a:spcAft>
                <a:spcPts val="0"/>
              </a:spcAft>
              <a:buSzPts val="1156"/>
              <a:buNone/>
            </a:pPr>
            <a:r>
              <a:rPr lang="en-US" sz="1360"/>
              <a:t>, , 2</a:t>
            </a:r>
            <a:endParaRPr/>
          </a:p>
          <a:p>
            <a:pPr indent="-228600" lvl="4" marL="1554480" rtl="0" algn="l">
              <a:lnSpc>
                <a:spcPct val="80000"/>
              </a:lnSpc>
              <a:spcBef>
                <a:spcPts val="340"/>
              </a:spcBef>
              <a:spcAft>
                <a:spcPts val="0"/>
              </a:spcAft>
              <a:buSzPts val="1156"/>
              <a:buNone/>
            </a:pPr>
            <a:r>
              <a:rPr lang="en-US" sz="1360"/>
              <a:t>     [,1] [,2] [,3] </a:t>
            </a:r>
            <a:endParaRPr/>
          </a:p>
          <a:p>
            <a:pPr indent="-228600" lvl="4" marL="1554480" rtl="0" algn="l">
              <a:lnSpc>
                <a:spcPct val="80000"/>
              </a:lnSpc>
              <a:spcBef>
                <a:spcPts val="340"/>
              </a:spcBef>
              <a:spcAft>
                <a:spcPts val="0"/>
              </a:spcAft>
              <a:buSzPts val="1156"/>
              <a:buNone/>
            </a:pPr>
            <a:r>
              <a:rPr lang="en-US" sz="1360"/>
              <a:t>[1,]   1     3    2 </a:t>
            </a:r>
            <a:endParaRPr/>
          </a:p>
          <a:p>
            <a:pPr indent="-228600" lvl="4" marL="1554480" rtl="0" algn="l">
              <a:lnSpc>
                <a:spcPct val="80000"/>
              </a:lnSpc>
              <a:spcBef>
                <a:spcPts val="340"/>
              </a:spcBef>
              <a:spcAft>
                <a:spcPts val="0"/>
              </a:spcAft>
              <a:buSzPts val="1156"/>
              <a:buNone/>
            </a:pPr>
            <a:r>
              <a:rPr lang="en-US" sz="1360"/>
              <a:t>[2,]  2     1    3 </a:t>
            </a:r>
            <a:endParaRPr/>
          </a:p>
          <a:p>
            <a:pPr indent="-228600" lvl="4" marL="1554480" rtl="0" algn="l">
              <a:lnSpc>
                <a:spcPct val="80000"/>
              </a:lnSpc>
              <a:spcBef>
                <a:spcPts val="340"/>
              </a:spcBef>
              <a:spcAft>
                <a:spcPts val="0"/>
              </a:spcAft>
              <a:buSzPts val="1156"/>
              <a:buNone/>
            </a:pPr>
            <a:r>
              <a:rPr lang="en-US" sz="1360"/>
              <a:t>, , 3 </a:t>
            </a:r>
            <a:endParaRPr/>
          </a:p>
          <a:p>
            <a:pPr indent="-228600" lvl="4" marL="1554480" rtl="0" algn="l">
              <a:lnSpc>
                <a:spcPct val="80000"/>
              </a:lnSpc>
              <a:spcBef>
                <a:spcPts val="340"/>
              </a:spcBef>
              <a:spcAft>
                <a:spcPts val="0"/>
              </a:spcAft>
              <a:buSzPts val="1156"/>
              <a:buNone/>
            </a:pPr>
            <a:r>
              <a:rPr lang="en-US" sz="1360"/>
              <a:t>    [,1] [,2] [,3] </a:t>
            </a:r>
            <a:endParaRPr/>
          </a:p>
          <a:p>
            <a:pPr indent="-228600" lvl="4" marL="1554480" rtl="0" algn="l">
              <a:lnSpc>
                <a:spcPct val="80000"/>
              </a:lnSpc>
              <a:spcBef>
                <a:spcPts val="340"/>
              </a:spcBef>
              <a:spcAft>
                <a:spcPts val="0"/>
              </a:spcAft>
              <a:buSzPts val="1156"/>
              <a:buNone/>
            </a:pPr>
            <a:r>
              <a:rPr lang="en-US" sz="1360"/>
              <a:t>[1,]  1    3    2 </a:t>
            </a:r>
            <a:endParaRPr/>
          </a:p>
          <a:p>
            <a:pPr indent="-228600" lvl="4" marL="1554480" rtl="0" algn="l">
              <a:lnSpc>
                <a:spcPct val="80000"/>
              </a:lnSpc>
              <a:spcBef>
                <a:spcPts val="340"/>
              </a:spcBef>
              <a:spcAft>
                <a:spcPts val="0"/>
              </a:spcAft>
              <a:buSzPts val="1156"/>
              <a:buNone/>
            </a:pPr>
            <a:r>
              <a:rPr lang="en-US" sz="1360"/>
              <a:t>[2,]  2   1    3</a:t>
            </a:r>
            <a:endParaRPr/>
          </a:p>
          <a:p>
            <a:pPr indent="-164211" lvl="1" marL="640080" rtl="0" algn="l">
              <a:lnSpc>
                <a:spcPct val="80000"/>
              </a:lnSpc>
              <a:spcBef>
                <a:spcPts val="300"/>
              </a:spcBef>
              <a:spcAft>
                <a:spcPts val="0"/>
              </a:spcAft>
              <a:buSzPts val="1734"/>
              <a:buNone/>
            </a:pPr>
            <a:r>
              <a:t/>
            </a:r>
            <a:endParaRPr sz="2040"/>
          </a:p>
        </p:txBody>
      </p:sp>
      <p:sp>
        <p:nvSpPr>
          <p:cNvPr id="205" name="Google Shape;205;p30"/>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Data Types Contd…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u="sng"/>
              <a:t>Factors</a:t>
            </a:r>
            <a:endParaRPr/>
          </a:p>
          <a:p>
            <a:pPr indent="-274320" lvl="1" marL="640080" rtl="0" algn="l">
              <a:spcBef>
                <a:spcPts val="300"/>
              </a:spcBef>
              <a:spcAft>
                <a:spcPts val="0"/>
              </a:spcAft>
              <a:buSzPts val="2040"/>
              <a:buChar char="⚫"/>
            </a:pPr>
            <a:r>
              <a:rPr lang="en-US"/>
              <a:t>Used to categorize the data and store as levels</a:t>
            </a:r>
            <a:endParaRPr/>
          </a:p>
          <a:p>
            <a:pPr indent="-274320" lvl="1" marL="640080" rtl="0" algn="l">
              <a:spcBef>
                <a:spcPts val="300"/>
              </a:spcBef>
              <a:spcAft>
                <a:spcPts val="0"/>
              </a:spcAft>
              <a:buSzPts val="2040"/>
              <a:buChar char="⚫"/>
            </a:pPr>
            <a:r>
              <a:rPr lang="en-US"/>
              <a:t>Useful in statistical modelling</a:t>
            </a:r>
            <a:endParaRPr/>
          </a:p>
          <a:p>
            <a:pPr indent="-228600" lvl="3" marL="1280160" rtl="0" algn="l">
              <a:spcBef>
                <a:spcPts val="300"/>
              </a:spcBef>
              <a:spcAft>
                <a:spcPts val="0"/>
              </a:spcAft>
              <a:buSzPts val="1615"/>
              <a:buNone/>
            </a:pPr>
            <a:r>
              <a:rPr lang="en-US"/>
              <a:t>&gt; A&lt;- c(2,3,5,34,3,2,56,34) </a:t>
            </a:r>
            <a:endParaRPr/>
          </a:p>
          <a:p>
            <a:pPr indent="-228600" lvl="3" marL="1280160" rtl="0" algn="l">
              <a:spcBef>
                <a:spcPts val="300"/>
              </a:spcBef>
              <a:spcAft>
                <a:spcPts val="0"/>
              </a:spcAft>
              <a:buSzPts val="1615"/>
              <a:buNone/>
            </a:pPr>
            <a:r>
              <a:rPr lang="en-US"/>
              <a:t>&gt; Afact= factor(A)</a:t>
            </a:r>
            <a:endParaRPr/>
          </a:p>
          <a:p>
            <a:pPr indent="-228600" lvl="3" marL="1280160" rtl="0" algn="l">
              <a:spcBef>
                <a:spcPts val="300"/>
              </a:spcBef>
              <a:spcAft>
                <a:spcPts val="0"/>
              </a:spcAft>
              <a:buSzPts val="1615"/>
              <a:buNone/>
            </a:pPr>
            <a:r>
              <a:rPr lang="en-US"/>
              <a:t> &gt; Afact</a:t>
            </a:r>
            <a:endParaRPr/>
          </a:p>
          <a:p>
            <a:pPr indent="-228600" lvl="3" marL="1280160" rtl="0" algn="l">
              <a:spcBef>
                <a:spcPts val="300"/>
              </a:spcBef>
              <a:spcAft>
                <a:spcPts val="0"/>
              </a:spcAft>
              <a:buSzPts val="1615"/>
              <a:buNone/>
            </a:pPr>
            <a:r>
              <a:rPr lang="en-US"/>
              <a:t> [1] 2 3 5 34 3 2 56 34</a:t>
            </a:r>
            <a:endParaRPr/>
          </a:p>
          <a:p>
            <a:pPr indent="-228600" lvl="3" marL="1280160" rtl="0" algn="l">
              <a:spcBef>
                <a:spcPts val="300"/>
              </a:spcBef>
              <a:spcAft>
                <a:spcPts val="0"/>
              </a:spcAft>
              <a:buSzPts val="1615"/>
              <a:buNone/>
            </a:pPr>
            <a:r>
              <a:rPr lang="en-US"/>
              <a:t> Levels: 2 3 5 34 56</a:t>
            </a:r>
            <a:endParaRPr/>
          </a:p>
        </p:txBody>
      </p:sp>
      <p:sp>
        <p:nvSpPr>
          <p:cNvPr id="211" name="Google Shape;211;p3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Data Types Contd…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3780"/>
              <a:buFont typeface="Constantia"/>
              <a:buNone/>
            </a:pPr>
            <a:br>
              <a:rPr lang="en-US" sz="3780"/>
            </a:br>
            <a:r>
              <a:rPr b="1" lang="en-US" sz="3780"/>
              <a:t>Origin in the Bell Labs in the 1970’s </a:t>
            </a:r>
            <a:endParaRPr sz="3780"/>
          </a:p>
        </p:txBody>
      </p:sp>
      <p:pic>
        <p:nvPicPr>
          <p:cNvPr id="101" name="Google Shape;101;p14"/>
          <p:cNvPicPr preferRelativeResize="0"/>
          <p:nvPr>
            <p:ph idx="1" type="body"/>
          </p:nvPr>
        </p:nvPicPr>
        <p:blipFill rotWithShape="1">
          <a:blip r:embed="rId3">
            <a:alphaModFix/>
          </a:blip>
          <a:srcRect b="0" l="0" r="0" t="0"/>
          <a:stretch/>
        </p:blipFill>
        <p:spPr>
          <a:xfrm>
            <a:off x="228600" y="1981201"/>
            <a:ext cx="3276600" cy="2970460"/>
          </a:xfrm>
          <a:prstGeom prst="rect">
            <a:avLst/>
          </a:prstGeom>
          <a:noFill/>
          <a:ln>
            <a:noFill/>
          </a:ln>
        </p:spPr>
      </p:pic>
      <p:graphicFrame>
        <p:nvGraphicFramePr>
          <p:cNvPr id="102" name="Google Shape;102;p14"/>
          <p:cNvGraphicFramePr/>
          <p:nvPr/>
        </p:nvGraphicFramePr>
        <p:xfrm>
          <a:off x="3581400" y="1524000"/>
          <a:ext cx="3000000" cy="3000000"/>
        </p:xfrm>
        <a:graphic>
          <a:graphicData uri="http://schemas.openxmlformats.org/drawingml/2006/table">
            <a:tbl>
              <a:tblPr bandRow="1" firstRow="1">
                <a:noFill/>
                <a:tableStyleId>{F47D99E3-4AC9-45F9-AA49-BF2D823F76F9}</a:tableStyleId>
              </a:tblPr>
              <a:tblGrid>
                <a:gridCol w="1390650"/>
                <a:gridCol w="1390650"/>
                <a:gridCol w="1390650"/>
                <a:gridCol w="1390650"/>
              </a:tblGrid>
              <a:tr h="370850">
                <a:tc>
                  <a:txBody>
                    <a:bodyPr/>
                    <a:lstStyle/>
                    <a:p>
                      <a:pPr indent="0" lvl="0" marL="0" marR="0" rtl="0" algn="l">
                        <a:spcBef>
                          <a:spcPts val="0"/>
                        </a:spcBef>
                        <a:spcAft>
                          <a:spcPts val="0"/>
                        </a:spcAft>
                        <a:buNone/>
                      </a:pPr>
                      <a:r>
                        <a:rPr b="1" lang="en-US" sz="1800" u="none" cap="none" strike="noStrike">
                          <a:latin typeface="Arial"/>
                          <a:ea typeface="Arial"/>
                          <a:cs typeface="Arial"/>
                          <a:sym typeface="Arial"/>
                        </a:rPr>
                        <a:t>S V1</a:t>
                      </a:r>
                      <a:endParaRPr b="0" sz="1800" u="none" cap="none" strike="noStrike">
                        <a:latin typeface="Arial"/>
                        <a:ea typeface="Arial"/>
                        <a:cs typeface="Arial"/>
                        <a:sym typeface="Arial"/>
                      </a:endParaRPr>
                    </a:p>
                  </a:txBody>
                  <a:tcPr marT="142875" marB="142875" marR="142875" marL="142875" anchor="ctr"/>
                </a:tc>
                <a:tc>
                  <a:txBody>
                    <a:bodyPr/>
                    <a:lstStyle/>
                    <a:p>
                      <a:pPr indent="0" lvl="0" marL="0" marR="0" rtl="0" algn="l">
                        <a:spcBef>
                          <a:spcPts val="0"/>
                        </a:spcBef>
                        <a:spcAft>
                          <a:spcPts val="0"/>
                        </a:spcAft>
                        <a:buNone/>
                      </a:pPr>
                      <a:r>
                        <a:rPr b="1" lang="en-US" sz="1800" u="none" cap="none" strike="noStrike">
                          <a:latin typeface="Arial"/>
                          <a:ea typeface="Arial"/>
                          <a:cs typeface="Arial"/>
                          <a:sym typeface="Arial"/>
                        </a:rPr>
                        <a:t>S V2</a:t>
                      </a:r>
                      <a:endParaRPr b="0" sz="1800" u="none" cap="none" strike="noStrike">
                        <a:latin typeface="Arial"/>
                        <a:ea typeface="Arial"/>
                        <a:cs typeface="Arial"/>
                        <a:sym typeface="Arial"/>
                      </a:endParaRPr>
                    </a:p>
                  </a:txBody>
                  <a:tcPr marT="142875" marB="142875" marR="142875" marL="142875" anchor="ctr"/>
                </a:tc>
                <a:tc>
                  <a:txBody>
                    <a:bodyPr/>
                    <a:lstStyle/>
                    <a:p>
                      <a:pPr indent="0" lvl="0" marL="0" marR="0" rtl="0" algn="l">
                        <a:spcBef>
                          <a:spcPts val="0"/>
                        </a:spcBef>
                        <a:spcAft>
                          <a:spcPts val="0"/>
                        </a:spcAft>
                        <a:buNone/>
                      </a:pPr>
                      <a:r>
                        <a:rPr b="1" lang="en-US" sz="1800" u="none" cap="none" strike="noStrike">
                          <a:latin typeface="Arial"/>
                          <a:ea typeface="Arial"/>
                          <a:cs typeface="Arial"/>
                          <a:sym typeface="Arial"/>
                        </a:rPr>
                        <a:t>S V3</a:t>
                      </a:r>
                      <a:endParaRPr b="0" sz="1800" u="none" cap="none" strike="noStrike">
                        <a:latin typeface="Arial"/>
                        <a:ea typeface="Arial"/>
                        <a:cs typeface="Arial"/>
                        <a:sym typeface="Arial"/>
                      </a:endParaRPr>
                    </a:p>
                  </a:txBody>
                  <a:tcPr marT="142875" marB="142875" marR="142875" marL="142875" anchor="ctr"/>
                </a:tc>
                <a:tc>
                  <a:txBody>
                    <a:bodyPr/>
                    <a:lstStyle/>
                    <a:p>
                      <a:pPr indent="0" lvl="0" marL="0" marR="0" rtl="0" algn="l">
                        <a:spcBef>
                          <a:spcPts val="0"/>
                        </a:spcBef>
                        <a:spcAft>
                          <a:spcPts val="0"/>
                        </a:spcAft>
                        <a:buNone/>
                      </a:pPr>
                      <a:r>
                        <a:rPr b="1" lang="en-US" sz="1800" u="none" cap="none" strike="noStrike">
                          <a:latin typeface="Arial"/>
                          <a:ea typeface="Arial"/>
                          <a:cs typeface="Arial"/>
                          <a:sym typeface="Arial"/>
                        </a:rPr>
                        <a:t>S V4</a:t>
                      </a:r>
                      <a:endParaRPr b="0" sz="1800" u="none" cap="none" strike="noStrike">
                        <a:latin typeface="Arial"/>
                        <a:ea typeface="Arial"/>
                        <a:cs typeface="Arial"/>
                        <a:sym typeface="Arial"/>
                      </a:endParaRPr>
                    </a:p>
                  </a:txBody>
                  <a:tcPr marT="142875" marB="142875" marR="142875" marL="142875" anchor="ctr"/>
                </a:tc>
              </a:tr>
              <a:tr h="370850">
                <a:tc>
                  <a:txBody>
                    <a:bodyPr/>
                    <a:lstStyle/>
                    <a:p>
                      <a:pPr indent="0" lvl="0" marL="0" marR="0" rtl="0" algn="l">
                        <a:spcBef>
                          <a:spcPts val="0"/>
                        </a:spcBef>
                        <a:spcAft>
                          <a:spcPts val="0"/>
                        </a:spcAft>
                        <a:buNone/>
                      </a:pPr>
                      <a:r>
                        <a:rPr b="0" lang="en-US" sz="1600" u="none" cap="none" strike="noStrike">
                          <a:latin typeface="Times New Roman"/>
                          <a:ea typeface="Times New Roman"/>
                          <a:cs typeface="Times New Roman"/>
                          <a:sym typeface="Times New Roman"/>
                        </a:rPr>
                        <a:t>•</a:t>
                      </a:r>
                      <a:r>
                        <a:rPr b="1" lang="en-US" sz="1600" u="none" cap="none" strike="noStrike">
                          <a:latin typeface="Times New Roman"/>
                          <a:ea typeface="Times New Roman"/>
                          <a:cs typeface="Times New Roman"/>
                          <a:sym typeface="Times New Roman"/>
                        </a:rPr>
                        <a:t>FORTRAN</a:t>
                      </a:r>
                      <a:r>
                        <a:rPr b="0" lang="en-US" sz="1600" u="none" cap="none" strike="noStrike">
                          <a:latin typeface="Times New Roman"/>
                          <a:ea typeface="Times New Roman"/>
                          <a:cs typeface="Times New Roman"/>
                          <a:sym typeface="Times New Roman"/>
                        </a:rPr>
                        <a:t> based, via preprocessing tools</a:t>
                      </a:r>
                      <a:br>
                        <a:rPr b="0" lang="en-US" sz="1600" u="none" cap="none" strike="noStrike">
                          <a:latin typeface="Times New Roman"/>
                          <a:ea typeface="Times New Roman"/>
                          <a:cs typeface="Times New Roman"/>
                          <a:sym typeface="Times New Roman"/>
                        </a:rPr>
                      </a:br>
                      <a:r>
                        <a:rPr b="0" lang="en-US" sz="1600" u="none" cap="none" strike="noStrike">
                          <a:latin typeface="Times New Roman"/>
                          <a:ea typeface="Times New Roman"/>
                          <a:cs typeface="Times New Roman"/>
                          <a:sym typeface="Times New Roman"/>
                        </a:rPr>
                        <a:t>• Only for our (bizarre) operating system</a:t>
                      </a:r>
                      <a:br>
                        <a:rPr b="0" lang="en-US" sz="1600" u="none" cap="none" strike="noStrike">
                          <a:latin typeface="Times New Roman"/>
                          <a:ea typeface="Times New Roman"/>
                          <a:cs typeface="Times New Roman"/>
                          <a:sym typeface="Times New Roman"/>
                        </a:rPr>
                      </a:br>
                      <a:r>
                        <a:rPr b="0" lang="en-US" sz="1600" u="none" cap="none" strike="noStrike">
                          <a:latin typeface="Times New Roman"/>
                          <a:ea typeface="Times New Roman"/>
                          <a:cs typeface="Times New Roman"/>
                          <a:sym typeface="Times New Roman"/>
                        </a:rPr>
                        <a:t>• </a:t>
                      </a:r>
                      <a:r>
                        <a:rPr b="1" lang="en-US" sz="1600" u="none" cap="none" strike="noStrike">
                          <a:latin typeface="Times New Roman"/>
                          <a:ea typeface="Times New Roman"/>
                          <a:cs typeface="Times New Roman"/>
                          <a:sym typeface="Times New Roman"/>
                        </a:rPr>
                        <a:t>Adopted our existing graphics &amp; data structure software</a:t>
                      </a:r>
                      <a:endParaRPr/>
                    </a:p>
                  </a:txBody>
                  <a:tcPr marT="47625" marB="47625" marR="47625" marL="47625" anchor="ctr"/>
                </a:tc>
                <a:tc>
                  <a:txBody>
                    <a:bodyPr/>
                    <a:lstStyle/>
                    <a:p>
                      <a:pPr indent="0" lvl="0" marL="0" marR="0" rtl="0" algn="l">
                        <a:spcBef>
                          <a:spcPts val="0"/>
                        </a:spcBef>
                        <a:spcAft>
                          <a:spcPts val="0"/>
                        </a:spcAft>
                        <a:buNone/>
                      </a:pPr>
                      <a:r>
                        <a:rPr b="0" lang="en-US" sz="1600" u="none" cap="none" strike="noStrike">
                          <a:latin typeface="Times New Roman"/>
                          <a:ea typeface="Times New Roman"/>
                          <a:cs typeface="Times New Roman"/>
                          <a:sym typeface="Times New Roman"/>
                        </a:rPr>
                        <a:t>• Portability via a Unix implementation</a:t>
                      </a:r>
                      <a:br>
                        <a:rPr b="0" lang="en-US" sz="1600" u="none" cap="none" strike="noStrike">
                          <a:latin typeface="Times New Roman"/>
                          <a:ea typeface="Times New Roman"/>
                          <a:cs typeface="Times New Roman"/>
                          <a:sym typeface="Times New Roman"/>
                        </a:rPr>
                      </a:br>
                      <a:r>
                        <a:rPr b="0" lang="en-US" sz="1600" u="none" cap="none" strike="noStrike">
                          <a:latin typeface="Times New Roman"/>
                          <a:ea typeface="Times New Roman"/>
                          <a:cs typeface="Times New Roman"/>
                          <a:sym typeface="Times New Roman"/>
                        </a:rPr>
                        <a:t>• Most features carried over from V. 1</a:t>
                      </a:r>
                      <a:br>
                        <a:rPr b="0" lang="en-US" sz="1600" u="none" cap="none" strike="noStrike">
                          <a:latin typeface="Times New Roman"/>
                          <a:ea typeface="Times New Roman"/>
                          <a:cs typeface="Times New Roman"/>
                          <a:sym typeface="Times New Roman"/>
                        </a:rPr>
                      </a:br>
                      <a:r>
                        <a:rPr b="0" lang="en-US" sz="1600" u="none" cap="none" strike="noStrike">
                          <a:latin typeface="Times New Roman"/>
                          <a:ea typeface="Times New Roman"/>
                          <a:cs typeface="Times New Roman"/>
                          <a:sym typeface="Times New Roman"/>
                        </a:rPr>
                        <a:t>• </a:t>
                      </a:r>
                      <a:r>
                        <a:rPr b="1" lang="en-US" sz="1600" u="none" cap="none" strike="noStrike">
                          <a:latin typeface="Times New Roman"/>
                          <a:ea typeface="Times New Roman"/>
                          <a:cs typeface="Times New Roman"/>
                          <a:sym typeface="Times New Roman"/>
                        </a:rPr>
                        <a:t>Device-independent graphics</a:t>
                      </a:r>
                      <a:endParaRPr/>
                    </a:p>
                  </a:txBody>
                  <a:tcPr marT="47625" marB="47625" marR="47625" marL="47625" anchor="ctr"/>
                </a:tc>
                <a:tc>
                  <a:txBody>
                    <a:bodyPr/>
                    <a:lstStyle/>
                    <a:p>
                      <a:pPr indent="0" lvl="0" marL="0" marR="0" rtl="0" algn="l">
                        <a:spcBef>
                          <a:spcPts val="0"/>
                        </a:spcBef>
                        <a:spcAft>
                          <a:spcPts val="0"/>
                        </a:spcAft>
                        <a:buNone/>
                      </a:pPr>
                      <a:r>
                        <a:rPr b="0" lang="en-US" sz="1600" u="none" cap="none" strike="noStrike">
                          <a:latin typeface="Times New Roman"/>
                          <a:ea typeface="Times New Roman"/>
                          <a:cs typeface="Times New Roman"/>
                          <a:sym typeface="Times New Roman"/>
                        </a:rPr>
                        <a:t>• Merged some </a:t>
                      </a:r>
                      <a:r>
                        <a:rPr b="1" lang="en-US" sz="1600" u="none" cap="none" strike="noStrike">
                          <a:latin typeface="Times New Roman"/>
                          <a:ea typeface="Times New Roman"/>
                          <a:cs typeface="Times New Roman"/>
                          <a:sym typeface="Times New Roman"/>
                        </a:rPr>
                        <a:t>new ideas </a:t>
                      </a:r>
                      <a:r>
                        <a:rPr b="0" lang="en-US" sz="1600" u="none" cap="none" strike="noStrike">
                          <a:latin typeface="Times New Roman"/>
                          <a:ea typeface="Times New Roman"/>
                          <a:cs typeface="Times New Roman"/>
                          <a:sym typeface="Times New Roman"/>
                        </a:rPr>
                        <a:t>with S</a:t>
                      </a:r>
                      <a:br>
                        <a:rPr b="0" lang="en-US" sz="1600" u="none" cap="none" strike="noStrike">
                          <a:latin typeface="Times New Roman"/>
                          <a:ea typeface="Times New Roman"/>
                          <a:cs typeface="Times New Roman"/>
                          <a:sym typeface="Times New Roman"/>
                        </a:rPr>
                      </a:br>
                      <a:r>
                        <a:rPr b="0" lang="en-US" sz="1600" u="none" cap="none" strike="noStrike">
                          <a:latin typeface="Times New Roman"/>
                          <a:ea typeface="Times New Roman"/>
                          <a:cs typeface="Times New Roman"/>
                          <a:sym typeface="Times New Roman"/>
                        </a:rPr>
                        <a:t>• “</a:t>
                      </a:r>
                      <a:r>
                        <a:rPr b="1" lang="en-US" sz="1600" u="none" cap="none" strike="noStrike">
                          <a:latin typeface="Times New Roman"/>
                          <a:ea typeface="Times New Roman"/>
                          <a:cs typeface="Times New Roman"/>
                          <a:sym typeface="Times New Roman"/>
                        </a:rPr>
                        <a:t>Everything is an object</a:t>
                      </a:r>
                      <a:r>
                        <a:rPr b="0" lang="en-US" sz="1600" u="none" cap="none" strike="noStrike">
                          <a:latin typeface="Times New Roman"/>
                          <a:ea typeface="Times New Roman"/>
                          <a:cs typeface="Times New Roman"/>
                          <a:sym typeface="Times New Roman"/>
                        </a:rPr>
                        <a:t>” (including functions)</a:t>
                      </a:r>
                      <a:br>
                        <a:rPr b="0" lang="en-US" sz="1600" u="none" cap="none" strike="noStrike">
                          <a:latin typeface="Times New Roman"/>
                          <a:ea typeface="Times New Roman"/>
                          <a:cs typeface="Times New Roman"/>
                          <a:sym typeface="Times New Roman"/>
                        </a:rPr>
                      </a:br>
                      <a:r>
                        <a:rPr b="0" lang="en-US" sz="1600" u="none" cap="none" strike="noStrike">
                          <a:latin typeface="Times New Roman"/>
                          <a:ea typeface="Times New Roman"/>
                          <a:cs typeface="Times New Roman"/>
                          <a:sym typeface="Times New Roman"/>
                        </a:rPr>
                        <a:t>• No direct back compatibility with S2</a:t>
                      </a:r>
                      <a:endParaRPr/>
                    </a:p>
                  </a:txBody>
                  <a:tcPr marT="47625" marB="47625" marR="47625" marL="47625" anchor="ctr"/>
                </a:tc>
                <a:tc>
                  <a:txBody>
                    <a:bodyPr/>
                    <a:lstStyle/>
                    <a:p>
                      <a:pPr indent="0" lvl="0" marL="0" marR="0" rtl="0" algn="l">
                        <a:spcBef>
                          <a:spcPts val="0"/>
                        </a:spcBef>
                        <a:spcAft>
                          <a:spcPts val="0"/>
                        </a:spcAft>
                        <a:buNone/>
                      </a:pPr>
                      <a:r>
                        <a:rPr b="0" lang="en-US" sz="1600" u="none" cap="none" strike="noStrike">
                          <a:latin typeface="Times New Roman"/>
                          <a:ea typeface="Times New Roman"/>
                          <a:cs typeface="Times New Roman"/>
                          <a:sym typeface="Times New Roman"/>
                        </a:rPr>
                        <a:t>• ‘</a:t>
                      </a:r>
                      <a:r>
                        <a:rPr b="1" lang="en-US" sz="1600" u="none" cap="none" strike="noStrike">
                          <a:latin typeface="Times New Roman"/>
                          <a:ea typeface="Times New Roman"/>
                          <a:cs typeface="Times New Roman"/>
                          <a:sym typeface="Times New Roman"/>
                        </a:rPr>
                        <a:t>Computing with data</a:t>
                      </a:r>
                      <a:r>
                        <a:rPr b="0" lang="en-US" sz="1600" u="none" cap="none" strike="noStrike">
                          <a:latin typeface="Times New Roman"/>
                          <a:ea typeface="Times New Roman"/>
                          <a:cs typeface="Times New Roman"/>
                          <a:sym typeface="Times New Roman"/>
                        </a:rPr>
                        <a:t>’ distinguished from statistical computing</a:t>
                      </a:r>
                      <a:br>
                        <a:rPr b="0" lang="en-US" sz="1600" u="none" cap="none" strike="noStrike">
                          <a:latin typeface="Times New Roman"/>
                          <a:ea typeface="Times New Roman"/>
                          <a:cs typeface="Times New Roman"/>
                          <a:sym typeface="Times New Roman"/>
                        </a:rPr>
                      </a:br>
                      <a:r>
                        <a:rPr b="0" lang="en-US" sz="1600" u="none" cap="none" strike="noStrike">
                          <a:latin typeface="Times New Roman"/>
                          <a:ea typeface="Times New Roman"/>
                          <a:cs typeface="Times New Roman"/>
                          <a:sym typeface="Times New Roman"/>
                        </a:rPr>
                        <a:t>• Extensions to the S programming model</a:t>
                      </a:r>
                      <a:br>
                        <a:rPr b="0" lang="en-US" sz="1600" u="none" cap="none" strike="noStrike">
                          <a:latin typeface="Times New Roman"/>
                          <a:ea typeface="Times New Roman"/>
                          <a:cs typeface="Times New Roman"/>
                          <a:sym typeface="Times New Roman"/>
                        </a:rPr>
                      </a:br>
                      <a:r>
                        <a:rPr b="0" lang="en-US" sz="1600" u="none" cap="none" strike="noStrike">
                          <a:latin typeface="Times New Roman"/>
                          <a:ea typeface="Times New Roman"/>
                          <a:cs typeface="Times New Roman"/>
                          <a:sym typeface="Times New Roman"/>
                        </a:rPr>
                        <a:t>• Today we have the S language, implemented in R</a:t>
                      </a:r>
                      <a:endParaRPr/>
                    </a:p>
                  </a:txBody>
                  <a:tcPr marT="47625" marB="47625" marR="47625" marL="47625"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u="sng"/>
              <a:t>Data Frames</a:t>
            </a:r>
            <a:endParaRPr/>
          </a:p>
          <a:p>
            <a:pPr indent="-274320" lvl="1" marL="640080" rtl="0" algn="l">
              <a:spcBef>
                <a:spcPts val="300"/>
              </a:spcBef>
              <a:spcAft>
                <a:spcPts val="0"/>
              </a:spcAft>
              <a:buSzPts val="2040"/>
              <a:buChar char="⚫"/>
            </a:pPr>
            <a:r>
              <a:rPr lang="en-US"/>
              <a:t>Same  as Spreadsheet</a:t>
            </a:r>
            <a:endParaRPr/>
          </a:p>
          <a:p>
            <a:pPr indent="-274320" lvl="1" marL="640080" rtl="0" algn="l">
              <a:spcBef>
                <a:spcPts val="300"/>
              </a:spcBef>
              <a:spcAft>
                <a:spcPts val="0"/>
              </a:spcAft>
              <a:buSzPts val="2040"/>
              <a:buChar char="⚫"/>
            </a:pPr>
            <a:r>
              <a:rPr lang="en-US"/>
              <a:t>Data frames are used to store tabular data</a:t>
            </a:r>
            <a:endParaRPr sz="2200"/>
          </a:p>
          <a:p>
            <a:pPr indent="-274320" lvl="1" marL="640080" rtl="0" algn="l">
              <a:spcBef>
                <a:spcPts val="300"/>
              </a:spcBef>
              <a:spcAft>
                <a:spcPts val="0"/>
              </a:spcAft>
              <a:buSzPts val="2040"/>
              <a:buChar char="⚫"/>
            </a:pPr>
            <a:r>
              <a:rPr lang="en-US"/>
              <a:t>They are represented as a special type of list where every element of the list has to have the same length</a:t>
            </a:r>
            <a:endParaRPr sz="2200"/>
          </a:p>
          <a:p>
            <a:pPr indent="-274320" lvl="1" marL="640080" rtl="0" algn="l">
              <a:spcBef>
                <a:spcPts val="300"/>
              </a:spcBef>
              <a:spcAft>
                <a:spcPts val="0"/>
              </a:spcAft>
              <a:buSzPts val="2040"/>
              <a:buChar char="⚫"/>
            </a:pPr>
            <a:r>
              <a:rPr lang="en-US"/>
              <a:t>Each element of the list can be thought of as a column and the length of each element of the list is the number of rows</a:t>
            </a:r>
            <a:endParaRPr sz="2200"/>
          </a:p>
          <a:p>
            <a:pPr indent="-274320" lvl="1" marL="640080" rtl="0" algn="l">
              <a:spcBef>
                <a:spcPts val="300"/>
              </a:spcBef>
              <a:spcAft>
                <a:spcPts val="0"/>
              </a:spcAft>
              <a:buSzPts val="2040"/>
              <a:buChar char="⚫"/>
            </a:pPr>
            <a:r>
              <a:rPr lang="en-US"/>
              <a:t>Unlike matrices, data frames can store different classes of objects in each column (just like lists); matrices must have every element be the same class</a:t>
            </a:r>
            <a:endParaRPr sz="2200"/>
          </a:p>
          <a:p>
            <a:pPr indent="-144780" lvl="1" marL="640080" rtl="0" algn="l">
              <a:spcBef>
                <a:spcPts val="300"/>
              </a:spcBef>
              <a:spcAft>
                <a:spcPts val="0"/>
              </a:spcAft>
              <a:buSzPts val="2040"/>
              <a:buNone/>
            </a:pPr>
            <a:r>
              <a:t/>
            </a:r>
            <a:endParaRPr/>
          </a:p>
        </p:txBody>
      </p:sp>
      <p:sp>
        <p:nvSpPr>
          <p:cNvPr id="217" name="Google Shape;217;p3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Data Types Contd…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879"/>
              <a:buChar char="⚫"/>
            </a:pPr>
            <a:r>
              <a:rPr lang="en-US" sz="2210"/>
              <a:t>Example of creating Data frame</a:t>
            </a:r>
            <a:endParaRPr/>
          </a:p>
          <a:p>
            <a:pPr indent="-274320" lvl="1" marL="640080" rtl="0" algn="l">
              <a:lnSpc>
                <a:spcPct val="80000"/>
              </a:lnSpc>
              <a:spcBef>
                <a:spcPts val="300"/>
              </a:spcBef>
              <a:spcAft>
                <a:spcPts val="0"/>
              </a:spcAft>
              <a:buSzPts val="1734"/>
              <a:buNone/>
            </a:pPr>
            <a:r>
              <a:rPr lang="en-US" sz="2040"/>
              <a:t>&gt; id= c(1:4)</a:t>
            </a:r>
            <a:endParaRPr/>
          </a:p>
          <a:p>
            <a:pPr indent="-274320" lvl="1" marL="640080" rtl="0" algn="l">
              <a:lnSpc>
                <a:spcPct val="80000"/>
              </a:lnSpc>
              <a:spcBef>
                <a:spcPts val="300"/>
              </a:spcBef>
              <a:spcAft>
                <a:spcPts val="0"/>
              </a:spcAft>
              <a:buSzPts val="1734"/>
              <a:buNone/>
            </a:pPr>
            <a:r>
              <a:rPr lang="en-US" sz="2040"/>
              <a:t> &gt; Name= c("Asha","Geetha", "Rita", "Raj")</a:t>
            </a:r>
            <a:endParaRPr/>
          </a:p>
          <a:p>
            <a:pPr indent="-274320" lvl="1" marL="640080" rtl="0" algn="l">
              <a:lnSpc>
                <a:spcPct val="80000"/>
              </a:lnSpc>
              <a:spcBef>
                <a:spcPts val="300"/>
              </a:spcBef>
              <a:spcAft>
                <a:spcPts val="0"/>
              </a:spcAft>
              <a:buSzPts val="1734"/>
              <a:buNone/>
            </a:pPr>
            <a:r>
              <a:rPr lang="en-US" sz="2040"/>
              <a:t>table1= data.frame(id,Name) </a:t>
            </a:r>
            <a:endParaRPr/>
          </a:p>
          <a:p>
            <a:pPr indent="-274320" lvl="1" marL="640080" rtl="0" algn="l">
              <a:lnSpc>
                <a:spcPct val="80000"/>
              </a:lnSpc>
              <a:spcBef>
                <a:spcPts val="300"/>
              </a:spcBef>
              <a:spcAft>
                <a:spcPts val="0"/>
              </a:spcAft>
              <a:buSzPts val="1734"/>
              <a:buNone/>
            </a:pPr>
            <a:r>
              <a:rPr lang="en-US" sz="2040"/>
              <a:t>&gt; table1  id Name </a:t>
            </a:r>
            <a:endParaRPr/>
          </a:p>
          <a:p>
            <a:pPr indent="-274320" lvl="1" marL="640080" rtl="0" algn="l">
              <a:lnSpc>
                <a:spcPct val="80000"/>
              </a:lnSpc>
              <a:spcBef>
                <a:spcPts val="300"/>
              </a:spcBef>
              <a:spcAft>
                <a:spcPts val="0"/>
              </a:spcAft>
              <a:buSzPts val="1734"/>
              <a:buNone/>
            </a:pPr>
            <a:r>
              <a:rPr lang="en-US" sz="2040"/>
              <a:t>1               1   Asha </a:t>
            </a:r>
            <a:endParaRPr/>
          </a:p>
          <a:p>
            <a:pPr indent="-274320" lvl="1" marL="640080" rtl="0" algn="l">
              <a:lnSpc>
                <a:spcPct val="80000"/>
              </a:lnSpc>
              <a:spcBef>
                <a:spcPts val="300"/>
              </a:spcBef>
              <a:spcAft>
                <a:spcPts val="0"/>
              </a:spcAft>
              <a:buSzPts val="1734"/>
              <a:buNone/>
            </a:pPr>
            <a:r>
              <a:rPr lang="en-US" sz="2040"/>
              <a:t>2              2   Geetha</a:t>
            </a:r>
            <a:endParaRPr sz="2040"/>
          </a:p>
          <a:p>
            <a:pPr indent="-274320" lvl="1" marL="640080" rtl="0" algn="l">
              <a:lnSpc>
                <a:spcPct val="80000"/>
              </a:lnSpc>
              <a:spcBef>
                <a:spcPts val="300"/>
              </a:spcBef>
              <a:spcAft>
                <a:spcPts val="0"/>
              </a:spcAft>
              <a:buSzPts val="1734"/>
              <a:buNone/>
            </a:pPr>
            <a:r>
              <a:rPr lang="en-US" sz="2040"/>
              <a:t> 3             3    Rita </a:t>
            </a:r>
            <a:endParaRPr/>
          </a:p>
          <a:p>
            <a:pPr indent="-274320" lvl="1" marL="640080" rtl="0" algn="l">
              <a:lnSpc>
                <a:spcPct val="80000"/>
              </a:lnSpc>
              <a:spcBef>
                <a:spcPts val="300"/>
              </a:spcBef>
              <a:spcAft>
                <a:spcPts val="0"/>
              </a:spcAft>
              <a:buSzPts val="1734"/>
              <a:buNone/>
            </a:pPr>
            <a:r>
              <a:rPr lang="en-US" sz="2040"/>
              <a:t> 4            4    Raj</a:t>
            </a:r>
            <a:endParaRPr/>
          </a:p>
          <a:p>
            <a:pPr indent="-274320" lvl="1" marL="640080" rtl="0" algn="l">
              <a:lnSpc>
                <a:spcPct val="80000"/>
              </a:lnSpc>
              <a:spcBef>
                <a:spcPts val="300"/>
              </a:spcBef>
              <a:spcAft>
                <a:spcPts val="0"/>
              </a:spcAft>
              <a:buSzPts val="1734"/>
              <a:buNone/>
            </a:pPr>
            <a:r>
              <a:rPr lang="en-US" sz="2040"/>
              <a:t>Marks&lt;&lt;- c(25,28,30,22) </a:t>
            </a:r>
            <a:endParaRPr/>
          </a:p>
          <a:p>
            <a:pPr indent="-274320" lvl="1" marL="640080" rtl="0" algn="l">
              <a:lnSpc>
                <a:spcPct val="80000"/>
              </a:lnSpc>
              <a:spcBef>
                <a:spcPts val="300"/>
              </a:spcBef>
              <a:spcAft>
                <a:spcPts val="0"/>
              </a:spcAft>
              <a:buSzPts val="1734"/>
              <a:buNone/>
            </a:pPr>
            <a:r>
              <a:rPr lang="en-US" sz="2040"/>
              <a:t>&gt; (table1=data.frame(id,Name,Marks)) </a:t>
            </a:r>
            <a:endParaRPr/>
          </a:p>
          <a:p>
            <a:pPr indent="-228599" lvl="2" marL="1005839" rtl="0" algn="l">
              <a:lnSpc>
                <a:spcPct val="80000"/>
              </a:lnSpc>
              <a:spcBef>
                <a:spcPts val="300"/>
              </a:spcBef>
              <a:spcAft>
                <a:spcPts val="0"/>
              </a:spcAft>
              <a:buSzPts val="1517"/>
              <a:buNone/>
            </a:pPr>
            <a:r>
              <a:rPr lang="en-US" sz="1785"/>
              <a:t>	id Name Marks </a:t>
            </a:r>
            <a:endParaRPr/>
          </a:p>
          <a:p>
            <a:pPr indent="-228599" lvl="2" marL="1005839" rtl="0" algn="l">
              <a:lnSpc>
                <a:spcPct val="80000"/>
              </a:lnSpc>
              <a:spcBef>
                <a:spcPts val="300"/>
              </a:spcBef>
              <a:spcAft>
                <a:spcPts val="0"/>
              </a:spcAft>
              <a:buSzPts val="1517"/>
              <a:buNone/>
            </a:pPr>
            <a:r>
              <a:rPr lang="en-US" sz="1785"/>
              <a:t>1	 1 Asha 	    25 </a:t>
            </a:r>
            <a:endParaRPr/>
          </a:p>
          <a:p>
            <a:pPr indent="-228599" lvl="2" marL="1005839" rtl="0" algn="l">
              <a:lnSpc>
                <a:spcPct val="80000"/>
              </a:lnSpc>
              <a:spcBef>
                <a:spcPts val="300"/>
              </a:spcBef>
              <a:spcAft>
                <a:spcPts val="0"/>
              </a:spcAft>
              <a:buSzPts val="1517"/>
              <a:buNone/>
            </a:pPr>
            <a:r>
              <a:rPr lang="en-US" sz="1785"/>
              <a:t>2   2 Geetha  28 </a:t>
            </a:r>
            <a:endParaRPr/>
          </a:p>
          <a:p>
            <a:pPr indent="-228599" lvl="2" marL="1005839" rtl="0" algn="l">
              <a:lnSpc>
                <a:spcPct val="80000"/>
              </a:lnSpc>
              <a:spcBef>
                <a:spcPts val="300"/>
              </a:spcBef>
              <a:spcAft>
                <a:spcPts val="0"/>
              </a:spcAft>
              <a:buSzPts val="1517"/>
              <a:buNone/>
            </a:pPr>
            <a:r>
              <a:rPr lang="en-US" sz="1785"/>
              <a:t>3 	 3  Rita      30 </a:t>
            </a:r>
            <a:endParaRPr/>
          </a:p>
          <a:p>
            <a:pPr indent="-228599" lvl="2" marL="1005839" rtl="0" algn="l">
              <a:lnSpc>
                <a:spcPct val="80000"/>
              </a:lnSpc>
              <a:spcBef>
                <a:spcPts val="300"/>
              </a:spcBef>
              <a:spcAft>
                <a:spcPts val="0"/>
              </a:spcAft>
              <a:buSzPts val="1517"/>
              <a:buNone/>
            </a:pPr>
            <a:r>
              <a:rPr lang="en-US" sz="1785"/>
              <a:t>4   4  Raj       22</a:t>
            </a:r>
            <a:endParaRPr sz="1785"/>
          </a:p>
        </p:txBody>
      </p:sp>
      <p:sp>
        <p:nvSpPr>
          <p:cNvPr id="223" name="Google Shape;223;p3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Data Types Contd…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 type="body"/>
          </p:nvPr>
        </p:nvSpPr>
        <p:spPr>
          <a:xfrm>
            <a:off x="457200" y="1066800"/>
            <a:ext cx="8229600" cy="50292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547"/>
              <a:buChar char="⚫"/>
            </a:pPr>
            <a:r>
              <a:rPr lang="en-US" sz="1820"/>
              <a:t>Arithmetic Operator (Numeric Operator)</a:t>
            </a:r>
            <a:endParaRPr/>
          </a:p>
          <a:p>
            <a:pPr indent="-274320" lvl="1" marL="640080" rtl="0" algn="l">
              <a:lnSpc>
                <a:spcPct val="80000"/>
              </a:lnSpc>
              <a:spcBef>
                <a:spcPts val="300"/>
              </a:spcBef>
              <a:spcAft>
                <a:spcPts val="0"/>
              </a:spcAft>
              <a:buSzPts val="1427"/>
              <a:buChar char="⚫"/>
            </a:pPr>
            <a:r>
              <a:rPr lang="en-US" sz="1679"/>
              <a:t>+ Addition</a:t>
            </a:r>
            <a:endParaRPr/>
          </a:p>
          <a:p>
            <a:pPr indent="-274320" lvl="1" marL="640080" rtl="0" algn="l">
              <a:lnSpc>
                <a:spcPct val="80000"/>
              </a:lnSpc>
              <a:spcBef>
                <a:spcPts val="300"/>
              </a:spcBef>
              <a:spcAft>
                <a:spcPts val="0"/>
              </a:spcAft>
              <a:buSzPts val="1427"/>
              <a:buChar char="⚫"/>
            </a:pPr>
            <a:r>
              <a:rPr lang="en-US" sz="1679"/>
              <a:t>- Subtraction</a:t>
            </a:r>
            <a:endParaRPr/>
          </a:p>
          <a:p>
            <a:pPr indent="-274320" lvl="1" marL="640080" rtl="0" algn="l">
              <a:lnSpc>
                <a:spcPct val="80000"/>
              </a:lnSpc>
              <a:spcBef>
                <a:spcPts val="300"/>
              </a:spcBef>
              <a:spcAft>
                <a:spcPts val="0"/>
              </a:spcAft>
              <a:buSzPts val="1427"/>
              <a:buChar char="⚫"/>
            </a:pPr>
            <a:r>
              <a:rPr lang="en-US" sz="1679"/>
              <a:t>* Multiplication</a:t>
            </a:r>
            <a:endParaRPr/>
          </a:p>
          <a:p>
            <a:pPr indent="-274320" lvl="1" marL="640080" rtl="0" algn="l">
              <a:lnSpc>
                <a:spcPct val="80000"/>
              </a:lnSpc>
              <a:spcBef>
                <a:spcPts val="300"/>
              </a:spcBef>
              <a:spcAft>
                <a:spcPts val="0"/>
              </a:spcAft>
              <a:buSzPts val="1427"/>
              <a:buChar char="⚫"/>
            </a:pPr>
            <a:r>
              <a:rPr lang="en-US" sz="1679"/>
              <a:t>/ Division	</a:t>
            </a:r>
            <a:endParaRPr/>
          </a:p>
          <a:p>
            <a:pPr indent="-274320" lvl="1" marL="640080" rtl="0" algn="l">
              <a:lnSpc>
                <a:spcPct val="80000"/>
              </a:lnSpc>
              <a:spcBef>
                <a:spcPts val="300"/>
              </a:spcBef>
              <a:spcAft>
                <a:spcPts val="0"/>
              </a:spcAft>
              <a:buSzPts val="1427"/>
              <a:buChar char="⚫"/>
            </a:pPr>
            <a:r>
              <a:rPr lang="en-US" sz="1679"/>
              <a:t>^ Exponentioation</a:t>
            </a:r>
            <a:endParaRPr sz="1679"/>
          </a:p>
          <a:p>
            <a:pPr indent="-274320" lvl="0" marL="274320" rtl="0" algn="l">
              <a:lnSpc>
                <a:spcPct val="80000"/>
              </a:lnSpc>
              <a:spcBef>
                <a:spcPts val="600"/>
              </a:spcBef>
              <a:spcAft>
                <a:spcPts val="0"/>
              </a:spcAft>
              <a:buSzPts val="1547"/>
              <a:buChar char="⚫"/>
            </a:pPr>
            <a:r>
              <a:rPr lang="en-US" sz="1820"/>
              <a:t>Assignment Operator</a:t>
            </a:r>
            <a:endParaRPr/>
          </a:p>
          <a:p>
            <a:pPr indent="-274320" lvl="1" marL="640080" rtl="0" algn="l">
              <a:lnSpc>
                <a:spcPct val="80000"/>
              </a:lnSpc>
              <a:spcBef>
                <a:spcPts val="300"/>
              </a:spcBef>
              <a:spcAft>
                <a:spcPts val="0"/>
              </a:spcAft>
              <a:buSzPts val="1427"/>
              <a:buChar char="⚫"/>
            </a:pPr>
            <a:r>
              <a:rPr lang="en-US" sz="1679"/>
              <a:t>-&gt;</a:t>
            </a:r>
            <a:endParaRPr/>
          </a:p>
          <a:p>
            <a:pPr indent="-274320" lvl="1" marL="640080" rtl="0" algn="l">
              <a:lnSpc>
                <a:spcPct val="80000"/>
              </a:lnSpc>
              <a:spcBef>
                <a:spcPts val="300"/>
              </a:spcBef>
              <a:spcAft>
                <a:spcPts val="0"/>
              </a:spcAft>
              <a:buSzPts val="1427"/>
              <a:buChar char="⚫"/>
            </a:pPr>
            <a:r>
              <a:rPr lang="en-US" sz="1679"/>
              <a:t>&lt;-</a:t>
            </a:r>
            <a:endParaRPr/>
          </a:p>
          <a:p>
            <a:pPr indent="-274320" lvl="1" marL="640080" rtl="0" algn="l">
              <a:lnSpc>
                <a:spcPct val="80000"/>
              </a:lnSpc>
              <a:spcBef>
                <a:spcPts val="300"/>
              </a:spcBef>
              <a:spcAft>
                <a:spcPts val="0"/>
              </a:spcAft>
              <a:buSzPts val="1427"/>
              <a:buChar char="⚫"/>
            </a:pPr>
            <a:r>
              <a:rPr lang="en-US" sz="1679"/>
              <a:t>&lt;&lt;-</a:t>
            </a:r>
            <a:endParaRPr/>
          </a:p>
          <a:p>
            <a:pPr indent="-274320" lvl="1" marL="640080" rtl="0" algn="l">
              <a:lnSpc>
                <a:spcPct val="80000"/>
              </a:lnSpc>
              <a:spcBef>
                <a:spcPts val="300"/>
              </a:spcBef>
              <a:spcAft>
                <a:spcPts val="0"/>
              </a:spcAft>
              <a:buSzPts val="1427"/>
              <a:buChar char="⚫"/>
            </a:pPr>
            <a:r>
              <a:rPr lang="en-US" sz="1679"/>
              <a:t>= </a:t>
            </a:r>
            <a:endParaRPr/>
          </a:p>
          <a:p>
            <a:pPr indent="-274320" lvl="0" marL="274320" rtl="0" algn="l">
              <a:lnSpc>
                <a:spcPct val="80000"/>
              </a:lnSpc>
              <a:spcBef>
                <a:spcPts val="600"/>
              </a:spcBef>
              <a:spcAft>
                <a:spcPts val="0"/>
              </a:spcAft>
              <a:buSzPts val="1547"/>
              <a:buChar char="⚫"/>
            </a:pPr>
            <a:r>
              <a:rPr lang="en-US" sz="1820"/>
              <a:t>Relational  and Logical Operator</a:t>
            </a:r>
            <a:endParaRPr/>
          </a:p>
          <a:p>
            <a:pPr indent="-274320" lvl="1" marL="640080" rtl="0" algn="l">
              <a:lnSpc>
                <a:spcPct val="80000"/>
              </a:lnSpc>
              <a:spcBef>
                <a:spcPts val="300"/>
              </a:spcBef>
              <a:spcAft>
                <a:spcPts val="0"/>
              </a:spcAft>
              <a:buSzPts val="1427"/>
              <a:buChar char="⚫"/>
            </a:pPr>
            <a:r>
              <a:rPr lang="en-US" sz="1679"/>
              <a:t>&gt;		</a:t>
            </a:r>
            <a:endParaRPr/>
          </a:p>
          <a:p>
            <a:pPr indent="-274320" lvl="1" marL="640080" rtl="0" algn="l">
              <a:lnSpc>
                <a:spcPct val="80000"/>
              </a:lnSpc>
              <a:spcBef>
                <a:spcPts val="300"/>
              </a:spcBef>
              <a:spcAft>
                <a:spcPts val="0"/>
              </a:spcAft>
              <a:buSzPts val="1427"/>
              <a:buChar char="⚫"/>
            </a:pPr>
            <a:r>
              <a:rPr lang="en-US" sz="1679"/>
              <a:t>&lt;</a:t>
            </a:r>
            <a:endParaRPr/>
          </a:p>
          <a:p>
            <a:pPr indent="-274320" lvl="1" marL="640080" rtl="0" algn="l">
              <a:lnSpc>
                <a:spcPct val="80000"/>
              </a:lnSpc>
              <a:spcBef>
                <a:spcPts val="300"/>
              </a:spcBef>
              <a:spcAft>
                <a:spcPts val="0"/>
              </a:spcAft>
              <a:buSzPts val="1427"/>
              <a:buChar char="⚫"/>
            </a:pPr>
            <a:r>
              <a:rPr lang="en-US" sz="1679"/>
              <a:t>==</a:t>
            </a:r>
            <a:endParaRPr/>
          </a:p>
          <a:p>
            <a:pPr indent="-274320" lvl="1" marL="640080" rtl="0" algn="l">
              <a:lnSpc>
                <a:spcPct val="80000"/>
              </a:lnSpc>
              <a:spcBef>
                <a:spcPts val="300"/>
              </a:spcBef>
              <a:spcAft>
                <a:spcPts val="0"/>
              </a:spcAft>
              <a:buSzPts val="1427"/>
              <a:buChar char="⚫"/>
            </a:pPr>
            <a:r>
              <a:rPr lang="en-US" sz="1679"/>
              <a:t>!=</a:t>
            </a:r>
            <a:endParaRPr/>
          </a:p>
          <a:p>
            <a:pPr indent="-274320" lvl="1" marL="640080" rtl="0" algn="l">
              <a:lnSpc>
                <a:spcPct val="80000"/>
              </a:lnSpc>
              <a:spcBef>
                <a:spcPts val="300"/>
              </a:spcBef>
              <a:spcAft>
                <a:spcPts val="0"/>
              </a:spcAft>
              <a:buSzPts val="1427"/>
              <a:buChar char="⚫"/>
            </a:pPr>
            <a:r>
              <a:rPr lang="en-US" sz="1679"/>
              <a:t>&amp;</a:t>
            </a:r>
            <a:endParaRPr/>
          </a:p>
          <a:p>
            <a:pPr indent="-274320" lvl="1" marL="640080" rtl="0" algn="l">
              <a:lnSpc>
                <a:spcPct val="80000"/>
              </a:lnSpc>
              <a:spcBef>
                <a:spcPts val="300"/>
              </a:spcBef>
              <a:spcAft>
                <a:spcPts val="0"/>
              </a:spcAft>
              <a:buSzPts val="1427"/>
              <a:buChar char="⚫"/>
            </a:pPr>
            <a:r>
              <a:rPr lang="en-US" sz="1679"/>
              <a:t>|</a:t>
            </a:r>
            <a:endParaRPr/>
          </a:p>
          <a:p>
            <a:pPr indent="-274320" lvl="1" marL="640080" rtl="0" algn="l">
              <a:lnSpc>
                <a:spcPct val="80000"/>
              </a:lnSpc>
              <a:spcBef>
                <a:spcPts val="300"/>
              </a:spcBef>
              <a:spcAft>
                <a:spcPts val="0"/>
              </a:spcAft>
              <a:buSzPts val="1427"/>
              <a:buChar char="⚫"/>
            </a:pPr>
            <a:r>
              <a:rPr lang="en-US" sz="1679"/>
              <a:t>!</a:t>
            </a:r>
            <a:endParaRPr/>
          </a:p>
        </p:txBody>
      </p:sp>
      <p:sp>
        <p:nvSpPr>
          <p:cNvPr id="229" name="Google Shape;229;p34"/>
          <p:cNvSpPr txBox="1"/>
          <p:nvPr>
            <p:ph type="title"/>
          </p:nvPr>
        </p:nvSpPr>
        <p:spPr>
          <a:xfrm>
            <a:off x="457200" y="152400"/>
            <a:ext cx="82296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2. Operators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None/>
            </a:pPr>
            <a:r>
              <a:t/>
            </a:r>
            <a:endParaRPr/>
          </a:p>
          <a:p>
            <a:pPr indent="-274320" lvl="0" marL="274320" rtl="0" algn="l">
              <a:spcBef>
                <a:spcPts val="600"/>
              </a:spcBef>
              <a:spcAft>
                <a:spcPts val="0"/>
              </a:spcAft>
              <a:buSzPts val="2210"/>
              <a:buChar char="⚫"/>
            </a:pPr>
            <a:r>
              <a:rPr lang="en-US"/>
              <a:t>Special Operator</a:t>
            </a:r>
            <a:endParaRPr/>
          </a:p>
          <a:p>
            <a:pPr indent="-274320" lvl="1" marL="640080" rtl="0" algn="l">
              <a:spcBef>
                <a:spcPts val="300"/>
              </a:spcBef>
              <a:spcAft>
                <a:spcPts val="0"/>
              </a:spcAft>
              <a:buSzPts val="2040"/>
              <a:buChar char="⚫"/>
            </a:pPr>
            <a:r>
              <a:rPr lang="en-US"/>
              <a:t>%%  Mod operation</a:t>
            </a:r>
            <a:endParaRPr/>
          </a:p>
          <a:p>
            <a:pPr indent="-274320" lvl="1" marL="640080" rtl="0" algn="l">
              <a:spcBef>
                <a:spcPts val="300"/>
              </a:spcBef>
              <a:spcAft>
                <a:spcPts val="0"/>
              </a:spcAft>
              <a:buSzPts val="2040"/>
              <a:buChar char="⚫"/>
            </a:pPr>
            <a:r>
              <a:rPr lang="en-US"/>
              <a:t>%/%   Integer Division</a:t>
            </a:r>
            <a:endParaRPr/>
          </a:p>
          <a:p>
            <a:pPr indent="-274320" lvl="1" marL="640080" rtl="0" algn="l">
              <a:spcBef>
                <a:spcPts val="300"/>
              </a:spcBef>
              <a:spcAft>
                <a:spcPts val="0"/>
              </a:spcAft>
              <a:buSzPts val="2040"/>
              <a:buChar char="⚫"/>
            </a:pPr>
            <a:r>
              <a:rPr lang="en-US"/>
              <a:t>%*%   Matrix Multiplication</a:t>
            </a:r>
            <a:endParaRPr/>
          </a:p>
          <a:p>
            <a:pPr indent="-274320" lvl="1" marL="640080" rtl="0" algn="l">
              <a:spcBef>
                <a:spcPts val="300"/>
              </a:spcBef>
              <a:spcAft>
                <a:spcPts val="0"/>
              </a:spcAft>
              <a:buSzPts val="2040"/>
              <a:buChar char="⚫"/>
            </a:pPr>
            <a:r>
              <a:rPr lang="en-US"/>
              <a:t>:     To build sequence</a:t>
            </a:r>
            <a:endParaRPr/>
          </a:p>
          <a:p>
            <a:pPr indent="-274320" lvl="1" marL="640080" rtl="0" algn="l">
              <a:spcBef>
                <a:spcPts val="300"/>
              </a:spcBef>
              <a:spcAft>
                <a:spcPts val="0"/>
              </a:spcAft>
              <a:buSzPts val="2040"/>
              <a:buChar char="⚫"/>
            </a:pPr>
            <a:r>
              <a:rPr lang="en-US"/>
              <a:t>%in%  Value Matching</a:t>
            </a:r>
            <a:endParaRPr/>
          </a:p>
          <a:p>
            <a:pPr indent="-144780" lvl="1" marL="640080" rtl="0" algn="l">
              <a:spcBef>
                <a:spcPts val="300"/>
              </a:spcBef>
              <a:spcAft>
                <a:spcPts val="0"/>
              </a:spcAft>
              <a:buSzPts val="2040"/>
              <a:buNone/>
            </a:pPr>
            <a:r>
              <a:t/>
            </a:r>
            <a:endParaRPr/>
          </a:p>
          <a:p>
            <a:pPr indent="-133985" lvl="0" marL="274320" rtl="0" algn="l">
              <a:spcBef>
                <a:spcPts val="600"/>
              </a:spcBef>
              <a:spcAft>
                <a:spcPts val="0"/>
              </a:spcAft>
              <a:buSzPts val="2210"/>
              <a:buNone/>
            </a:pPr>
            <a:r>
              <a:t/>
            </a:r>
            <a:endParaRPr/>
          </a:p>
        </p:txBody>
      </p:sp>
      <p:sp>
        <p:nvSpPr>
          <p:cNvPr id="235" name="Google Shape;235;p3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Operators Contd..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 type="body"/>
          </p:nvPr>
        </p:nvSpPr>
        <p:spPr>
          <a:xfrm>
            <a:off x="457200" y="609600"/>
            <a:ext cx="8229600" cy="54864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700"/>
              <a:buNone/>
            </a:pPr>
            <a:r>
              <a:rPr lang="en-US" sz="2000" u="sng"/>
              <a:t>	Command      	 Purpose</a:t>
            </a:r>
            <a:endParaRPr/>
          </a:p>
          <a:p>
            <a:pPr indent="-274320" lvl="0" marL="274320" rtl="0" algn="l">
              <a:lnSpc>
                <a:spcPct val="80000"/>
              </a:lnSpc>
              <a:spcBef>
                <a:spcPts val="600"/>
              </a:spcBef>
              <a:spcAft>
                <a:spcPts val="0"/>
              </a:spcAft>
              <a:buSzPts val="1700"/>
              <a:buChar char="⚫"/>
            </a:pPr>
            <a:r>
              <a:rPr lang="en-US" sz="2000"/>
              <a:t>help() 	Obtain documentation for a given R command</a:t>
            </a:r>
            <a:endParaRPr/>
          </a:p>
          <a:p>
            <a:pPr indent="-274320" lvl="0" marL="274320" rtl="0" algn="l">
              <a:lnSpc>
                <a:spcPct val="80000"/>
              </a:lnSpc>
              <a:spcBef>
                <a:spcPts val="600"/>
              </a:spcBef>
              <a:spcAft>
                <a:spcPts val="0"/>
              </a:spcAft>
              <a:buSzPts val="1700"/>
              <a:buChar char="⚫"/>
            </a:pPr>
            <a:r>
              <a:rPr lang="en-US" sz="2000"/>
              <a:t>example()	 View some examples on the use of a command</a:t>
            </a:r>
            <a:endParaRPr/>
          </a:p>
          <a:p>
            <a:pPr indent="-274320" lvl="0" marL="274320" rtl="0" algn="l">
              <a:lnSpc>
                <a:spcPct val="80000"/>
              </a:lnSpc>
              <a:spcBef>
                <a:spcPts val="600"/>
              </a:spcBef>
              <a:spcAft>
                <a:spcPts val="0"/>
              </a:spcAft>
              <a:buSzPts val="1700"/>
              <a:buChar char="⚫"/>
            </a:pPr>
            <a:r>
              <a:rPr lang="en-US" sz="2000"/>
              <a:t>c(), scan() 	Enter data manually to a vector in R</a:t>
            </a:r>
            <a:endParaRPr/>
          </a:p>
          <a:p>
            <a:pPr indent="-274320" lvl="0" marL="274320" rtl="0" algn="l">
              <a:lnSpc>
                <a:spcPct val="80000"/>
              </a:lnSpc>
              <a:spcBef>
                <a:spcPts val="600"/>
              </a:spcBef>
              <a:spcAft>
                <a:spcPts val="0"/>
              </a:spcAft>
              <a:buSzPts val="1700"/>
              <a:buChar char="⚫"/>
            </a:pPr>
            <a:r>
              <a:rPr lang="en-US" sz="2000"/>
              <a:t>seq(f,t,by=b)       	Make arithmetic progression vector</a:t>
            </a:r>
            <a:endParaRPr/>
          </a:p>
          <a:p>
            <a:pPr indent="-274320" lvl="0" marL="274320" rtl="0" algn="l">
              <a:lnSpc>
                <a:spcPct val="80000"/>
              </a:lnSpc>
              <a:spcBef>
                <a:spcPts val="600"/>
              </a:spcBef>
              <a:spcAft>
                <a:spcPts val="0"/>
              </a:spcAft>
              <a:buSzPts val="1700"/>
              <a:buChar char="⚫"/>
            </a:pPr>
            <a:r>
              <a:rPr lang="en-US" sz="2000"/>
              <a:t>rep(x,n) 	Make vector of repeated values</a:t>
            </a:r>
            <a:endParaRPr/>
          </a:p>
          <a:p>
            <a:pPr indent="-274320" lvl="0" marL="274320" rtl="0" algn="l">
              <a:lnSpc>
                <a:spcPct val="80000"/>
              </a:lnSpc>
              <a:spcBef>
                <a:spcPts val="600"/>
              </a:spcBef>
              <a:spcAft>
                <a:spcPts val="0"/>
              </a:spcAft>
              <a:buSzPts val="1700"/>
              <a:buChar char="⚫"/>
            </a:pPr>
            <a:r>
              <a:rPr lang="en-US" sz="2000"/>
              <a:t>data() 	Load (often into a data.frame) built-in dataset</a:t>
            </a:r>
            <a:endParaRPr/>
          </a:p>
          <a:p>
            <a:pPr indent="-274320" lvl="0" marL="274320" rtl="0" algn="l">
              <a:lnSpc>
                <a:spcPct val="80000"/>
              </a:lnSpc>
              <a:spcBef>
                <a:spcPts val="600"/>
              </a:spcBef>
              <a:spcAft>
                <a:spcPts val="0"/>
              </a:spcAft>
              <a:buSzPts val="1700"/>
              <a:buChar char="⚫"/>
            </a:pPr>
            <a:r>
              <a:rPr lang="en-US" sz="2000"/>
              <a:t>View() 	View dataset in a spreadsheet-type format</a:t>
            </a:r>
            <a:endParaRPr/>
          </a:p>
          <a:p>
            <a:pPr indent="-274320" lvl="0" marL="274320" rtl="0" algn="l">
              <a:lnSpc>
                <a:spcPct val="80000"/>
              </a:lnSpc>
              <a:spcBef>
                <a:spcPts val="600"/>
              </a:spcBef>
              <a:spcAft>
                <a:spcPts val="0"/>
              </a:spcAft>
              <a:buSzPts val="1700"/>
              <a:buChar char="⚫"/>
            </a:pPr>
            <a:r>
              <a:rPr lang="en-US" sz="2000"/>
              <a:t>dim() 	See dimensions (# of rows/cols) of data.frame</a:t>
            </a:r>
            <a:endParaRPr sz="2000"/>
          </a:p>
          <a:p>
            <a:pPr indent="-274320" lvl="0" marL="274320" rtl="0" algn="l">
              <a:lnSpc>
                <a:spcPct val="80000"/>
              </a:lnSpc>
              <a:spcBef>
                <a:spcPts val="600"/>
              </a:spcBef>
              <a:spcAft>
                <a:spcPts val="0"/>
              </a:spcAft>
              <a:buSzPts val="1700"/>
              <a:buChar char="⚫"/>
            </a:pPr>
            <a:r>
              <a:rPr lang="en-US" sz="2000"/>
              <a:t>length(x) 	Give length of a vector</a:t>
            </a:r>
            <a:endParaRPr/>
          </a:p>
          <a:p>
            <a:pPr indent="-274320" lvl="0" marL="274320" rtl="0" algn="l">
              <a:lnSpc>
                <a:spcPct val="80000"/>
              </a:lnSpc>
              <a:spcBef>
                <a:spcPts val="600"/>
              </a:spcBef>
              <a:spcAft>
                <a:spcPts val="0"/>
              </a:spcAft>
              <a:buSzPts val="1700"/>
              <a:buChar char="⚫"/>
            </a:pPr>
            <a:r>
              <a:rPr lang="en-US" sz="2000"/>
              <a:t>ls() 		Lists memory contents</a:t>
            </a:r>
            <a:endParaRPr/>
          </a:p>
          <a:p>
            <a:pPr indent="-274320" lvl="0" marL="274320" rtl="0" algn="l">
              <a:lnSpc>
                <a:spcPct val="80000"/>
              </a:lnSpc>
              <a:spcBef>
                <a:spcPts val="600"/>
              </a:spcBef>
              <a:spcAft>
                <a:spcPts val="0"/>
              </a:spcAft>
              <a:buSzPts val="1700"/>
              <a:buChar char="⚫"/>
            </a:pPr>
            <a:r>
              <a:rPr lang="en-US" sz="2000"/>
              <a:t>rm() 	Removes an item from memory</a:t>
            </a:r>
            <a:endParaRPr/>
          </a:p>
          <a:p>
            <a:pPr indent="-274320" lvl="0" marL="274320" rtl="0" algn="l">
              <a:lnSpc>
                <a:spcPct val="80000"/>
              </a:lnSpc>
              <a:spcBef>
                <a:spcPts val="600"/>
              </a:spcBef>
              <a:spcAft>
                <a:spcPts val="0"/>
              </a:spcAft>
              <a:buSzPts val="1700"/>
              <a:buChar char="⚫"/>
            </a:pPr>
            <a:r>
              <a:rPr lang="en-US" sz="2000"/>
              <a:t>names() 	Lists names of variables in a data.frame</a:t>
            </a:r>
            <a:endParaRPr sz="2000"/>
          </a:p>
          <a:p>
            <a:pPr indent="-274320" lvl="0" marL="274320" rtl="0" algn="l">
              <a:lnSpc>
                <a:spcPct val="80000"/>
              </a:lnSpc>
              <a:spcBef>
                <a:spcPts val="600"/>
              </a:spcBef>
              <a:spcAft>
                <a:spcPts val="0"/>
              </a:spcAft>
              <a:buSzPts val="1700"/>
              <a:buChar char="⚫"/>
            </a:pPr>
            <a:r>
              <a:rPr lang="en-US" sz="2000"/>
              <a:t>summary() 	Display 5-number summary and mean</a:t>
            </a:r>
            <a:endParaRPr/>
          </a:p>
          <a:p>
            <a:pPr indent="-274320" lvl="0" marL="274320" rtl="0" algn="l">
              <a:lnSpc>
                <a:spcPct val="80000"/>
              </a:lnSpc>
              <a:spcBef>
                <a:spcPts val="600"/>
              </a:spcBef>
              <a:spcAft>
                <a:spcPts val="0"/>
              </a:spcAft>
              <a:buSzPts val="1700"/>
              <a:buChar char="⚫"/>
            </a:pPr>
            <a:r>
              <a:rPr lang="en-US" sz="2000"/>
              <a:t>Class()	Returns the class/Data type </a:t>
            </a:r>
            <a:endParaRPr/>
          </a:p>
          <a:p>
            <a:pPr indent="-274320" lvl="0" marL="274320" rtl="0" algn="l">
              <a:lnSpc>
                <a:spcPct val="80000"/>
              </a:lnSpc>
              <a:spcBef>
                <a:spcPts val="600"/>
              </a:spcBef>
              <a:spcAft>
                <a:spcPts val="0"/>
              </a:spcAft>
              <a:buSzPts val="1700"/>
              <a:buChar char="⚫"/>
            </a:pPr>
            <a:r>
              <a:rPr lang="en-US" sz="2000"/>
              <a:t>Paste(x,y)	Concatenates x,y</a:t>
            </a:r>
            <a:endParaRPr sz="2000"/>
          </a:p>
          <a:p>
            <a:pPr indent="-166370" lvl="0" marL="274320" rtl="0" algn="l">
              <a:lnSpc>
                <a:spcPct val="80000"/>
              </a:lnSpc>
              <a:spcBef>
                <a:spcPts val="600"/>
              </a:spcBef>
              <a:spcAft>
                <a:spcPts val="0"/>
              </a:spcAft>
              <a:buSzPts val="1700"/>
              <a:buNone/>
            </a:pPr>
            <a:r>
              <a:t/>
            </a:r>
            <a:endParaRPr sz="2000"/>
          </a:p>
          <a:p>
            <a:pPr indent="-166370" lvl="0" marL="274320" rtl="0" algn="l">
              <a:lnSpc>
                <a:spcPct val="80000"/>
              </a:lnSpc>
              <a:spcBef>
                <a:spcPts val="600"/>
              </a:spcBef>
              <a:spcAft>
                <a:spcPts val="0"/>
              </a:spcAft>
              <a:buSzPts val="1700"/>
              <a:buNone/>
            </a:pPr>
            <a:r>
              <a:t/>
            </a:r>
            <a:endParaRPr sz="2000"/>
          </a:p>
          <a:p>
            <a:pPr indent="-166370" lvl="0" marL="274320" rtl="0" algn="l">
              <a:lnSpc>
                <a:spcPct val="80000"/>
              </a:lnSpc>
              <a:spcBef>
                <a:spcPts val="600"/>
              </a:spcBef>
              <a:spcAft>
                <a:spcPts val="0"/>
              </a:spcAft>
              <a:buSzPts val="1700"/>
              <a:buNone/>
            </a:pPr>
            <a:r>
              <a:t/>
            </a:r>
            <a:endParaRPr sz="2000"/>
          </a:p>
          <a:p>
            <a:pPr indent="-166370" lvl="0" marL="274320" rtl="0" algn="l">
              <a:lnSpc>
                <a:spcPct val="80000"/>
              </a:lnSpc>
              <a:spcBef>
                <a:spcPts val="600"/>
              </a:spcBef>
              <a:spcAft>
                <a:spcPts val="0"/>
              </a:spcAft>
              <a:buSzPts val="1700"/>
              <a:buNone/>
            </a:pPr>
            <a:r>
              <a:t/>
            </a:r>
            <a:endParaRPr sz="2000"/>
          </a:p>
        </p:txBody>
      </p:sp>
      <p:sp>
        <p:nvSpPr>
          <p:cNvPr id="241" name="Google Shape;241;p36"/>
          <p:cNvSpPr txBox="1"/>
          <p:nvPr>
            <p:ph type="title"/>
          </p:nvPr>
        </p:nvSpPr>
        <p:spPr>
          <a:xfrm>
            <a:off x="457200" y="152400"/>
            <a:ext cx="82296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3780"/>
              <a:buFont typeface="Constantia"/>
              <a:buNone/>
            </a:pPr>
            <a:r>
              <a:rPr lang="en-US" sz="3780"/>
              <a:t>Functions/Commands</a:t>
            </a:r>
            <a:endParaRPr sz="378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210"/>
              <a:buFont typeface="Constantia"/>
              <a:buAutoNum type="arabicPeriod"/>
            </a:pPr>
            <a:r>
              <a:rPr lang="en-US"/>
              <a:t>If</a:t>
            </a:r>
            <a:endParaRPr/>
          </a:p>
          <a:p>
            <a:pPr indent="-514350" lvl="0" marL="514350" rtl="0" algn="l">
              <a:spcBef>
                <a:spcPts val="600"/>
              </a:spcBef>
              <a:spcAft>
                <a:spcPts val="0"/>
              </a:spcAft>
              <a:buSzPts val="2210"/>
              <a:buFont typeface="Constantia"/>
              <a:buAutoNum type="arabicPeriod"/>
            </a:pPr>
            <a:r>
              <a:rPr lang="en-US"/>
              <a:t>If else</a:t>
            </a:r>
            <a:endParaRPr/>
          </a:p>
          <a:p>
            <a:pPr indent="-514350" lvl="0" marL="514350" rtl="0" algn="l">
              <a:spcBef>
                <a:spcPts val="600"/>
              </a:spcBef>
              <a:spcAft>
                <a:spcPts val="0"/>
              </a:spcAft>
              <a:buSzPts val="2210"/>
              <a:buFont typeface="Constantia"/>
              <a:buAutoNum type="arabicPeriod"/>
            </a:pPr>
            <a:r>
              <a:rPr lang="en-US"/>
              <a:t>Continue</a:t>
            </a:r>
            <a:endParaRPr/>
          </a:p>
          <a:p>
            <a:pPr indent="-514350" lvl="0" marL="514350" rtl="0" algn="l">
              <a:spcBef>
                <a:spcPts val="600"/>
              </a:spcBef>
              <a:spcAft>
                <a:spcPts val="0"/>
              </a:spcAft>
              <a:buSzPts val="2210"/>
              <a:buFont typeface="Constantia"/>
              <a:buAutoNum type="arabicPeriod"/>
            </a:pPr>
            <a:r>
              <a:rPr lang="en-US"/>
              <a:t>Break, Next</a:t>
            </a:r>
            <a:endParaRPr/>
          </a:p>
          <a:p>
            <a:pPr indent="-514350" lvl="0" marL="514350" rtl="0" algn="l">
              <a:spcBef>
                <a:spcPts val="600"/>
              </a:spcBef>
              <a:spcAft>
                <a:spcPts val="0"/>
              </a:spcAft>
              <a:buSzPts val="2210"/>
              <a:buFont typeface="Constantia"/>
              <a:buAutoNum type="arabicPeriod"/>
            </a:pPr>
            <a:r>
              <a:rPr lang="en-US"/>
              <a:t>Switch</a:t>
            </a:r>
            <a:endParaRPr/>
          </a:p>
          <a:p>
            <a:pPr indent="-514350" lvl="0" marL="514350" rtl="0" algn="l">
              <a:spcBef>
                <a:spcPts val="600"/>
              </a:spcBef>
              <a:spcAft>
                <a:spcPts val="0"/>
              </a:spcAft>
              <a:buSzPts val="2210"/>
              <a:buFont typeface="Constantia"/>
              <a:buAutoNum type="arabicPeriod"/>
            </a:pPr>
            <a:r>
              <a:rPr lang="en-US"/>
              <a:t>Repeat</a:t>
            </a:r>
            <a:endParaRPr/>
          </a:p>
          <a:p>
            <a:pPr indent="-514350" lvl="0" marL="514350" rtl="0" algn="l">
              <a:spcBef>
                <a:spcPts val="600"/>
              </a:spcBef>
              <a:spcAft>
                <a:spcPts val="0"/>
              </a:spcAft>
              <a:buSzPts val="2210"/>
              <a:buFont typeface="Constantia"/>
              <a:buAutoNum type="arabicPeriod"/>
            </a:pPr>
            <a:r>
              <a:rPr lang="en-US"/>
              <a:t>For</a:t>
            </a:r>
            <a:endParaRPr/>
          </a:p>
          <a:p>
            <a:pPr indent="-514350" lvl="0" marL="514350" rtl="0" algn="l">
              <a:spcBef>
                <a:spcPts val="600"/>
              </a:spcBef>
              <a:spcAft>
                <a:spcPts val="0"/>
              </a:spcAft>
              <a:buSzPts val="2210"/>
              <a:buFont typeface="Constantia"/>
              <a:buAutoNum type="arabicPeriod"/>
            </a:pPr>
            <a:r>
              <a:rPr lang="en-US"/>
              <a:t>while</a:t>
            </a:r>
            <a:endParaRPr/>
          </a:p>
        </p:txBody>
      </p:sp>
      <p:sp>
        <p:nvSpPr>
          <p:cNvPr id="247" name="Google Shape;247;p3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Flow Control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None/>
            </a:pPr>
            <a:r>
              <a:rPr lang="en-US"/>
              <a:t>if (test_expression)</a:t>
            </a:r>
            <a:endParaRPr/>
          </a:p>
          <a:p>
            <a:pPr indent="-274320" lvl="0" marL="274320" rtl="0" algn="l">
              <a:spcBef>
                <a:spcPts val="600"/>
              </a:spcBef>
              <a:spcAft>
                <a:spcPts val="0"/>
              </a:spcAft>
              <a:buSzPts val="2210"/>
              <a:buNone/>
            </a:pPr>
            <a:r>
              <a:rPr lang="en-US"/>
              <a:t> { statement }</a:t>
            </a:r>
            <a:endParaRPr/>
          </a:p>
          <a:p>
            <a:pPr indent="-274320" lvl="0" marL="274320" rtl="0" algn="l">
              <a:spcBef>
                <a:spcPts val="600"/>
              </a:spcBef>
              <a:spcAft>
                <a:spcPts val="0"/>
              </a:spcAft>
              <a:buSzPts val="2210"/>
              <a:buNone/>
            </a:pPr>
            <a:r>
              <a:t/>
            </a:r>
            <a:endParaRPr/>
          </a:p>
          <a:p>
            <a:pPr indent="-274320" lvl="0" marL="274320" rtl="0" algn="l">
              <a:spcBef>
                <a:spcPts val="600"/>
              </a:spcBef>
              <a:spcAft>
                <a:spcPts val="0"/>
              </a:spcAft>
              <a:buSzPts val="2210"/>
              <a:buNone/>
            </a:pPr>
            <a:r>
              <a:rPr lang="en-US"/>
              <a:t>2. If..else</a:t>
            </a:r>
            <a:endParaRPr/>
          </a:p>
          <a:p>
            <a:pPr indent="-274320" lvl="0" marL="274320" rtl="0" algn="l">
              <a:spcBef>
                <a:spcPts val="600"/>
              </a:spcBef>
              <a:spcAft>
                <a:spcPts val="0"/>
              </a:spcAft>
              <a:buSzPts val="2210"/>
              <a:buNone/>
            </a:pPr>
            <a:r>
              <a:rPr lang="en-US"/>
              <a:t>if (test_expression)</a:t>
            </a:r>
            <a:endParaRPr/>
          </a:p>
          <a:p>
            <a:pPr indent="-274320" lvl="0" marL="274320" rtl="0" algn="l">
              <a:spcBef>
                <a:spcPts val="600"/>
              </a:spcBef>
              <a:spcAft>
                <a:spcPts val="0"/>
              </a:spcAft>
              <a:buSzPts val="2210"/>
              <a:buNone/>
            </a:pPr>
            <a:r>
              <a:rPr lang="en-US"/>
              <a:t> { statement1 } </a:t>
            </a:r>
            <a:endParaRPr/>
          </a:p>
          <a:p>
            <a:pPr indent="-274320" lvl="0" marL="274320" rtl="0" algn="l">
              <a:spcBef>
                <a:spcPts val="600"/>
              </a:spcBef>
              <a:spcAft>
                <a:spcPts val="0"/>
              </a:spcAft>
              <a:buSzPts val="2210"/>
              <a:buNone/>
            </a:pPr>
            <a:r>
              <a:rPr lang="en-US"/>
              <a:t>Else</a:t>
            </a:r>
            <a:endParaRPr/>
          </a:p>
          <a:p>
            <a:pPr indent="-274320" lvl="0" marL="274320" rtl="0" algn="l">
              <a:spcBef>
                <a:spcPts val="600"/>
              </a:spcBef>
              <a:spcAft>
                <a:spcPts val="0"/>
              </a:spcAft>
              <a:buSzPts val="2210"/>
              <a:buNone/>
            </a:pPr>
            <a:r>
              <a:rPr lang="en-US"/>
              <a:t> { statement2 }</a:t>
            </a:r>
            <a:endParaRPr/>
          </a:p>
        </p:txBody>
      </p:sp>
      <p:sp>
        <p:nvSpPr>
          <p:cNvPr id="253" name="Google Shape;253;p38"/>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If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Nested if</a:t>
            </a:r>
            <a:endParaRPr/>
          </a:p>
          <a:p>
            <a:pPr indent="-274320" lvl="0" marL="274320" rtl="0" algn="l">
              <a:spcBef>
                <a:spcPts val="600"/>
              </a:spcBef>
              <a:spcAft>
                <a:spcPts val="0"/>
              </a:spcAft>
              <a:buSzPts val="2210"/>
              <a:buNone/>
            </a:pPr>
            <a:r>
              <a:rPr lang="en-US"/>
              <a:t>if ( test_expression1)</a:t>
            </a:r>
            <a:endParaRPr/>
          </a:p>
          <a:p>
            <a:pPr indent="-274320" lvl="0" marL="274320" rtl="0" algn="l">
              <a:spcBef>
                <a:spcPts val="600"/>
              </a:spcBef>
              <a:spcAft>
                <a:spcPts val="0"/>
              </a:spcAft>
              <a:buSzPts val="2210"/>
              <a:buNone/>
            </a:pPr>
            <a:r>
              <a:rPr lang="en-US"/>
              <a:t> { statement1 }</a:t>
            </a:r>
            <a:endParaRPr/>
          </a:p>
          <a:p>
            <a:pPr indent="-274320" lvl="0" marL="274320" rtl="0" algn="l">
              <a:spcBef>
                <a:spcPts val="600"/>
              </a:spcBef>
              <a:spcAft>
                <a:spcPts val="0"/>
              </a:spcAft>
              <a:buSzPts val="2210"/>
              <a:buNone/>
            </a:pPr>
            <a:r>
              <a:rPr lang="en-US"/>
              <a:t> else if ( test_expression2) </a:t>
            </a:r>
            <a:endParaRPr/>
          </a:p>
          <a:p>
            <a:pPr indent="-274320" lvl="0" marL="274320" rtl="0" algn="l">
              <a:spcBef>
                <a:spcPts val="600"/>
              </a:spcBef>
              <a:spcAft>
                <a:spcPts val="0"/>
              </a:spcAft>
              <a:buSzPts val="2210"/>
              <a:buNone/>
            </a:pPr>
            <a:r>
              <a:rPr lang="en-US"/>
              <a:t>{ statement2 } </a:t>
            </a:r>
            <a:endParaRPr/>
          </a:p>
          <a:p>
            <a:pPr indent="-274320" lvl="0" marL="274320" rtl="0" algn="l">
              <a:spcBef>
                <a:spcPts val="600"/>
              </a:spcBef>
              <a:spcAft>
                <a:spcPts val="0"/>
              </a:spcAft>
              <a:buSzPts val="2210"/>
              <a:buNone/>
            </a:pPr>
            <a:r>
              <a:rPr lang="en-US"/>
              <a:t>else if ( test_expression3) </a:t>
            </a:r>
            <a:endParaRPr/>
          </a:p>
          <a:p>
            <a:pPr indent="-274320" lvl="0" marL="274320" rtl="0" algn="l">
              <a:spcBef>
                <a:spcPts val="600"/>
              </a:spcBef>
              <a:spcAft>
                <a:spcPts val="0"/>
              </a:spcAft>
              <a:buSzPts val="2210"/>
              <a:buNone/>
            </a:pPr>
            <a:r>
              <a:rPr lang="en-US"/>
              <a:t>{ statement3 }</a:t>
            </a:r>
            <a:endParaRPr/>
          </a:p>
          <a:p>
            <a:pPr indent="-274320" lvl="0" marL="274320" rtl="0" algn="l">
              <a:spcBef>
                <a:spcPts val="600"/>
              </a:spcBef>
              <a:spcAft>
                <a:spcPts val="0"/>
              </a:spcAft>
              <a:buSzPts val="2210"/>
              <a:buNone/>
            </a:pPr>
            <a:r>
              <a:rPr lang="en-US"/>
              <a:t> else statement4</a:t>
            </a:r>
            <a:endParaRPr/>
          </a:p>
        </p:txBody>
      </p:sp>
      <p:sp>
        <p:nvSpPr>
          <p:cNvPr id="259" name="Google Shape;259;p39"/>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713"/>
              <a:buChar char="⚫"/>
            </a:pPr>
            <a:r>
              <a:rPr b="1" lang="en-US" sz="2015"/>
              <a:t>Break</a:t>
            </a:r>
            <a:endParaRPr/>
          </a:p>
          <a:p>
            <a:pPr indent="-274320" lvl="0" marL="274320" rtl="0" algn="l">
              <a:lnSpc>
                <a:spcPct val="80000"/>
              </a:lnSpc>
              <a:spcBef>
                <a:spcPts val="600"/>
              </a:spcBef>
              <a:spcAft>
                <a:spcPts val="0"/>
              </a:spcAft>
              <a:buSzPts val="1713"/>
              <a:buChar char="⚫"/>
            </a:pPr>
            <a:r>
              <a:rPr lang="en-US" sz="2015"/>
              <a:t>A break statement is used inside a loop (</a:t>
            </a:r>
            <a:r>
              <a:rPr lang="en-US" sz="2015" u="sng">
                <a:solidFill>
                  <a:schemeClr val="hlink"/>
                </a:solidFill>
                <a:hlinkClick r:id="rId3"/>
              </a:rPr>
              <a:t>repeat</a:t>
            </a:r>
            <a:r>
              <a:rPr lang="en-US" sz="2015"/>
              <a:t>, </a:t>
            </a:r>
            <a:r>
              <a:rPr lang="en-US" sz="2015" u="sng">
                <a:solidFill>
                  <a:schemeClr val="hlink"/>
                </a:solidFill>
                <a:hlinkClick r:id="rId4"/>
              </a:rPr>
              <a:t>for</a:t>
            </a:r>
            <a:r>
              <a:rPr lang="en-US" sz="2015"/>
              <a:t>, </a:t>
            </a:r>
            <a:r>
              <a:rPr lang="en-US" sz="2015" u="sng">
                <a:solidFill>
                  <a:schemeClr val="hlink"/>
                </a:solidFill>
                <a:hlinkClick r:id="rId5"/>
              </a:rPr>
              <a:t>while</a:t>
            </a:r>
            <a:r>
              <a:rPr lang="en-US" sz="2015"/>
              <a:t>) to stop the iterations and flow the control outside of the loop.</a:t>
            </a:r>
            <a:endParaRPr/>
          </a:p>
          <a:p>
            <a:pPr indent="-274320" lvl="0" marL="274320" rtl="0" algn="l">
              <a:lnSpc>
                <a:spcPct val="80000"/>
              </a:lnSpc>
              <a:spcBef>
                <a:spcPts val="600"/>
              </a:spcBef>
              <a:spcAft>
                <a:spcPts val="0"/>
              </a:spcAft>
              <a:buSzPts val="1713"/>
              <a:buChar char="⚫"/>
            </a:pPr>
            <a:r>
              <a:rPr lang="en-US" sz="2015"/>
              <a:t>Example</a:t>
            </a:r>
            <a:endParaRPr/>
          </a:p>
          <a:p>
            <a:pPr indent="-274320" lvl="0" marL="274320" rtl="0" algn="l">
              <a:lnSpc>
                <a:spcPct val="80000"/>
              </a:lnSpc>
              <a:spcBef>
                <a:spcPts val="600"/>
              </a:spcBef>
              <a:spcAft>
                <a:spcPts val="0"/>
              </a:spcAft>
              <a:buSzPts val="1713"/>
              <a:buNone/>
            </a:pPr>
            <a:r>
              <a:rPr lang="en-US" sz="2015"/>
              <a:t>x &lt;- 1:5</a:t>
            </a:r>
            <a:endParaRPr/>
          </a:p>
          <a:p>
            <a:pPr indent="-274320" lvl="0" marL="274320" rtl="0" algn="l">
              <a:lnSpc>
                <a:spcPct val="80000"/>
              </a:lnSpc>
              <a:spcBef>
                <a:spcPts val="600"/>
              </a:spcBef>
              <a:spcAft>
                <a:spcPts val="0"/>
              </a:spcAft>
              <a:buSzPts val="1713"/>
              <a:buNone/>
            </a:pPr>
            <a:r>
              <a:rPr lang="en-US" sz="2015"/>
              <a:t> for (val in x) </a:t>
            </a:r>
            <a:endParaRPr/>
          </a:p>
          <a:p>
            <a:pPr indent="-274320" lvl="0" marL="274320" rtl="0" algn="l">
              <a:lnSpc>
                <a:spcPct val="80000"/>
              </a:lnSpc>
              <a:spcBef>
                <a:spcPts val="600"/>
              </a:spcBef>
              <a:spcAft>
                <a:spcPts val="0"/>
              </a:spcAft>
              <a:buSzPts val="1713"/>
              <a:buNone/>
            </a:pPr>
            <a:r>
              <a:rPr lang="en-US" sz="2015"/>
              <a:t>{ if (val == 3)</a:t>
            </a:r>
            <a:endParaRPr/>
          </a:p>
          <a:p>
            <a:pPr indent="-274320" lvl="0" marL="274320" rtl="0" algn="l">
              <a:lnSpc>
                <a:spcPct val="80000"/>
              </a:lnSpc>
              <a:spcBef>
                <a:spcPts val="600"/>
              </a:spcBef>
              <a:spcAft>
                <a:spcPts val="0"/>
              </a:spcAft>
              <a:buSzPts val="1713"/>
              <a:buNone/>
            </a:pPr>
            <a:r>
              <a:rPr lang="en-US" sz="2015"/>
              <a:t>	{ break } </a:t>
            </a:r>
            <a:endParaRPr/>
          </a:p>
          <a:p>
            <a:pPr indent="-274320" lvl="0" marL="274320" rtl="0" algn="l">
              <a:lnSpc>
                <a:spcPct val="80000"/>
              </a:lnSpc>
              <a:spcBef>
                <a:spcPts val="600"/>
              </a:spcBef>
              <a:spcAft>
                <a:spcPts val="0"/>
              </a:spcAft>
              <a:buSzPts val="1713"/>
              <a:buNone/>
            </a:pPr>
            <a:r>
              <a:rPr lang="en-US" sz="2015"/>
              <a:t>print(val) }</a:t>
            </a:r>
            <a:endParaRPr/>
          </a:p>
          <a:p>
            <a:pPr indent="-274320" lvl="0" marL="274320" rtl="0" algn="l">
              <a:lnSpc>
                <a:spcPct val="80000"/>
              </a:lnSpc>
              <a:spcBef>
                <a:spcPts val="600"/>
              </a:spcBef>
              <a:spcAft>
                <a:spcPts val="0"/>
              </a:spcAft>
              <a:buSzPts val="1713"/>
              <a:buChar char="⚫"/>
            </a:pPr>
            <a:r>
              <a:rPr b="1" lang="en-US" sz="2015"/>
              <a:t>Output</a:t>
            </a:r>
            <a:endParaRPr sz="2015"/>
          </a:p>
          <a:p>
            <a:pPr indent="-274320" lvl="0" marL="274320" rtl="0" algn="l">
              <a:lnSpc>
                <a:spcPct val="80000"/>
              </a:lnSpc>
              <a:spcBef>
                <a:spcPts val="600"/>
              </a:spcBef>
              <a:spcAft>
                <a:spcPts val="0"/>
              </a:spcAft>
              <a:buSzPts val="1713"/>
              <a:buChar char="⚫"/>
            </a:pPr>
            <a:r>
              <a:rPr lang="en-US" sz="2015"/>
              <a:t>[1] 1</a:t>
            </a:r>
            <a:endParaRPr/>
          </a:p>
          <a:p>
            <a:pPr indent="-274320" lvl="0" marL="274320" rtl="0" algn="l">
              <a:lnSpc>
                <a:spcPct val="80000"/>
              </a:lnSpc>
              <a:spcBef>
                <a:spcPts val="600"/>
              </a:spcBef>
              <a:spcAft>
                <a:spcPts val="0"/>
              </a:spcAft>
              <a:buSzPts val="1713"/>
              <a:buChar char="⚫"/>
            </a:pPr>
            <a:r>
              <a:rPr lang="en-US" sz="2015"/>
              <a:t> [1] 2 </a:t>
            </a:r>
            <a:br>
              <a:rPr lang="en-US" sz="2015"/>
            </a:br>
            <a:br>
              <a:rPr lang="en-US" sz="2015"/>
            </a:br>
            <a:endParaRPr b="1" sz="2015"/>
          </a:p>
        </p:txBody>
      </p:sp>
      <p:sp>
        <p:nvSpPr>
          <p:cNvPr id="265" name="Google Shape;265;p40"/>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879"/>
              <a:buNone/>
            </a:pPr>
            <a:r>
              <a:rPr lang="en-US" sz="2210"/>
              <a:t>for (val in sequence)</a:t>
            </a:r>
            <a:endParaRPr/>
          </a:p>
          <a:p>
            <a:pPr indent="-274320" lvl="0" marL="274320" rtl="0" algn="l">
              <a:lnSpc>
                <a:spcPct val="80000"/>
              </a:lnSpc>
              <a:spcBef>
                <a:spcPts val="600"/>
              </a:spcBef>
              <a:spcAft>
                <a:spcPts val="0"/>
              </a:spcAft>
              <a:buSzPts val="1879"/>
              <a:buNone/>
            </a:pPr>
            <a:r>
              <a:rPr lang="en-US" sz="2210"/>
              <a:t> { statement }</a:t>
            </a:r>
            <a:endParaRPr/>
          </a:p>
          <a:p>
            <a:pPr indent="-274320" lvl="0" marL="274320" rtl="0" algn="l">
              <a:lnSpc>
                <a:spcPct val="80000"/>
              </a:lnSpc>
              <a:spcBef>
                <a:spcPts val="600"/>
              </a:spcBef>
              <a:spcAft>
                <a:spcPts val="0"/>
              </a:spcAft>
              <a:buSzPts val="1879"/>
              <a:buNone/>
            </a:pPr>
            <a:r>
              <a:t/>
            </a:r>
            <a:endParaRPr sz="2210"/>
          </a:p>
          <a:p>
            <a:pPr indent="-274320" lvl="0" marL="274320" rtl="0" algn="l">
              <a:lnSpc>
                <a:spcPct val="80000"/>
              </a:lnSpc>
              <a:spcBef>
                <a:spcPts val="600"/>
              </a:spcBef>
              <a:spcAft>
                <a:spcPts val="0"/>
              </a:spcAft>
              <a:buSzPts val="1879"/>
              <a:buChar char="⚫"/>
            </a:pPr>
            <a:r>
              <a:rPr lang="en-US" sz="2210"/>
              <a:t>Below is an example to count the number of even numbers in a vector.</a:t>
            </a:r>
            <a:endParaRPr/>
          </a:p>
          <a:p>
            <a:pPr indent="-274320" lvl="0" marL="274320" rtl="0" algn="l">
              <a:lnSpc>
                <a:spcPct val="80000"/>
              </a:lnSpc>
              <a:spcBef>
                <a:spcPts val="600"/>
              </a:spcBef>
              <a:spcAft>
                <a:spcPts val="0"/>
              </a:spcAft>
              <a:buSzPts val="1879"/>
              <a:buNone/>
            </a:pPr>
            <a:r>
              <a:rPr lang="en-US" sz="2210"/>
              <a:t>x &lt;- c(2,5,3,9,8,11,6) </a:t>
            </a:r>
            <a:endParaRPr/>
          </a:p>
          <a:p>
            <a:pPr indent="-274320" lvl="0" marL="274320" rtl="0" algn="l">
              <a:lnSpc>
                <a:spcPct val="80000"/>
              </a:lnSpc>
              <a:spcBef>
                <a:spcPts val="600"/>
              </a:spcBef>
              <a:spcAft>
                <a:spcPts val="0"/>
              </a:spcAft>
              <a:buSzPts val="1879"/>
              <a:buNone/>
            </a:pPr>
            <a:r>
              <a:rPr lang="en-US" sz="2210"/>
              <a:t>count &lt;- 0 </a:t>
            </a:r>
            <a:endParaRPr/>
          </a:p>
          <a:p>
            <a:pPr indent="-274320" lvl="0" marL="274320" rtl="0" algn="l">
              <a:lnSpc>
                <a:spcPct val="80000"/>
              </a:lnSpc>
              <a:spcBef>
                <a:spcPts val="600"/>
              </a:spcBef>
              <a:spcAft>
                <a:spcPts val="0"/>
              </a:spcAft>
              <a:buSzPts val="1879"/>
              <a:buNone/>
            </a:pPr>
            <a:r>
              <a:rPr lang="en-US" sz="2210"/>
              <a:t>for (val in x)</a:t>
            </a:r>
            <a:endParaRPr/>
          </a:p>
          <a:p>
            <a:pPr indent="-274320" lvl="0" marL="274320" rtl="0" algn="l">
              <a:lnSpc>
                <a:spcPct val="80000"/>
              </a:lnSpc>
              <a:spcBef>
                <a:spcPts val="600"/>
              </a:spcBef>
              <a:spcAft>
                <a:spcPts val="0"/>
              </a:spcAft>
              <a:buSzPts val="1879"/>
              <a:buNone/>
            </a:pPr>
            <a:r>
              <a:rPr lang="en-US" sz="2210"/>
              <a:t> {	 if(val %% 2 == 0) </a:t>
            </a:r>
            <a:endParaRPr/>
          </a:p>
          <a:p>
            <a:pPr indent="-274320" lvl="0" marL="274320" rtl="0" algn="l">
              <a:lnSpc>
                <a:spcPct val="80000"/>
              </a:lnSpc>
              <a:spcBef>
                <a:spcPts val="600"/>
              </a:spcBef>
              <a:spcAft>
                <a:spcPts val="0"/>
              </a:spcAft>
              <a:buSzPts val="1879"/>
              <a:buNone/>
            </a:pPr>
            <a:r>
              <a:rPr lang="en-US" sz="2210"/>
              <a:t>	count = count+1 }</a:t>
            </a:r>
            <a:endParaRPr/>
          </a:p>
          <a:p>
            <a:pPr indent="-274320" lvl="0" marL="274320" rtl="0" algn="l">
              <a:lnSpc>
                <a:spcPct val="80000"/>
              </a:lnSpc>
              <a:spcBef>
                <a:spcPts val="600"/>
              </a:spcBef>
              <a:spcAft>
                <a:spcPts val="0"/>
              </a:spcAft>
              <a:buSzPts val="1879"/>
              <a:buNone/>
            </a:pPr>
            <a:r>
              <a:rPr lang="en-US" sz="2210"/>
              <a:t> print(count)</a:t>
            </a:r>
            <a:endParaRPr/>
          </a:p>
          <a:p>
            <a:pPr indent="-274320" lvl="0" marL="274320" rtl="0" algn="l">
              <a:lnSpc>
                <a:spcPct val="80000"/>
              </a:lnSpc>
              <a:spcBef>
                <a:spcPts val="600"/>
              </a:spcBef>
              <a:spcAft>
                <a:spcPts val="0"/>
              </a:spcAft>
              <a:buSzPts val="1879"/>
              <a:buNone/>
            </a:pPr>
            <a:br>
              <a:rPr lang="en-US" sz="2210"/>
            </a:br>
            <a:endParaRPr sz="2210"/>
          </a:p>
        </p:txBody>
      </p:sp>
      <p:sp>
        <p:nvSpPr>
          <p:cNvPr id="271" name="Google Shape;271;p4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For Loop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44"/>
              <a:buChar char="⚫"/>
            </a:pPr>
            <a:r>
              <a:rPr lang="en-US" sz="2405"/>
              <a:t>The R language is a terminology of S language which was designed in the 1980s by John Chambers at Bell labs and has been in widespread use in the statistical community since.</a:t>
            </a:r>
            <a:endParaRPr/>
          </a:p>
          <a:p>
            <a:pPr indent="-274320" lvl="0" marL="274320" rtl="0" algn="l">
              <a:spcBef>
                <a:spcPts val="600"/>
              </a:spcBef>
              <a:spcAft>
                <a:spcPts val="0"/>
              </a:spcAft>
              <a:buSzPts val="2044"/>
              <a:buChar char="⚫"/>
            </a:pPr>
            <a:r>
              <a:rPr lang="en-US" sz="2405"/>
              <a:t>It was grown up by Robert Gentleman and Ross Ihaka of the University of Auckland. R has been with us since 1993.</a:t>
            </a:r>
            <a:endParaRPr/>
          </a:p>
          <a:p>
            <a:pPr indent="-274320" lvl="0" marL="274320" rtl="0" algn="l">
              <a:spcBef>
                <a:spcPts val="600"/>
              </a:spcBef>
              <a:spcAft>
                <a:spcPts val="0"/>
              </a:spcAft>
              <a:buSzPts val="2044"/>
              <a:buChar char="⚫"/>
            </a:pPr>
            <a:r>
              <a:rPr lang="en-US" sz="2405"/>
              <a:t>After the four versions of ‘S’ language we came up with </a:t>
            </a:r>
            <a:r>
              <a:rPr b="1" lang="en-US" sz="2405"/>
              <a:t>R Programming tool</a:t>
            </a:r>
            <a:r>
              <a:rPr lang="en-US" sz="2405"/>
              <a:t> and </a:t>
            </a:r>
            <a:r>
              <a:rPr b="1" lang="en-US" sz="2405"/>
              <a:t>R Programming language</a:t>
            </a:r>
            <a:r>
              <a:rPr lang="en-US" sz="2405"/>
              <a:t>.</a:t>
            </a:r>
            <a:endParaRPr/>
          </a:p>
          <a:p>
            <a:pPr indent="-274320" lvl="0" marL="274320" rtl="0" algn="l">
              <a:spcBef>
                <a:spcPts val="600"/>
              </a:spcBef>
              <a:spcAft>
                <a:spcPts val="0"/>
              </a:spcAft>
              <a:buSzPts val="2044"/>
              <a:buChar char="⚫"/>
            </a:pPr>
            <a:r>
              <a:rPr lang="en-US" sz="2405"/>
              <a:t>It is concluded to adopt the syntax of the S language which has developed at Bell Laboratories</a:t>
            </a:r>
            <a:endParaRPr sz="2405"/>
          </a:p>
        </p:txBody>
      </p:sp>
      <p:sp>
        <p:nvSpPr>
          <p:cNvPr id="108" name="Google Shape;108;p1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b="1" lang="en-US"/>
              <a:t>HISTORY OF 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while (test_expression) </a:t>
            </a:r>
            <a:endParaRPr/>
          </a:p>
          <a:p>
            <a:pPr indent="-274320" lvl="0" marL="274320" rtl="0" algn="l">
              <a:spcBef>
                <a:spcPts val="600"/>
              </a:spcBef>
              <a:spcAft>
                <a:spcPts val="0"/>
              </a:spcAft>
              <a:buSzPts val="2210"/>
              <a:buChar char="⚫"/>
            </a:pPr>
            <a:r>
              <a:rPr lang="en-US"/>
              <a:t>{ statement }</a:t>
            </a:r>
            <a:endParaRPr/>
          </a:p>
          <a:p>
            <a:pPr indent="-274320" lvl="0" marL="274320" rtl="0" algn="l">
              <a:spcBef>
                <a:spcPts val="600"/>
              </a:spcBef>
              <a:spcAft>
                <a:spcPts val="0"/>
              </a:spcAft>
              <a:buSzPts val="2210"/>
              <a:buChar char="⚫"/>
            </a:pPr>
            <a:r>
              <a:rPr lang="en-US"/>
              <a:t>Example</a:t>
            </a:r>
            <a:endParaRPr/>
          </a:p>
          <a:p>
            <a:pPr indent="-274320" lvl="1" marL="640080" rtl="0" algn="l">
              <a:spcBef>
                <a:spcPts val="300"/>
              </a:spcBef>
              <a:spcAft>
                <a:spcPts val="0"/>
              </a:spcAft>
              <a:buSzPts val="2040"/>
              <a:buNone/>
            </a:pPr>
            <a:r>
              <a:rPr lang="en-US"/>
              <a:t>i &lt;- 1 </a:t>
            </a:r>
            <a:endParaRPr/>
          </a:p>
          <a:p>
            <a:pPr indent="-274320" lvl="1" marL="640080" rtl="0" algn="l">
              <a:spcBef>
                <a:spcPts val="300"/>
              </a:spcBef>
              <a:spcAft>
                <a:spcPts val="0"/>
              </a:spcAft>
              <a:buSzPts val="2040"/>
              <a:buNone/>
            </a:pPr>
            <a:r>
              <a:rPr lang="en-US"/>
              <a:t>while (i &lt; 6)</a:t>
            </a:r>
            <a:endParaRPr/>
          </a:p>
          <a:p>
            <a:pPr indent="-274320" lvl="1" marL="640080" rtl="0" algn="l">
              <a:spcBef>
                <a:spcPts val="300"/>
              </a:spcBef>
              <a:spcAft>
                <a:spcPts val="0"/>
              </a:spcAft>
              <a:buSzPts val="2040"/>
              <a:buNone/>
            </a:pPr>
            <a:r>
              <a:rPr lang="en-US"/>
              <a:t> { print(i) i = i+1 }</a:t>
            </a:r>
            <a:endParaRPr/>
          </a:p>
        </p:txBody>
      </p:sp>
      <p:sp>
        <p:nvSpPr>
          <p:cNvPr id="277" name="Google Shape;277;p4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While Loop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210"/>
              <a:buNone/>
            </a:pPr>
            <a:r>
              <a:rPr lang="en-US"/>
              <a:t>func_name &lt;- function (argument) </a:t>
            </a:r>
            <a:endParaRPr/>
          </a:p>
          <a:p>
            <a:pPr indent="-274320" lvl="0" marL="274320" rtl="0" algn="l">
              <a:lnSpc>
                <a:spcPct val="90000"/>
              </a:lnSpc>
              <a:spcBef>
                <a:spcPts val="600"/>
              </a:spcBef>
              <a:spcAft>
                <a:spcPts val="0"/>
              </a:spcAft>
              <a:buSzPts val="2210"/>
              <a:buNone/>
            </a:pPr>
            <a:r>
              <a:rPr lang="en-US"/>
              <a:t>{ statement }</a:t>
            </a:r>
            <a:endParaRPr/>
          </a:p>
          <a:p>
            <a:pPr indent="-274320" lvl="0" marL="274320" rtl="0" algn="l">
              <a:lnSpc>
                <a:spcPct val="90000"/>
              </a:lnSpc>
              <a:spcBef>
                <a:spcPts val="600"/>
              </a:spcBef>
              <a:spcAft>
                <a:spcPts val="0"/>
              </a:spcAft>
              <a:buSzPts val="2210"/>
              <a:buNone/>
            </a:pPr>
            <a:r>
              <a:rPr lang="en-US"/>
              <a:t>Example</a:t>
            </a:r>
            <a:endParaRPr/>
          </a:p>
          <a:p>
            <a:pPr indent="-274320" lvl="0" marL="274320" rtl="0" algn="l">
              <a:lnSpc>
                <a:spcPct val="90000"/>
              </a:lnSpc>
              <a:spcBef>
                <a:spcPts val="600"/>
              </a:spcBef>
              <a:spcAft>
                <a:spcPts val="0"/>
              </a:spcAft>
              <a:buSzPts val="2210"/>
              <a:buNone/>
            </a:pPr>
            <a:r>
              <a:rPr lang="en-US"/>
              <a:t>pow &lt;- function(x, y)</a:t>
            </a:r>
            <a:endParaRPr/>
          </a:p>
          <a:p>
            <a:pPr indent="-274320" lvl="0" marL="274320" rtl="0" algn="l">
              <a:lnSpc>
                <a:spcPct val="90000"/>
              </a:lnSpc>
              <a:spcBef>
                <a:spcPts val="600"/>
              </a:spcBef>
              <a:spcAft>
                <a:spcPts val="0"/>
              </a:spcAft>
              <a:buSzPts val="2210"/>
              <a:buNone/>
            </a:pPr>
            <a:r>
              <a:rPr lang="en-US"/>
              <a:t> { # function to print x raised to the power y </a:t>
            </a:r>
            <a:endParaRPr/>
          </a:p>
          <a:p>
            <a:pPr indent="-274320" lvl="0" marL="274320" rtl="0" algn="l">
              <a:lnSpc>
                <a:spcPct val="90000"/>
              </a:lnSpc>
              <a:spcBef>
                <a:spcPts val="600"/>
              </a:spcBef>
              <a:spcAft>
                <a:spcPts val="0"/>
              </a:spcAft>
              <a:buSzPts val="2210"/>
              <a:buNone/>
            </a:pPr>
            <a:r>
              <a:rPr lang="en-US"/>
              <a:t>  result &lt;- x^y </a:t>
            </a:r>
            <a:endParaRPr/>
          </a:p>
          <a:p>
            <a:pPr indent="-274320" lvl="0" marL="274320" rtl="0" algn="l">
              <a:lnSpc>
                <a:spcPct val="90000"/>
              </a:lnSpc>
              <a:spcBef>
                <a:spcPts val="600"/>
              </a:spcBef>
              <a:spcAft>
                <a:spcPts val="0"/>
              </a:spcAft>
              <a:buSzPts val="2210"/>
              <a:buNone/>
            </a:pPr>
            <a:r>
              <a:rPr lang="en-US"/>
              <a:t>print(paste(x,"raised to the power", y, "is", result)) </a:t>
            </a:r>
            <a:endParaRPr/>
          </a:p>
          <a:p>
            <a:pPr indent="-274320" lvl="0" marL="274320" rtl="0" algn="l">
              <a:lnSpc>
                <a:spcPct val="90000"/>
              </a:lnSpc>
              <a:spcBef>
                <a:spcPts val="600"/>
              </a:spcBef>
              <a:spcAft>
                <a:spcPts val="0"/>
              </a:spcAft>
              <a:buSzPts val="2210"/>
              <a:buNone/>
            </a:pPr>
            <a:r>
              <a:rPr lang="en-US"/>
              <a:t>}</a:t>
            </a:r>
            <a:endParaRPr/>
          </a:p>
          <a:p>
            <a:pPr indent="-274320" lvl="0" marL="274320" rtl="0" algn="l">
              <a:lnSpc>
                <a:spcPct val="90000"/>
              </a:lnSpc>
              <a:spcBef>
                <a:spcPts val="600"/>
              </a:spcBef>
              <a:spcAft>
                <a:spcPts val="0"/>
              </a:spcAft>
              <a:buSzPts val="2210"/>
              <a:buNone/>
            </a:pPr>
            <a:r>
              <a:rPr lang="en-US"/>
              <a:t>&gt;pow(2,3)</a:t>
            </a:r>
            <a:endParaRPr/>
          </a:p>
          <a:p>
            <a:pPr indent="-274320" lvl="0" marL="274320" rtl="0" algn="l">
              <a:lnSpc>
                <a:spcPct val="90000"/>
              </a:lnSpc>
              <a:spcBef>
                <a:spcPts val="600"/>
              </a:spcBef>
              <a:spcAft>
                <a:spcPts val="0"/>
              </a:spcAft>
              <a:buSzPts val="2210"/>
              <a:buNone/>
            </a:pPr>
            <a:r>
              <a:rPr lang="en-US"/>
              <a:t>&gt;8</a:t>
            </a:r>
            <a:endParaRPr/>
          </a:p>
        </p:txBody>
      </p:sp>
      <p:sp>
        <p:nvSpPr>
          <p:cNvPr id="283" name="Google Shape;283;p4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3780"/>
              <a:buFont typeface="Constantia"/>
              <a:buNone/>
            </a:pPr>
            <a:r>
              <a:rPr lang="en-US" sz="3780"/>
              <a:t>R Functions -1. Programming Function</a:t>
            </a:r>
            <a:endParaRPr sz="378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switch (statement, list)</a:t>
            </a:r>
            <a:endParaRPr/>
          </a:p>
          <a:p>
            <a:pPr indent="-274320" lvl="0" marL="274320" rtl="0" algn="l">
              <a:spcBef>
                <a:spcPts val="600"/>
              </a:spcBef>
              <a:spcAft>
                <a:spcPts val="0"/>
              </a:spcAft>
              <a:buSzPts val="2210"/>
              <a:buNone/>
            </a:pPr>
            <a:r>
              <a:rPr lang="en-US"/>
              <a:t>&gt;switch(2,"red","green","blue")</a:t>
            </a:r>
            <a:endParaRPr/>
          </a:p>
          <a:p>
            <a:pPr indent="-274320" lvl="0" marL="274320" rtl="0" algn="l">
              <a:spcBef>
                <a:spcPts val="600"/>
              </a:spcBef>
              <a:spcAft>
                <a:spcPts val="0"/>
              </a:spcAft>
              <a:buSzPts val="2210"/>
              <a:buNone/>
            </a:pPr>
            <a:r>
              <a:rPr lang="en-US"/>
              <a:t>&gt; [1] "green"</a:t>
            </a:r>
            <a:endParaRPr/>
          </a:p>
        </p:txBody>
      </p:sp>
      <p:sp>
        <p:nvSpPr>
          <p:cNvPr id="289" name="Google Shape;289;p44"/>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Switch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210"/>
              <a:buFont typeface="Constantia"/>
              <a:buAutoNum type="arabicPeriod"/>
            </a:pPr>
            <a:r>
              <a:rPr lang="en-US"/>
              <a:t>CSV file</a:t>
            </a:r>
            <a:endParaRPr/>
          </a:p>
          <a:p>
            <a:pPr indent="-514350" lvl="1" marL="880110" rtl="0" algn="l">
              <a:spcBef>
                <a:spcPts val="300"/>
              </a:spcBef>
              <a:spcAft>
                <a:spcPts val="0"/>
              </a:spcAft>
              <a:buSzPts val="2040"/>
              <a:buFont typeface="Constantia"/>
              <a:buAutoNum type="arabicPeriod"/>
            </a:pPr>
            <a:r>
              <a:rPr lang="en-US"/>
              <a:t>Reading </a:t>
            </a:r>
            <a:endParaRPr/>
          </a:p>
          <a:p>
            <a:pPr indent="-514350" lvl="2" marL="1245870" rtl="0" algn="l">
              <a:spcBef>
                <a:spcPts val="300"/>
              </a:spcBef>
              <a:spcAft>
                <a:spcPts val="0"/>
              </a:spcAft>
              <a:buSzPts val="1785"/>
              <a:buNone/>
            </a:pPr>
            <a:r>
              <a:rPr lang="en-US"/>
              <a:t>	data &lt;- read.csv("input.csv") </a:t>
            </a:r>
            <a:endParaRPr/>
          </a:p>
          <a:p>
            <a:pPr indent="-514350" lvl="2" marL="1245870" rtl="0" algn="l">
              <a:spcBef>
                <a:spcPts val="300"/>
              </a:spcBef>
              <a:spcAft>
                <a:spcPts val="0"/>
              </a:spcAft>
              <a:buSzPts val="1785"/>
              <a:buNone/>
            </a:pPr>
            <a:r>
              <a:rPr lang="en-US"/>
              <a:t>	print(data)</a:t>
            </a:r>
            <a:endParaRPr/>
          </a:p>
          <a:p>
            <a:pPr indent="-514350" lvl="2" marL="1245870" rtl="0" algn="l">
              <a:spcBef>
                <a:spcPts val="300"/>
              </a:spcBef>
              <a:spcAft>
                <a:spcPts val="0"/>
              </a:spcAft>
              <a:buSzPts val="1785"/>
              <a:buNone/>
            </a:pPr>
            <a:r>
              <a:rPr lang="en-US"/>
              <a:t>2. Writing </a:t>
            </a:r>
            <a:endParaRPr/>
          </a:p>
          <a:p>
            <a:pPr indent="-514350" lvl="2" marL="1245870" rtl="0" algn="l">
              <a:spcBef>
                <a:spcPts val="300"/>
              </a:spcBef>
              <a:spcAft>
                <a:spcPts val="0"/>
              </a:spcAft>
              <a:buSzPts val="1785"/>
              <a:buNone/>
            </a:pPr>
            <a:r>
              <a:rPr lang="en-US"/>
              <a:t>data &lt;- read.csv("input.csv")</a:t>
            </a:r>
            <a:endParaRPr/>
          </a:p>
          <a:p>
            <a:pPr indent="-514350" lvl="2" marL="1245870" rtl="0" algn="l">
              <a:spcBef>
                <a:spcPts val="300"/>
              </a:spcBef>
              <a:spcAft>
                <a:spcPts val="0"/>
              </a:spcAft>
              <a:buSzPts val="1785"/>
              <a:buNone/>
            </a:pPr>
            <a:r>
              <a:rPr lang="en-US"/>
              <a:t> retval &lt;- subset(data, as.Date(start_date) &gt; as.Date("2014-01-01")) </a:t>
            </a:r>
            <a:endParaRPr/>
          </a:p>
          <a:p>
            <a:pPr indent="-514350" lvl="2" marL="1245870" rtl="0" algn="l">
              <a:spcBef>
                <a:spcPts val="300"/>
              </a:spcBef>
              <a:spcAft>
                <a:spcPts val="0"/>
              </a:spcAft>
              <a:buSzPts val="1785"/>
              <a:buNone/>
            </a:pPr>
            <a:r>
              <a:rPr lang="en-US"/>
              <a:t>write.csv(retval, "output.csv“)</a:t>
            </a:r>
            <a:endParaRPr/>
          </a:p>
        </p:txBody>
      </p:sp>
      <p:sp>
        <p:nvSpPr>
          <p:cNvPr id="295" name="Google Shape;295;p4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R data interfaces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None/>
            </a:pPr>
            <a:r>
              <a:rPr lang="en-US"/>
              <a:t>2. Excel File</a:t>
            </a:r>
            <a:endParaRPr/>
          </a:p>
          <a:p>
            <a:pPr indent="-274320" lvl="0" marL="274320" rtl="0" algn="l">
              <a:spcBef>
                <a:spcPts val="600"/>
              </a:spcBef>
              <a:spcAft>
                <a:spcPts val="0"/>
              </a:spcAft>
              <a:buSzPts val="2210"/>
              <a:buNone/>
            </a:pPr>
            <a:r>
              <a:rPr lang="en-US"/>
              <a:t>R can read directly from these files using some excel specific packages. Few such packages are - XLConnect, xlsx, gdata etc. We will be using xlsx package. R can also write into excel file using this package.</a:t>
            </a:r>
            <a:endParaRPr/>
          </a:p>
          <a:p>
            <a:pPr indent="-274320" lvl="0" marL="274320" rtl="0" algn="l">
              <a:spcBef>
                <a:spcPts val="600"/>
              </a:spcBef>
              <a:spcAft>
                <a:spcPts val="0"/>
              </a:spcAft>
              <a:buSzPts val="2210"/>
              <a:buNone/>
            </a:pPr>
            <a:r>
              <a:rPr lang="en-US"/>
              <a:t>Reading</a:t>
            </a:r>
            <a:endParaRPr/>
          </a:p>
          <a:p>
            <a:pPr indent="-274320" lvl="0" marL="274320" rtl="0" algn="l">
              <a:spcBef>
                <a:spcPts val="600"/>
              </a:spcBef>
              <a:spcAft>
                <a:spcPts val="0"/>
              </a:spcAft>
              <a:buSzPts val="2210"/>
              <a:buNone/>
            </a:pPr>
            <a:r>
              <a:rPr lang="en-US"/>
              <a:t>data &lt;- read.xlsx("input.xlsx", sheetIndex = 1)</a:t>
            </a:r>
            <a:endParaRPr/>
          </a:p>
          <a:p>
            <a:pPr indent="-274320" lvl="0" marL="274320" rtl="0" algn="l">
              <a:spcBef>
                <a:spcPts val="600"/>
              </a:spcBef>
              <a:spcAft>
                <a:spcPts val="0"/>
              </a:spcAft>
              <a:buSzPts val="2210"/>
              <a:buNone/>
            </a:pPr>
            <a:r>
              <a:rPr lang="en-US"/>
              <a:t> print(data)</a:t>
            </a:r>
            <a:endParaRPr/>
          </a:p>
          <a:p>
            <a:pPr indent="-274320" lvl="0" marL="274320" rtl="0" algn="l">
              <a:spcBef>
                <a:spcPts val="600"/>
              </a:spcBef>
              <a:spcAft>
                <a:spcPts val="0"/>
              </a:spcAft>
              <a:buSzPts val="2210"/>
              <a:buNone/>
            </a:pPr>
            <a:r>
              <a:t/>
            </a:r>
            <a:endParaRPr/>
          </a:p>
        </p:txBody>
      </p:sp>
      <p:sp>
        <p:nvSpPr>
          <p:cNvPr id="301" name="Google Shape;301;p46"/>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None/>
            </a:pPr>
            <a:r>
              <a:rPr lang="en-US"/>
              <a:t>3. Binary Files</a:t>
            </a:r>
            <a:endParaRPr/>
          </a:p>
          <a:p>
            <a:pPr indent="-274320" lvl="0" marL="274320" rtl="0" algn="l">
              <a:spcBef>
                <a:spcPts val="600"/>
              </a:spcBef>
              <a:spcAft>
                <a:spcPts val="0"/>
              </a:spcAft>
              <a:buSzPts val="2210"/>
              <a:buChar char="⚫"/>
            </a:pPr>
            <a:r>
              <a:rPr lang="en-US"/>
              <a:t>Sometimes, the data generated by other programs are required to be processed by R as a binary file. Also R is required to create binary files which can be shared with other programs.</a:t>
            </a:r>
            <a:endParaRPr/>
          </a:p>
          <a:p>
            <a:pPr indent="-274320" lvl="0" marL="274320" rtl="0" algn="l">
              <a:spcBef>
                <a:spcPts val="600"/>
              </a:spcBef>
              <a:spcAft>
                <a:spcPts val="0"/>
              </a:spcAft>
              <a:buSzPts val="2210"/>
              <a:buChar char="⚫"/>
            </a:pPr>
            <a:r>
              <a:rPr lang="en-US"/>
              <a:t>R has two functions </a:t>
            </a:r>
            <a:r>
              <a:rPr b="1" lang="en-US"/>
              <a:t>WriteBin()</a:t>
            </a:r>
            <a:r>
              <a:rPr lang="en-US"/>
              <a:t> and </a:t>
            </a:r>
            <a:r>
              <a:rPr b="1" lang="en-US"/>
              <a:t>readBin()</a:t>
            </a:r>
            <a:r>
              <a:rPr lang="en-US"/>
              <a:t> to create and read binary files.</a:t>
            </a:r>
            <a:endParaRPr/>
          </a:p>
          <a:p>
            <a:pPr indent="-274320" lvl="0" marL="274320" rtl="0" algn="l">
              <a:spcBef>
                <a:spcPts val="600"/>
              </a:spcBef>
              <a:spcAft>
                <a:spcPts val="0"/>
              </a:spcAft>
              <a:buSzPts val="2210"/>
              <a:buChar char="⚫"/>
            </a:pPr>
            <a:r>
              <a:rPr lang="en-US"/>
              <a:t>Syntax</a:t>
            </a:r>
            <a:endParaRPr/>
          </a:p>
          <a:p>
            <a:pPr indent="-274320" lvl="0" marL="274320" rtl="0" algn="l">
              <a:spcBef>
                <a:spcPts val="600"/>
              </a:spcBef>
              <a:spcAft>
                <a:spcPts val="0"/>
              </a:spcAft>
              <a:buSzPts val="2210"/>
              <a:buChar char="⚫"/>
            </a:pPr>
            <a:r>
              <a:rPr lang="en-US"/>
              <a:t>writeBin(object, con)</a:t>
            </a:r>
            <a:endParaRPr/>
          </a:p>
          <a:p>
            <a:pPr indent="-274320" lvl="0" marL="274320" rtl="0" algn="l">
              <a:spcBef>
                <a:spcPts val="600"/>
              </a:spcBef>
              <a:spcAft>
                <a:spcPts val="0"/>
              </a:spcAft>
              <a:buSzPts val="2210"/>
              <a:buChar char="⚫"/>
            </a:pPr>
            <a:r>
              <a:rPr lang="en-US"/>
              <a:t> readBin(con, what, n )</a:t>
            </a:r>
            <a:endParaRPr/>
          </a:p>
        </p:txBody>
      </p:sp>
      <p:sp>
        <p:nvSpPr>
          <p:cNvPr id="307" name="Google Shape;307;p4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You can read a xml file in R using the "XML" package. This package can be installed using following command.</a:t>
            </a:r>
            <a:endParaRPr/>
          </a:p>
          <a:p>
            <a:pPr indent="-274320" lvl="0" marL="274320" rtl="0" algn="l">
              <a:spcBef>
                <a:spcPts val="600"/>
              </a:spcBef>
              <a:spcAft>
                <a:spcPts val="0"/>
              </a:spcAft>
              <a:buSzPts val="2210"/>
              <a:buChar char="⚫"/>
            </a:pPr>
            <a:r>
              <a:rPr lang="en-US"/>
              <a:t>standard ASCII text</a:t>
            </a:r>
            <a:endParaRPr/>
          </a:p>
          <a:p>
            <a:pPr indent="-274320" lvl="0" marL="274320" rtl="0" algn="l">
              <a:spcBef>
                <a:spcPts val="600"/>
              </a:spcBef>
              <a:spcAft>
                <a:spcPts val="0"/>
              </a:spcAft>
              <a:buSzPts val="2210"/>
              <a:buNone/>
            </a:pPr>
            <a:r>
              <a:rPr lang="en-US"/>
              <a:t>install.packages("XML")</a:t>
            </a:r>
            <a:endParaRPr/>
          </a:p>
          <a:p>
            <a:pPr indent="-274320" lvl="0" marL="274320" rtl="0" algn="l">
              <a:spcBef>
                <a:spcPts val="600"/>
              </a:spcBef>
              <a:spcAft>
                <a:spcPts val="0"/>
              </a:spcAft>
              <a:buSzPts val="2210"/>
              <a:buNone/>
            </a:pPr>
            <a:r>
              <a:rPr lang="en-US"/>
              <a:t># Also load the other required package. library("methods") </a:t>
            </a:r>
            <a:endParaRPr/>
          </a:p>
          <a:p>
            <a:pPr indent="-274320" lvl="0" marL="274320" rtl="0" algn="l">
              <a:spcBef>
                <a:spcPts val="600"/>
              </a:spcBef>
              <a:spcAft>
                <a:spcPts val="0"/>
              </a:spcAft>
              <a:buSzPts val="2210"/>
              <a:buNone/>
            </a:pPr>
            <a:r>
              <a:rPr lang="en-US"/>
              <a:t># Give the input file name to the function.</a:t>
            </a:r>
            <a:endParaRPr/>
          </a:p>
          <a:p>
            <a:pPr indent="-274320" lvl="0" marL="274320" rtl="0" algn="l">
              <a:spcBef>
                <a:spcPts val="600"/>
              </a:spcBef>
              <a:spcAft>
                <a:spcPts val="0"/>
              </a:spcAft>
              <a:buSzPts val="2210"/>
              <a:buNone/>
            </a:pPr>
            <a:r>
              <a:rPr lang="en-US"/>
              <a:t> result &lt;- </a:t>
            </a:r>
            <a:r>
              <a:rPr b="1" lang="en-US"/>
              <a:t>xmlParse</a:t>
            </a:r>
            <a:r>
              <a:rPr lang="en-US"/>
              <a:t>(file = "input.xml") </a:t>
            </a:r>
            <a:endParaRPr/>
          </a:p>
          <a:p>
            <a:pPr indent="-274320" lvl="0" marL="274320" rtl="0" algn="l">
              <a:spcBef>
                <a:spcPts val="600"/>
              </a:spcBef>
              <a:spcAft>
                <a:spcPts val="0"/>
              </a:spcAft>
              <a:buSzPts val="2210"/>
              <a:buNone/>
            </a:pPr>
            <a:r>
              <a:rPr lang="en-US"/>
              <a:t># Print the result. print(result)</a:t>
            </a:r>
            <a:endParaRPr/>
          </a:p>
        </p:txBody>
      </p:sp>
      <p:sp>
        <p:nvSpPr>
          <p:cNvPr id="313" name="Google Shape;313;p48"/>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4. XML file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JSON file stores data as text in human-readable format. Json stands for JavaScript Object Notation. R can read JSON files using the </a:t>
            </a:r>
            <a:r>
              <a:rPr b="1" lang="en-US"/>
              <a:t>rjson</a:t>
            </a:r>
            <a:r>
              <a:rPr lang="en-US"/>
              <a:t> package.</a:t>
            </a:r>
            <a:endParaRPr/>
          </a:p>
          <a:p>
            <a:pPr indent="-274320" lvl="0" marL="274320" rtl="0" algn="l">
              <a:spcBef>
                <a:spcPts val="600"/>
              </a:spcBef>
              <a:spcAft>
                <a:spcPts val="0"/>
              </a:spcAft>
              <a:buSzPts val="2210"/>
              <a:buChar char="⚫"/>
            </a:pPr>
            <a:r>
              <a:rPr lang="en-US"/>
              <a:t># Load the package required to read JSON files. library("rjson")</a:t>
            </a:r>
            <a:endParaRPr/>
          </a:p>
          <a:p>
            <a:pPr indent="-274320" lvl="0" marL="274320" rtl="0" algn="l">
              <a:spcBef>
                <a:spcPts val="600"/>
              </a:spcBef>
              <a:spcAft>
                <a:spcPts val="0"/>
              </a:spcAft>
              <a:buSzPts val="2210"/>
              <a:buNone/>
            </a:pPr>
            <a:r>
              <a:rPr lang="en-US"/>
              <a:t> # Give the input file name to the function.</a:t>
            </a:r>
            <a:endParaRPr/>
          </a:p>
          <a:p>
            <a:pPr indent="-274320" lvl="0" marL="274320" rtl="0" algn="l">
              <a:spcBef>
                <a:spcPts val="600"/>
              </a:spcBef>
              <a:spcAft>
                <a:spcPts val="0"/>
              </a:spcAft>
              <a:buSzPts val="2210"/>
              <a:buNone/>
            </a:pPr>
            <a:r>
              <a:rPr lang="en-US"/>
              <a:t> result &lt;- fromJSON(file = "input.json")</a:t>
            </a:r>
            <a:endParaRPr/>
          </a:p>
          <a:p>
            <a:pPr indent="-274320" lvl="0" marL="274320" rtl="0" algn="l">
              <a:spcBef>
                <a:spcPts val="600"/>
              </a:spcBef>
              <a:spcAft>
                <a:spcPts val="0"/>
              </a:spcAft>
              <a:buSzPts val="2210"/>
              <a:buNone/>
            </a:pPr>
            <a:r>
              <a:rPr lang="en-US"/>
              <a:t> # Print the result.</a:t>
            </a:r>
            <a:endParaRPr/>
          </a:p>
          <a:p>
            <a:pPr indent="-274320" lvl="0" marL="274320" rtl="0" algn="l">
              <a:spcBef>
                <a:spcPts val="600"/>
              </a:spcBef>
              <a:spcAft>
                <a:spcPts val="0"/>
              </a:spcAft>
              <a:buSzPts val="2210"/>
              <a:buNone/>
            </a:pPr>
            <a:r>
              <a:rPr lang="en-US"/>
              <a:t> print(result)</a:t>
            </a:r>
            <a:endParaRPr/>
          </a:p>
        </p:txBody>
      </p:sp>
      <p:sp>
        <p:nvSpPr>
          <p:cNvPr id="319" name="Google Shape;319;p49"/>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5. JSON file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The following packages are required for processing the URL’s and links to the files.</a:t>
            </a:r>
            <a:endParaRPr/>
          </a:p>
          <a:p>
            <a:pPr indent="-274320" lvl="0" marL="274320" rtl="0" algn="l">
              <a:spcBef>
                <a:spcPts val="600"/>
              </a:spcBef>
              <a:spcAft>
                <a:spcPts val="0"/>
              </a:spcAft>
              <a:buSzPts val="2210"/>
              <a:buNone/>
            </a:pPr>
            <a:r>
              <a:rPr lang="en-US"/>
              <a:t>install.packages("RCurl")</a:t>
            </a:r>
            <a:endParaRPr/>
          </a:p>
          <a:p>
            <a:pPr indent="-274320" lvl="0" marL="274320" rtl="0" algn="l">
              <a:spcBef>
                <a:spcPts val="600"/>
              </a:spcBef>
              <a:spcAft>
                <a:spcPts val="0"/>
              </a:spcAft>
              <a:buSzPts val="2210"/>
              <a:buNone/>
            </a:pPr>
            <a:r>
              <a:rPr lang="en-US"/>
              <a:t> install.packages("XML") </a:t>
            </a:r>
            <a:endParaRPr/>
          </a:p>
          <a:p>
            <a:pPr indent="-274320" lvl="0" marL="274320" rtl="0" algn="l">
              <a:spcBef>
                <a:spcPts val="600"/>
              </a:spcBef>
              <a:spcAft>
                <a:spcPts val="0"/>
              </a:spcAft>
              <a:buSzPts val="2210"/>
              <a:buNone/>
            </a:pPr>
            <a:r>
              <a:rPr lang="en-US"/>
              <a:t>install.packages("stringr")</a:t>
            </a:r>
            <a:endParaRPr/>
          </a:p>
          <a:p>
            <a:pPr indent="-274320" lvl="0" marL="274320" rtl="0" algn="l">
              <a:spcBef>
                <a:spcPts val="600"/>
              </a:spcBef>
              <a:spcAft>
                <a:spcPts val="0"/>
              </a:spcAft>
              <a:buSzPts val="2210"/>
              <a:buNone/>
            </a:pPr>
            <a:r>
              <a:rPr lang="en-US"/>
              <a:t> install.packages("plyr")</a:t>
            </a:r>
            <a:endParaRPr/>
          </a:p>
          <a:p>
            <a:pPr indent="-274320" lvl="0" marL="274320" rtl="0" algn="l">
              <a:spcBef>
                <a:spcPts val="600"/>
              </a:spcBef>
              <a:spcAft>
                <a:spcPts val="0"/>
              </a:spcAft>
              <a:buSzPts val="2210"/>
              <a:buChar char="⚫"/>
            </a:pPr>
            <a:r>
              <a:rPr b="1" lang="en-US"/>
              <a:t>getHTMLLinks()</a:t>
            </a:r>
            <a:r>
              <a:rPr lang="en-US"/>
              <a:t> to gather the URLs of the files</a:t>
            </a:r>
            <a:endParaRPr/>
          </a:p>
          <a:p>
            <a:pPr indent="-274320" lvl="0" marL="274320" rtl="0" algn="l">
              <a:spcBef>
                <a:spcPts val="600"/>
              </a:spcBef>
              <a:spcAft>
                <a:spcPts val="0"/>
              </a:spcAft>
              <a:buSzPts val="2210"/>
              <a:buChar char="⚫"/>
            </a:pPr>
            <a:r>
              <a:rPr b="1" lang="en-US"/>
              <a:t>download.file()</a:t>
            </a:r>
            <a:r>
              <a:rPr lang="en-US"/>
              <a:t> to save the files to the local system</a:t>
            </a:r>
            <a:endParaRPr/>
          </a:p>
        </p:txBody>
      </p:sp>
      <p:sp>
        <p:nvSpPr>
          <p:cNvPr id="326" name="Google Shape;326;p50"/>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3780"/>
              <a:buFont typeface="Constantia"/>
              <a:buNone/>
            </a:pPr>
            <a:r>
              <a:rPr lang="en-US" sz="3780"/>
              <a:t>6. Web Data</a:t>
            </a:r>
            <a:br>
              <a:rPr lang="en-US" sz="3780"/>
            </a:br>
            <a:endParaRPr sz="378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879"/>
              <a:buChar char="⚫"/>
            </a:pPr>
            <a:r>
              <a:rPr lang="en-US" sz="2210"/>
              <a:t>"RMySQL" which provides native connectivity between with MySql database</a:t>
            </a:r>
            <a:endParaRPr/>
          </a:p>
          <a:p>
            <a:pPr indent="-274320" lvl="0" marL="274320" rtl="0" algn="l">
              <a:lnSpc>
                <a:spcPct val="80000"/>
              </a:lnSpc>
              <a:spcBef>
                <a:spcPts val="600"/>
              </a:spcBef>
              <a:spcAft>
                <a:spcPts val="0"/>
              </a:spcAft>
              <a:buSzPts val="1879"/>
              <a:buChar char="⚫"/>
            </a:pPr>
            <a:r>
              <a:rPr lang="en-US" sz="2210"/>
              <a:t>install.packages("RMySQL")</a:t>
            </a:r>
            <a:endParaRPr/>
          </a:p>
          <a:p>
            <a:pPr indent="-274320" lvl="0" marL="274320" rtl="0" algn="l">
              <a:lnSpc>
                <a:spcPct val="80000"/>
              </a:lnSpc>
              <a:spcBef>
                <a:spcPts val="600"/>
              </a:spcBef>
              <a:spcAft>
                <a:spcPts val="0"/>
              </a:spcAft>
              <a:buSzPts val="1879"/>
              <a:buChar char="⚫"/>
            </a:pPr>
            <a:r>
              <a:rPr lang="en-US" sz="2210"/>
              <a:t>Connecting R to MySql</a:t>
            </a:r>
            <a:endParaRPr sz="2210"/>
          </a:p>
          <a:p>
            <a:pPr indent="-274320" lvl="0" marL="274320" rtl="0" algn="l">
              <a:lnSpc>
                <a:spcPct val="80000"/>
              </a:lnSpc>
              <a:spcBef>
                <a:spcPts val="600"/>
              </a:spcBef>
              <a:spcAft>
                <a:spcPts val="0"/>
              </a:spcAft>
              <a:buSzPts val="1879"/>
              <a:buChar char="⚫"/>
            </a:pPr>
            <a:r>
              <a:rPr lang="en-US" sz="2210"/>
              <a:t># Create a connection Object to MySQL database.</a:t>
            </a:r>
            <a:endParaRPr/>
          </a:p>
          <a:p>
            <a:pPr indent="-274320" lvl="0" marL="274320" rtl="0" algn="l">
              <a:lnSpc>
                <a:spcPct val="80000"/>
              </a:lnSpc>
              <a:spcBef>
                <a:spcPts val="600"/>
              </a:spcBef>
              <a:spcAft>
                <a:spcPts val="0"/>
              </a:spcAft>
              <a:buSzPts val="1879"/>
              <a:buChar char="⚫"/>
            </a:pPr>
            <a:r>
              <a:rPr lang="en-US" sz="2210"/>
              <a:t> # We will connect to the sampel database named "sakila" that comes with MySql installation. mysqlconnection = dbConnect(MySQL(), user = 'root', password = '', dbname = 'sakila', host = 'localhost')</a:t>
            </a:r>
            <a:endParaRPr/>
          </a:p>
          <a:p>
            <a:pPr indent="-274320" lvl="0" marL="274320" rtl="0" algn="l">
              <a:lnSpc>
                <a:spcPct val="80000"/>
              </a:lnSpc>
              <a:spcBef>
                <a:spcPts val="600"/>
              </a:spcBef>
              <a:spcAft>
                <a:spcPts val="0"/>
              </a:spcAft>
              <a:buSzPts val="1879"/>
              <a:buChar char="⚫"/>
            </a:pPr>
            <a:r>
              <a:rPr lang="en-US" sz="2210"/>
              <a:t> # List the tables available in this database. dbListTables(mysqlconnection)</a:t>
            </a:r>
            <a:endParaRPr/>
          </a:p>
          <a:p>
            <a:pPr indent="-274320" lvl="0" marL="274320" rtl="0" algn="l">
              <a:lnSpc>
                <a:spcPct val="80000"/>
              </a:lnSpc>
              <a:spcBef>
                <a:spcPts val="600"/>
              </a:spcBef>
              <a:spcAft>
                <a:spcPts val="0"/>
              </a:spcAft>
              <a:buSzPts val="1879"/>
              <a:buChar char="⚫"/>
            </a:pPr>
            <a:r>
              <a:rPr b="1" lang="en-US" sz="2210"/>
              <a:t>dbSendQuery()- used to query the database</a:t>
            </a:r>
            <a:endParaRPr/>
          </a:p>
          <a:p>
            <a:pPr indent="-274320" lvl="0" marL="274320" rtl="0" algn="l">
              <a:lnSpc>
                <a:spcPct val="80000"/>
              </a:lnSpc>
              <a:spcBef>
                <a:spcPts val="600"/>
              </a:spcBef>
              <a:spcAft>
                <a:spcPts val="0"/>
              </a:spcAft>
              <a:buSzPts val="1879"/>
              <a:buChar char="⚫"/>
            </a:pPr>
            <a:r>
              <a:rPr lang="en-US" sz="2210"/>
              <a:t>The query gets executed in MySql and the result set is returned using the R </a:t>
            </a:r>
            <a:r>
              <a:rPr b="1" lang="en-US" sz="2210"/>
              <a:t>fetch()</a:t>
            </a:r>
            <a:endParaRPr sz="2210"/>
          </a:p>
        </p:txBody>
      </p:sp>
      <p:sp>
        <p:nvSpPr>
          <p:cNvPr id="333" name="Google Shape;333;p5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3780"/>
              <a:buFont typeface="Constantia"/>
              <a:buNone/>
            </a:pPr>
            <a:r>
              <a:rPr lang="en-US" sz="3780"/>
              <a:t>7. Databases</a:t>
            </a:r>
            <a:br>
              <a:rPr lang="en-US" sz="3780"/>
            </a:br>
            <a:endParaRPr sz="378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1991: Created by Ross Ihaka and Robert Gentleman at the University of Auckland, New Zealand</a:t>
            </a:r>
            <a:endParaRPr/>
          </a:p>
          <a:p>
            <a:pPr indent="-274320" lvl="0" marL="274320" rtl="0" algn="l">
              <a:spcBef>
                <a:spcPts val="600"/>
              </a:spcBef>
              <a:spcAft>
                <a:spcPts val="0"/>
              </a:spcAft>
              <a:buSzPts val="2210"/>
              <a:buChar char="⚫"/>
            </a:pPr>
            <a:r>
              <a:rPr lang="en-US"/>
              <a:t>1993: First announcement of R to the public.</a:t>
            </a:r>
            <a:endParaRPr/>
          </a:p>
          <a:p>
            <a:pPr indent="-274320" lvl="0" marL="274320" rtl="0" algn="l">
              <a:spcBef>
                <a:spcPts val="600"/>
              </a:spcBef>
              <a:spcAft>
                <a:spcPts val="0"/>
              </a:spcAft>
              <a:buSzPts val="2210"/>
              <a:buChar char="⚫"/>
            </a:pPr>
            <a:r>
              <a:rPr lang="en-US"/>
              <a:t>1995: R was made as free software.</a:t>
            </a:r>
            <a:endParaRPr/>
          </a:p>
          <a:p>
            <a:pPr indent="-274320" lvl="0" marL="274320" rtl="0" algn="l">
              <a:spcBef>
                <a:spcPts val="600"/>
              </a:spcBef>
              <a:spcAft>
                <a:spcPts val="0"/>
              </a:spcAft>
              <a:buSzPts val="2210"/>
              <a:buChar char="⚫"/>
            </a:pPr>
            <a:r>
              <a:rPr lang="en-US"/>
              <a:t>1997: The R Core Group is formed (containing some people associated with S-PLUS). The core group controls the source code for R.</a:t>
            </a:r>
            <a:endParaRPr/>
          </a:p>
          <a:p>
            <a:pPr indent="-274320" lvl="0" marL="274320" rtl="0" algn="l">
              <a:spcBef>
                <a:spcPts val="600"/>
              </a:spcBef>
              <a:spcAft>
                <a:spcPts val="0"/>
              </a:spcAft>
              <a:buSzPts val="2210"/>
              <a:buChar char="⚫"/>
            </a:pPr>
            <a:r>
              <a:rPr lang="en-US"/>
              <a:t>2000: R version 1.0.0 is released.</a:t>
            </a:r>
            <a:endParaRPr/>
          </a:p>
          <a:p>
            <a:pPr indent="-274320" lvl="0" marL="274320" rtl="0" algn="l">
              <a:spcBef>
                <a:spcPts val="600"/>
              </a:spcBef>
              <a:spcAft>
                <a:spcPts val="0"/>
              </a:spcAft>
              <a:buSzPts val="2210"/>
              <a:buChar char="⚫"/>
            </a:pPr>
            <a:r>
              <a:rPr lang="en-US"/>
              <a:t>2013: R version 3.1.2 has been released on 2014-10-31.</a:t>
            </a:r>
            <a:endParaRPr/>
          </a:p>
          <a:p>
            <a:pPr indent="-274320" lvl="0" marL="274320" rtl="0" algn="l">
              <a:spcBef>
                <a:spcPts val="600"/>
              </a:spcBef>
              <a:spcAft>
                <a:spcPts val="0"/>
              </a:spcAft>
              <a:buSzPts val="2210"/>
              <a:buChar char="⚫"/>
            </a:pPr>
            <a:r>
              <a:rPr lang="en-US"/>
              <a:t>Latest version 3.6.1 released on 2019-7-5</a:t>
            </a:r>
            <a:endParaRPr/>
          </a:p>
          <a:p>
            <a:pPr indent="-274320" lvl="0" marL="274320" rtl="0" algn="l">
              <a:spcBef>
                <a:spcPts val="600"/>
              </a:spcBef>
              <a:spcAft>
                <a:spcPts val="0"/>
              </a:spcAft>
              <a:buSzPts val="2210"/>
              <a:buNone/>
            </a:pPr>
            <a:r>
              <a:t/>
            </a:r>
            <a:endParaRPr/>
          </a:p>
        </p:txBody>
      </p:sp>
      <p:sp>
        <p:nvSpPr>
          <p:cNvPr id="114" name="Google Shape;114;p16"/>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The Development of 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2"/>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381"/>
              <a:buChar char="⚫"/>
            </a:pPr>
            <a:r>
              <a:rPr lang="en-US" sz="1625"/>
              <a:t>Next</a:t>
            </a:r>
            <a:endParaRPr/>
          </a:p>
          <a:p>
            <a:pPr indent="-274320" lvl="0" marL="274320" rtl="0" algn="l">
              <a:lnSpc>
                <a:spcPct val="80000"/>
              </a:lnSpc>
              <a:spcBef>
                <a:spcPts val="600"/>
              </a:spcBef>
              <a:spcAft>
                <a:spcPts val="0"/>
              </a:spcAft>
              <a:buSzPts val="1381"/>
              <a:buChar char="⚫"/>
            </a:pPr>
            <a:r>
              <a:rPr lang="en-US" sz="1625"/>
              <a:t>A next statement is useful when we want to skip the current iteration of a loop without terminating it. On encountering next, the R parser skips further evaluation and starts next iteration of the loop.</a:t>
            </a:r>
            <a:endParaRPr/>
          </a:p>
          <a:p>
            <a:pPr indent="-274320" lvl="0" marL="274320" rtl="0" algn="l">
              <a:lnSpc>
                <a:spcPct val="80000"/>
              </a:lnSpc>
              <a:spcBef>
                <a:spcPts val="600"/>
              </a:spcBef>
              <a:spcAft>
                <a:spcPts val="0"/>
              </a:spcAft>
              <a:buSzPts val="1381"/>
              <a:buChar char="⚫"/>
            </a:pPr>
            <a:r>
              <a:rPr lang="en-US" sz="1625"/>
              <a:t>x &lt;- 1:5 </a:t>
            </a:r>
            <a:endParaRPr/>
          </a:p>
          <a:p>
            <a:pPr indent="-274320" lvl="0" marL="274320" rtl="0" algn="l">
              <a:lnSpc>
                <a:spcPct val="80000"/>
              </a:lnSpc>
              <a:spcBef>
                <a:spcPts val="600"/>
              </a:spcBef>
              <a:spcAft>
                <a:spcPts val="0"/>
              </a:spcAft>
              <a:buSzPts val="1381"/>
              <a:buNone/>
            </a:pPr>
            <a:r>
              <a:rPr lang="en-US" sz="1625"/>
              <a:t>	for (val in x)</a:t>
            </a:r>
            <a:endParaRPr/>
          </a:p>
          <a:p>
            <a:pPr indent="-274320" lvl="0" marL="274320" rtl="0" algn="l">
              <a:lnSpc>
                <a:spcPct val="80000"/>
              </a:lnSpc>
              <a:spcBef>
                <a:spcPts val="600"/>
              </a:spcBef>
              <a:spcAft>
                <a:spcPts val="0"/>
              </a:spcAft>
              <a:buSzPts val="1381"/>
              <a:buNone/>
            </a:pPr>
            <a:r>
              <a:rPr lang="en-US" sz="1625"/>
              <a:t>	 { if (val == 3)</a:t>
            </a:r>
            <a:endParaRPr/>
          </a:p>
          <a:p>
            <a:pPr indent="-274320" lvl="0" marL="274320" rtl="0" algn="l">
              <a:lnSpc>
                <a:spcPct val="80000"/>
              </a:lnSpc>
              <a:spcBef>
                <a:spcPts val="600"/>
              </a:spcBef>
              <a:spcAft>
                <a:spcPts val="0"/>
              </a:spcAft>
              <a:buSzPts val="1381"/>
              <a:buNone/>
            </a:pPr>
            <a:r>
              <a:rPr lang="en-US" sz="1625"/>
              <a:t>		{ next } </a:t>
            </a:r>
            <a:endParaRPr/>
          </a:p>
          <a:p>
            <a:pPr indent="-274320" lvl="0" marL="274320" rtl="0" algn="l">
              <a:lnSpc>
                <a:spcPct val="80000"/>
              </a:lnSpc>
              <a:spcBef>
                <a:spcPts val="600"/>
              </a:spcBef>
              <a:spcAft>
                <a:spcPts val="0"/>
              </a:spcAft>
              <a:buSzPts val="1381"/>
              <a:buNone/>
            </a:pPr>
            <a:r>
              <a:rPr lang="en-US" sz="1625"/>
              <a:t>		print(val)</a:t>
            </a:r>
            <a:endParaRPr/>
          </a:p>
          <a:p>
            <a:pPr indent="-274320" lvl="0" marL="274320" rtl="0" algn="l">
              <a:lnSpc>
                <a:spcPct val="80000"/>
              </a:lnSpc>
              <a:spcBef>
                <a:spcPts val="600"/>
              </a:spcBef>
              <a:spcAft>
                <a:spcPts val="0"/>
              </a:spcAft>
              <a:buSzPts val="1381"/>
              <a:buNone/>
            </a:pPr>
            <a:r>
              <a:rPr lang="en-US" sz="1625"/>
              <a:t>	 }</a:t>
            </a:r>
            <a:br>
              <a:rPr lang="en-US" sz="1625"/>
            </a:br>
            <a:endParaRPr sz="1625"/>
          </a:p>
          <a:p>
            <a:pPr indent="-274320" lvl="0" marL="274320" rtl="0" algn="l">
              <a:lnSpc>
                <a:spcPct val="80000"/>
              </a:lnSpc>
              <a:spcBef>
                <a:spcPts val="600"/>
              </a:spcBef>
              <a:spcAft>
                <a:spcPts val="0"/>
              </a:spcAft>
              <a:buSzPts val="1381"/>
              <a:buChar char="⚫"/>
            </a:pPr>
            <a:r>
              <a:rPr b="1" lang="en-US" sz="1625"/>
              <a:t>Output</a:t>
            </a:r>
            <a:endParaRPr sz="1625"/>
          </a:p>
          <a:p>
            <a:pPr indent="-274320" lvl="0" marL="274320" rtl="0" algn="l">
              <a:lnSpc>
                <a:spcPct val="80000"/>
              </a:lnSpc>
              <a:spcBef>
                <a:spcPts val="600"/>
              </a:spcBef>
              <a:spcAft>
                <a:spcPts val="0"/>
              </a:spcAft>
              <a:buSzPts val="1381"/>
              <a:buChar char="⚫"/>
            </a:pPr>
            <a:r>
              <a:rPr lang="en-US" sz="1625"/>
              <a:t>[1] 1 </a:t>
            </a:r>
            <a:endParaRPr/>
          </a:p>
          <a:p>
            <a:pPr indent="-274320" lvl="0" marL="274320" rtl="0" algn="l">
              <a:lnSpc>
                <a:spcPct val="80000"/>
              </a:lnSpc>
              <a:spcBef>
                <a:spcPts val="600"/>
              </a:spcBef>
              <a:spcAft>
                <a:spcPts val="0"/>
              </a:spcAft>
              <a:buSzPts val="1381"/>
              <a:buChar char="⚫"/>
            </a:pPr>
            <a:r>
              <a:rPr lang="en-US" sz="1625"/>
              <a:t>[1] 2 </a:t>
            </a:r>
            <a:endParaRPr/>
          </a:p>
          <a:p>
            <a:pPr indent="-274320" lvl="0" marL="274320" rtl="0" algn="l">
              <a:lnSpc>
                <a:spcPct val="80000"/>
              </a:lnSpc>
              <a:spcBef>
                <a:spcPts val="600"/>
              </a:spcBef>
              <a:spcAft>
                <a:spcPts val="0"/>
              </a:spcAft>
              <a:buSzPts val="1381"/>
              <a:buChar char="⚫"/>
            </a:pPr>
            <a:r>
              <a:rPr lang="en-US" sz="1625"/>
              <a:t>[1] 4 </a:t>
            </a:r>
            <a:endParaRPr/>
          </a:p>
          <a:p>
            <a:pPr indent="-274320" lvl="0" marL="274320" rtl="0" algn="l">
              <a:lnSpc>
                <a:spcPct val="80000"/>
              </a:lnSpc>
              <a:spcBef>
                <a:spcPts val="600"/>
              </a:spcBef>
              <a:spcAft>
                <a:spcPts val="0"/>
              </a:spcAft>
              <a:buSzPts val="1381"/>
              <a:buChar char="⚫"/>
            </a:pPr>
            <a:r>
              <a:rPr lang="en-US" sz="1625"/>
              <a:t>[1] 5 </a:t>
            </a:r>
            <a:br>
              <a:rPr lang="en-US" sz="1625"/>
            </a:br>
            <a:endParaRPr sz="1625"/>
          </a:p>
        </p:txBody>
      </p:sp>
      <p:sp>
        <p:nvSpPr>
          <p:cNvPr id="339" name="Google Shape;339;p5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None/>
            </a:pPr>
            <a:r>
              <a:rPr lang="en-US"/>
              <a:t>6 different kind of graphs can be plotted</a:t>
            </a:r>
            <a:endParaRPr/>
          </a:p>
          <a:p>
            <a:pPr indent="-274320" lvl="0" marL="274320" rtl="0" algn="l">
              <a:spcBef>
                <a:spcPts val="600"/>
              </a:spcBef>
              <a:spcAft>
                <a:spcPts val="0"/>
              </a:spcAft>
              <a:buSzPts val="2210"/>
              <a:buNone/>
            </a:pPr>
            <a:r>
              <a:rPr lang="en-US"/>
              <a:t>Pie Chart</a:t>
            </a:r>
            <a:endParaRPr/>
          </a:p>
          <a:p>
            <a:pPr indent="-274320" lvl="0" marL="274320" rtl="0" algn="l">
              <a:spcBef>
                <a:spcPts val="600"/>
              </a:spcBef>
              <a:spcAft>
                <a:spcPts val="0"/>
              </a:spcAft>
              <a:buSzPts val="2210"/>
              <a:buNone/>
            </a:pPr>
            <a:r>
              <a:rPr lang="en-US"/>
              <a:t>Bar Chart</a:t>
            </a:r>
            <a:endParaRPr/>
          </a:p>
          <a:p>
            <a:pPr indent="-274320" lvl="0" marL="274320" rtl="0" algn="l">
              <a:spcBef>
                <a:spcPts val="600"/>
              </a:spcBef>
              <a:spcAft>
                <a:spcPts val="0"/>
              </a:spcAft>
              <a:buSzPts val="2210"/>
              <a:buNone/>
            </a:pPr>
            <a:r>
              <a:rPr lang="en-US"/>
              <a:t>Box plot</a:t>
            </a:r>
            <a:endParaRPr/>
          </a:p>
          <a:p>
            <a:pPr indent="-274320" lvl="0" marL="274320" rtl="0" algn="l">
              <a:spcBef>
                <a:spcPts val="600"/>
              </a:spcBef>
              <a:spcAft>
                <a:spcPts val="0"/>
              </a:spcAft>
              <a:buSzPts val="2210"/>
              <a:buNone/>
            </a:pPr>
            <a:r>
              <a:rPr lang="en-US"/>
              <a:t>Histogram</a:t>
            </a:r>
            <a:endParaRPr/>
          </a:p>
          <a:p>
            <a:pPr indent="-274320" lvl="0" marL="274320" rtl="0" algn="l">
              <a:spcBef>
                <a:spcPts val="600"/>
              </a:spcBef>
              <a:spcAft>
                <a:spcPts val="0"/>
              </a:spcAft>
              <a:buSzPts val="2210"/>
              <a:buNone/>
            </a:pPr>
            <a:r>
              <a:rPr lang="en-US"/>
              <a:t>Line graph</a:t>
            </a:r>
            <a:endParaRPr/>
          </a:p>
          <a:p>
            <a:pPr indent="-274320" lvl="0" marL="274320" rtl="0" algn="l">
              <a:spcBef>
                <a:spcPts val="600"/>
              </a:spcBef>
              <a:spcAft>
                <a:spcPts val="0"/>
              </a:spcAft>
              <a:buSzPts val="2210"/>
              <a:buNone/>
            </a:pPr>
            <a:r>
              <a:rPr lang="en-US"/>
              <a:t>Scatter Plot</a:t>
            </a:r>
            <a:endParaRPr/>
          </a:p>
          <a:p>
            <a:pPr indent="-274320" lvl="0" marL="274320" rtl="0" algn="l">
              <a:spcBef>
                <a:spcPts val="600"/>
              </a:spcBef>
              <a:spcAft>
                <a:spcPts val="0"/>
              </a:spcAft>
              <a:buSzPts val="2210"/>
              <a:buNone/>
            </a:pPr>
            <a:r>
              <a:t/>
            </a:r>
            <a:endParaRPr/>
          </a:p>
        </p:txBody>
      </p:sp>
      <p:sp>
        <p:nvSpPr>
          <p:cNvPr id="345" name="Google Shape;345;p5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Data Visualization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4"/>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210"/>
              <a:buFont typeface="Constantia"/>
              <a:buAutoNum type="arabicPeriod"/>
            </a:pPr>
            <a:r>
              <a:rPr lang="en-US"/>
              <a:t>If ( condition)</a:t>
            </a:r>
            <a:endParaRPr/>
          </a:p>
          <a:p>
            <a:pPr indent="-457200" lvl="1" marL="822960" rtl="0" algn="l">
              <a:spcBef>
                <a:spcPts val="300"/>
              </a:spcBef>
              <a:spcAft>
                <a:spcPts val="0"/>
              </a:spcAft>
              <a:buSzPts val="2040"/>
              <a:buNone/>
            </a:pPr>
            <a:r>
              <a:rPr lang="en-US"/>
              <a:t>	Statement</a:t>
            </a:r>
            <a:endParaRPr/>
          </a:p>
          <a:p>
            <a:pPr indent="-514350" lvl="0" marL="514350" rtl="0" algn="l">
              <a:spcBef>
                <a:spcPts val="600"/>
              </a:spcBef>
              <a:spcAft>
                <a:spcPts val="0"/>
              </a:spcAft>
              <a:buSzPts val="2210"/>
              <a:buFont typeface="Constantia"/>
              <a:buAutoNum type="arabicPeriod"/>
            </a:pPr>
            <a:r>
              <a:rPr lang="en-US"/>
              <a:t>If  (condition)</a:t>
            </a:r>
            <a:endParaRPr/>
          </a:p>
          <a:p>
            <a:pPr indent="-457200" lvl="1" marL="822960" rtl="0" algn="l">
              <a:spcBef>
                <a:spcPts val="300"/>
              </a:spcBef>
              <a:spcAft>
                <a:spcPts val="0"/>
              </a:spcAft>
              <a:buSzPts val="2040"/>
              <a:buNone/>
            </a:pPr>
            <a:r>
              <a:rPr lang="en-US"/>
              <a:t>	Statements </a:t>
            </a:r>
            <a:endParaRPr/>
          </a:p>
          <a:p>
            <a:pPr indent="-457200" lvl="1" marL="822960" rtl="0" algn="l">
              <a:spcBef>
                <a:spcPts val="300"/>
              </a:spcBef>
              <a:spcAft>
                <a:spcPts val="0"/>
              </a:spcAft>
              <a:buSzPts val="2040"/>
              <a:buNone/>
            </a:pPr>
            <a:r>
              <a:rPr lang="en-US"/>
              <a:t>Else</a:t>
            </a:r>
            <a:endParaRPr/>
          </a:p>
          <a:p>
            <a:pPr indent="-457200" lvl="1" marL="822960" rtl="0" algn="l">
              <a:spcBef>
                <a:spcPts val="300"/>
              </a:spcBef>
              <a:spcAft>
                <a:spcPts val="0"/>
              </a:spcAft>
              <a:buSzPts val="2040"/>
              <a:buNone/>
            </a:pPr>
            <a:r>
              <a:rPr lang="en-US"/>
              <a:t>	 Statements</a:t>
            </a:r>
            <a:endParaRPr/>
          </a:p>
          <a:p>
            <a:pPr indent="-457200" lvl="1" marL="822960" rtl="0" algn="l">
              <a:spcBef>
                <a:spcPts val="300"/>
              </a:spcBef>
              <a:spcAft>
                <a:spcPts val="0"/>
              </a:spcAft>
              <a:buSzPts val="2040"/>
              <a:buNone/>
            </a:pPr>
            <a:r>
              <a:rPr lang="en-US"/>
              <a:t>3</a:t>
            </a:r>
            <a:endParaRPr/>
          </a:p>
        </p:txBody>
      </p:sp>
      <p:sp>
        <p:nvSpPr>
          <p:cNvPr id="351" name="Google Shape;351;p54"/>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5"/>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SzPts val="2210"/>
              <a:buAutoNum type="arabicPeriod"/>
            </a:pPr>
            <a:r>
              <a:rPr lang="en-US" u="sng">
                <a:solidFill>
                  <a:schemeClr val="hlink"/>
                </a:solidFill>
                <a:hlinkClick r:id="rId3"/>
              </a:rPr>
              <a:t>http://blog.easylearning.guru/r-programming-the-present/</a:t>
            </a:r>
            <a:endParaRPr/>
          </a:p>
          <a:p>
            <a:pPr indent="-514350" lvl="0" marL="514350" rtl="0" algn="l">
              <a:lnSpc>
                <a:spcPct val="90000"/>
              </a:lnSpc>
              <a:spcBef>
                <a:spcPts val="600"/>
              </a:spcBef>
              <a:spcAft>
                <a:spcPts val="0"/>
              </a:spcAft>
              <a:buSzPts val="2210"/>
              <a:buAutoNum type="arabicPeriod"/>
            </a:pPr>
            <a:r>
              <a:rPr lang="en-US"/>
              <a:t>Iigsaw Academy, Analytics for Professionals, -Introduction to R</a:t>
            </a:r>
            <a:endParaRPr/>
          </a:p>
          <a:p>
            <a:pPr indent="-514350" lvl="0" marL="514350" rtl="0" algn="l">
              <a:lnSpc>
                <a:spcPct val="90000"/>
              </a:lnSpc>
              <a:spcBef>
                <a:spcPts val="600"/>
              </a:spcBef>
              <a:spcAft>
                <a:spcPts val="0"/>
              </a:spcAft>
              <a:buSzPts val="2210"/>
              <a:buAutoNum type="arabicPeriod"/>
            </a:pPr>
            <a:r>
              <a:rPr lang="en-US"/>
              <a:t>An overview of R: Text Analytics, Ashraf Uddin, PhD Scholar, Dept. of Computer Science South Asian University, New Delhi </a:t>
            </a:r>
            <a:r>
              <a:rPr lang="en-US" u="sng">
                <a:solidFill>
                  <a:schemeClr val="hlink"/>
                </a:solidFill>
                <a:hlinkClick r:id="rId4"/>
              </a:rPr>
              <a:t>https://sites.google.com/site/ashrafuddininfo/</a:t>
            </a:r>
            <a:endParaRPr u="sng"/>
          </a:p>
          <a:p>
            <a:pPr indent="-514350" lvl="0" marL="514350" rtl="0" algn="l">
              <a:lnSpc>
                <a:spcPct val="90000"/>
              </a:lnSpc>
              <a:spcBef>
                <a:spcPts val="600"/>
              </a:spcBef>
              <a:spcAft>
                <a:spcPts val="0"/>
              </a:spcAft>
              <a:buSzPts val="2210"/>
              <a:buAutoNum type="arabicPeriod"/>
            </a:pPr>
            <a:r>
              <a:rPr lang="en-US" u="sng">
                <a:solidFill>
                  <a:schemeClr val="hlink"/>
                </a:solidFill>
                <a:hlinkClick r:id="rId5"/>
              </a:rPr>
              <a:t>https://www.youtube.com/watch?v=eDrhZb2onWY</a:t>
            </a:r>
            <a:endParaRPr u="sng"/>
          </a:p>
          <a:p>
            <a:pPr indent="-514350" lvl="0" marL="514350" rtl="0" algn="l">
              <a:lnSpc>
                <a:spcPct val="90000"/>
              </a:lnSpc>
              <a:spcBef>
                <a:spcPts val="600"/>
              </a:spcBef>
              <a:spcAft>
                <a:spcPts val="0"/>
              </a:spcAft>
              <a:buSzPts val="2210"/>
              <a:buAutoNum type="arabicPeriod"/>
            </a:pPr>
            <a:r>
              <a:rPr lang="en-US" u="sng">
                <a:solidFill>
                  <a:schemeClr val="hlink"/>
                </a:solidFill>
                <a:hlinkClick r:id="rId6"/>
              </a:rPr>
              <a:t>https://www.tutorialspoint.com/r/r_data_types.htm</a:t>
            </a:r>
            <a:endParaRPr u="sng"/>
          </a:p>
          <a:p>
            <a:pPr indent="-514350" lvl="0" marL="514350" rtl="0" algn="l">
              <a:lnSpc>
                <a:spcPct val="90000"/>
              </a:lnSpc>
              <a:spcBef>
                <a:spcPts val="600"/>
              </a:spcBef>
              <a:spcAft>
                <a:spcPts val="0"/>
              </a:spcAft>
              <a:buSzPts val="2210"/>
              <a:buAutoNum type="arabicPeriod"/>
            </a:pPr>
            <a:r>
              <a:rPr lang="en-US" u="sng"/>
              <a:t>https://www.tutorialspoint.com/r/r_csv_files.htm</a:t>
            </a:r>
            <a:endParaRPr/>
          </a:p>
          <a:p>
            <a:pPr indent="-374015" lvl="0" marL="514350" rtl="0" algn="l">
              <a:lnSpc>
                <a:spcPct val="90000"/>
              </a:lnSpc>
              <a:spcBef>
                <a:spcPts val="600"/>
              </a:spcBef>
              <a:spcAft>
                <a:spcPts val="0"/>
              </a:spcAft>
              <a:buSzPts val="2210"/>
              <a:buNone/>
            </a:pPr>
            <a:r>
              <a:t/>
            </a:r>
            <a:endParaRPr u="sng"/>
          </a:p>
          <a:p>
            <a:pPr indent="-374015" lvl="0" marL="514350" rtl="0" algn="l">
              <a:lnSpc>
                <a:spcPct val="90000"/>
              </a:lnSpc>
              <a:spcBef>
                <a:spcPts val="600"/>
              </a:spcBef>
              <a:spcAft>
                <a:spcPts val="0"/>
              </a:spcAft>
              <a:buSzPts val="2210"/>
              <a:buFont typeface="Noto Sans Symbols"/>
              <a:buNone/>
            </a:pPr>
            <a:r>
              <a:t/>
            </a:r>
            <a:endParaRPr/>
          </a:p>
          <a:p>
            <a:pPr indent="-374015" lvl="0" marL="514350" rtl="0" algn="l">
              <a:lnSpc>
                <a:spcPct val="90000"/>
              </a:lnSpc>
              <a:spcBef>
                <a:spcPts val="600"/>
              </a:spcBef>
              <a:spcAft>
                <a:spcPts val="0"/>
              </a:spcAft>
              <a:buSzPts val="2210"/>
              <a:buNone/>
            </a:pPr>
            <a:r>
              <a:t/>
            </a:r>
            <a:endParaRPr/>
          </a:p>
        </p:txBody>
      </p:sp>
      <p:sp>
        <p:nvSpPr>
          <p:cNvPr id="358" name="Google Shape;358;p5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References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6"/>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None/>
            </a:pPr>
            <a:r>
              <a:rPr lang="en-US"/>
              <a:t>http://r-tutorials.com/r-exercises-31-40-data-frame-manipulations/</a:t>
            </a:r>
            <a:endParaRPr/>
          </a:p>
        </p:txBody>
      </p:sp>
      <p:sp>
        <p:nvSpPr>
          <p:cNvPr id="364" name="Google Shape;364;p56"/>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Programmin references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Contd…</a:t>
            </a:r>
            <a:endParaRPr/>
          </a:p>
        </p:txBody>
      </p:sp>
      <p:pic>
        <p:nvPicPr>
          <p:cNvPr id="121" name="Google Shape;121;p17"/>
          <p:cNvPicPr preferRelativeResize="0"/>
          <p:nvPr/>
        </p:nvPicPr>
        <p:blipFill rotWithShape="1">
          <a:blip r:embed="rId3">
            <a:alphaModFix/>
          </a:blip>
          <a:srcRect b="0" l="0" r="0" t="0"/>
          <a:stretch/>
        </p:blipFill>
        <p:spPr>
          <a:xfrm>
            <a:off x="457201" y="1219200"/>
            <a:ext cx="7848600" cy="510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Why R essential?</a:t>
            </a:r>
            <a:endParaRPr/>
          </a:p>
        </p:txBody>
      </p:sp>
      <p:sp>
        <p:nvSpPr>
          <p:cNvPr id="127" name="Google Shape;127;p18"/>
          <p:cNvSpPr txBox="1"/>
          <p:nvPr>
            <p:ph idx="2" type="body"/>
          </p:nvPr>
        </p:nvSpPr>
        <p:spPr>
          <a:xfrm>
            <a:off x="4648200" y="1524000"/>
            <a:ext cx="4059936" cy="45720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1700"/>
              <a:buNone/>
            </a:pPr>
            <a:r>
              <a:rPr b="1" lang="en-US" sz="2000"/>
              <a:t>R</a:t>
            </a:r>
            <a:r>
              <a:rPr lang="en-US" sz="2000"/>
              <a:t> provides you number of Datasets that can be used in Analytics and these datasets are built in and are available in packages</a:t>
            </a:r>
            <a:endParaRPr/>
          </a:p>
          <a:p>
            <a:pPr indent="-274320" lvl="0" marL="274320" rtl="0" algn="l">
              <a:spcBef>
                <a:spcPts val="600"/>
              </a:spcBef>
              <a:spcAft>
                <a:spcPts val="0"/>
              </a:spcAft>
              <a:buSzPts val="1700"/>
              <a:buChar char="⚫"/>
            </a:pPr>
            <a:r>
              <a:rPr lang="en-US" sz="2000"/>
              <a:t>Time Series Data</a:t>
            </a:r>
            <a:endParaRPr/>
          </a:p>
          <a:p>
            <a:pPr indent="-274320" lvl="0" marL="274320" rtl="0" algn="l">
              <a:spcBef>
                <a:spcPts val="600"/>
              </a:spcBef>
              <a:spcAft>
                <a:spcPts val="0"/>
              </a:spcAft>
              <a:buSzPts val="1700"/>
              <a:buChar char="⚫"/>
            </a:pPr>
            <a:r>
              <a:rPr lang="en-US" sz="2000"/>
              <a:t>Numeric Data</a:t>
            </a:r>
            <a:endParaRPr/>
          </a:p>
          <a:p>
            <a:pPr indent="-274320" lvl="0" marL="274320" rtl="0" algn="l">
              <a:spcBef>
                <a:spcPts val="600"/>
              </a:spcBef>
              <a:spcAft>
                <a:spcPts val="0"/>
              </a:spcAft>
              <a:buSzPts val="1700"/>
              <a:buChar char="⚫"/>
            </a:pPr>
            <a:r>
              <a:rPr lang="en-US" sz="2000"/>
              <a:t>Categorical Data</a:t>
            </a:r>
            <a:endParaRPr/>
          </a:p>
          <a:p>
            <a:pPr indent="-274320" lvl="0" marL="274320" rtl="0" algn="l">
              <a:spcBef>
                <a:spcPts val="600"/>
              </a:spcBef>
              <a:spcAft>
                <a:spcPts val="0"/>
              </a:spcAft>
              <a:buSzPts val="1700"/>
              <a:buChar char="⚫"/>
            </a:pPr>
            <a:r>
              <a:rPr lang="en-US" sz="2000"/>
              <a:t>Character Data</a:t>
            </a:r>
            <a:endParaRPr/>
          </a:p>
          <a:p>
            <a:pPr indent="-274320" lvl="0" marL="274320" rtl="0" algn="l">
              <a:spcBef>
                <a:spcPts val="600"/>
              </a:spcBef>
              <a:spcAft>
                <a:spcPts val="0"/>
              </a:spcAft>
              <a:buSzPts val="1700"/>
              <a:buChar char="⚫"/>
            </a:pPr>
            <a:r>
              <a:rPr lang="en-US" sz="2000"/>
              <a:t>Small Data</a:t>
            </a:r>
            <a:endParaRPr/>
          </a:p>
          <a:p>
            <a:pPr indent="-274320" lvl="0" marL="274320" rtl="0" algn="l">
              <a:spcBef>
                <a:spcPts val="600"/>
              </a:spcBef>
              <a:spcAft>
                <a:spcPts val="0"/>
              </a:spcAft>
              <a:buSzPts val="1700"/>
              <a:buChar char="⚫"/>
            </a:pPr>
            <a:r>
              <a:rPr lang="en-US" sz="2000"/>
              <a:t>Large Data</a:t>
            </a:r>
            <a:endParaRPr/>
          </a:p>
          <a:p>
            <a:pPr indent="-274320" lvl="0" marL="274320" rtl="0" algn="just">
              <a:spcBef>
                <a:spcPts val="600"/>
              </a:spcBef>
              <a:spcAft>
                <a:spcPts val="0"/>
              </a:spcAft>
              <a:buSzPts val="1700"/>
              <a:buNone/>
            </a:pPr>
            <a:r>
              <a:t/>
            </a:r>
            <a:endParaRPr sz="2000"/>
          </a:p>
        </p:txBody>
      </p:sp>
      <p:pic>
        <p:nvPicPr>
          <p:cNvPr id="128" name="Google Shape;128;p18"/>
          <p:cNvPicPr preferRelativeResize="0"/>
          <p:nvPr>
            <p:ph idx="1" type="body"/>
          </p:nvPr>
        </p:nvPicPr>
        <p:blipFill rotWithShape="1">
          <a:blip r:embed="rId3">
            <a:alphaModFix/>
          </a:blip>
          <a:srcRect b="0" l="0" r="0" t="0"/>
          <a:stretch/>
        </p:blipFill>
        <p:spPr>
          <a:xfrm>
            <a:off x="457200" y="1447800"/>
            <a:ext cx="4059238" cy="4724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R is rather a programming language </a:t>
            </a:r>
            <a:endParaRPr/>
          </a:p>
          <a:p>
            <a:pPr indent="-274320" lvl="0" marL="274320" rtl="0" algn="l">
              <a:spcBef>
                <a:spcPts val="600"/>
              </a:spcBef>
              <a:spcAft>
                <a:spcPts val="0"/>
              </a:spcAft>
              <a:buSzPts val="2210"/>
              <a:buChar char="⚫"/>
            </a:pPr>
            <a:r>
              <a:rPr lang="en-US"/>
              <a:t>Limited user-friendly interfaces for data analysis </a:t>
            </a:r>
            <a:endParaRPr/>
          </a:p>
          <a:p>
            <a:pPr indent="-274320" lvl="0" marL="274320" rtl="0" algn="l">
              <a:spcBef>
                <a:spcPts val="600"/>
              </a:spcBef>
              <a:spcAft>
                <a:spcPts val="0"/>
              </a:spcAft>
              <a:buSzPts val="2210"/>
              <a:buChar char="⚫"/>
            </a:pPr>
            <a:r>
              <a:rPr lang="en-US"/>
              <a:t>Is object oriented and almost non declarative </a:t>
            </a:r>
            <a:endParaRPr/>
          </a:p>
          <a:p>
            <a:pPr indent="-274320" lvl="0" marL="274320" rtl="0" algn="l">
              <a:spcBef>
                <a:spcPts val="600"/>
              </a:spcBef>
              <a:spcAft>
                <a:spcPts val="0"/>
              </a:spcAft>
              <a:buSzPts val="2210"/>
              <a:buChar char="⚫"/>
            </a:pPr>
            <a:r>
              <a:rPr lang="en-US"/>
              <a:t>Similar to programming languages like Fortran, C, Java, Python</a:t>
            </a:r>
            <a:endParaRPr/>
          </a:p>
          <a:p>
            <a:pPr indent="-274320" lvl="0" marL="274320" rtl="0" algn="l">
              <a:spcBef>
                <a:spcPts val="600"/>
              </a:spcBef>
              <a:spcAft>
                <a:spcPts val="0"/>
              </a:spcAft>
              <a:buSzPts val="2210"/>
              <a:buChar char="⚫"/>
            </a:pPr>
            <a:r>
              <a:rPr lang="en-US"/>
              <a:t>The source code for the R software environment is written primarily in C, Fortran, and R</a:t>
            </a:r>
            <a:endParaRPr/>
          </a:p>
          <a:p>
            <a:pPr indent="-133985" lvl="0" marL="274320" rtl="0" algn="l">
              <a:spcBef>
                <a:spcPts val="600"/>
              </a:spcBef>
              <a:spcAft>
                <a:spcPts val="0"/>
              </a:spcAft>
              <a:buSzPts val="2210"/>
              <a:buNone/>
            </a:pPr>
            <a:r>
              <a:t/>
            </a:r>
            <a:endParaRPr/>
          </a:p>
          <a:p>
            <a:pPr indent="-133985" lvl="0" marL="274320" rtl="0" algn="l">
              <a:spcBef>
                <a:spcPts val="600"/>
              </a:spcBef>
              <a:spcAft>
                <a:spcPts val="0"/>
              </a:spcAft>
              <a:buSzPts val="2210"/>
              <a:buNone/>
            </a:pPr>
            <a:r>
              <a:t/>
            </a:r>
            <a:endParaRPr/>
          </a:p>
        </p:txBody>
      </p:sp>
      <p:sp>
        <p:nvSpPr>
          <p:cNvPr id="134" name="Google Shape;134;p19"/>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What is 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044"/>
              <a:buChar char="⚫"/>
            </a:pPr>
            <a:r>
              <a:rPr lang="en-US" sz="2405"/>
              <a:t>Provides Statistical and Graphical techniques</a:t>
            </a:r>
            <a:endParaRPr/>
          </a:p>
          <a:p>
            <a:pPr indent="-274320" lvl="1" marL="640080" rtl="0" algn="l">
              <a:lnSpc>
                <a:spcPct val="90000"/>
              </a:lnSpc>
              <a:spcBef>
                <a:spcPts val="300"/>
              </a:spcBef>
              <a:spcAft>
                <a:spcPts val="0"/>
              </a:spcAft>
              <a:buSzPts val="1887"/>
              <a:buChar char="⚫"/>
            </a:pPr>
            <a:r>
              <a:rPr lang="en-US" sz="2220"/>
              <a:t>linear and nonlinear modelling</a:t>
            </a:r>
            <a:endParaRPr sz="2220"/>
          </a:p>
          <a:p>
            <a:pPr indent="-274320" lvl="1" marL="640080" rtl="0" algn="l">
              <a:lnSpc>
                <a:spcPct val="90000"/>
              </a:lnSpc>
              <a:spcBef>
                <a:spcPts val="300"/>
              </a:spcBef>
              <a:spcAft>
                <a:spcPts val="0"/>
              </a:spcAft>
              <a:buSzPts val="1887"/>
              <a:buChar char="⚫"/>
            </a:pPr>
            <a:r>
              <a:rPr lang="en-US" sz="2220"/>
              <a:t>classical statistical tests</a:t>
            </a:r>
            <a:endParaRPr/>
          </a:p>
          <a:p>
            <a:pPr indent="-274320" lvl="1" marL="640080" rtl="0" algn="l">
              <a:lnSpc>
                <a:spcPct val="90000"/>
              </a:lnSpc>
              <a:spcBef>
                <a:spcPts val="300"/>
              </a:spcBef>
              <a:spcAft>
                <a:spcPts val="0"/>
              </a:spcAft>
              <a:buSzPts val="1887"/>
              <a:buChar char="⚫"/>
            </a:pPr>
            <a:r>
              <a:rPr lang="en-US" sz="2220"/>
              <a:t>time-series analysis,</a:t>
            </a:r>
            <a:endParaRPr/>
          </a:p>
          <a:p>
            <a:pPr indent="-274320" lvl="1" marL="640080" rtl="0" algn="l">
              <a:lnSpc>
                <a:spcPct val="90000"/>
              </a:lnSpc>
              <a:spcBef>
                <a:spcPts val="300"/>
              </a:spcBef>
              <a:spcAft>
                <a:spcPts val="0"/>
              </a:spcAft>
              <a:buSzPts val="1887"/>
              <a:buChar char="⚫"/>
            </a:pPr>
            <a:r>
              <a:rPr lang="en-US" sz="2220"/>
              <a:t>classification, clustering</a:t>
            </a:r>
            <a:endParaRPr/>
          </a:p>
          <a:p>
            <a:pPr indent="-274320" lvl="1" marL="640080" rtl="0" algn="l">
              <a:lnSpc>
                <a:spcPct val="90000"/>
              </a:lnSpc>
              <a:spcBef>
                <a:spcPts val="300"/>
              </a:spcBef>
              <a:spcAft>
                <a:spcPts val="0"/>
              </a:spcAft>
              <a:buSzPts val="1887"/>
              <a:buChar char="⚫"/>
            </a:pPr>
            <a:r>
              <a:rPr lang="en-US" sz="2220"/>
              <a:t>Others</a:t>
            </a:r>
            <a:endParaRPr/>
          </a:p>
          <a:p>
            <a:pPr indent="-274320" lvl="1" marL="640080" rtl="0" algn="l">
              <a:lnSpc>
                <a:spcPct val="90000"/>
              </a:lnSpc>
              <a:spcBef>
                <a:spcPts val="300"/>
              </a:spcBef>
              <a:spcAft>
                <a:spcPts val="0"/>
              </a:spcAft>
              <a:buSzPts val="1887"/>
              <a:buChar char="⚫"/>
            </a:pPr>
            <a:r>
              <a:rPr lang="en-US" sz="2220"/>
              <a:t>Available through additional packages</a:t>
            </a:r>
            <a:endParaRPr/>
          </a:p>
          <a:p>
            <a:pPr indent="-274320" lvl="0" marL="274320" rtl="0" algn="l">
              <a:lnSpc>
                <a:spcPct val="90000"/>
              </a:lnSpc>
              <a:spcBef>
                <a:spcPts val="600"/>
              </a:spcBef>
              <a:spcAft>
                <a:spcPts val="0"/>
              </a:spcAft>
              <a:buSzPts val="2044"/>
              <a:buChar char="⚫"/>
            </a:pPr>
            <a:r>
              <a:rPr lang="en-US" sz="2405"/>
              <a:t>easily extensible through functions and extensions</a:t>
            </a:r>
            <a:endParaRPr/>
          </a:p>
          <a:p>
            <a:pPr indent="-274320" lvl="0" marL="274320" rtl="0" algn="l">
              <a:lnSpc>
                <a:spcPct val="90000"/>
              </a:lnSpc>
              <a:spcBef>
                <a:spcPts val="600"/>
              </a:spcBef>
              <a:spcAft>
                <a:spcPts val="0"/>
              </a:spcAft>
              <a:buSzPts val="2044"/>
              <a:buChar char="⚫"/>
            </a:pPr>
            <a:r>
              <a:rPr lang="en-US" sz="2405"/>
              <a:t>C, C++, and Fortran code can be linked and called at run time</a:t>
            </a:r>
            <a:endParaRPr/>
          </a:p>
          <a:p>
            <a:pPr indent="-274320" lvl="0" marL="274320" rtl="0" algn="l">
              <a:lnSpc>
                <a:spcPct val="90000"/>
              </a:lnSpc>
              <a:spcBef>
                <a:spcPts val="600"/>
              </a:spcBef>
              <a:spcAft>
                <a:spcPts val="0"/>
              </a:spcAft>
              <a:buSzPts val="2044"/>
              <a:buChar char="⚫"/>
            </a:pPr>
            <a:r>
              <a:rPr lang="en-US" sz="2405"/>
              <a:t>Object-oriented, growing user base, scripting features </a:t>
            </a:r>
            <a:endParaRPr/>
          </a:p>
          <a:p>
            <a:pPr indent="-274320" lvl="0" marL="274320" rtl="0" algn="l">
              <a:lnSpc>
                <a:spcPct val="90000"/>
              </a:lnSpc>
              <a:spcBef>
                <a:spcPts val="600"/>
              </a:spcBef>
              <a:spcAft>
                <a:spcPts val="0"/>
              </a:spcAft>
              <a:buSzPts val="2044"/>
              <a:buChar char="⚫"/>
            </a:pPr>
            <a:r>
              <a:rPr lang="en-US" sz="2405"/>
              <a:t>Free and open-source </a:t>
            </a:r>
            <a:endParaRPr/>
          </a:p>
          <a:p>
            <a:pPr indent="-144510" lvl="0" marL="274320" rtl="0" algn="l">
              <a:lnSpc>
                <a:spcPct val="90000"/>
              </a:lnSpc>
              <a:spcBef>
                <a:spcPts val="600"/>
              </a:spcBef>
              <a:spcAft>
                <a:spcPts val="0"/>
              </a:spcAft>
              <a:buSzPts val="2044"/>
              <a:buNone/>
            </a:pPr>
            <a:r>
              <a:t/>
            </a:r>
            <a:endParaRPr sz="2405"/>
          </a:p>
          <a:p>
            <a:pPr indent="-144510" lvl="0" marL="274320" rtl="0" algn="l">
              <a:lnSpc>
                <a:spcPct val="90000"/>
              </a:lnSpc>
              <a:spcBef>
                <a:spcPts val="600"/>
              </a:spcBef>
              <a:spcAft>
                <a:spcPts val="0"/>
              </a:spcAft>
              <a:buSzPts val="2044"/>
              <a:buNone/>
            </a:pPr>
            <a:r>
              <a:t/>
            </a:r>
            <a:endParaRPr sz="2405"/>
          </a:p>
          <a:p>
            <a:pPr indent="-274320" lvl="1" marL="640080" rtl="0" algn="l">
              <a:lnSpc>
                <a:spcPct val="90000"/>
              </a:lnSpc>
              <a:spcBef>
                <a:spcPts val="300"/>
              </a:spcBef>
              <a:spcAft>
                <a:spcPts val="0"/>
              </a:spcAft>
              <a:buSzPts val="1887"/>
              <a:buNone/>
            </a:pPr>
            <a:r>
              <a:t/>
            </a:r>
            <a:endParaRPr sz="2220"/>
          </a:p>
        </p:txBody>
      </p:sp>
      <p:sp>
        <p:nvSpPr>
          <p:cNvPr id="140" name="Google Shape;140;p20"/>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Features of 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152400"/>
            <a:ext cx="82296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3780"/>
              <a:buFont typeface="Constantia"/>
              <a:buNone/>
            </a:pPr>
            <a:r>
              <a:rPr lang="en-US" sz="3780"/>
              <a:t>R Studio -IDE</a:t>
            </a:r>
            <a:endParaRPr sz="3780"/>
          </a:p>
        </p:txBody>
      </p:sp>
      <p:pic>
        <p:nvPicPr>
          <p:cNvPr id="146" name="Google Shape;146;p21"/>
          <p:cNvPicPr preferRelativeResize="0"/>
          <p:nvPr>
            <p:ph idx="1" type="body"/>
          </p:nvPr>
        </p:nvPicPr>
        <p:blipFill rotWithShape="1">
          <a:blip r:embed="rId3">
            <a:alphaModFix/>
          </a:blip>
          <a:srcRect b="0" l="0" r="0" t="0"/>
          <a:stretch/>
        </p:blipFill>
        <p:spPr>
          <a:xfrm>
            <a:off x="228601" y="914400"/>
            <a:ext cx="8915400" cy="571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