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F4D7"/>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72" autoAdjust="0"/>
    <p:restoredTop sz="94608" autoAdjust="0"/>
  </p:normalViewPr>
  <p:slideViewPr>
    <p:cSldViewPr>
      <p:cViewPr>
        <p:scale>
          <a:sx n="100" d="100"/>
          <a:sy n="100" d="100"/>
        </p:scale>
        <p:origin x="-1162" y="72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image" Target="../media/image8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image" Target="../media/image1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AC431-9AAD-4908-9A8B-B60F50BFE67C}" type="doc">
      <dgm:prSet loTypeId="urn:microsoft.com/office/officeart/2008/layout/PictureStrips" loCatId="list" qsTypeId="urn:microsoft.com/office/officeart/2005/8/quickstyle/3d2" qsCatId="3D" csTypeId="urn:microsoft.com/office/officeart/2005/8/colors/accent1_2" csCatId="accent1" phldr="1"/>
      <dgm:spPr/>
      <dgm:t>
        <a:bodyPr/>
        <a:lstStyle/>
        <a:p>
          <a:endParaRPr lang="en-IN"/>
        </a:p>
      </dgm:t>
    </dgm:pt>
    <dgm:pt modelId="{95DD059F-D999-46D4-BE1E-33222B435604}">
      <dgm:prSet phldrT="[Text]"/>
      <dgm:spPr/>
      <dgm:t>
        <a:bodyPr/>
        <a:lstStyle/>
        <a:p>
          <a:r>
            <a:rPr lang="en-US" b="1" dirty="0" smtClean="0"/>
            <a:t>Design and Development</a:t>
          </a:r>
          <a:endParaRPr lang="en-IN" b="1" dirty="0"/>
        </a:p>
      </dgm:t>
    </dgm:pt>
    <dgm:pt modelId="{C6A6010C-2F7F-4622-A6E4-C8D83079F852}" type="parTrans" cxnId="{1217B6E2-1B9C-4703-B063-FAA0018ED587}">
      <dgm:prSet/>
      <dgm:spPr/>
      <dgm:t>
        <a:bodyPr/>
        <a:lstStyle/>
        <a:p>
          <a:endParaRPr lang="en-IN"/>
        </a:p>
      </dgm:t>
    </dgm:pt>
    <dgm:pt modelId="{D58D0B4C-DFF6-44F6-A8C2-5280861DAEB8}" type="sibTrans" cxnId="{1217B6E2-1B9C-4703-B063-FAA0018ED587}">
      <dgm:prSet/>
      <dgm:spPr/>
      <dgm:t>
        <a:bodyPr/>
        <a:lstStyle/>
        <a:p>
          <a:endParaRPr lang="en-IN"/>
        </a:p>
      </dgm:t>
    </dgm:pt>
    <dgm:pt modelId="{E87E3427-EF97-4A83-A0D5-95222CAC4E21}">
      <dgm:prSet phldrT="[Text]"/>
      <dgm:spPr/>
      <dgm:t>
        <a:bodyPr/>
        <a:lstStyle/>
        <a:p>
          <a:pPr algn="l"/>
          <a:r>
            <a:rPr lang="en-US" b="1" dirty="0" smtClean="0"/>
            <a:t>Requirements gathering &amp; analysis</a:t>
          </a:r>
          <a:endParaRPr lang="en-IN" b="1" dirty="0"/>
        </a:p>
      </dgm:t>
    </dgm:pt>
    <dgm:pt modelId="{BE96BA77-CD26-4020-9DC9-74032B727192}" type="sibTrans" cxnId="{CBBDBC91-AEBA-49AC-BE11-6116DF5B3482}">
      <dgm:prSet/>
      <dgm:spPr/>
      <dgm:t>
        <a:bodyPr/>
        <a:lstStyle/>
        <a:p>
          <a:endParaRPr lang="en-IN"/>
        </a:p>
      </dgm:t>
    </dgm:pt>
    <dgm:pt modelId="{0E34B7F9-AE89-4F5D-89AA-9307FB138E4F}" type="parTrans" cxnId="{CBBDBC91-AEBA-49AC-BE11-6116DF5B3482}">
      <dgm:prSet/>
      <dgm:spPr/>
      <dgm:t>
        <a:bodyPr/>
        <a:lstStyle/>
        <a:p>
          <a:endParaRPr lang="en-IN"/>
        </a:p>
      </dgm:t>
    </dgm:pt>
    <dgm:pt modelId="{A9077731-F970-4C97-A513-701CB8FDD80A}">
      <dgm:prSet phldrT="[Text]"/>
      <dgm:spPr/>
      <dgm:t>
        <a:bodyPr/>
        <a:lstStyle/>
        <a:p>
          <a:pPr algn="l"/>
          <a:r>
            <a:rPr lang="en-US" b="1" dirty="0" smtClean="0"/>
            <a:t>Project initiation and planning</a:t>
          </a:r>
          <a:endParaRPr lang="en-IN" b="1" dirty="0"/>
        </a:p>
      </dgm:t>
    </dgm:pt>
    <dgm:pt modelId="{B2E6B411-EF4A-4E65-A240-F05A772D2074}" type="sibTrans" cxnId="{7F1B4828-E784-4EEB-9187-207EBB3E8D6D}">
      <dgm:prSet/>
      <dgm:spPr/>
      <dgm:t>
        <a:bodyPr/>
        <a:lstStyle/>
        <a:p>
          <a:endParaRPr lang="en-IN"/>
        </a:p>
      </dgm:t>
    </dgm:pt>
    <dgm:pt modelId="{2EF4FA4D-E6B6-4F7D-B47E-B3A97BB919C5}" type="parTrans" cxnId="{7F1B4828-E784-4EEB-9187-207EBB3E8D6D}">
      <dgm:prSet/>
      <dgm:spPr/>
      <dgm:t>
        <a:bodyPr/>
        <a:lstStyle/>
        <a:p>
          <a:endParaRPr lang="en-IN"/>
        </a:p>
      </dgm:t>
    </dgm:pt>
    <dgm:pt modelId="{36022D12-4237-40EB-9E2E-C58D973EE63F}" type="pres">
      <dgm:prSet presAssocID="{48AAC431-9AAD-4908-9A8B-B60F50BFE67C}" presName="Name0" presStyleCnt="0">
        <dgm:presLayoutVars>
          <dgm:dir/>
          <dgm:resizeHandles val="exact"/>
        </dgm:presLayoutVars>
      </dgm:prSet>
      <dgm:spPr/>
      <dgm:t>
        <a:bodyPr/>
        <a:lstStyle/>
        <a:p>
          <a:endParaRPr lang="en-US"/>
        </a:p>
      </dgm:t>
    </dgm:pt>
    <dgm:pt modelId="{CCA5F721-A41F-494E-B564-B9E1F72C6896}" type="pres">
      <dgm:prSet presAssocID="{A9077731-F970-4C97-A513-701CB8FDD80A}" presName="composite" presStyleCnt="0"/>
      <dgm:spPr/>
    </dgm:pt>
    <dgm:pt modelId="{9DB005BA-08CE-4E67-8337-52769004793E}" type="pres">
      <dgm:prSet presAssocID="{A9077731-F970-4C97-A513-701CB8FDD80A}" presName="rect1" presStyleLbl="trAlignAcc1" presStyleIdx="0" presStyleCnt="3" custScaleX="213899" custLinFactNeighborX="-4307" custLinFactNeighborY="-9334">
        <dgm:presLayoutVars>
          <dgm:bulletEnabled val="1"/>
        </dgm:presLayoutVars>
      </dgm:prSet>
      <dgm:spPr/>
      <dgm:t>
        <a:bodyPr/>
        <a:lstStyle/>
        <a:p>
          <a:endParaRPr lang="en-IN"/>
        </a:p>
      </dgm:t>
    </dgm:pt>
    <dgm:pt modelId="{046DE5F4-9B04-42AA-BF73-8854D78C7D0B}" type="pres">
      <dgm:prSet presAssocID="{A9077731-F970-4C97-A513-701CB8FDD80A}" presName="rect2" presStyleLbl="fgImgPlace1" presStyleIdx="0" presStyleCnt="3" custLinFactX="-100000" custLinFactNeighborX="-186447" custLinFactNeighborY="4867"/>
      <dgm:spPr>
        <a:blipFill>
          <a:blip xmlns:r="http://schemas.openxmlformats.org/officeDocument/2006/relationships" r:embed="rId1"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l="-25000" r="-25000"/>
          </a:stretch>
        </a:blipFill>
      </dgm:spPr>
    </dgm:pt>
    <dgm:pt modelId="{A1E88B7E-8A01-4019-8353-21F0BF887274}" type="pres">
      <dgm:prSet presAssocID="{B2E6B411-EF4A-4E65-A240-F05A772D2074}" presName="sibTrans" presStyleCnt="0"/>
      <dgm:spPr/>
    </dgm:pt>
    <dgm:pt modelId="{660F055C-A522-4CBB-AA64-88B0800CBA8B}" type="pres">
      <dgm:prSet presAssocID="{E87E3427-EF97-4A83-A0D5-95222CAC4E21}" presName="composite" presStyleCnt="0"/>
      <dgm:spPr/>
    </dgm:pt>
    <dgm:pt modelId="{290E0FB1-3714-48C5-9E42-763EBAE9ED24}" type="pres">
      <dgm:prSet presAssocID="{E87E3427-EF97-4A83-A0D5-95222CAC4E21}" presName="rect1" presStyleLbl="trAlignAcc1" presStyleIdx="1" presStyleCnt="3" custScaleX="201197" custLinFactNeighborX="3267" custLinFactNeighborY="-9719">
        <dgm:presLayoutVars>
          <dgm:bulletEnabled val="1"/>
        </dgm:presLayoutVars>
      </dgm:prSet>
      <dgm:spPr/>
      <dgm:t>
        <a:bodyPr/>
        <a:lstStyle/>
        <a:p>
          <a:endParaRPr lang="en-IN"/>
        </a:p>
      </dgm:t>
    </dgm:pt>
    <dgm:pt modelId="{B543AC54-8B0C-42E1-BF9C-F8E235E33510}" type="pres">
      <dgm:prSet presAssocID="{E87E3427-EF97-4A83-A0D5-95222CAC4E21}" presName="rect2" presStyleLbl="fgImgPlace1" presStyleIdx="1" presStyleCnt="3" custLinFactX="-100000" custLinFactNeighborX="-188025" custLinFactNeighborY="4500"/>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l="-25000" r="-25000"/>
          </a:stretch>
        </a:blipFill>
      </dgm:spPr>
    </dgm:pt>
    <dgm:pt modelId="{3060C1C3-194C-4A15-ABC8-ACF5D3A05EE0}" type="pres">
      <dgm:prSet presAssocID="{BE96BA77-CD26-4020-9DC9-74032B727192}" presName="sibTrans" presStyleCnt="0"/>
      <dgm:spPr/>
    </dgm:pt>
    <dgm:pt modelId="{7792B1A5-3BE0-450D-B1D1-10979C6E55E7}" type="pres">
      <dgm:prSet presAssocID="{95DD059F-D999-46D4-BE1E-33222B435604}" presName="composite" presStyleCnt="0"/>
      <dgm:spPr/>
    </dgm:pt>
    <dgm:pt modelId="{C3DD838B-1ADA-4E6F-AA79-03F78C430213}" type="pres">
      <dgm:prSet presAssocID="{95DD059F-D999-46D4-BE1E-33222B435604}" presName="rect1" presStyleLbl="trAlignAcc1" presStyleIdx="2" presStyleCnt="3" custScaleX="217688" custLinFactNeighborX="-5198" custLinFactNeighborY="5514">
        <dgm:presLayoutVars>
          <dgm:bulletEnabled val="1"/>
        </dgm:presLayoutVars>
      </dgm:prSet>
      <dgm:spPr/>
      <dgm:t>
        <a:bodyPr/>
        <a:lstStyle/>
        <a:p>
          <a:endParaRPr lang="en-IN"/>
        </a:p>
      </dgm:t>
    </dgm:pt>
    <dgm:pt modelId="{E890451C-1149-400B-85F7-722B3A0BB75D}" type="pres">
      <dgm:prSet presAssocID="{95DD059F-D999-46D4-BE1E-33222B435604}" presName="rect2" presStyleLbl="fgImgPlace1" presStyleIdx="2" presStyleCnt="3" custLinFactX="-100000" custLinFactNeighborX="-186447" custLinFactNeighborY="17215"/>
      <dgm:spPr>
        <a:blipFill>
          <a:blip xmlns:r="http://schemas.openxmlformats.org/officeDocument/2006/relationships" r:embed="rId3"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 xmlns:a14="http://schemas.microsoft.com/office/drawing/2010/main" val="0"/>
              </a:ext>
            </a:extLst>
          </a:blip>
          <a:srcRect/>
          <a:stretch>
            <a:fillRect l="-25000" r="-25000"/>
          </a:stretch>
        </a:blipFill>
      </dgm:spPr>
    </dgm:pt>
  </dgm:ptLst>
  <dgm:cxnLst>
    <dgm:cxn modelId="{CBBDBC91-AEBA-49AC-BE11-6116DF5B3482}" srcId="{48AAC431-9AAD-4908-9A8B-B60F50BFE67C}" destId="{E87E3427-EF97-4A83-A0D5-95222CAC4E21}" srcOrd="1" destOrd="0" parTransId="{0E34B7F9-AE89-4F5D-89AA-9307FB138E4F}" sibTransId="{BE96BA77-CD26-4020-9DC9-74032B727192}"/>
    <dgm:cxn modelId="{CC738B6D-A46D-49FB-B36B-387C6C40A8A8}" type="presOf" srcId="{E87E3427-EF97-4A83-A0D5-95222CAC4E21}" destId="{290E0FB1-3714-48C5-9E42-763EBAE9ED24}" srcOrd="0" destOrd="0" presId="urn:microsoft.com/office/officeart/2008/layout/PictureStrips"/>
    <dgm:cxn modelId="{4AB563B6-2DD6-442F-8366-FE2BFC4D3252}" type="presOf" srcId="{48AAC431-9AAD-4908-9A8B-B60F50BFE67C}" destId="{36022D12-4237-40EB-9E2E-C58D973EE63F}" srcOrd="0" destOrd="0" presId="urn:microsoft.com/office/officeart/2008/layout/PictureStrips"/>
    <dgm:cxn modelId="{45769BED-9D6C-4BA7-A37C-014B46046557}" type="presOf" srcId="{A9077731-F970-4C97-A513-701CB8FDD80A}" destId="{9DB005BA-08CE-4E67-8337-52769004793E}" srcOrd="0" destOrd="0" presId="urn:microsoft.com/office/officeart/2008/layout/PictureStrips"/>
    <dgm:cxn modelId="{1217B6E2-1B9C-4703-B063-FAA0018ED587}" srcId="{48AAC431-9AAD-4908-9A8B-B60F50BFE67C}" destId="{95DD059F-D999-46D4-BE1E-33222B435604}" srcOrd="2" destOrd="0" parTransId="{C6A6010C-2F7F-4622-A6E4-C8D83079F852}" sibTransId="{D58D0B4C-DFF6-44F6-A8C2-5280861DAEB8}"/>
    <dgm:cxn modelId="{7F1B4828-E784-4EEB-9187-207EBB3E8D6D}" srcId="{48AAC431-9AAD-4908-9A8B-B60F50BFE67C}" destId="{A9077731-F970-4C97-A513-701CB8FDD80A}" srcOrd="0" destOrd="0" parTransId="{2EF4FA4D-E6B6-4F7D-B47E-B3A97BB919C5}" sibTransId="{B2E6B411-EF4A-4E65-A240-F05A772D2074}"/>
    <dgm:cxn modelId="{81109F7F-6226-4FBC-BD73-4D3C0924058B}" type="presOf" srcId="{95DD059F-D999-46D4-BE1E-33222B435604}" destId="{C3DD838B-1ADA-4E6F-AA79-03F78C430213}" srcOrd="0" destOrd="0" presId="urn:microsoft.com/office/officeart/2008/layout/PictureStrips"/>
    <dgm:cxn modelId="{BAE00163-8B79-4B58-8CBF-80569EB5B635}" type="presParOf" srcId="{36022D12-4237-40EB-9E2E-C58D973EE63F}" destId="{CCA5F721-A41F-494E-B564-B9E1F72C6896}" srcOrd="0" destOrd="0" presId="urn:microsoft.com/office/officeart/2008/layout/PictureStrips"/>
    <dgm:cxn modelId="{73E95715-4A78-4F88-993F-94F827A02E0F}" type="presParOf" srcId="{CCA5F721-A41F-494E-B564-B9E1F72C6896}" destId="{9DB005BA-08CE-4E67-8337-52769004793E}" srcOrd="0" destOrd="0" presId="urn:microsoft.com/office/officeart/2008/layout/PictureStrips"/>
    <dgm:cxn modelId="{B2D1191E-A5B6-4A97-A466-B134F940048F}" type="presParOf" srcId="{CCA5F721-A41F-494E-B564-B9E1F72C6896}" destId="{046DE5F4-9B04-42AA-BF73-8854D78C7D0B}" srcOrd="1" destOrd="0" presId="urn:microsoft.com/office/officeart/2008/layout/PictureStrips"/>
    <dgm:cxn modelId="{1E72D9DE-3339-4185-A2E4-E79F1A2549BE}" type="presParOf" srcId="{36022D12-4237-40EB-9E2E-C58D973EE63F}" destId="{A1E88B7E-8A01-4019-8353-21F0BF887274}" srcOrd="1" destOrd="0" presId="urn:microsoft.com/office/officeart/2008/layout/PictureStrips"/>
    <dgm:cxn modelId="{47CA79CE-74DF-44A4-BBFE-574C0C3198A3}" type="presParOf" srcId="{36022D12-4237-40EB-9E2E-C58D973EE63F}" destId="{660F055C-A522-4CBB-AA64-88B0800CBA8B}" srcOrd="2" destOrd="0" presId="urn:microsoft.com/office/officeart/2008/layout/PictureStrips"/>
    <dgm:cxn modelId="{A5B656B2-387D-43C0-BC01-86141C39CF6E}" type="presParOf" srcId="{660F055C-A522-4CBB-AA64-88B0800CBA8B}" destId="{290E0FB1-3714-48C5-9E42-763EBAE9ED24}" srcOrd="0" destOrd="0" presId="urn:microsoft.com/office/officeart/2008/layout/PictureStrips"/>
    <dgm:cxn modelId="{FDEF7398-05FD-4EB5-AA6C-590A316319AF}" type="presParOf" srcId="{660F055C-A522-4CBB-AA64-88B0800CBA8B}" destId="{B543AC54-8B0C-42E1-BF9C-F8E235E33510}" srcOrd="1" destOrd="0" presId="urn:microsoft.com/office/officeart/2008/layout/PictureStrips"/>
    <dgm:cxn modelId="{E80BBE91-8B5C-484A-A559-DE9B94F63333}" type="presParOf" srcId="{36022D12-4237-40EB-9E2E-C58D973EE63F}" destId="{3060C1C3-194C-4A15-ABC8-ACF5D3A05EE0}" srcOrd="3" destOrd="0" presId="urn:microsoft.com/office/officeart/2008/layout/PictureStrips"/>
    <dgm:cxn modelId="{49172ED1-F491-4BB3-8246-47E46EA3A26A}" type="presParOf" srcId="{36022D12-4237-40EB-9E2E-C58D973EE63F}" destId="{7792B1A5-3BE0-450D-B1D1-10979C6E55E7}" srcOrd="4" destOrd="0" presId="urn:microsoft.com/office/officeart/2008/layout/PictureStrips"/>
    <dgm:cxn modelId="{71BC1D28-05B0-4B19-9B5D-4F8A65B3ECA6}" type="presParOf" srcId="{7792B1A5-3BE0-450D-B1D1-10979C6E55E7}" destId="{C3DD838B-1ADA-4E6F-AA79-03F78C430213}" srcOrd="0" destOrd="0" presId="urn:microsoft.com/office/officeart/2008/layout/PictureStrips"/>
    <dgm:cxn modelId="{6B438BDB-678D-462E-9A23-4248DB568514}" type="presParOf" srcId="{7792B1A5-3BE0-450D-B1D1-10979C6E55E7}" destId="{E890451C-1149-400B-85F7-722B3A0BB75D}" srcOrd="1" destOrd="0" presId="urn:microsoft.com/office/officeart/2008/layout/PictureStrips"/>
  </dgm:cxnLst>
  <dgm:bg/>
  <dgm:whole/>
  <dgm:extLst>
    <a:ext uri="http://schemas.microsoft.com/office/drawing/2008/diagram">
      <dsp:dataModelExt xmlns="" xmlns:dsp="http://schemas.microsoft.com/office/drawing/2008/diagram" relId="rId10" minVer="http://schemas.openxmlformats.org/drawingml/2006/diagram"/>
    </a:ext>
    <a:ext uri="{C62137D5-CB1D-491B-B009-E17868A290BF}">
      <dgm14:recolorImg xmlns=""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8AAC431-9AAD-4908-9A8B-B60F50BFE67C}" type="doc">
      <dgm:prSet loTypeId="urn:microsoft.com/office/officeart/2008/layout/PictureStrips" loCatId="list" qsTypeId="urn:microsoft.com/office/officeart/2005/8/quickstyle/3d2" qsCatId="3D" csTypeId="urn:microsoft.com/office/officeart/2005/8/colors/accent1_2" csCatId="accent1" phldr="1"/>
      <dgm:spPr/>
      <dgm:t>
        <a:bodyPr/>
        <a:lstStyle/>
        <a:p>
          <a:endParaRPr lang="en-IN"/>
        </a:p>
      </dgm:t>
    </dgm:pt>
    <dgm:pt modelId="{95DD059F-D999-46D4-BE1E-33222B435604}">
      <dgm:prSet phldrT="[Text]"/>
      <dgm:spPr/>
      <dgm:t>
        <a:bodyPr/>
        <a:lstStyle/>
        <a:p>
          <a:r>
            <a:rPr lang="en-US" b="1" dirty="0" smtClean="0"/>
            <a:t>Maintenance , Support &amp; Monitoring</a:t>
          </a:r>
          <a:endParaRPr lang="en-IN" b="1" dirty="0"/>
        </a:p>
      </dgm:t>
    </dgm:pt>
    <dgm:pt modelId="{C6A6010C-2F7F-4622-A6E4-C8D83079F852}" type="parTrans" cxnId="{1217B6E2-1B9C-4703-B063-FAA0018ED587}">
      <dgm:prSet/>
      <dgm:spPr/>
      <dgm:t>
        <a:bodyPr/>
        <a:lstStyle/>
        <a:p>
          <a:endParaRPr lang="en-IN"/>
        </a:p>
      </dgm:t>
    </dgm:pt>
    <dgm:pt modelId="{D58D0B4C-DFF6-44F6-A8C2-5280861DAEB8}" type="sibTrans" cxnId="{1217B6E2-1B9C-4703-B063-FAA0018ED587}">
      <dgm:prSet/>
      <dgm:spPr/>
      <dgm:t>
        <a:bodyPr/>
        <a:lstStyle/>
        <a:p>
          <a:endParaRPr lang="en-IN"/>
        </a:p>
      </dgm:t>
    </dgm:pt>
    <dgm:pt modelId="{E87E3427-EF97-4A83-A0D5-95222CAC4E21}">
      <dgm:prSet phldrT="[Text]"/>
      <dgm:spPr/>
      <dgm:t>
        <a:bodyPr/>
        <a:lstStyle/>
        <a:p>
          <a:pPr algn="l"/>
          <a:r>
            <a:rPr lang="en-US" b="1" dirty="0" smtClean="0"/>
            <a:t>Deployment and Implementation</a:t>
          </a:r>
          <a:endParaRPr lang="en-IN" b="1" dirty="0"/>
        </a:p>
      </dgm:t>
    </dgm:pt>
    <dgm:pt modelId="{BE96BA77-CD26-4020-9DC9-74032B727192}" type="sibTrans" cxnId="{CBBDBC91-AEBA-49AC-BE11-6116DF5B3482}">
      <dgm:prSet/>
      <dgm:spPr/>
      <dgm:t>
        <a:bodyPr/>
        <a:lstStyle/>
        <a:p>
          <a:endParaRPr lang="en-IN"/>
        </a:p>
      </dgm:t>
    </dgm:pt>
    <dgm:pt modelId="{0E34B7F9-AE89-4F5D-89AA-9307FB138E4F}" type="parTrans" cxnId="{CBBDBC91-AEBA-49AC-BE11-6116DF5B3482}">
      <dgm:prSet/>
      <dgm:spPr/>
      <dgm:t>
        <a:bodyPr/>
        <a:lstStyle/>
        <a:p>
          <a:endParaRPr lang="en-IN"/>
        </a:p>
      </dgm:t>
    </dgm:pt>
    <dgm:pt modelId="{A9077731-F970-4C97-A513-701CB8FDD80A}">
      <dgm:prSet phldrT="[Text]"/>
      <dgm:spPr/>
      <dgm:t>
        <a:bodyPr/>
        <a:lstStyle/>
        <a:p>
          <a:r>
            <a:rPr lang="en-US" b="1" dirty="0" smtClean="0"/>
            <a:t>Testing and Quality Assurance</a:t>
          </a:r>
          <a:endParaRPr lang="en-IN" b="1" dirty="0"/>
        </a:p>
      </dgm:t>
    </dgm:pt>
    <dgm:pt modelId="{B2E6B411-EF4A-4E65-A240-F05A772D2074}" type="sibTrans" cxnId="{7F1B4828-E784-4EEB-9187-207EBB3E8D6D}">
      <dgm:prSet/>
      <dgm:spPr/>
      <dgm:t>
        <a:bodyPr/>
        <a:lstStyle/>
        <a:p>
          <a:endParaRPr lang="en-IN"/>
        </a:p>
      </dgm:t>
    </dgm:pt>
    <dgm:pt modelId="{2EF4FA4D-E6B6-4F7D-B47E-B3A97BB919C5}" type="parTrans" cxnId="{7F1B4828-E784-4EEB-9187-207EBB3E8D6D}">
      <dgm:prSet/>
      <dgm:spPr/>
      <dgm:t>
        <a:bodyPr/>
        <a:lstStyle/>
        <a:p>
          <a:endParaRPr lang="en-IN"/>
        </a:p>
      </dgm:t>
    </dgm:pt>
    <dgm:pt modelId="{36022D12-4237-40EB-9E2E-C58D973EE63F}" type="pres">
      <dgm:prSet presAssocID="{48AAC431-9AAD-4908-9A8B-B60F50BFE67C}" presName="Name0" presStyleCnt="0">
        <dgm:presLayoutVars>
          <dgm:dir/>
          <dgm:resizeHandles val="exact"/>
        </dgm:presLayoutVars>
      </dgm:prSet>
      <dgm:spPr/>
      <dgm:t>
        <a:bodyPr/>
        <a:lstStyle/>
        <a:p>
          <a:endParaRPr lang="en-US"/>
        </a:p>
      </dgm:t>
    </dgm:pt>
    <dgm:pt modelId="{CCA5F721-A41F-494E-B564-B9E1F72C6896}" type="pres">
      <dgm:prSet presAssocID="{A9077731-F970-4C97-A513-701CB8FDD80A}" presName="composite" presStyleCnt="0"/>
      <dgm:spPr/>
    </dgm:pt>
    <dgm:pt modelId="{9DB005BA-08CE-4E67-8337-52769004793E}" type="pres">
      <dgm:prSet presAssocID="{A9077731-F970-4C97-A513-701CB8FDD80A}" presName="rect1" presStyleLbl="trAlignAcc1" presStyleIdx="0" presStyleCnt="3" custScaleX="213899" custLinFactNeighborX="-4307" custLinFactNeighborY="-9334">
        <dgm:presLayoutVars>
          <dgm:bulletEnabled val="1"/>
        </dgm:presLayoutVars>
      </dgm:prSet>
      <dgm:spPr/>
      <dgm:t>
        <a:bodyPr/>
        <a:lstStyle/>
        <a:p>
          <a:endParaRPr lang="en-IN"/>
        </a:p>
      </dgm:t>
    </dgm:pt>
    <dgm:pt modelId="{046DE5F4-9B04-42AA-BF73-8854D78C7D0B}" type="pres">
      <dgm:prSet presAssocID="{A9077731-F970-4C97-A513-701CB8FDD80A}" presName="rect2" presStyleLbl="fgImgPlace1" presStyleIdx="0" presStyleCnt="3" custLinFactX="-100000" custLinFactNeighborX="-186447" custLinFactNeighborY="4867"/>
      <dgm:spPr>
        <a:blipFill>
          <a:blip xmlns:r="http://schemas.openxmlformats.org/officeDocument/2006/relationships" r:embed="rId1" cstate="print">
            <a:extLst>
              <a:ext uri="{28A0092B-C50C-407E-A947-70E740481C1C}">
                <a14:useLocalDpi xmlns="" xmlns:a14="http://schemas.microsoft.com/office/drawing/2010/main" val="0"/>
              </a:ext>
            </a:extLst>
          </a:blip>
          <a:srcRect/>
          <a:stretch>
            <a:fillRect l="-25000" r="-25000"/>
          </a:stretch>
        </a:blipFill>
      </dgm:spPr>
    </dgm:pt>
    <dgm:pt modelId="{A1E88B7E-8A01-4019-8353-21F0BF887274}" type="pres">
      <dgm:prSet presAssocID="{B2E6B411-EF4A-4E65-A240-F05A772D2074}" presName="sibTrans" presStyleCnt="0"/>
      <dgm:spPr/>
    </dgm:pt>
    <dgm:pt modelId="{660F055C-A522-4CBB-AA64-88B0800CBA8B}" type="pres">
      <dgm:prSet presAssocID="{E87E3427-EF97-4A83-A0D5-95222CAC4E21}" presName="composite" presStyleCnt="0"/>
      <dgm:spPr/>
    </dgm:pt>
    <dgm:pt modelId="{290E0FB1-3714-48C5-9E42-763EBAE9ED24}" type="pres">
      <dgm:prSet presAssocID="{E87E3427-EF97-4A83-A0D5-95222CAC4E21}" presName="rect1" presStyleLbl="trAlignAcc1" presStyleIdx="1" presStyleCnt="3" custScaleX="201197" custLinFactNeighborX="3267" custLinFactNeighborY="-9719">
        <dgm:presLayoutVars>
          <dgm:bulletEnabled val="1"/>
        </dgm:presLayoutVars>
      </dgm:prSet>
      <dgm:spPr/>
      <dgm:t>
        <a:bodyPr/>
        <a:lstStyle/>
        <a:p>
          <a:endParaRPr lang="en-IN"/>
        </a:p>
      </dgm:t>
    </dgm:pt>
    <dgm:pt modelId="{B543AC54-8B0C-42E1-BF9C-F8E235E33510}" type="pres">
      <dgm:prSet presAssocID="{E87E3427-EF97-4A83-A0D5-95222CAC4E21}" presName="rect2" presStyleLbl="fgImgPlace1" presStyleIdx="1" presStyleCnt="3" custLinFactX="-100000" custLinFactNeighborX="-188025" custLinFactNeighborY="4500"/>
      <dgm:spPr>
        <a:blipFill>
          <a:blip xmlns:r="http://schemas.openxmlformats.org/officeDocument/2006/relationships" r:embed="rId2" cstate="print">
            <a:extLst>
              <a:ext uri="{28A0092B-C50C-407E-A947-70E740481C1C}">
                <a14:useLocalDpi xmlns="" xmlns:a14="http://schemas.microsoft.com/office/drawing/2010/main" val="0"/>
              </a:ext>
            </a:extLst>
          </a:blip>
          <a:srcRect/>
          <a:stretch>
            <a:fillRect l="-25000" r="-25000"/>
          </a:stretch>
        </a:blipFill>
      </dgm:spPr>
    </dgm:pt>
    <dgm:pt modelId="{3060C1C3-194C-4A15-ABC8-ACF5D3A05EE0}" type="pres">
      <dgm:prSet presAssocID="{BE96BA77-CD26-4020-9DC9-74032B727192}" presName="sibTrans" presStyleCnt="0"/>
      <dgm:spPr/>
    </dgm:pt>
    <dgm:pt modelId="{7792B1A5-3BE0-450D-B1D1-10979C6E55E7}" type="pres">
      <dgm:prSet presAssocID="{95DD059F-D999-46D4-BE1E-33222B435604}" presName="composite" presStyleCnt="0"/>
      <dgm:spPr/>
    </dgm:pt>
    <dgm:pt modelId="{C3DD838B-1ADA-4E6F-AA79-03F78C430213}" type="pres">
      <dgm:prSet presAssocID="{95DD059F-D999-46D4-BE1E-33222B435604}" presName="rect1" presStyleLbl="trAlignAcc1" presStyleIdx="2" presStyleCnt="3" custScaleX="217688" custLinFactNeighborX="-5198" custLinFactNeighborY="5514">
        <dgm:presLayoutVars>
          <dgm:bulletEnabled val="1"/>
        </dgm:presLayoutVars>
      </dgm:prSet>
      <dgm:spPr/>
      <dgm:t>
        <a:bodyPr/>
        <a:lstStyle/>
        <a:p>
          <a:endParaRPr lang="en-IN"/>
        </a:p>
      </dgm:t>
    </dgm:pt>
    <dgm:pt modelId="{E890451C-1149-400B-85F7-722B3A0BB75D}" type="pres">
      <dgm:prSet presAssocID="{95DD059F-D999-46D4-BE1E-33222B435604}" presName="rect2" presStyleLbl="fgImgPlace1" presStyleIdx="2" presStyleCnt="3" custLinFactX="-100000" custLinFactNeighborX="-186447" custLinFactNeighborY="17215"/>
      <dgm:spPr>
        <a:blipFill>
          <a:blip xmlns:r="http://schemas.openxmlformats.org/officeDocument/2006/relationships" r:embed="rId3" cstate="print">
            <a:extLst>
              <a:ext uri="{28A0092B-C50C-407E-A947-70E740481C1C}">
                <a14:useLocalDpi xmlns="" xmlns:a14="http://schemas.microsoft.com/office/drawing/2010/main" val="0"/>
              </a:ext>
            </a:extLst>
          </a:blip>
          <a:srcRect/>
          <a:stretch>
            <a:fillRect l="-25000" r="-25000"/>
          </a:stretch>
        </a:blipFill>
      </dgm:spPr>
    </dgm:pt>
  </dgm:ptLst>
  <dgm:cxnLst>
    <dgm:cxn modelId="{E66EAD94-9F6F-4225-B532-C69093E6876E}" type="presOf" srcId="{E87E3427-EF97-4A83-A0D5-95222CAC4E21}" destId="{290E0FB1-3714-48C5-9E42-763EBAE9ED24}" srcOrd="0" destOrd="0" presId="urn:microsoft.com/office/officeart/2008/layout/PictureStrips"/>
    <dgm:cxn modelId="{CBBDBC91-AEBA-49AC-BE11-6116DF5B3482}" srcId="{48AAC431-9AAD-4908-9A8B-B60F50BFE67C}" destId="{E87E3427-EF97-4A83-A0D5-95222CAC4E21}" srcOrd="1" destOrd="0" parTransId="{0E34B7F9-AE89-4F5D-89AA-9307FB138E4F}" sibTransId="{BE96BA77-CD26-4020-9DC9-74032B727192}"/>
    <dgm:cxn modelId="{69756096-CB3E-4616-8AD3-175E54677189}" type="presOf" srcId="{A9077731-F970-4C97-A513-701CB8FDD80A}" destId="{9DB005BA-08CE-4E67-8337-52769004793E}" srcOrd="0" destOrd="0" presId="urn:microsoft.com/office/officeart/2008/layout/PictureStrips"/>
    <dgm:cxn modelId="{EB03AF7C-0F40-491D-9F8F-AD196F7670A5}" type="presOf" srcId="{48AAC431-9AAD-4908-9A8B-B60F50BFE67C}" destId="{36022D12-4237-40EB-9E2E-C58D973EE63F}" srcOrd="0" destOrd="0" presId="urn:microsoft.com/office/officeart/2008/layout/PictureStrips"/>
    <dgm:cxn modelId="{566F660F-A42A-4D57-B7A5-93723C3F8492}" type="presOf" srcId="{95DD059F-D999-46D4-BE1E-33222B435604}" destId="{C3DD838B-1ADA-4E6F-AA79-03F78C430213}" srcOrd="0" destOrd="0" presId="urn:microsoft.com/office/officeart/2008/layout/PictureStrips"/>
    <dgm:cxn modelId="{1217B6E2-1B9C-4703-B063-FAA0018ED587}" srcId="{48AAC431-9AAD-4908-9A8B-B60F50BFE67C}" destId="{95DD059F-D999-46D4-BE1E-33222B435604}" srcOrd="2" destOrd="0" parTransId="{C6A6010C-2F7F-4622-A6E4-C8D83079F852}" sibTransId="{D58D0B4C-DFF6-44F6-A8C2-5280861DAEB8}"/>
    <dgm:cxn modelId="{7F1B4828-E784-4EEB-9187-207EBB3E8D6D}" srcId="{48AAC431-9AAD-4908-9A8B-B60F50BFE67C}" destId="{A9077731-F970-4C97-A513-701CB8FDD80A}" srcOrd="0" destOrd="0" parTransId="{2EF4FA4D-E6B6-4F7D-B47E-B3A97BB919C5}" sibTransId="{B2E6B411-EF4A-4E65-A240-F05A772D2074}"/>
    <dgm:cxn modelId="{E69644E3-9F16-4939-99F9-684773815982}" type="presParOf" srcId="{36022D12-4237-40EB-9E2E-C58D973EE63F}" destId="{CCA5F721-A41F-494E-B564-B9E1F72C6896}" srcOrd="0" destOrd="0" presId="urn:microsoft.com/office/officeart/2008/layout/PictureStrips"/>
    <dgm:cxn modelId="{71B498EE-11BC-48CE-85E2-2F750574AA27}" type="presParOf" srcId="{CCA5F721-A41F-494E-B564-B9E1F72C6896}" destId="{9DB005BA-08CE-4E67-8337-52769004793E}" srcOrd="0" destOrd="0" presId="urn:microsoft.com/office/officeart/2008/layout/PictureStrips"/>
    <dgm:cxn modelId="{99D44554-8476-4F79-B146-5B5D1E09B71F}" type="presParOf" srcId="{CCA5F721-A41F-494E-B564-B9E1F72C6896}" destId="{046DE5F4-9B04-42AA-BF73-8854D78C7D0B}" srcOrd="1" destOrd="0" presId="urn:microsoft.com/office/officeart/2008/layout/PictureStrips"/>
    <dgm:cxn modelId="{A5273FFB-F11E-4D5C-ABC7-8D46C406F8E5}" type="presParOf" srcId="{36022D12-4237-40EB-9E2E-C58D973EE63F}" destId="{A1E88B7E-8A01-4019-8353-21F0BF887274}" srcOrd="1" destOrd="0" presId="urn:microsoft.com/office/officeart/2008/layout/PictureStrips"/>
    <dgm:cxn modelId="{1AC28492-582C-4663-AF69-E151C4C4851F}" type="presParOf" srcId="{36022D12-4237-40EB-9E2E-C58D973EE63F}" destId="{660F055C-A522-4CBB-AA64-88B0800CBA8B}" srcOrd="2" destOrd="0" presId="urn:microsoft.com/office/officeart/2008/layout/PictureStrips"/>
    <dgm:cxn modelId="{BC233A59-E1DD-47EE-9E24-ECC710C2B0D0}" type="presParOf" srcId="{660F055C-A522-4CBB-AA64-88B0800CBA8B}" destId="{290E0FB1-3714-48C5-9E42-763EBAE9ED24}" srcOrd="0" destOrd="0" presId="urn:microsoft.com/office/officeart/2008/layout/PictureStrips"/>
    <dgm:cxn modelId="{BC9A50B1-FE28-4398-B72E-F657B469BD17}" type="presParOf" srcId="{660F055C-A522-4CBB-AA64-88B0800CBA8B}" destId="{B543AC54-8B0C-42E1-BF9C-F8E235E33510}" srcOrd="1" destOrd="0" presId="urn:microsoft.com/office/officeart/2008/layout/PictureStrips"/>
    <dgm:cxn modelId="{06C6E75F-B8F4-4CBE-AAD0-9E69A6BDAA5F}" type="presParOf" srcId="{36022D12-4237-40EB-9E2E-C58D973EE63F}" destId="{3060C1C3-194C-4A15-ABC8-ACF5D3A05EE0}" srcOrd="3" destOrd="0" presId="urn:microsoft.com/office/officeart/2008/layout/PictureStrips"/>
    <dgm:cxn modelId="{07AA4B7A-786A-46A9-A270-6D57416812F9}" type="presParOf" srcId="{36022D12-4237-40EB-9E2E-C58D973EE63F}" destId="{7792B1A5-3BE0-450D-B1D1-10979C6E55E7}" srcOrd="4" destOrd="0" presId="urn:microsoft.com/office/officeart/2008/layout/PictureStrips"/>
    <dgm:cxn modelId="{9B50BAEC-DB2F-4482-9593-A8839822B455}" type="presParOf" srcId="{7792B1A5-3BE0-450D-B1D1-10979C6E55E7}" destId="{C3DD838B-1ADA-4E6F-AA79-03F78C430213}" srcOrd="0" destOrd="0" presId="urn:microsoft.com/office/officeart/2008/layout/PictureStrips"/>
    <dgm:cxn modelId="{8BF93651-D793-4453-A670-0A0B95DD3435}" type="presParOf" srcId="{7792B1A5-3BE0-450D-B1D1-10979C6E55E7}" destId="{E890451C-1149-400B-85F7-722B3A0BB75D}" srcOrd="1" destOrd="0" presId="urn:microsoft.com/office/officeart/2008/layout/PictureStrips"/>
  </dgm:cxnLst>
  <dgm:bg/>
  <dgm:whole/>
  <dgm:extLst>
    <a:ext uri="http://schemas.microsoft.com/office/drawing/2008/diagram">
      <dsp:dataModelExt xmlns=""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005BA-08CE-4E67-8337-52769004793E}">
      <dsp:nvSpPr>
        <dsp:cNvPr id="0" name=""/>
        <dsp:cNvSpPr/>
      </dsp:nvSpPr>
      <dsp:spPr>
        <a:xfrm>
          <a:off x="333419" y="40615"/>
          <a:ext cx="3305026"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Project initiation and planning</a:t>
          </a:r>
          <a:endParaRPr lang="en-IN" sz="1400" b="1" kern="1200" dirty="0"/>
        </a:p>
      </dsp:txBody>
      <dsp:txXfrm>
        <a:off x="333419" y="40615"/>
        <a:ext cx="3305026" cy="482854"/>
      </dsp:txXfrm>
    </dsp:sp>
    <dsp:sp modelId="{046DE5F4-9B04-42AA-BF73-8854D78C7D0B}">
      <dsp:nvSpPr>
        <dsp:cNvPr id="0" name=""/>
        <dsp:cNvSpPr/>
      </dsp:nvSpPr>
      <dsp:spPr>
        <a:xfrm>
          <a:off x="247348" y="40615"/>
          <a:ext cx="337998" cy="506997"/>
        </a:xfrm>
        <a:prstGeom prst="rect">
          <a:avLst/>
        </a:prstGeom>
        <a:blipFill>
          <a:blip xmlns:r="http://schemas.openxmlformats.org/officeDocument/2006/relationships" r:embed="rId1"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0E0FB1-3714-48C5-9E42-763EBAE9ED24}">
      <dsp:nvSpPr>
        <dsp:cNvPr id="0" name=""/>
        <dsp:cNvSpPr/>
      </dsp:nvSpPr>
      <dsp:spPr>
        <a:xfrm>
          <a:off x="548579" y="646616"/>
          <a:ext cx="3108763"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Requirements gathering &amp; analysis</a:t>
          </a:r>
          <a:endParaRPr lang="en-IN" sz="1400" b="1" kern="1200" dirty="0"/>
        </a:p>
      </dsp:txBody>
      <dsp:txXfrm>
        <a:off x="548579" y="646616"/>
        <a:ext cx="3108763" cy="482854"/>
      </dsp:txXfrm>
    </dsp:sp>
    <dsp:sp modelId="{B543AC54-8B0C-42E1-BF9C-F8E235E33510}">
      <dsp:nvSpPr>
        <dsp:cNvPr id="0" name=""/>
        <dsp:cNvSpPr/>
      </dsp:nvSpPr>
      <dsp:spPr>
        <a:xfrm>
          <a:off x="242015" y="646614"/>
          <a:ext cx="337998" cy="506997"/>
        </a:xfrm>
        <a:prstGeom prst="rect">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3DD838B-1ADA-4E6F-AA79-03F78C430213}">
      <dsp:nvSpPr>
        <dsp:cNvPr id="0" name=""/>
        <dsp:cNvSpPr/>
      </dsp:nvSpPr>
      <dsp:spPr>
        <a:xfrm>
          <a:off x="290380" y="1317345"/>
          <a:ext cx="3363571" cy="48285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7053"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Design and Development</a:t>
          </a:r>
          <a:endParaRPr lang="en-IN" sz="1400" b="1" kern="1200" dirty="0"/>
        </a:p>
      </dsp:txBody>
      <dsp:txXfrm>
        <a:off x="290380" y="1317345"/>
        <a:ext cx="3363571" cy="482854"/>
      </dsp:txXfrm>
    </dsp:sp>
    <dsp:sp modelId="{E890451C-1149-400B-85F7-722B3A0BB75D}">
      <dsp:nvSpPr>
        <dsp:cNvPr id="0" name=""/>
        <dsp:cNvSpPr/>
      </dsp:nvSpPr>
      <dsp:spPr>
        <a:xfrm>
          <a:off x="247348" y="1293202"/>
          <a:ext cx="337998" cy="506997"/>
        </a:xfrm>
        <a:prstGeom prst="rect">
          <a:avLst/>
        </a:prstGeom>
        <a:blipFill>
          <a:blip xmlns:r="http://schemas.openxmlformats.org/officeDocument/2006/relationships" r:embed="rId3"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005BA-08CE-4E67-8337-52769004793E}">
      <dsp:nvSpPr>
        <dsp:cNvPr id="0" name=""/>
        <dsp:cNvSpPr/>
      </dsp:nvSpPr>
      <dsp:spPr>
        <a:xfrm>
          <a:off x="198525" y="45303"/>
          <a:ext cx="3287000"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t>Testing and Quality Assurance</a:t>
          </a:r>
          <a:endParaRPr lang="en-IN" sz="1500" b="1" kern="1200" dirty="0"/>
        </a:p>
      </dsp:txBody>
      <dsp:txXfrm>
        <a:off x="198525" y="45303"/>
        <a:ext cx="3287000" cy="480220"/>
      </dsp:txXfrm>
    </dsp:sp>
    <dsp:sp modelId="{046DE5F4-9B04-42AA-BF73-8854D78C7D0B}">
      <dsp:nvSpPr>
        <dsp:cNvPr id="0" name=""/>
        <dsp:cNvSpPr/>
      </dsp:nvSpPr>
      <dsp:spPr>
        <a:xfrm>
          <a:off x="112924" y="45303"/>
          <a:ext cx="336154" cy="50423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0E0FB1-3714-48C5-9E42-763EBAE9ED24}">
      <dsp:nvSpPr>
        <dsp:cNvPr id="0" name=""/>
        <dsp:cNvSpPr/>
      </dsp:nvSpPr>
      <dsp:spPr>
        <a:xfrm>
          <a:off x="412512" y="647999"/>
          <a:ext cx="3091808"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Deployment and Implementation</a:t>
          </a:r>
          <a:endParaRPr lang="en-IN" sz="1400" b="1" kern="1200" dirty="0"/>
        </a:p>
      </dsp:txBody>
      <dsp:txXfrm>
        <a:off x="412512" y="647999"/>
        <a:ext cx="3091808" cy="480220"/>
      </dsp:txXfrm>
    </dsp:sp>
    <dsp:sp modelId="{B543AC54-8B0C-42E1-BF9C-F8E235E33510}">
      <dsp:nvSpPr>
        <dsp:cNvPr id="0" name=""/>
        <dsp:cNvSpPr/>
      </dsp:nvSpPr>
      <dsp:spPr>
        <a:xfrm>
          <a:off x="107619" y="647997"/>
          <a:ext cx="336154" cy="504231"/>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3DD838B-1ADA-4E6F-AA79-03F78C430213}">
      <dsp:nvSpPr>
        <dsp:cNvPr id="0" name=""/>
        <dsp:cNvSpPr/>
      </dsp:nvSpPr>
      <dsp:spPr>
        <a:xfrm>
          <a:off x="155720" y="1319979"/>
          <a:ext cx="3345226" cy="4802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32527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Maintenance , Support &amp; Monitoring</a:t>
          </a:r>
          <a:endParaRPr lang="en-IN" sz="1400" b="1" kern="1200" dirty="0"/>
        </a:p>
      </dsp:txBody>
      <dsp:txXfrm>
        <a:off x="155720" y="1319979"/>
        <a:ext cx="3345226" cy="480220"/>
      </dsp:txXfrm>
    </dsp:sp>
    <dsp:sp modelId="{E890451C-1149-400B-85F7-722B3A0BB75D}">
      <dsp:nvSpPr>
        <dsp:cNvPr id="0" name=""/>
        <dsp:cNvSpPr/>
      </dsp:nvSpPr>
      <dsp:spPr>
        <a:xfrm>
          <a:off x="112924" y="1295968"/>
          <a:ext cx="336154" cy="50423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6766B-72C1-4144-8A71-15FF97A5FB11}" type="datetimeFigureOut">
              <a:rPr lang="en-IN" smtClean="0"/>
              <a:pPr/>
              <a:t>23-01-2024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515D1-FCA1-4C36-8EBB-7647755532C2}" type="slidenum">
              <a:rPr lang="en-IN" smtClean="0"/>
              <a:pPr/>
              <a:t>‹#›</a:t>
            </a:fld>
            <a:endParaRPr lang="en-IN"/>
          </a:p>
        </p:txBody>
      </p:sp>
    </p:spTree>
    <p:extLst>
      <p:ext uri="{BB962C8B-B14F-4D97-AF65-F5344CB8AC3E}">
        <p14:creationId xmlns="" xmlns:p14="http://schemas.microsoft.com/office/powerpoint/2010/main" val="319587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1</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2</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3</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4</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5</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6</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7</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3515D1-FCA1-4C36-8EBB-7647755532C2}" type="slidenum">
              <a:rPr lang="en-IN" smtClean="0"/>
              <a:pPr/>
              <a:t>8</a:t>
            </a:fld>
            <a:endParaRPr lang="en-IN"/>
          </a:p>
        </p:txBody>
      </p:sp>
    </p:spTree>
    <p:extLst>
      <p:ext uri="{BB962C8B-B14F-4D97-AF65-F5344CB8AC3E}">
        <p14:creationId xmlns="" xmlns:p14="http://schemas.microsoft.com/office/powerpoint/2010/main" val="969347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3515D1-FCA1-4C36-8EBB-7647755532C2}" type="slidenum">
              <a:rPr lang="en-IN" smtClean="0"/>
              <a:pPr/>
              <a:t>9</a:t>
            </a:fld>
            <a:endParaRPr lang="en-IN"/>
          </a:p>
        </p:txBody>
      </p:sp>
    </p:spTree>
    <p:extLst>
      <p:ext uri="{BB962C8B-B14F-4D97-AF65-F5344CB8AC3E}">
        <p14:creationId xmlns="" xmlns:p14="http://schemas.microsoft.com/office/powerpoint/2010/main" val="96934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288285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43406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236930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20172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322287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63538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169271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35314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100396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399944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F7BC9-E435-4B3B-A6FD-66CC9758CB3F}"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14718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CF4D7">
            <a:alpha val="6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F7BC9-E435-4B3B-A6FD-66CC9758CB3F}" type="datetimeFigureOut">
              <a:rPr lang="en-IN" smtClean="0"/>
              <a:pPr/>
              <a:t>23-01-2024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9D7FA-7684-4CBE-8EC0-7FACBCA29EEB}" type="slidenum">
              <a:rPr lang="en-IN" smtClean="0"/>
              <a:pPr/>
              <a:t>‹#›</a:t>
            </a:fld>
            <a:endParaRPr lang="en-IN"/>
          </a:p>
        </p:txBody>
      </p:sp>
    </p:spTree>
    <p:extLst>
      <p:ext uri="{BB962C8B-B14F-4D97-AF65-F5344CB8AC3E}">
        <p14:creationId xmlns="" xmlns:p14="http://schemas.microsoft.com/office/powerpoint/2010/main" val="246700285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diagramQuickStyle" Target="../diagrams/quickStyle2.xml"/><Relationship Id="rId2" Type="http://schemas.openxmlformats.org/officeDocument/2006/relationships/notesSlide" Target="../notesSlides/notesSlide7.xml"/><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diagramLayout" Target="../diagrams/layout2.xml"/><Relationship Id="rId5" Type="http://schemas.openxmlformats.org/officeDocument/2006/relationships/image" Target="../media/image3.png"/><Relationship Id="rId15" Type="http://schemas.microsoft.com/office/2007/relationships/diagramDrawing" Target="../diagrams/drawing2.xml"/><Relationship Id="rId10" Type="http://schemas.openxmlformats.org/officeDocument/2006/relationships/diagramData" Target="../diagrams/data2.xml"/><Relationship Id="rId4" Type="http://schemas.microsoft.com/office/2007/relationships/hdphoto" Target="../media/hdphoto1.wdp"/><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5.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entagon 22"/>
          <p:cNvSpPr/>
          <p:nvPr/>
        </p:nvSpPr>
        <p:spPr>
          <a:xfrm>
            <a:off x="22717" y="2204863"/>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4" name="TextBox 23"/>
          <p:cNvSpPr txBox="1"/>
          <p:nvPr/>
        </p:nvSpPr>
        <p:spPr>
          <a:xfrm>
            <a:off x="358416" y="2370075"/>
            <a:ext cx="5832648" cy="461665"/>
          </a:xfrm>
          <a:prstGeom prst="rect">
            <a:avLst/>
          </a:prstGeom>
          <a:noFill/>
        </p:spPr>
        <p:txBody>
          <a:bodyPr wrap="square" rtlCol="0">
            <a:spAutoFit/>
          </a:bodyPr>
          <a:lstStyle/>
          <a:p>
            <a:r>
              <a:rPr lang="en-IN" sz="2400" b="1" dirty="0" smtClean="0"/>
              <a:t>COLLEGE MANAGEMENT SYSTEM</a:t>
            </a:r>
            <a:endParaRPr lang="en-IN" sz="2400" b="1" dirty="0"/>
          </a:p>
        </p:txBody>
      </p:sp>
      <p:sp>
        <p:nvSpPr>
          <p:cNvPr id="32" name="Horizontal Scroll 31"/>
          <p:cNvSpPr/>
          <p:nvPr/>
        </p:nvSpPr>
        <p:spPr>
          <a:xfrm>
            <a:off x="89044" y="3709933"/>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3" name="Horizontal Scroll 32"/>
          <p:cNvSpPr/>
          <p:nvPr/>
        </p:nvSpPr>
        <p:spPr>
          <a:xfrm>
            <a:off x="6191064" y="3709933"/>
            <a:ext cx="2880320" cy="576064"/>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4" name="TextBox 33"/>
          <p:cNvSpPr txBox="1"/>
          <p:nvPr/>
        </p:nvSpPr>
        <p:spPr>
          <a:xfrm>
            <a:off x="666730" y="3825146"/>
            <a:ext cx="2237522" cy="369332"/>
          </a:xfrm>
          <a:prstGeom prst="rect">
            <a:avLst/>
          </a:prstGeom>
          <a:noFill/>
        </p:spPr>
        <p:txBody>
          <a:bodyPr wrap="square" rtlCol="0">
            <a:spAutoFit/>
          </a:bodyPr>
          <a:lstStyle/>
          <a:p>
            <a:r>
              <a:rPr lang="en-IN" b="1" dirty="0" smtClean="0">
                <a:solidFill>
                  <a:schemeClr val="bg1"/>
                </a:solidFill>
                <a:latin typeface="Cascadia Mono" pitchFamily="49" charset="0"/>
                <a:ea typeface="Cascadia Mono" pitchFamily="49" charset="0"/>
                <a:cs typeface="Cascadia Mono" pitchFamily="49" charset="0"/>
              </a:rPr>
              <a:t>Guided By</a:t>
            </a:r>
            <a:endParaRPr lang="en-IN" b="1" dirty="0">
              <a:solidFill>
                <a:schemeClr val="bg1"/>
              </a:solidFill>
              <a:latin typeface="Cascadia Mono" pitchFamily="49" charset="0"/>
              <a:ea typeface="Cascadia Mono" pitchFamily="49" charset="0"/>
              <a:cs typeface="Cascadia Mono" pitchFamily="49" charset="0"/>
            </a:endParaRPr>
          </a:p>
        </p:txBody>
      </p:sp>
      <p:sp>
        <p:nvSpPr>
          <p:cNvPr id="35" name="TextBox 34"/>
          <p:cNvSpPr txBox="1"/>
          <p:nvPr/>
        </p:nvSpPr>
        <p:spPr>
          <a:xfrm>
            <a:off x="6660232" y="3813299"/>
            <a:ext cx="2237522" cy="369332"/>
          </a:xfrm>
          <a:prstGeom prst="rect">
            <a:avLst/>
          </a:prstGeom>
          <a:noFill/>
        </p:spPr>
        <p:txBody>
          <a:bodyPr wrap="square" rtlCol="0">
            <a:spAutoFit/>
          </a:bodyPr>
          <a:lstStyle/>
          <a:p>
            <a:r>
              <a:rPr lang="en-IN" b="1" dirty="0" smtClean="0">
                <a:solidFill>
                  <a:schemeClr val="bg1"/>
                </a:solidFill>
                <a:latin typeface="Cascadia Mono" pitchFamily="49" charset="0"/>
                <a:ea typeface="Cascadia Mono" pitchFamily="49" charset="0"/>
                <a:cs typeface="Cascadia Mono" pitchFamily="49" charset="0"/>
              </a:rPr>
              <a:t>Presented By</a:t>
            </a:r>
            <a:endParaRPr lang="en-IN" b="1" dirty="0">
              <a:solidFill>
                <a:schemeClr val="bg1"/>
              </a:solidFill>
              <a:latin typeface="Cascadia Mono" pitchFamily="49" charset="0"/>
              <a:ea typeface="Cascadia Mono" pitchFamily="49" charset="0"/>
              <a:cs typeface="Cascadia Mono" pitchFamily="49" charset="0"/>
            </a:endParaRPr>
          </a:p>
        </p:txBody>
      </p:sp>
      <p:sp>
        <p:nvSpPr>
          <p:cNvPr id="36" name="TextBox 35"/>
          <p:cNvSpPr txBox="1"/>
          <p:nvPr/>
        </p:nvSpPr>
        <p:spPr>
          <a:xfrm>
            <a:off x="520685" y="4365104"/>
            <a:ext cx="2441982" cy="369332"/>
          </a:xfrm>
          <a:prstGeom prst="rect">
            <a:avLst/>
          </a:prstGeom>
          <a:noFill/>
        </p:spPr>
        <p:txBody>
          <a:bodyPr wrap="square" rtlCol="0">
            <a:spAutoFit/>
          </a:bodyPr>
          <a:lstStyle/>
          <a:p>
            <a:r>
              <a:rPr lang="en-IN" dirty="0">
                <a:solidFill>
                  <a:schemeClr val="bg1"/>
                </a:solidFill>
                <a:latin typeface="Microsoft PhagsPa" pitchFamily="34" charset="0"/>
              </a:rPr>
              <a:t>Dinesh </a:t>
            </a:r>
            <a:r>
              <a:rPr lang="en-IN" dirty="0" err="1">
                <a:solidFill>
                  <a:schemeClr val="bg1"/>
                </a:solidFill>
                <a:latin typeface="Microsoft PhagsPa" pitchFamily="34" charset="0"/>
              </a:rPr>
              <a:t>Balgi</a:t>
            </a:r>
            <a:endParaRPr lang="en-IN" dirty="0">
              <a:solidFill>
                <a:schemeClr val="bg1"/>
              </a:solidFill>
              <a:latin typeface="Microsoft PhagsPa" pitchFamily="34" charset="0"/>
            </a:endParaRPr>
          </a:p>
        </p:txBody>
      </p:sp>
      <p:sp>
        <p:nvSpPr>
          <p:cNvPr id="37" name="TextBox 36"/>
          <p:cNvSpPr txBox="1"/>
          <p:nvPr/>
        </p:nvSpPr>
        <p:spPr>
          <a:xfrm>
            <a:off x="520685" y="4734436"/>
            <a:ext cx="4325753" cy="584775"/>
          </a:xfrm>
          <a:prstGeom prst="rect">
            <a:avLst/>
          </a:prstGeom>
          <a:noFill/>
        </p:spPr>
        <p:txBody>
          <a:bodyPr wrap="square" rtlCol="0">
            <a:spAutoFit/>
          </a:bodyPr>
          <a:lstStyle/>
          <a:p>
            <a:r>
              <a:rPr lang="en-IN" sz="1600" dirty="0">
                <a:solidFill>
                  <a:schemeClr val="bg1"/>
                </a:solidFill>
                <a:latin typeface="Microsoft PhagsPa" pitchFamily="34" charset="0"/>
              </a:rPr>
              <a:t>HOD – CS Department</a:t>
            </a:r>
          </a:p>
          <a:p>
            <a:endParaRPr lang="en-IN" sz="1600" dirty="0"/>
          </a:p>
        </p:txBody>
      </p:sp>
      <p:sp>
        <p:nvSpPr>
          <p:cNvPr id="38" name="TextBox 37"/>
          <p:cNvSpPr txBox="1"/>
          <p:nvPr/>
        </p:nvSpPr>
        <p:spPr>
          <a:xfrm>
            <a:off x="6558002" y="4399587"/>
            <a:ext cx="2441982" cy="1200329"/>
          </a:xfrm>
          <a:prstGeom prst="rect">
            <a:avLst/>
          </a:prstGeom>
          <a:noFill/>
        </p:spPr>
        <p:txBody>
          <a:bodyPr wrap="square" rtlCol="0">
            <a:spAutoFit/>
          </a:bodyPr>
          <a:lstStyle/>
          <a:p>
            <a:pPr marL="285750" indent="-285750">
              <a:buFont typeface="Arial" pitchFamily="34" charset="0"/>
              <a:buChar char="•"/>
            </a:pPr>
            <a:r>
              <a:rPr lang="en-IN" dirty="0" err="1" smtClean="0">
                <a:solidFill>
                  <a:schemeClr val="bg1"/>
                </a:solidFill>
                <a:latin typeface="Microsoft PhagsPa" pitchFamily="34" charset="0"/>
              </a:rPr>
              <a:t>Anant</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Bhat</a:t>
            </a:r>
            <a:r>
              <a:rPr lang="en-IN" dirty="0" smtClean="0">
                <a:solidFill>
                  <a:schemeClr val="bg1"/>
                </a:solidFill>
                <a:latin typeface="Microsoft PhagsPa" pitchFamily="34" charset="0"/>
              </a:rPr>
              <a:t> </a:t>
            </a:r>
          </a:p>
          <a:p>
            <a:pPr marL="285750" indent="-285750">
              <a:buFont typeface="Arial" pitchFamily="34" charset="0"/>
              <a:buChar char="•"/>
            </a:pPr>
            <a:r>
              <a:rPr lang="en-IN" dirty="0" err="1" smtClean="0">
                <a:solidFill>
                  <a:schemeClr val="bg1"/>
                </a:solidFill>
                <a:latin typeface="Microsoft PhagsPa" pitchFamily="34" charset="0"/>
              </a:rPr>
              <a:t>Anusha</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Achari</a:t>
            </a:r>
            <a:endParaRPr lang="en-IN" dirty="0" smtClean="0">
              <a:solidFill>
                <a:schemeClr val="bg1"/>
              </a:solidFill>
              <a:latin typeface="Microsoft PhagsPa" pitchFamily="34" charset="0"/>
            </a:endParaRPr>
          </a:p>
          <a:p>
            <a:pPr marL="285750" indent="-285750">
              <a:buFont typeface="Arial" pitchFamily="34" charset="0"/>
              <a:buChar char="•"/>
            </a:pPr>
            <a:r>
              <a:rPr lang="en-IN" dirty="0" err="1" smtClean="0">
                <a:solidFill>
                  <a:schemeClr val="bg1"/>
                </a:solidFill>
                <a:latin typeface="Microsoft PhagsPa" pitchFamily="34" charset="0"/>
              </a:rPr>
              <a:t>Navya</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Hebbar</a:t>
            </a:r>
            <a:endParaRPr lang="en-IN" dirty="0" smtClean="0">
              <a:solidFill>
                <a:schemeClr val="bg1"/>
              </a:solidFill>
              <a:latin typeface="Microsoft PhagsPa" pitchFamily="34" charset="0"/>
            </a:endParaRPr>
          </a:p>
          <a:p>
            <a:pPr marL="285750" indent="-285750">
              <a:buFont typeface="Arial" pitchFamily="34" charset="0"/>
              <a:buChar char="•"/>
            </a:pPr>
            <a:r>
              <a:rPr lang="en-IN" dirty="0" err="1" smtClean="0">
                <a:solidFill>
                  <a:schemeClr val="bg1"/>
                </a:solidFill>
                <a:latin typeface="Microsoft PhagsPa" pitchFamily="34" charset="0"/>
              </a:rPr>
              <a:t>Suhas</a:t>
            </a:r>
            <a:r>
              <a:rPr lang="en-IN" dirty="0" smtClean="0">
                <a:solidFill>
                  <a:schemeClr val="bg1"/>
                </a:solidFill>
                <a:latin typeface="Microsoft PhagsPa" pitchFamily="34" charset="0"/>
              </a:rPr>
              <a:t> </a:t>
            </a:r>
            <a:r>
              <a:rPr lang="en-IN" dirty="0" err="1" smtClean="0">
                <a:solidFill>
                  <a:schemeClr val="bg1"/>
                </a:solidFill>
                <a:latin typeface="Microsoft PhagsPa" pitchFamily="34" charset="0"/>
              </a:rPr>
              <a:t>Shetti</a:t>
            </a:r>
            <a:endParaRPr lang="en-IN" dirty="0" smtClean="0">
              <a:solidFill>
                <a:schemeClr val="bg1"/>
              </a:solidFill>
              <a:latin typeface="Microsoft PhagsPa" pitchFamily="34" charset="0"/>
            </a:endParaRPr>
          </a:p>
        </p:txBody>
      </p:sp>
      <p:pic>
        <p:nvPicPr>
          <p:cNvPr id="2059" name="Picture 11" descr="C:\Users\Navya\Downloads\Liceria___Co.-removebg-preview.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555776" y="2370075"/>
            <a:ext cx="3844533" cy="38445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505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10" name="Picture 9"/>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11" name="TextBox 10"/>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5" name="Pentagon 14"/>
          <p:cNvSpPr/>
          <p:nvPr/>
        </p:nvSpPr>
        <p:spPr>
          <a:xfrm>
            <a:off x="0" y="1141528"/>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6" name="TextBox 15"/>
          <p:cNvSpPr txBox="1"/>
          <p:nvPr/>
        </p:nvSpPr>
        <p:spPr>
          <a:xfrm>
            <a:off x="251520" y="1323557"/>
            <a:ext cx="5688632" cy="369332"/>
          </a:xfrm>
          <a:prstGeom prst="rect">
            <a:avLst/>
          </a:prstGeom>
          <a:noFill/>
        </p:spPr>
        <p:txBody>
          <a:bodyPr wrap="square" rtlCol="0">
            <a:spAutoFit/>
          </a:bodyPr>
          <a:lstStyle/>
          <a:p>
            <a:r>
              <a:rPr lang="en-IN" b="1" dirty="0" smtClean="0"/>
              <a:t>TIME-LINE SCHEDULE</a:t>
            </a:r>
            <a:endParaRPr lang="en-IN" b="1" dirty="0"/>
          </a:p>
        </p:txBody>
      </p:sp>
      <p:sp>
        <p:nvSpPr>
          <p:cNvPr id="22" name="Rectangle 21"/>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23" name="TextBox 22"/>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4" name="Rectangle 23"/>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5"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10</a:t>
            </a:r>
            <a:endParaRPr lang="en-IN" sz="1800" b="1" dirty="0">
              <a:solidFill>
                <a:schemeClr val="bg1"/>
              </a:solidFill>
            </a:endParaRPr>
          </a:p>
        </p:txBody>
      </p:sp>
      <p:pic>
        <p:nvPicPr>
          <p:cNvPr id="2" name="Picture 2"/>
          <p:cNvPicPr>
            <a:picLocks noChangeAspect="1" noChangeArrowheads="1"/>
          </p:cNvPicPr>
          <p:nvPr/>
        </p:nvPicPr>
        <p:blipFill>
          <a:blip r:embed="rId5"/>
          <a:srcRect/>
          <a:stretch>
            <a:fillRect/>
          </a:stretch>
        </p:blipFill>
        <p:spPr bwMode="auto">
          <a:xfrm>
            <a:off x="0" y="2143116"/>
            <a:ext cx="9144000" cy="4000528"/>
          </a:xfrm>
          <a:prstGeom prst="rect">
            <a:avLst/>
          </a:prstGeom>
          <a:noFill/>
          <a:ln w="9525">
            <a:noFill/>
            <a:miter lim="800000"/>
            <a:headEnd/>
            <a:tailEnd/>
          </a:ln>
          <a:effectLst/>
        </p:spPr>
      </p:pic>
      <p:pic>
        <p:nvPicPr>
          <p:cNvPr id="14" name="Picture 11" descr="C:\Users\Navya\Downloads\Liceria___Co.-removebg-preview.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572396" y="4714884"/>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285992"/>
            <a:ext cx="9001156" cy="3970318"/>
          </a:xfrm>
          <a:prstGeom prst="rect">
            <a:avLst/>
          </a:prstGeom>
        </p:spPr>
        <p:txBody>
          <a:bodyPr wrap="square">
            <a:spAutoFit/>
          </a:bodyPr>
          <a:lstStyle/>
          <a:p>
            <a:pPr marL="285750" indent="-285750">
              <a:buFont typeface="Wingdings" panose="05000000000000000000" pitchFamily="2" charset="2"/>
              <a:buChar char="ü"/>
            </a:pPr>
            <a:r>
              <a:rPr lang="en-IN" dirty="0" smtClean="0">
                <a:solidFill>
                  <a:schemeClr val="bg1"/>
                </a:solidFill>
              </a:rPr>
              <a:t>Total Developer:4</a:t>
            </a:r>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Duration of Project:4 Months</a:t>
            </a:r>
          </a:p>
          <a:p>
            <a:pPr marL="285750" indent="-285750"/>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Total labour cost = </a:t>
            </a:r>
            <a:r>
              <a:rPr lang="en-IN" b="1" dirty="0" smtClean="0">
                <a:solidFill>
                  <a:schemeClr val="bg1"/>
                </a:solidFill>
              </a:rPr>
              <a:t>1,20,000/INR</a:t>
            </a:r>
            <a:endParaRPr lang="en-US"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Estimated Cost of Material=12,000/INR</a:t>
            </a:r>
            <a:endParaRPr lang="en-US" dirty="0" smtClean="0">
              <a:solidFill>
                <a:schemeClr val="bg1"/>
              </a:solidFill>
            </a:endParaRPr>
          </a:p>
          <a:p>
            <a:pPr marL="285750" indent="-285750">
              <a:buFont typeface="Wingdings" panose="05000000000000000000" pitchFamily="2" charset="2"/>
              <a:buChar char="ü"/>
            </a:pPr>
            <a:r>
              <a:rPr lang="en-IN" dirty="0" err="1" smtClean="0">
                <a:solidFill>
                  <a:schemeClr val="bg1"/>
                </a:solidFill>
              </a:rPr>
              <a:t>Contigency</a:t>
            </a:r>
            <a:r>
              <a:rPr lang="en-IN" dirty="0" smtClean="0">
                <a:solidFill>
                  <a:schemeClr val="bg1"/>
                </a:solidFill>
              </a:rPr>
              <a:t> Amount=24,000/INR</a:t>
            </a:r>
          </a:p>
          <a:p>
            <a:pPr marL="285750" indent="-285750">
              <a:buFont typeface="Wingdings" panose="05000000000000000000" pitchFamily="2" charset="2"/>
              <a:buChar char="ü"/>
            </a:pPr>
            <a:endParaRPr lang="en-IN" dirty="0" smtClean="0">
              <a:solidFill>
                <a:schemeClr val="bg1"/>
              </a:solidFill>
            </a:endParaRPr>
          </a:p>
          <a:p>
            <a:pPr marL="285750" indent="-285750">
              <a:buFont typeface="Wingdings" panose="05000000000000000000" pitchFamily="2" charset="2"/>
              <a:buChar char="ü"/>
            </a:pPr>
            <a:r>
              <a:rPr lang="en-IN" dirty="0" smtClean="0">
                <a:solidFill>
                  <a:schemeClr val="bg1"/>
                </a:solidFill>
              </a:rPr>
              <a:t>Final Check:</a:t>
            </a:r>
          </a:p>
          <a:p>
            <a:r>
              <a:rPr lang="en-IN" dirty="0" smtClean="0">
                <a:solidFill>
                  <a:schemeClr val="bg1"/>
                </a:solidFill>
              </a:rPr>
              <a:t>		Subtotal = Salary + Material Cost + Contingency Amount</a:t>
            </a:r>
            <a:endParaRPr lang="en-US" dirty="0" smtClean="0">
              <a:solidFill>
                <a:schemeClr val="bg1"/>
              </a:solidFill>
            </a:endParaRPr>
          </a:p>
          <a:p>
            <a:r>
              <a:rPr lang="en-IN" dirty="0" smtClean="0">
                <a:solidFill>
                  <a:schemeClr val="bg1"/>
                </a:solidFill>
              </a:rPr>
              <a:t>   			= 1,56,000/INR</a:t>
            </a:r>
          </a:p>
          <a:p>
            <a:r>
              <a:rPr lang="en-IN" dirty="0" smtClean="0">
                <a:solidFill>
                  <a:schemeClr val="bg1"/>
                </a:solidFill>
              </a:rPr>
              <a:t>		Total cost with company profit:</a:t>
            </a:r>
            <a:endParaRPr lang="en-US" dirty="0" smtClean="0">
              <a:solidFill>
                <a:schemeClr val="bg1"/>
              </a:solidFill>
            </a:endParaRPr>
          </a:p>
          <a:p>
            <a:r>
              <a:rPr lang="en-IN" dirty="0" smtClean="0">
                <a:solidFill>
                  <a:schemeClr val="bg1"/>
                </a:solidFill>
              </a:rPr>
              <a:t>			1,56,000+ 30% = 2,02,800/INR</a:t>
            </a:r>
            <a:endParaRPr lang="en-US" dirty="0" smtClean="0">
              <a:solidFill>
                <a:schemeClr val="bg1"/>
              </a:solidFill>
            </a:endParaRPr>
          </a:p>
          <a:p>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11</a:t>
            </a:r>
            <a:endParaRPr lang="en-IN" sz="1800" b="1" dirty="0">
              <a:solidFill>
                <a:schemeClr val="bg1"/>
              </a:solidFill>
            </a:endParaRPr>
          </a:p>
        </p:txBody>
      </p:sp>
      <p:sp>
        <p:nvSpPr>
          <p:cNvPr id="22" name="Pentagon 2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478874"/>
            <a:ext cx="5688632" cy="369332"/>
          </a:xfrm>
          <a:prstGeom prst="rect">
            <a:avLst/>
          </a:prstGeom>
          <a:noFill/>
        </p:spPr>
        <p:txBody>
          <a:bodyPr wrap="square" rtlCol="0">
            <a:spAutoFit/>
          </a:bodyPr>
          <a:lstStyle/>
          <a:p>
            <a:r>
              <a:rPr lang="en-IN" b="1" dirty="0" smtClean="0"/>
              <a:t>COST  BREAKDOWN  STRUCTURE</a:t>
            </a:r>
            <a:endParaRPr lang="en-IN" b="1" dirty="0"/>
          </a:p>
        </p:txBody>
      </p:sp>
      <p:pic>
        <p:nvPicPr>
          <p:cNvPr id="24"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215206" y="4357694"/>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Technical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Implementation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12</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a:buFont typeface="Arial" pitchFamily="34" charset="0"/>
              <a:buChar char="•"/>
            </a:pPr>
            <a:r>
              <a:rPr lang="en-IN" sz="1600" dirty="0" smtClean="0">
                <a:solidFill>
                  <a:schemeClr val="bg1"/>
                </a:solidFill>
              </a:rPr>
              <a:t>Data Security: Unauthorized access, data breaches, and system vulnerabilities could compromise sensitive student and staff information.</a:t>
            </a:r>
            <a:endParaRPr lang="en-US" sz="1600" dirty="0" smtClean="0">
              <a:solidFill>
                <a:schemeClr val="bg1"/>
              </a:solidFill>
            </a:endParaRPr>
          </a:p>
          <a:p>
            <a:pPr>
              <a:buFont typeface="Arial" pitchFamily="34" charset="0"/>
              <a:buChar char="•"/>
            </a:pPr>
            <a:endParaRPr lang="en-US" sz="1600" dirty="0" smtClean="0">
              <a:solidFill>
                <a:schemeClr val="bg1"/>
              </a:solidFill>
            </a:endParaRPr>
          </a:p>
          <a:p>
            <a:pPr>
              <a:buFont typeface="Arial" pitchFamily="34" charset="0"/>
              <a:buChar char="•"/>
            </a:pPr>
            <a:r>
              <a:rPr lang="en-IN" sz="1600" dirty="0" smtClean="0">
                <a:solidFill>
                  <a:schemeClr val="bg1"/>
                </a:solidFill>
              </a:rPr>
              <a:t>System Integration: Challenges in integrating the College Management System with existing systems, leading to data inconsistencies and operational disruptions.</a:t>
            </a:r>
            <a:endParaRPr lang="en-US" sz="1600" dirty="0">
              <a:solidFill>
                <a:schemeClr val="bg1"/>
              </a:solidFill>
            </a:endParaRPr>
          </a:p>
        </p:txBody>
      </p:sp>
      <p:sp>
        <p:nvSpPr>
          <p:cNvPr id="21" name="TextBox 20"/>
          <p:cNvSpPr txBox="1"/>
          <p:nvPr/>
        </p:nvSpPr>
        <p:spPr>
          <a:xfrm>
            <a:off x="571472" y="4143380"/>
            <a:ext cx="8358246" cy="1600438"/>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Project Delays: Budget overruns, resource limitations, and technical challenges could delay implementation and impact operational timelines.</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User Resistance: Difficulty adapting to the new system and lack of proper training could lead to user resistance and decreased adoption.</a:t>
            </a:r>
            <a:endParaRPr lang="en-US" sz="1600" dirty="0" smtClean="0">
              <a:solidFill>
                <a:schemeClr val="bg1"/>
              </a:solidFill>
            </a:endParaRPr>
          </a:p>
          <a:p>
            <a:endParaRPr lang="en-US" dirty="0">
              <a:solidFill>
                <a:schemeClr val="bg1"/>
              </a:solidFill>
            </a:endParaRPr>
          </a:p>
        </p:txBody>
      </p:sp>
      <p:pic>
        <p:nvPicPr>
          <p:cNvPr id="24"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58016"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Data-Related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Financial &amp;Resource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13</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Data Accuracy &amp; Integrity: Inaccurate or incomplete data entry, system errors, and inadequate data migration practices could compromise data accuracy and reliability.</a:t>
            </a:r>
          </a:p>
          <a:p>
            <a:pPr lvl="0">
              <a:buFont typeface="Arial" pitchFamily="34" charset="0"/>
              <a:buChar char="•"/>
            </a:pPr>
            <a:endParaRPr lang="en-US" sz="1600" dirty="0" smtClean="0">
              <a:solidFill>
                <a:schemeClr val="bg1"/>
              </a:solidFill>
            </a:endParaRPr>
          </a:p>
          <a:p>
            <a:pPr lvl="0">
              <a:buFont typeface="Arial" pitchFamily="34" charset="0"/>
              <a:buChar char="•"/>
            </a:pPr>
            <a:r>
              <a:rPr lang="en-IN" sz="1600" dirty="0" smtClean="0">
                <a:solidFill>
                  <a:schemeClr val="bg1"/>
                </a:solidFill>
              </a:rPr>
              <a:t>Data Privacy: Improper data collection, storage, and usage practices could violate student and staff privacy rights and attract regulatory scrutiny.</a:t>
            </a:r>
            <a:endParaRPr lang="en-US" sz="1600" dirty="0" smtClean="0">
              <a:solidFill>
                <a:schemeClr val="bg1"/>
              </a:solidFill>
            </a:endParaRPr>
          </a:p>
        </p:txBody>
      </p:sp>
      <p:sp>
        <p:nvSpPr>
          <p:cNvPr id="21" name="TextBox 20"/>
          <p:cNvSpPr txBox="1"/>
          <p:nvPr/>
        </p:nvSpPr>
        <p:spPr>
          <a:xfrm>
            <a:off x="571472" y="4143380"/>
            <a:ext cx="8358246" cy="1569660"/>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Budget Overruns: Implementation costs exceeding initial estimates due to unforeseen challenges or changes in requirements.</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Resource Scarcity: Insufficient personnel or skills within the college to properly manage and maintain the College Management System.</a:t>
            </a:r>
            <a:endParaRPr lang="en-US" sz="1600" dirty="0" smtClean="0">
              <a:solidFill>
                <a:schemeClr val="bg1"/>
              </a:solidFill>
            </a:endParaRPr>
          </a:p>
          <a:p>
            <a:pPr>
              <a:buFont typeface="Arial" pitchFamily="34" charset="0"/>
              <a:buChar char="•"/>
            </a:pP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786578"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buFont typeface="Wingdings" pitchFamily="2" charset="2"/>
              <a:buChar char="Ø"/>
            </a:pPr>
            <a:r>
              <a:rPr lang="en-IN" dirty="0" smtClean="0">
                <a:solidFill>
                  <a:schemeClr val="bg1"/>
                </a:solidFill>
              </a:rPr>
              <a:t>Operational &amp; Process Risks:</a:t>
            </a: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Stakeholder &amp; Reputational  Risks:</a:t>
            </a: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14</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RISK  ANALYSIS</a:t>
            </a:r>
            <a:endParaRPr lang="en-IN" b="1" dirty="0"/>
          </a:p>
        </p:txBody>
      </p:sp>
      <p:sp>
        <p:nvSpPr>
          <p:cNvPr id="20" name="TextBox 19"/>
          <p:cNvSpPr txBox="1"/>
          <p:nvPr/>
        </p:nvSpPr>
        <p:spPr>
          <a:xfrm>
            <a:off x="500034" y="2285992"/>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Workflow Disruption: The new system disrupting existing workflows and operational processes, leading to inefficiency and confusion.</a:t>
            </a:r>
          </a:p>
          <a:p>
            <a:pPr lvl="0">
              <a:buFont typeface="Arial" pitchFamily="34" charset="0"/>
              <a:buChar char="•"/>
            </a:pPr>
            <a:endParaRPr lang="en-US" sz="1600" dirty="0" smtClean="0">
              <a:solidFill>
                <a:schemeClr val="bg1"/>
              </a:solidFill>
            </a:endParaRPr>
          </a:p>
          <a:p>
            <a:pPr lvl="0">
              <a:buFont typeface="Arial" pitchFamily="34" charset="0"/>
              <a:buChar char="•"/>
            </a:pPr>
            <a:r>
              <a:rPr lang="en-IN" sz="1600" dirty="0" smtClean="0">
                <a:solidFill>
                  <a:schemeClr val="bg1"/>
                </a:solidFill>
              </a:rPr>
              <a:t>Loss of Institutional Knowledge: System migration leading to the loss of historical data and institutional knowledge.</a:t>
            </a:r>
            <a:endParaRPr lang="en-US" sz="1600" dirty="0">
              <a:solidFill>
                <a:schemeClr val="bg1"/>
              </a:solidFill>
            </a:endParaRPr>
          </a:p>
        </p:txBody>
      </p:sp>
      <p:sp>
        <p:nvSpPr>
          <p:cNvPr id="21" name="TextBox 20"/>
          <p:cNvSpPr txBox="1"/>
          <p:nvPr/>
        </p:nvSpPr>
        <p:spPr>
          <a:xfrm>
            <a:off x="571472" y="4143380"/>
            <a:ext cx="8358246" cy="1323439"/>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Student &amp;Staff Dissatisfaction: Negative user experience with the new system could damage student and staff morale and negatively impact the college's reputation.</a:t>
            </a:r>
          </a:p>
          <a:p>
            <a:pPr lvl="0"/>
            <a:endParaRPr lang="en-US" sz="1600" dirty="0" smtClean="0">
              <a:solidFill>
                <a:schemeClr val="bg1"/>
              </a:solidFill>
            </a:endParaRPr>
          </a:p>
          <a:p>
            <a:pPr lvl="0">
              <a:buFont typeface="Arial" pitchFamily="34" charset="0"/>
              <a:buChar char="•"/>
            </a:pPr>
            <a:r>
              <a:rPr lang="en-IN" sz="1600" dirty="0" smtClean="0">
                <a:solidFill>
                  <a:schemeClr val="bg1"/>
                </a:solidFill>
              </a:rPr>
              <a:t>Negative Publicity: Data breaches, system outages, or privacy violations could lead to negative press coverage and damage the college's reputation.</a:t>
            </a: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29454"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385542"/>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r>
              <a:rPr lang="en-IN" dirty="0" smtClean="0">
                <a:solidFill>
                  <a:schemeClr val="bg1"/>
                </a:solidFill>
              </a:rPr>
              <a:t>Sprint Planning:</a:t>
            </a:r>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15</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85720" y="2071678"/>
            <a:ext cx="8358246" cy="1569660"/>
          </a:xfrm>
          <a:prstGeom prst="rect">
            <a:avLst/>
          </a:prstGeom>
          <a:noFill/>
        </p:spPr>
        <p:txBody>
          <a:bodyPr wrap="square" rtlCol="0">
            <a:spAutoFit/>
          </a:bodyPr>
          <a:lstStyle/>
          <a:p>
            <a:pPr>
              <a:buFont typeface="Wingdings" pitchFamily="2" charset="2"/>
              <a:buChar char="ü"/>
            </a:pPr>
            <a:r>
              <a:rPr lang="en-IN" sz="1600" b="1" dirty="0" smtClean="0">
                <a:solidFill>
                  <a:schemeClr val="bg1"/>
                </a:solidFill>
              </a:rPr>
              <a:t>Agile methodology</a:t>
            </a:r>
            <a:r>
              <a:rPr lang="en-IN" sz="1600" dirty="0" smtClean="0">
                <a:solidFill>
                  <a:schemeClr val="bg1"/>
                </a:solidFill>
              </a:rPr>
              <a:t> is an iterative and incremental project management approach that is widely used for software development projects. The agile methodology involves breaking down the project into small and manageable parts, known as sprints. Each sprint has a defined duration and is focused on delivering a specific set of features. The agile methodology used for the  student management system project involved the following steps:</a:t>
            </a:r>
            <a:endParaRPr lang="en-US" sz="1600" dirty="0" smtClean="0">
              <a:solidFill>
                <a:schemeClr val="bg1"/>
              </a:solidFill>
            </a:endParaRPr>
          </a:p>
          <a:p>
            <a:pPr lvl="0">
              <a:buFont typeface="Wingdings" pitchFamily="2" charset="2"/>
              <a:buChar char="ü"/>
            </a:pPr>
            <a:endParaRPr lang="en-US" sz="1600" dirty="0">
              <a:solidFill>
                <a:schemeClr val="bg1"/>
              </a:solidFill>
            </a:endParaRPr>
          </a:p>
        </p:txBody>
      </p:sp>
      <p:sp>
        <p:nvSpPr>
          <p:cNvPr id="21" name="TextBox 20"/>
          <p:cNvSpPr txBox="1"/>
          <p:nvPr/>
        </p:nvSpPr>
        <p:spPr>
          <a:xfrm>
            <a:off x="428596" y="4143380"/>
            <a:ext cx="8358246" cy="1077218"/>
          </a:xfrm>
          <a:prstGeom prst="rect">
            <a:avLst/>
          </a:prstGeom>
          <a:noFill/>
        </p:spPr>
        <p:txBody>
          <a:bodyPr wrap="square" rtlCol="0">
            <a:spAutoFit/>
          </a:bodyPr>
          <a:lstStyle/>
          <a:p>
            <a:pPr lvl="0"/>
            <a:r>
              <a:rPr lang="en-IN" sz="1600" dirty="0" smtClean="0">
                <a:solidFill>
                  <a:schemeClr val="bg1"/>
                </a:solidFill>
              </a:rPr>
              <a:t>The first step in the agile methodology was to plan the sprint. A sprint is a fixed duration of time during which a set of features is developed. The sprint planning involved identifying the features to be developed during the sprint, defining the scope, and estimating the effort required to complete the features.</a:t>
            </a: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29454"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200876"/>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buFont typeface="Wingdings" pitchFamily="2" charset="2"/>
              <a:buChar char="Ø"/>
            </a:pPr>
            <a:r>
              <a:rPr lang="en-IN" dirty="0" smtClean="0">
                <a:solidFill>
                  <a:schemeClr val="bg1"/>
                </a:solidFill>
              </a:rPr>
              <a:t>Daily Stand-Up Meetings:</a:t>
            </a:r>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16</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85720" y="2071678"/>
            <a:ext cx="8358246" cy="1107996"/>
          </a:xfrm>
          <a:prstGeom prst="rect">
            <a:avLst/>
          </a:prstGeom>
          <a:noFill/>
        </p:spPr>
        <p:txBody>
          <a:bodyPr wrap="square" rtlCol="0">
            <a:spAutoFit/>
          </a:bodyPr>
          <a:lstStyle/>
          <a:p>
            <a:pPr lvl="0">
              <a:buFont typeface="Wingdings" pitchFamily="2" charset="2"/>
              <a:buChar char="Ø"/>
            </a:pPr>
            <a:r>
              <a:rPr lang="en-IN" dirty="0" smtClean="0">
                <a:solidFill>
                  <a:schemeClr val="bg1"/>
                </a:solidFill>
              </a:rPr>
              <a:t>Sprint Execution:</a:t>
            </a:r>
          </a:p>
          <a:p>
            <a:pPr lvl="0"/>
            <a:r>
              <a:rPr lang="en-IN" sz="1600" dirty="0" smtClean="0">
                <a:solidFill>
                  <a:schemeClr val="bg1"/>
                </a:solidFill>
              </a:rPr>
              <a:t>The second step in the agile methodology was to execute the sprint. The sprint execution involved developing the features identified during the sprint planning. The development was done using the Java full stack development, which involves using Spring Boot, </a:t>
            </a:r>
            <a:r>
              <a:rPr lang="en-IN" sz="1600" dirty="0" err="1" smtClean="0">
                <a:solidFill>
                  <a:schemeClr val="bg1"/>
                </a:solidFill>
              </a:rPr>
              <a:t>Thymeleaf</a:t>
            </a:r>
            <a:r>
              <a:rPr lang="en-IN" sz="1600" dirty="0" smtClean="0">
                <a:solidFill>
                  <a:schemeClr val="bg1"/>
                </a:solidFill>
              </a:rPr>
              <a:t>, </a:t>
            </a:r>
            <a:r>
              <a:rPr lang="en-IN" sz="1600" dirty="0" err="1" smtClean="0">
                <a:solidFill>
                  <a:schemeClr val="bg1"/>
                </a:solidFill>
              </a:rPr>
              <a:t>MySQL</a:t>
            </a:r>
            <a:r>
              <a:rPr lang="en-IN" sz="1600" dirty="0" smtClean="0">
                <a:solidFill>
                  <a:schemeClr val="bg1"/>
                </a:solidFill>
              </a:rPr>
              <a:t>, Amazon EC2</a:t>
            </a:r>
            <a:r>
              <a:rPr lang="en-IN" sz="1600" dirty="0" smtClean="0">
                <a:solidFill>
                  <a:schemeClr val="bg1"/>
                </a:solidFill>
              </a:rPr>
              <a:t>.</a:t>
            </a:r>
          </a:p>
        </p:txBody>
      </p:sp>
      <p:sp>
        <p:nvSpPr>
          <p:cNvPr id="21" name="TextBox 20"/>
          <p:cNvSpPr txBox="1"/>
          <p:nvPr/>
        </p:nvSpPr>
        <p:spPr>
          <a:xfrm>
            <a:off x="285720" y="3857628"/>
            <a:ext cx="8358246" cy="1077218"/>
          </a:xfrm>
          <a:prstGeom prst="rect">
            <a:avLst/>
          </a:prstGeom>
          <a:noFill/>
        </p:spPr>
        <p:txBody>
          <a:bodyPr wrap="square" rtlCol="0">
            <a:spAutoFit/>
          </a:bodyPr>
          <a:lstStyle/>
          <a:p>
            <a:pPr lvl="0"/>
            <a:r>
              <a:rPr lang="en-IN" sz="1600" dirty="0" smtClean="0">
                <a:solidFill>
                  <a:schemeClr val="bg1"/>
                </a:solidFill>
              </a:rPr>
              <a:t>The third step in the agile methodology was to hold daily stand-up meetings. These meetings were used to discuss the progress made during the sprint, identify any roadblocks, and plan the tasks for the next day. The daily stand-up meetings ensured that the development team was on track and any issues could be addressed promptly.</a:t>
            </a: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29454"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477875"/>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endParaRPr lang="en-IN" dirty="0" smtClean="0">
              <a:solidFill>
                <a:schemeClr val="bg1"/>
              </a:solidFill>
            </a:endParaRPr>
          </a:p>
          <a:p>
            <a:pPr lvl="0">
              <a:buFont typeface="Wingdings" pitchFamily="2" charset="2"/>
              <a:buChar char="Ø"/>
            </a:pPr>
            <a:r>
              <a:rPr lang="en-IN" dirty="0" smtClean="0">
                <a:solidFill>
                  <a:schemeClr val="bg1"/>
                </a:solidFill>
              </a:rPr>
              <a:t>Sprint Retrospective:</a:t>
            </a:r>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17</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14282" y="2214554"/>
            <a:ext cx="8358246" cy="1354217"/>
          </a:xfrm>
          <a:prstGeom prst="rect">
            <a:avLst/>
          </a:prstGeom>
          <a:noFill/>
        </p:spPr>
        <p:txBody>
          <a:bodyPr wrap="square" rtlCol="0">
            <a:spAutoFit/>
          </a:bodyPr>
          <a:lstStyle/>
          <a:p>
            <a:pPr lvl="0">
              <a:buFont typeface="Wingdings" pitchFamily="2" charset="2"/>
              <a:buChar char="Ø"/>
            </a:pPr>
            <a:r>
              <a:rPr lang="en-IN" dirty="0" smtClean="0">
                <a:solidFill>
                  <a:schemeClr val="bg1"/>
                </a:solidFill>
              </a:rPr>
              <a:t>Sprint Review:</a:t>
            </a:r>
          </a:p>
          <a:p>
            <a:pPr lvl="0"/>
            <a:r>
              <a:rPr lang="en-IN" sz="1600" dirty="0" smtClean="0">
                <a:solidFill>
                  <a:schemeClr val="bg1"/>
                </a:solidFill>
              </a:rPr>
              <a:t>The fourth step in the agile methodology was to conduct a sprint review. The sprint review involved reviewing the features developed during the sprint and seeking feedback from stakeholders. The feedback obtained during the sprint review was used </a:t>
            </a:r>
            <a:r>
              <a:rPr lang="en-IN" sz="1600" dirty="0" smtClean="0">
                <a:solidFill>
                  <a:schemeClr val="bg1"/>
                </a:solidFill>
              </a:rPr>
              <a:t>to </a:t>
            </a:r>
            <a:r>
              <a:rPr lang="en-IN" sz="1600" dirty="0" smtClean="0">
                <a:solidFill>
                  <a:schemeClr val="bg1"/>
                </a:solidFill>
              </a:rPr>
              <a:t>refine the features developed during the sprint and ensure that the project was on track.</a:t>
            </a:r>
            <a:endParaRPr lang="en-IN" sz="1600" dirty="0" smtClean="0">
              <a:solidFill>
                <a:schemeClr val="bg1"/>
              </a:solidFill>
            </a:endParaRPr>
          </a:p>
        </p:txBody>
      </p:sp>
      <p:sp>
        <p:nvSpPr>
          <p:cNvPr id="21" name="TextBox 20"/>
          <p:cNvSpPr txBox="1"/>
          <p:nvPr/>
        </p:nvSpPr>
        <p:spPr>
          <a:xfrm>
            <a:off x="285720" y="4143380"/>
            <a:ext cx="8358246" cy="1077218"/>
          </a:xfrm>
          <a:prstGeom prst="rect">
            <a:avLst/>
          </a:prstGeom>
          <a:noFill/>
        </p:spPr>
        <p:txBody>
          <a:bodyPr wrap="square" rtlCol="0">
            <a:spAutoFit/>
          </a:bodyPr>
          <a:lstStyle/>
          <a:p>
            <a:pPr lvl="0"/>
            <a:r>
              <a:rPr lang="en-IN" sz="1600" dirty="0" smtClean="0">
                <a:solidFill>
                  <a:schemeClr val="bg1"/>
                </a:solidFill>
              </a:rPr>
              <a:t>The final step in the agile methodology was to conduct a sprint retrospective. The sprint retrospective involved reflecting on the sprint and identifying areas for improvement. The feedback obtained during the sprint retrospective was used to improve the development process for the next sprint.</a:t>
            </a: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29454" y="485776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6" name="Picture 5"/>
          <p:cNvPicPr>
            <a:picLocks noChangeAspect="1"/>
          </p:cNvPicPr>
          <p:nvPr/>
        </p:nvPicPr>
        <p:blipFill>
          <a:blip r:embed="rId2"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3" name="Rectangle 12"/>
          <p:cNvSpPr/>
          <p:nvPr/>
        </p:nvSpPr>
        <p:spPr>
          <a:xfrm>
            <a:off x="142844" y="2000240"/>
            <a:ext cx="9001156" cy="3477875"/>
          </a:xfrm>
          <a:prstGeom prst="rect">
            <a:avLst/>
          </a:prstGeom>
        </p:spPr>
        <p:txBody>
          <a:bodyPr wrap="square">
            <a:spAutoFit/>
          </a:bodyPr>
          <a:lstStyle/>
          <a:p>
            <a:pPr marL="285750" indent="-28575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lvl="0">
              <a:buFont typeface="Wingdings" pitchFamily="2" charset="2"/>
              <a:buChar char="Ø"/>
            </a:pPr>
            <a:endParaRPr lang="en-IN" dirty="0" smtClean="0">
              <a:solidFill>
                <a:schemeClr val="bg1"/>
              </a:solidFill>
            </a:endParaRPr>
          </a:p>
          <a:p>
            <a:pPr lvl="0"/>
            <a:endParaRPr lang="en-IN" dirty="0" smtClean="0">
              <a:solidFill>
                <a:schemeClr val="bg1"/>
              </a:solidFill>
            </a:endParaRPr>
          </a:p>
          <a:p>
            <a:pPr lvl="0"/>
            <a:endParaRPr lang="en-IN" dirty="0" smtClean="0">
              <a:solidFill>
                <a:schemeClr val="bg1"/>
              </a:solidFill>
            </a:endParaRPr>
          </a:p>
          <a:p>
            <a:pPr lvl="0"/>
            <a:endParaRPr lang="en-IN" sz="1600" dirty="0" smtClean="0">
              <a:solidFill>
                <a:schemeClr val="bg1"/>
              </a:solidFill>
            </a:endParaRPr>
          </a:p>
          <a:p>
            <a:pPr lvl="0"/>
            <a:endParaRPr lang="en-IN" sz="1600" dirty="0" smtClean="0">
              <a:solidFill>
                <a:schemeClr val="bg1"/>
              </a:solidFill>
            </a:endParaRPr>
          </a:p>
          <a:p>
            <a:pPr marL="285750" indent="-285750"/>
            <a:endParaRPr lang="en-IN" sz="1600" dirty="0" smtClean="0">
              <a:solidFill>
                <a:schemeClr val="bg1"/>
              </a:solidFill>
            </a:endParaRPr>
          </a:p>
          <a:p>
            <a:pPr marL="285750" indent="-285750"/>
            <a:endParaRPr lang="en-US" dirty="0" smtClean="0">
              <a:solidFill>
                <a:schemeClr val="bg1"/>
              </a:solidFill>
            </a:endParaRPr>
          </a:p>
          <a:p>
            <a:pPr marL="285750" indent="-285750"/>
            <a:endParaRPr lang="en-IN" dirty="0" smtClean="0">
              <a:solidFill>
                <a:schemeClr val="bg1"/>
              </a:solidFill>
            </a:endParaRPr>
          </a:p>
        </p:txBody>
      </p:sp>
      <p:sp>
        <p:nvSpPr>
          <p:cNvPr id="14" name="Rectangle 13"/>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15" name="TextBox 14"/>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16" name="Rectangle 15"/>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7"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18</a:t>
            </a:r>
            <a:endParaRPr lang="en-IN" sz="1800" b="1" dirty="0">
              <a:solidFill>
                <a:schemeClr val="bg1"/>
              </a:solidFill>
            </a:endParaRPr>
          </a:p>
        </p:txBody>
      </p:sp>
      <p:sp>
        <p:nvSpPr>
          <p:cNvPr id="22" name="Pentagon 21"/>
          <p:cNvSpPr/>
          <p:nvPr/>
        </p:nvSpPr>
        <p:spPr>
          <a:xfrm>
            <a:off x="0" y="1142984"/>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3" name="TextBox 22"/>
          <p:cNvSpPr txBox="1"/>
          <p:nvPr/>
        </p:nvSpPr>
        <p:spPr>
          <a:xfrm>
            <a:off x="251520" y="1325013"/>
            <a:ext cx="5688632" cy="369332"/>
          </a:xfrm>
          <a:prstGeom prst="rect">
            <a:avLst/>
          </a:prstGeom>
          <a:noFill/>
        </p:spPr>
        <p:txBody>
          <a:bodyPr wrap="square" rtlCol="0">
            <a:spAutoFit/>
          </a:bodyPr>
          <a:lstStyle/>
          <a:p>
            <a:r>
              <a:rPr lang="en-IN" b="1" dirty="0" smtClean="0"/>
              <a:t>IDENTIFICATION OF METHODOLOGY</a:t>
            </a:r>
            <a:endParaRPr lang="en-IN" b="1" dirty="0"/>
          </a:p>
        </p:txBody>
      </p:sp>
      <p:sp>
        <p:nvSpPr>
          <p:cNvPr id="20" name="TextBox 19"/>
          <p:cNvSpPr txBox="1"/>
          <p:nvPr/>
        </p:nvSpPr>
        <p:spPr>
          <a:xfrm>
            <a:off x="214282" y="2071678"/>
            <a:ext cx="8358246" cy="615553"/>
          </a:xfrm>
          <a:prstGeom prst="rect">
            <a:avLst/>
          </a:prstGeom>
          <a:noFill/>
        </p:spPr>
        <p:txBody>
          <a:bodyPr wrap="square" rtlCol="0">
            <a:spAutoFit/>
          </a:bodyPr>
          <a:lstStyle/>
          <a:p>
            <a:pPr lvl="0">
              <a:buFont typeface="Wingdings" pitchFamily="2" charset="2"/>
              <a:buChar char="ü"/>
            </a:pPr>
            <a:r>
              <a:rPr lang="en-IN" dirty="0" smtClean="0">
                <a:solidFill>
                  <a:schemeClr val="bg1"/>
                </a:solidFill>
              </a:rPr>
              <a:t>Advantages Of Methodology:</a:t>
            </a:r>
          </a:p>
          <a:p>
            <a:pPr lvl="0"/>
            <a:endParaRPr lang="en-IN" sz="1600" dirty="0" smtClean="0">
              <a:solidFill>
                <a:schemeClr val="bg1"/>
              </a:solidFill>
            </a:endParaRPr>
          </a:p>
        </p:txBody>
      </p:sp>
      <p:sp>
        <p:nvSpPr>
          <p:cNvPr id="21" name="TextBox 20"/>
          <p:cNvSpPr txBox="1"/>
          <p:nvPr/>
        </p:nvSpPr>
        <p:spPr>
          <a:xfrm>
            <a:off x="285720" y="3000372"/>
            <a:ext cx="8358246" cy="2862322"/>
          </a:xfrm>
          <a:prstGeom prst="rect">
            <a:avLst/>
          </a:prstGeom>
          <a:noFill/>
        </p:spPr>
        <p:txBody>
          <a:bodyPr wrap="square" rtlCol="0">
            <a:spAutoFit/>
          </a:bodyPr>
          <a:lstStyle/>
          <a:p>
            <a:pPr lvl="0">
              <a:buFont typeface="Arial" pitchFamily="34" charset="0"/>
              <a:buChar char="•"/>
            </a:pPr>
            <a:r>
              <a:rPr lang="en-IN" sz="1600" dirty="0" smtClean="0">
                <a:solidFill>
                  <a:schemeClr val="bg1"/>
                </a:solidFill>
              </a:rPr>
              <a:t>Flexibility: The agile methodology allowed the development team to be flexible and adapt to changes during the development process. </a:t>
            </a:r>
            <a:endParaRPr lang="en-US" sz="1600" dirty="0" smtClean="0">
              <a:solidFill>
                <a:schemeClr val="bg1"/>
              </a:solidFill>
            </a:endParaRPr>
          </a:p>
          <a:p>
            <a:pPr lvl="0">
              <a:buFont typeface="Arial" pitchFamily="34" charset="0"/>
              <a:buChar char="•"/>
            </a:pPr>
            <a:r>
              <a:rPr lang="en-IN" sz="1600" dirty="0" smtClean="0">
                <a:solidFill>
                  <a:schemeClr val="bg1"/>
                </a:solidFill>
              </a:rPr>
              <a:t>Collaboration: The daily stand-up meetings and sprint review allowed for better collaboration between the development team and stakeholders.</a:t>
            </a:r>
            <a:endParaRPr lang="en-US" sz="1600" dirty="0" smtClean="0">
              <a:solidFill>
                <a:schemeClr val="bg1"/>
              </a:solidFill>
            </a:endParaRPr>
          </a:p>
          <a:p>
            <a:pPr lvl="0">
              <a:buFont typeface="Arial" pitchFamily="34" charset="0"/>
              <a:buChar char="•"/>
            </a:pPr>
            <a:r>
              <a:rPr lang="en-IN" sz="1600" dirty="0" smtClean="0">
                <a:solidFill>
                  <a:schemeClr val="bg1"/>
                </a:solidFill>
              </a:rPr>
              <a:t>Faster Time-to-Market: The iterative and incremental development approach enabled the development team to deliver features faster, resulting in a faster time-to-market.</a:t>
            </a:r>
            <a:endParaRPr lang="en-US" sz="1600" dirty="0" smtClean="0">
              <a:solidFill>
                <a:schemeClr val="bg1"/>
              </a:solidFill>
            </a:endParaRPr>
          </a:p>
          <a:p>
            <a:pPr lvl="0">
              <a:buFont typeface="Arial" pitchFamily="34" charset="0"/>
              <a:buChar char="•"/>
            </a:pPr>
            <a:r>
              <a:rPr lang="en-IN" sz="1600" dirty="0" smtClean="0">
                <a:solidFill>
                  <a:schemeClr val="bg1"/>
                </a:solidFill>
              </a:rPr>
              <a:t>Continuous Improvement: The sprint retrospective allowed for continuous improvement of the development process, resulting in a more efficient and effective development process.</a:t>
            </a:r>
            <a:endParaRPr lang="en-US" sz="1600" dirty="0" smtClean="0">
              <a:solidFill>
                <a:schemeClr val="bg1"/>
              </a:solidFill>
            </a:endParaRPr>
          </a:p>
          <a:p>
            <a:pPr lvl="0">
              <a:buFont typeface="Arial" pitchFamily="34" charset="0"/>
              <a:buChar char="•"/>
            </a:pPr>
            <a:r>
              <a:rPr lang="en-IN" sz="1600" dirty="0" smtClean="0">
                <a:solidFill>
                  <a:schemeClr val="bg1"/>
                </a:solidFill>
              </a:rPr>
              <a:t>Customer Satisfaction: Continuous customer involvement throughout the development process ensures that the final product meets customer expectations.</a:t>
            </a:r>
            <a:endParaRPr lang="en-US" sz="1600" dirty="0" smtClean="0">
              <a:solidFill>
                <a:schemeClr val="bg1"/>
              </a:solidFill>
            </a:endParaRPr>
          </a:p>
          <a:p>
            <a:pPr lvl="0">
              <a:buFont typeface="Arial" pitchFamily="34" charset="0"/>
              <a:buChar char="•"/>
            </a:pPr>
            <a:endParaRPr lang="en-US" sz="1600" dirty="0">
              <a:solidFill>
                <a:schemeClr val="bg1"/>
              </a:solidFill>
            </a:endParaRPr>
          </a:p>
        </p:txBody>
      </p:sp>
      <p:pic>
        <p:nvPicPr>
          <p:cNvPr id="18"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58016" y="4929198"/>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extBox 18"/>
          <p:cNvSpPr txBox="1"/>
          <p:nvPr/>
        </p:nvSpPr>
        <p:spPr>
          <a:xfrm>
            <a:off x="428596" y="2428868"/>
            <a:ext cx="8286808" cy="584775"/>
          </a:xfrm>
          <a:prstGeom prst="rect">
            <a:avLst/>
          </a:prstGeom>
          <a:noFill/>
        </p:spPr>
        <p:txBody>
          <a:bodyPr wrap="square" rtlCol="0">
            <a:spAutoFit/>
          </a:bodyPr>
          <a:lstStyle/>
          <a:p>
            <a:r>
              <a:rPr lang="en-IN" sz="1600" dirty="0" smtClean="0">
                <a:solidFill>
                  <a:schemeClr val="bg1"/>
                </a:solidFill>
              </a:rPr>
              <a:t>The use of agile methodology for the Student Management System project provided several advantages. These advantages include:</a:t>
            </a:r>
            <a:endParaRPr lang="en-US"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2</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7889" y="2337113"/>
            <a:ext cx="4572000" cy="3477875"/>
          </a:xfrm>
          <a:prstGeom prst="rect">
            <a:avLst/>
          </a:prstGeom>
        </p:spPr>
        <p:txBody>
          <a:bodyPr>
            <a:spAutoFit/>
          </a:bodyPr>
          <a:lstStyle/>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Problem Statement</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Objectives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Description</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Deliverables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Key Milestones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Constraints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Work Breakdown Structure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Time-line Schedule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Cost Breakdown Structure</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Risk Analysis</a:t>
            </a:r>
          </a:p>
          <a:p>
            <a:pPr marL="285750" indent="-285750" fontAlgn="base">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Identification of Methodology</a:t>
            </a:r>
          </a:p>
        </p:txBody>
      </p:sp>
      <p:sp>
        <p:nvSpPr>
          <p:cNvPr id="19" name="Pentagon 18"/>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0" name="TextBox 19"/>
          <p:cNvSpPr txBox="1"/>
          <p:nvPr/>
        </p:nvSpPr>
        <p:spPr>
          <a:xfrm>
            <a:off x="251520" y="1478874"/>
            <a:ext cx="5688632" cy="369332"/>
          </a:xfrm>
          <a:prstGeom prst="rect">
            <a:avLst/>
          </a:prstGeom>
          <a:noFill/>
        </p:spPr>
        <p:txBody>
          <a:bodyPr wrap="square" rtlCol="0">
            <a:spAutoFit/>
          </a:bodyPr>
          <a:lstStyle/>
          <a:p>
            <a:r>
              <a:rPr lang="en-IN" b="1" dirty="0" smtClean="0"/>
              <a:t>CONTENTS</a:t>
            </a:r>
            <a:endParaRPr lang="en-IN" b="1" dirty="0"/>
          </a:p>
        </p:txBody>
      </p:sp>
      <p:pic>
        <p:nvPicPr>
          <p:cNvPr id="23"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11551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3</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2" name="TextBox 11"/>
          <p:cNvSpPr txBox="1"/>
          <p:nvPr/>
        </p:nvSpPr>
        <p:spPr>
          <a:xfrm>
            <a:off x="251520" y="1478874"/>
            <a:ext cx="5688632" cy="369332"/>
          </a:xfrm>
          <a:prstGeom prst="rect">
            <a:avLst/>
          </a:prstGeom>
          <a:noFill/>
        </p:spPr>
        <p:txBody>
          <a:bodyPr wrap="square" rtlCol="0">
            <a:spAutoFit/>
          </a:bodyPr>
          <a:lstStyle/>
          <a:p>
            <a:r>
              <a:rPr lang="en-IN" b="1" dirty="0" smtClean="0"/>
              <a:t>PROBLEM STATEMENT</a:t>
            </a:r>
            <a:endParaRPr lang="en-IN" b="1" dirty="0"/>
          </a:p>
        </p:txBody>
      </p:sp>
      <p:sp>
        <p:nvSpPr>
          <p:cNvPr id="2" name="Rectangle 1"/>
          <p:cNvSpPr/>
          <p:nvPr/>
        </p:nvSpPr>
        <p:spPr>
          <a:xfrm>
            <a:off x="484176" y="2348880"/>
            <a:ext cx="6984776" cy="923330"/>
          </a:xfrm>
          <a:prstGeom prst="rect">
            <a:avLst/>
          </a:prstGeom>
        </p:spPr>
        <p:txBody>
          <a:bodyPr wrap="square">
            <a:spAutoFit/>
          </a:bodyPr>
          <a:lstStyle/>
          <a:p>
            <a:r>
              <a:rPr lang="en-US" dirty="0">
                <a:solidFill>
                  <a:schemeClr val="bg1"/>
                </a:solidFill>
              </a:rPr>
              <a:t>Design and develop a </a:t>
            </a:r>
            <a:r>
              <a:rPr lang="en-US" b="1" dirty="0">
                <a:solidFill>
                  <a:schemeClr val="bg1"/>
                </a:solidFill>
              </a:rPr>
              <a:t>COLLEGE MANAGEMENT SYSTEM  </a:t>
            </a:r>
            <a:r>
              <a:rPr lang="en-US" dirty="0" smtClean="0">
                <a:solidFill>
                  <a:schemeClr val="bg1"/>
                </a:solidFill>
              </a:rPr>
              <a:t>which </a:t>
            </a:r>
            <a:r>
              <a:rPr lang="en-US" dirty="0">
                <a:solidFill>
                  <a:schemeClr val="bg1"/>
                </a:solidFill>
              </a:rPr>
              <a:t>allows </a:t>
            </a:r>
            <a:r>
              <a:rPr lang="en-US" dirty="0" smtClean="0">
                <a:solidFill>
                  <a:schemeClr val="bg1"/>
                </a:solidFill>
              </a:rPr>
              <a:t>staff members </a:t>
            </a:r>
            <a:r>
              <a:rPr lang="en-US" dirty="0">
                <a:solidFill>
                  <a:schemeClr val="bg1"/>
                </a:solidFill>
              </a:rPr>
              <a:t>to maintain student </a:t>
            </a:r>
            <a:r>
              <a:rPr lang="en-US" dirty="0" smtClean="0">
                <a:solidFill>
                  <a:schemeClr val="bg1"/>
                </a:solidFill>
              </a:rPr>
              <a:t>marks , attendance  &amp; personal </a:t>
            </a:r>
            <a:r>
              <a:rPr lang="en-US" dirty="0">
                <a:solidFill>
                  <a:schemeClr val="bg1"/>
                </a:solidFill>
              </a:rPr>
              <a:t>information</a:t>
            </a:r>
            <a:endParaRPr lang="en-IN" dirty="0">
              <a:solidFill>
                <a:schemeClr val="bg1"/>
              </a:solidFill>
            </a:endParaRPr>
          </a:p>
        </p:txBody>
      </p:sp>
      <p:pic>
        <p:nvPicPr>
          <p:cNvPr id="13"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714744" y="3286124"/>
            <a:ext cx="626586" cy="6265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86182" y="5429264"/>
            <a:ext cx="642942" cy="642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714877" y="4000505"/>
            <a:ext cx="642942" cy="642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a:off x="3214678" y="4357694"/>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Elbow Connector 26"/>
          <p:cNvCxnSpPr/>
          <p:nvPr/>
        </p:nvCxnSpPr>
        <p:spPr>
          <a:xfrm>
            <a:off x="2727701" y="4753113"/>
            <a:ext cx="1030118" cy="97204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p:nvPr/>
        </p:nvCxnSpPr>
        <p:spPr>
          <a:xfrm flipV="1">
            <a:off x="2727701" y="3576181"/>
            <a:ext cx="1012793" cy="1176932"/>
          </a:xfrm>
          <a:prstGeom prst="bentConnector3">
            <a:avLst/>
          </a:prstGeom>
          <a:ln>
            <a:tailEnd type="arrow"/>
          </a:ln>
        </p:spPr>
        <p:style>
          <a:lnRef idx="2">
            <a:schemeClr val="dk1"/>
          </a:lnRef>
          <a:fillRef idx="0">
            <a:schemeClr val="dk1"/>
          </a:fillRef>
          <a:effectRef idx="1">
            <a:schemeClr val="dk1"/>
          </a:effectRef>
          <a:fontRef idx="minor">
            <a:schemeClr val="tx1"/>
          </a:fontRef>
        </p:style>
      </p:cxnSp>
      <p:pic>
        <p:nvPicPr>
          <p:cNvPr id="1027" name="Picture 3" descr="C:\Users\anant\AppData\Local\Microsoft\Windows\INetCache\IE\43PQN81S\graduate[1].gif"/>
          <p:cNvPicPr>
            <a:picLocks noChangeAspect="1" noChangeArrowheads="1"/>
          </p:cNvPicPr>
          <p:nvPr/>
        </p:nvPicPr>
        <p:blipFill>
          <a:blip r:embed="rId9"/>
          <a:srcRect/>
          <a:stretch>
            <a:fillRect/>
          </a:stretch>
        </p:blipFill>
        <p:spPr bwMode="auto">
          <a:xfrm>
            <a:off x="142844" y="3857628"/>
            <a:ext cx="2634760" cy="1714511"/>
          </a:xfrm>
          <a:prstGeom prst="rect">
            <a:avLst/>
          </a:prstGeom>
          <a:noFill/>
        </p:spPr>
      </p:pic>
      <p:pic>
        <p:nvPicPr>
          <p:cNvPr id="1026" name="Picture 2"/>
          <p:cNvPicPr>
            <a:picLocks noChangeAspect="1" noChangeArrowheads="1"/>
          </p:cNvPicPr>
          <p:nvPr/>
        </p:nvPicPr>
        <p:blipFill>
          <a:blip r:embed="rId10" cstate="print"/>
          <a:srcRect/>
          <a:stretch>
            <a:fillRect/>
          </a:stretch>
        </p:blipFill>
        <p:spPr bwMode="auto">
          <a:xfrm>
            <a:off x="4714876" y="4857760"/>
            <a:ext cx="885475" cy="714380"/>
          </a:xfrm>
          <a:prstGeom prst="rect">
            <a:avLst/>
          </a:prstGeom>
          <a:noFill/>
          <a:ln w="9525">
            <a:noFill/>
            <a:miter lim="800000"/>
            <a:headEnd/>
            <a:tailEnd/>
          </a:ln>
          <a:effectLst/>
        </p:spPr>
      </p:pic>
      <p:cxnSp>
        <p:nvCxnSpPr>
          <p:cNvPr id="24" name="Straight Arrow Connector 23"/>
          <p:cNvCxnSpPr/>
          <p:nvPr/>
        </p:nvCxnSpPr>
        <p:spPr>
          <a:xfrm>
            <a:off x="3214678" y="5214950"/>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1478932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4</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OBJECTIVES</a:t>
            </a:r>
            <a:endParaRPr lang="en-IN" b="1" dirty="0"/>
          </a:p>
        </p:txBody>
      </p:sp>
      <p:sp>
        <p:nvSpPr>
          <p:cNvPr id="2" name="Rectangle 1"/>
          <p:cNvSpPr/>
          <p:nvPr/>
        </p:nvSpPr>
        <p:spPr>
          <a:xfrm>
            <a:off x="76267" y="2348880"/>
            <a:ext cx="9067733" cy="830997"/>
          </a:xfrm>
          <a:prstGeom prst="rect">
            <a:avLst/>
          </a:prstGeom>
        </p:spPr>
        <p:txBody>
          <a:bodyPr wrap="square">
            <a:spAutoFit/>
          </a:bodyPr>
          <a:lstStyle/>
          <a:p>
            <a:r>
              <a:rPr lang="en-US" sz="1600" dirty="0">
                <a:solidFill>
                  <a:schemeClr val="bg1"/>
                </a:solidFill>
                <a:effectLst>
                  <a:outerShdw blurRad="38100" dist="38100" dir="2700000" algn="tl">
                    <a:srgbClr val="000000">
                      <a:alpha val="43137"/>
                    </a:srgbClr>
                  </a:outerShdw>
                </a:effectLst>
              </a:rPr>
              <a:t>The goal of the College Management System is to create a centralized, </a:t>
            </a:r>
            <a:r>
              <a:rPr lang="en-US" sz="1600" dirty="0" smtClean="0">
                <a:solidFill>
                  <a:schemeClr val="bg1"/>
                </a:solidFill>
                <a:effectLst>
                  <a:outerShdw blurRad="38100" dist="38100" dir="2700000" algn="tl">
                    <a:srgbClr val="000000">
                      <a:alpha val="43137"/>
                    </a:srgbClr>
                  </a:outerShdw>
                </a:effectLst>
              </a:rPr>
              <a:t>user-friendly</a:t>
            </a:r>
            <a:r>
              <a:rPr lang="en-US" sz="1600" dirty="0">
                <a:solidFill>
                  <a:schemeClr val="bg1"/>
                </a:solidFill>
                <a:effectLst>
                  <a:outerShdw blurRad="38100" dist="38100" dir="2700000" algn="tl">
                    <a:srgbClr val="000000">
                      <a:alpha val="43137"/>
                    </a:srgbClr>
                  </a:outerShdw>
                </a:effectLst>
              </a:rPr>
              <a:t>, where staff members can easily </a:t>
            </a:r>
            <a:r>
              <a:rPr lang="en-US" sz="1600" dirty="0" smtClean="0">
                <a:solidFill>
                  <a:schemeClr val="bg1"/>
                </a:solidFill>
                <a:effectLst>
                  <a:outerShdw blurRad="38100" dist="38100" dir="2700000" algn="tl">
                    <a:srgbClr val="000000">
                      <a:alpha val="43137"/>
                    </a:srgbClr>
                  </a:outerShdw>
                </a:effectLst>
              </a:rPr>
              <a:t>access , update , delete &amp; maintain records</a:t>
            </a:r>
            <a:r>
              <a:rPr lang="en-US" sz="1600" dirty="0">
                <a:solidFill>
                  <a:schemeClr val="bg1"/>
                </a:solidFill>
                <a:effectLst>
                  <a:outerShdw blurRad="38100" dist="38100" dir="2700000" algn="tl">
                    <a:srgbClr val="000000">
                      <a:alpha val="43137"/>
                    </a:srgbClr>
                  </a:outerShdw>
                </a:effectLst>
              </a:rPr>
              <a:t>. </a:t>
            </a:r>
            <a:endParaRPr lang="en-US" sz="1600" dirty="0" smtClean="0">
              <a:solidFill>
                <a:schemeClr val="bg1"/>
              </a:solidFill>
              <a:effectLst>
                <a:outerShdw blurRad="38100" dist="38100" dir="2700000" algn="tl">
                  <a:srgbClr val="000000">
                    <a:alpha val="43137"/>
                  </a:srgbClr>
                </a:outerShdw>
              </a:effectLst>
            </a:endParaRPr>
          </a:p>
          <a:p>
            <a:r>
              <a:rPr lang="en-US" sz="1600" dirty="0" smtClean="0">
                <a:solidFill>
                  <a:schemeClr val="bg1"/>
                </a:solidFill>
                <a:effectLst>
                  <a:outerShdw blurRad="38100" dist="38100" dir="2700000" algn="tl">
                    <a:srgbClr val="000000">
                      <a:alpha val="43137"/>
                    </a:srgbClr>
                  </a:outerShdw>
                </a:effectLst>
              </a:rPr>
              <a:t>This </a:t>
            </a:r>
            <a:r>
              <a:rPr lang="en-US" sz="1600" dirty="0">
                <a:solidFill>
                  <a:schemeClr val="bg1"/>
                </a:solidFill>
                <a:effectLst>
                  <a:outerShdw blurRad="38100" dist="38100" dir="2700000" algn="tl">
                    <a:srgbClr val="000000">
                      <a:alpha val="43137"/>
                    </a:srgbClr>
                  </a:outerShdw>
                </a:effectLst>
              </a:rPr>
              <a:t>platform aims to maintain student, staff’s, </a:t>
            </a:r>
            <a:r>
              <a:rPr lang="en-US" sz="1600" dirty="0" smtClean="0">
                <a:solidFill>
                  <a:schemeClr val="bg1"/>
                </a:solidFill>
                <a:effectLst>
                  <a:outerShdw blurRad="38100" dist="38100" dir="2700000" algn="tl">
                    <a:srgbClr val="000000">
                      <a:alpha val="43137"/>
                    </a:srgbClr>
                  </a:outerShdw>
                </a:effectLst>
              </a:rPr>
              <a:t>course, department details </a:t>
            </a:r>
            <a:r>
              <a:rPr lang="en-US" sz="1600" dirty="0">
                <a:solidFill>
                  <a:schemeClr val="bg1"/>
                </a:solidFill>
                <a:effectLst>
                  <a:outerShdw blurRad="38100" dist="38100" dir="2700000" algn="tl">
                    <a:srgbClr val="000000">
                      <a:alpha val="43137"/>
                    </a:srgbClr>
                  </a:outerShdw>
                </a:effectLst>
              </a:rPr>
              <a:t>in online.</a:t>
            </a:r>
            <a:endParaRPr lang="en-IN" sz="1600"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231135" y="3421166"/>
            <a:ext cx="7077169" cy="2462213"/>
          </a:xfrm>
          <a:prstGeom prst="rect">
            <a:avLst/>
          </a:prstGeom>
        </p:spPr>
        <p:txBody>
          <a:bodyPr wrap="square">
            <a:spAutoFit/>
          </a:bodyPr>
          <a:lstStyle/>
          <a:p>
            <a:pPr marL="285750" indent="-285750">
              <a:buFont typeface="Wingdings" panose="05000000000000000000" pitchFamily="2" charset="2"/>
              <a:buChar char="ü"/>
            </a:pPr>
            <a:r>
              <a:rPr lang="en-US" sz="1400" b="1" dirty="0">
                <a:solidFill>
                  <a:schemeClr val="bg1"/>
                </a:solidFill>
              </a:rPr>
              <a:t>Centralized Record Management: </a:t>
            </a:r>
            <a:r>
              <a:rPr lang="en-US" sz="1400" dirty="0">
                <a:solidFill>
                  <a:schemeClr val="bg1"/>
                </a:solidFill>
              </a:rPr>
              <a:t>Develop a centralized database to </a:t>
            </a:r>
            <a:r>
              <a:rPr lang="en-US" sz="1400" dirty="0" smtClean="0">
                <a:solidFill>
                  <a:schemeClr val="bg1"/>
                </a:solidFill>
              </a:rPr>
              <a:t>store and </a:t>
            </a:r>
            <a:r>
              <a:rPr lang="en-US" sz="1400" dirty="0">
                <a:solidFill>
                  <a:schemeClr val="bg1"/>
                </a:solidFill>
              </a:rPr>
              <a:t>manage student, staff, course, and department details in a structured </a:t>
            </a:r>
            <a:r>
              <a:rPr lang="en-US" sz="1400" dirty="0" smtClean="0">
                <a:solidFill>
                  <a:schemeClr val="bg1"/>
                </a:solidFill>
              </a:rPr>
              <a:t>and organized </a:t>
            </a:r>
            <a:r>
              <a:rPr lang="en-US" sz="1400" dirty="0">
                <a:solidFill>
                  <a:schemeClr val="bg1"/>
                </a:solidFill>
              </a:rPr>
              <a:t>manner, ensure efficient retrieval of information for </a:t>
            </a:r>
            <a:r>
              <a:rPr lang="en-US" sz="1400" dirty="0" smtClean="0">
                <a:solidFill>
                  <a:schemeClr val="bg1"/>
                </a:solidFill>
              </a:rPr>
              <a:t>authorized users.</a:t>
            </a:r>
          </a:p>
          <a:p>
            <a:endParaRPr lang="en-US" sz="1400" dirty="0">
              <a:solidFill>
                <a:schemeClr val="bg1"/>
              </a:solidFill>
            </a:endParaRPr>
          </a:p>
          <a:p>
            <a:pPr marL="285750" indent="-285750">
              <a:buFont typeface="Wingdings" panose="05000000000000000000" pitchFamily="2" charset="2"/>
              <a:buChar char="ü"/>
            </a:pPr>
            <a:r>
              <a:rPr lang="en-US" sz="1400" b="1" dirty="0" smtClean="0">
                <a:solidFill>
                  <a:schemeClr val="bg1"/>
                </a:solidFill>
              </a:rPr>
              <a:t>Access </a:t>
            </a:r>
            <a:r>
              <a:rPr lang="en-US" sz="1400" b="1" dirty="0">
                <a:solidFill>
                  <a:schemeClr val="bg1"/>
                </a:solidFill>
              </a:rPr>
              <a:t>Control and Security</a:t>
            </a:r>
            <a:r>
              <a:rPr lang="en-US" sz="1400" b="1" dirty="0" smtClean="0">
                <a:solidFill>
                  <a:schemeClr val="bg1"/>
                </a:solidFill>
              </a:rPr>
              <a:t>: </a:t>
            </a:r>
            <a:r>
              <a:rPr lang="en-US" sz="1400" dirty="0" smtClean="0">
                <a:solidFill>
                  <a:schemeClr val="bg1"/>
                </a:solidFill>
              </a:rPr>
              <a:t>Implement </a:t>
            </a:r>
            <a:r>
              <a:rPr lang="en-US" sz="1400" dirty="0">
                <a:solidFill>
                  <a:schemeClr val="bg1"/>
                </a:solidFill>
              </a:rPr>
              <a:t>access control mechanisms to </a:t>
            </a:r>
            <a:r>
              <a:rPr lang="en-US" sz="1400" dirty="0" smtClean="0">
                <a:solidFill>
                  <a:schemeClr val="bg1"/>
                </a:solidFill>
              </a:rPr>
              <a:t>ensure that </a:t>
            </a:r>
            <a:r>
              <a:rPr lang="en-US" sz="1400" dirty="0">
                <a:solidFill>
                  <a:schemeClr val="bg1"/>
                </a:solidFill>
              </a:rPr>
              <a:t>only authorized staff members can access, update, and </a:t>
            </a:r>
            <a:r>
              <a:rPr lang="en-US" sz="1400" dirty="0" smtClean="0">
                <a:solidFill>
                  <a:schemeClr val="bg1"/>
                </a:solidFill>
              </a:rPr>
              <a:t>delete records. Incorporate </a:t>
            </a:r>
            <a:r>
              <a:rPr lang="en-US" sz="1400" dirty="0">
                <a:solidFill>
                  <a:schemeClr val="bg1"/>
                </a:solidFill>
              </a:rPr>
              <a:t>robust security measures to protect sensitive data.</a:t>
            </a:r>
          </a:p>
          <a:p>
            <a:pPr marL="285750" indent="-285750">
              <a:buFont typeface="Wingdings" panose="05000000000000000000" pitchFamily="2" charset="2"/>
              <a:buChar char="ü"/>
            </a:pPr>
            <a:endParaRPr lang="en-US" sz="1400" dirty="0">
              <a:solidFill>
                <a:schemeClr val="bg1"/>
              </a:solidFill>
            </a:endParaRPr>
          </a:p>
          <a:p>
            <a:pPr marL="285750" indent="-285750">
              <a:buFont typeface="Wingdings" panose="05000000000000000000" pitchFamily="2" charset="2"/>
              <a:buChar char="ü"/>
            </a:pPr>
            <a:r>
              <a:rPr lang="en-US" sz="1400" b="1" dirty="0" smtClean="0">
                <a:solidFill>
                  <a:schemeClr val="bg1"/>
                </a:solidFill>
              </a:rPr>
              <a:t>Record </a:t>
            </a:r>
            <a:r>
              <a:rPr lang="en-US" sz="1400" b="1" dirty="0">
                <a:solidFill>
                  <a:schemeClr val="bg1"/>
                </a:solidFill>
              </a:rPr>
              <a:t>Maintenance</a:t>
            </a:r>
            <a:r>
              <a:rPr lang="en-US" sz="1400" b="1" dirty="0" smtClean="0">
                <a:solidFill>
                  <a:schemeClr val="bg1"/>
                </a:solidFill>
              </a:rPr>
              <a:t>: </a:t>
            </a:r>
            <a:r>
              <a:rPr lang="en-US" sz="1400" dirty="0" smtClean="0">
                <a:solidFill>
                  <a:schemeClr val="bg1"/>
                </a:solidFill>
              </a:rPr>
              <a:t>Enable </a:t>
            </a:r>
            <a:r>
              <a:rPr lang="en-US" sz="1400" dirty="0">
                <a:solidFill>
                  <a:schemeClr val="bg1"/>
                </a:solidFill>
              </a:rPr>
              <a:t>staff members to easily update and </a:t>
            </a:r>
            <a:r>
              <a:rPr lang="en-US" sz="1400" dirty="0" smtClean="0">
                <a:solidFill>
                  <a:schemeClr val="bg1"/>
                </a:solidFill>
              </a:rPr>
              <a:t>maintain records </a:t>
            </a:r>
            <a:r>
              <a:rPr lang="en-US" sz="1400" dirty="0">
                <a:solidFill>
                  <a:schemeClr val="bg1"/>
                </a:solidFill>
              </a:rPr>
              <a:t>through a simple and efficient interface</a:t>
            </a:r>
            <a:r>
              <a:rPr lang="en-US" sz="1400" dirty="0" smtClean="0">
                <a:solidFill>
                  <a:schemeClr val="bg1"/>
                </a:solidFill>
              </a:rPr>
              <a:t>. Provide </a:t>
            </a:r>
            <a:r>
              <a:rPr lang="en-US" sz="1400" dirty="0">
                <a:solidFill>
                  <a:schemeClr val="bg1"/>
                </a:solidFill>
              </a:rPr>
              <a:t>functionalities </a:t>
            </a:r>
            <a:r>
              <a:rPr lang="en-US" sz="1400" dirty="0" smtClean="0">
                <a:solidFill>
                  <a:schemeClr val="bg1"/>
                </a:solidFill>
              </a:rPr>
              <a:t>for adding </a:t>
            </a:r>
            <a:r>
              <a:rPr lang="en-US" sz="1400" dirty="0">
                <a:solidFill>
                  <a:schemeClr val="bg1"/>
                </a:solidFill>
              </a:rPr>
              <a:t>new records, updating existing information, and deleting </a:t>
            </a:r>
            <a:r>
              <a:rPr lang="en-US" sz="1400" dirty="0" smtClean="0">
                <a:solidFill>
                  <a:schemeClr val="bg1"/>
                </a:solidFill>
              </a:rPr>
              <a:t>outdated records</a:t>
            </a:r>
            <a:r>
              <a:rPr lang="en-US" sz="1400" dirty="0">
                <a:solidFill>
                  <a:schemeClr val="bg1"/>
                </a:solidFill>
              </a:rPr>
              <a:t>.</a:t>
            </a:r>
            <a:endParaRPr lang="en-IN" sz="1400" dirty="0">
              <a:solidFill>
                <a:schemeClr val="bg1"/>
              </a:solidFill>
            </a:endParaRPr>
          </a:p>
        </p:txBody>
      </p:sp>
    </p:spTree>
    <p:extLst>
      <p:ext uri="{BB962C8B-B14F-4D97-AF65-F5344CB8AC3E}">
        <p14:creationId xmlns="" xmlns:p14="http://schemas.microsoft.com/office/powerpoint/2010/main" val="3678654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5</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DESCRIPTION</a:t>
            </a:r>
            <a:endParaRPr lang="en-IN" b="1" dirty="0"/>
          </a:p>
        </p:txBody>
      </p:sp>
      <p:sp>
        <p:nvSpPr>
          <p:cNvPr id="2" name="Rectangle 1"/>
          <p:cNvSpPr/>
          <p:nvPr/>
        </p:nvSpPr>
        <p:spPr>
          <a:xfrm>
            <a:off x="107504" y="2348879"/>
            <a:ext cx="8784976" cy="646331"/>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rPr>
              <a:t>The College Management System aims to develop a comprehensive </a:t>
            </a:r>
            <a:r>
              <a:rPr lang="en-US" dirty="0" smtClean="0">
                <a:solidFill>
                  <a:schemeClr val="bg1"/>
                </a:solidFill>
                <a:effectLst>
                  <a:outerShdw blurRad="38100" dist="38100" dir="2700000" algn="tl">
                    <a:srgbClr val="000000">
                      <a:alpha val="43137"/>
                    </a:srgbClr>
                  </a:outerShdw>
                </a:effectLst>
              </a:rPr>
              <a:t>College Management </a:t>
            </a:r>
            <a:r>
              <a:rPr lang="en-US" dirty="0">
                <a:solidFill>
                  <a:schemeClr val="bg1"/>
                </a:solidFill>
                <a:effectLst>
                  <a:outerShdw blurRad="38100" dist="38100" dir="2700000" algn="tl">
                    <a:srgbClr val="000000">
                      <a:alpha val="43137"/>
                    </a:srgbClr>
                  </a:outerShdw>
                </a:effectLst>
              </a:rPr>
              <a:t>System that enables users to maintain student </a:t>
            </a:r>
            <a:r>
              <a:rPr lang="en-US" dirty="0" smtClean="0">
                <a:solidFill>
                  <a:schemeClr val="bg1"/>
                </a:solidFill>
                <a:effectLst>
                  <a:outerShdw blurRad="38100" dist="38100" dir="2700000" algn="tl">
                    <a:srgbClr val="000000">
                      <a:alpha val="43137"/>
                    </a:srgbClr>
                  </a:outerShdw>
                </a:effectLst>
              </a:rPr>
              <a:t>marks , attendance &amp; personal </a:t>
            </a:r>
            <a:r>
              <a:rPr lang="en-US" dirty="0">
                <a:solidFill>
                  <a:schemeClr val="bg1"/>
                </a:solidFill>
                <a:effectLst>
                  <a:outerShdw blurRad="38100" dist="38100" dir="2700000" algn="tl">
                    <a:srgbClr val="000000">
                      <a:alpha val="43137"/>
                    </a:srgbClr>
                  </a:outerShdw>
                </a:effectLst>
              </a:rPr>
              <a:t>information</a:t>
            </a:r>
            <a:r>
              <a:rPr lang="en-US" dirty="0" smtClean="0">
                <a:solidFill>
                  <a:schemeClr val="bg1"/>
                </a:solidFill>
                <a:effectLst>
                  <a:outerShdw blurRad="38100" dist="38100" dir="2700000" algn="tl">
                    <a:srgbClr val="000000">
                      <a:alpha val="43137"/>
                    </a:srgbClr>
                  </a:outerShdw>
                </a:effectLst>
              </a:rPr>
              <a:t>.</a:t>
            </a:r>
            <a:endParaRPr lang="en-US"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251520" y="3394440"/>
            <a:ext cx="6552728" cy="1477328"/>
          </a:xfrm>
          <a:prstGeom prst="rect">
            <a:avLst/>
          </a:prstGeom>
        </p:spPr>
        <p:txBody>
          <a:bodyPr wrap="square">
            <a:spAutoFit/>
          </a:bodyPr>
          <a:lstStyle/>
          <a:p>
            <a:pPr marL="285750" indent="-285750">
              <a:buFont typeface="Wingdings" panose="05000000000000000000" pitchFamily="2" charset="2"/>
              <a:buChar char="ü"/>
            </a:pPr>
            <a:r>
              <a:rPr lang="en-US" dirty="0">
                <a:solidFill>
                  <a:schemeClr val="bg1"/>
                </a:solidFill>
              </a:rPr>
              <a:t>It consists of a website that allows users to browse through different </a:t>
            </a:r>
            <a:r>
              <a:rPr lang="en-US" dirty="0" smtClean="0">
                <a:solidFill>
                  <a:schemeClr val="bg1"/>
                </a:solidFill>
              </a:rPr>
              <a:t>department information </a:t>
            </a:r>
            <a:r>
              <a:rPr lang="en-US" dirty="0">
                <a:solidFill>
                  <a:schemeClr val="bg1"/>
                </a:solidFill>
              </a:rPr>
              <a:t>as per their availability</a:t>
            </a:r>
            <a:r>
              <a:rPr lang="en-US" dirty="0" smtClean="0">
                <a:solidFill>
                  <a:schemeClr val="bg1"/>
                </a:solidFill>
              </a:rPr>
              <a:t>.</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Once the student record is inserted , the staff members have the option </a:t>
            </a:r>
            <a:r>
              <a:rPr lang="en-US" dirty="0" smtClean="0">
                <a:solidFill>
                  <a:schemeClr val="bg1"/>
                </a:solidFill>
              </a:rPr>
              <a:t>to update </a:t>
            </a:r>
            <a:r>
              <a:rPr lang="en-US" dirty="0">
                <a:solidFill>
                  <a:schemeClr val="bg1"/>
                </a:solidFill>
              </a:rPr>
              <a:t>and delete.</a:t>
            </a:r>
            <a:endParaRPr lang="en-IN" dirty="0">
              <a:solidFill>
                <a:schemeClr val="bg1"/>
              </a:solidFill>
            </a:endParaRPr>
          </a:p>
        </p:txBody>
      </p:sp>
    </p:spTree>
    <p:extLst>
      <p:ext uri="{BB962C8B-B14F-4D97-AF65-F5344CB8AC3E}">
        <p14:creationId xmlns="" xmlns:p14="http://schemas.microsoft.com/office/powerpoint/2010/main" val="286767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6</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51520" y="2544003"/>
            <a:ext cx="7645729" cy="1754326"/>
          </a:xfrm>
          <a:prstGeom prst="rect">
            <a:avLst/>
          </a:prstGeom>
        </p:spPr>
        <p:txBody>
          <a:bodyPr wrap="square">
            <a:spAutoFit/>
          </a:bodyPr>
          <a:lstStyle/>
          <a:p>
            <a:pPr marL="285750" indent="-285750">
              <a:buFont typeface="Wingdings" panose="05000000000000000000" pitchFamily="2" charset="2"/>
              <a:buChar char="ü"/>
            </a:pPr>
            <a:r>
              <a:rPr lang="en-US" dirty="0">
                <a:solidFill>
                  <a:schemeClr val="bg1"/>
                </a:solidFill>
              </a:rPr>
              <a:t>The College Management System project deliverables include a fully </a:t>
            </a:r>
            <a:r>
              <a:rPr lang="en-US" dirty="0" smtClean="0">
                <a:solidFill>
                  <a:schemeClr val="bg1"/>
                </a:solidFill>
              </a:rPr>
              <a:t>functional software </a:t>
            </a:r>
            <a:r>
              <a:rPr lang="en-US" dirty="0">
                <a:solidFill>
                  <a:schemeClr val="bg1"/>
                </a:solidFill>
              </a:rPr>
              <a:t>application with features such as maintaining student </a:t>
            </a:r>
            <a:r>
              <a:rPr lang="en-US" dirty="0" smtClean="0">
                <a:solidFill>
                  <a:schemeClr val="bg1"/>
                </a:solidFill>
              </a:rPr>
              <a:t>marks, attendance</a:t>
            </a:r>
            <a:r>
              <a:rPr lang="en-US" dirty="0">
                <a:solidFill>
                  <a:schemeClr val="bg1"/>
                </a:solidFill>
              </a:rPr>
              <a:t>, student personal information ,staff details, course details </a:t>
            </a:r>
            <a:r>
              <a:rPr lang="en-US" dirty="0" smtClean="0">
                <a:solidFill>
                  <a:schemeClr val="bg1"/>
                </a:solidFill>
              </a:rPr>
              <a:t>&amp; department </a:t>
            </a:r>
            <a:r>
              <a:rPr lang="en-US" dirty="0">
                <a:solidFill>
                  <a:schemeClr val="bg1"/>
                </a:solidFill>
              </a:rPr>
              <a:t>information</a:t>
            </a:r>
            <a:r>
              <a:rPr lang="en-US" dirty="0" smtClean="0">
                <a:solidFill>
                  <a:schemeClr val="bg1"/>
                </a:solidFill>
              </a:rPr>
              <a:t>.</a:t>
            </a:r>
          </a:p>
          <a:p>
            <a:endParaRPr lang="en-US" dirty="0">
              <a:solidFill>
                <a:schemeClr val="bg1"/>
              </a:solidFill>
            </a:endParaRPr>
          </a:p>
          <a:p>
            <a:pPr marL="285750" indent="-285750">
              <a:buFont typeface="Wingdings" panose="05000000000000000000" pitchFamily="2" charset="2"/>
              <a:buChar char="ü"/>
            </a:pPr>
            <a:r>
              <a:rPr lang="en-US" dirty="0" smtClean="0">
                <a:solidFill>
                  <a:schemeClr val="bg1"/>
                </a:solidFill>
              </a:rPr>
              <a:t>For </a:t>
            </a:r>
            <a:r>
              <a:rPr lang="en-US" dirty="0">
                <a:solidFill>
                  <a:schemeClr val="bg1"/>
                </a:solidFill>
              </a:rPr>
              <a:t>Maintenance and support documentation will be included</a:t>
            </a:r>
            <a:endParaRPr lang="en-IN" dirty="0">
              <a:solidFill>
                <a:schemeClr val="bg1"/>
              </a:solidFill>
            </a:endParaRPr>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DELIVERABLES</a:t>
            </a:r>
            <a:endParaRPr lang="en-IN" b="1" dirty="0"/>
          </a:p>
        </p:txBody>
      </p:sp>
    </p:spTree>
    <p:extLst>
      <p:ext uri="{BB962C8B-B14F-4D97-AF65-F5344CB8AC3E}">
        <p14:creationId xmlns="" xmlns:p14="http://schemas.microsoft.com/office/powerpoint/2010/main" val="341492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7</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KEY MILESTONES</a:t>
            </a:r>
            <a:endParaRPr lang="en-IN" b="1" dirty="0"/>
          </a:p>
        </p:txBody>
      </p:sp>
      <p:graphicFrame>
        <p:nvGraphicFramePr>
          <p:cNvPr id="3" name="Diagram 2"/>
          <p:cNvGraphicFramePr/>
          <p:nvPr>
            <p:extLst>
              <p:ext uri="{D42A27DB-BD31-4B8C-83A1-F6EECF244321}">
                <p14:modId xmlns="" xmlns:p14="http://schemas.microsoft.com/office/powerpoint/2010/main" val="4286835105"/>
              </p:ext>
            </p:extLst>
          </p:nvPr>
        </p:nvGraphicFramePr>
        <p:xfrm>
          <a:off x="224744" y="2348880"/>
          <a:ext cx="4104964"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8" name="Diagram 27"/>
          <p:cNvGraphicFramePr/>
          <p:nvPr>
            <p:extLst>
              <p:ext uri="{D42A27DB-BD31-4B8C-83A1-F6EECF244321}">
                <p14:modId xmlns="" xmlns:p14="http://schemas.microsoft.com/office/powerpoint/2010/main" val="1926191722"/>
              </p:ext>
            </p:extLst>
          </p:nvPr>
        </p:nvGraphicFramePr>
        <p:xfrm>
          <a:off x="395536" y="4293096"/>
          <a:ext cx="3816424" cy="1800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 xmlns:p14="http://schemas.microsoft.com/office/powerpoint/2010/main" val="1335936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17"/>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55974"/>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8</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11" descr="C:\Users\Navya\Downloads\Liceria___Co.-removebg-preview.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233670" y="2564904"/>
            <a:ext cx="4572000" cy="1477328"/>
          </a:xfrm>
          <a:prstGeom prst="rect">
            <a:avLst/>
          </a:prstGeom>
        </p:spPr>
        <p:txBody>
          <a:bodyPr>
            <a:spAutoFit/>
          </a:bodyPr>
          <a:lstStyle/>
          <a:p>
            <a:pPr marL="285750" indent="-285750">
              <a:buFont typeface="Wingdings" panose="05000000000000000000" pitchFamily="2" charset="2"/>
              <a:buChar char="ü"/>
            </a:pPr>
            <a:r>
              <a:rPr lang="en-US" dirty="0">
                <a:solidFill>
                  <a:schemeClr val="bg1"/>
                </a:solidFill>
              </a:rPr>
              <a:t>Limited time</a:t>
            </a:r>
          </a:p>
          <a:p>
            <a:pPr marL="285750" indent="-285750">
              <a:buFont typeface="Wingdings" panose="05000000000000000000" pitchFamily="2" charset="2"/>
              <a:buChar char="ü"/>
            </a:pPr>
            <a:r>
              <a:rPr lang="en-US" dirty="0" smtClean="0">
                <a:solidFill>
                  <a:schemeClr val="bg1"/>
                </a:solidFill>
              </a:rPr>
              <a:t>Limited </a:t>
            </a:r>
            <a:r>
              <a:rPr lang="en-US" dirty="0">
                <a:solidFill>
                  <a:schemeClr val="bg1"/>
                </a:solidFill>
              </a:rPr>
              <a:t>resources</a:t>
            </a:r>
          </a:p>
          <a:p>
            <a:pPr marL="285750" indent="-285750">
              <a:buFont typeface="Wingdings" panose="05000000000000000000" pitchFamily="2" charset="2"/>
              <a:buChar char="ü"/>
            </a:pPr>
            <a:r>
              <a:rPr lang="en-US" dirty="0" smtClean="0">
                <a:solidFill>
                  <a:schemeClr val="bg1"/>
                </a:solidFill>
              </a:rPr>
              <a:t>Financial </a:t>
            </a:r>
            <a:r>
              <a:rPr lang="en-US" dirty="0">
                <a:solidFill>
                  <a:schemeClr val="bg1"/>
                </a:solidFill>
              </a:rPr>
              <a:t>constraints</a:t>
            </a:r>
          </a:p>
          <a:p>
            <a:pPr marL="285750" indent="-285750">
              <a:buFont typeface="Wingdings" panose="05000000000000000000" pitchFamily="2" charset="2"/>
              <a:buChar char="ü"/>
            </a:pPr>
            <a:r>
              <a:rPr lang="en-US" dirty="0" smtClean="0">
                <a:solidFill>
                  <a:schemeClr val="bg1"/>
                </a:solidFill>
              </a:rPr>
              <a:t>Payment </a:t>
            </a:r>
            <a:r>
              <a:rPr lang="en-US" dirty="0">
                <a:solidFill>
                  <a:schemeClr val="bg1"/>
                </a:solidFill>
              </a:rPr>
              <a:t>Processing Challenges</a:t>
            </a:r>
          </a:p>
          <a:p>
            <a:pPr marL="285750" indent="-285750">
              <a:buFont typeface="Wingdings" panose="05000000000000000000" pitchFamily="2" charset="2"/>
              <a:buChar char="ü"/>
            </a:pPr>
            <a:r>
              <a:rPr lang="en-US" dirty="0" smtClean="0">
                <a:solidFill>
                  <a:schemeClr val="bg1"/>
                </a:solidFill>
              </a:rPr>
              <a:t>Security </a:t>
            </a:r>
            <a:r>
              <a:rPr lang="en-US" dirty="0">
                <a:solidFill>
                  <a:schemeClr val="bg1"/>
                </a:solidFill>
              </a:rPr>
              <a:t>and Privacy Concerns</a:t>
            </a:r>
            <a:endParaRPr lang="en-IN" dirty="0">
              <a:solidFill>
                <a:schemeClr val="bg1"/>
              </a:solidFill>
            </a:endParaRPr>
          </a:p>
        </p:txBody>
      </p:sp>
      <p:sp>
        <p:nvSpPr>
          <p:cNvPr id="12" name="Pentagon 11"/>
          <p:cNvSpPr/>
          <p:nvPr/>
        </p:nvSpPr>
        <p:spPr>
          <a:xfrm>
            <a:off x="0" y="1296845"/>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13" name="TextBox 12"/>
          <p:cNvSpPr txBox="1"/>
          <p:nvPr/>
        </p:nvSpPr>
        <p:spPr>
          <a:xfrm>
            <a:off x="251520" y="1478874"/>
            <a:ext cx="5688632" cy="369332"/>
          </a:xfrm>
          <a:prstGeom prst="rect">
            <a:avLst/>
          </a:prstGeom>
          <a:noFill/>
        </p:spPr>
        <p:txBody>
          <a:bodyPr wrap="square" rtlCol="0">
            <a:spAutoFit/>
          </a:bodyPr>
          <a:lstStyle/>
          <a:p>
            <a:r>
              <a:rPr lang="en-IN" b="1" dirty="0" smtClean="0"/>
              <a:t>CONSTRAINTS</a:t>
            </a:r>
            <a:endParaRPr lang="en-IN" b="1" dirty="0"/>
          </a:p>
        </p:txBody>
      </p:sp>
    </p:spTree>
    <p:extLst>
      <p:ext uri="{BB962C8B-B14F-4D97-AF65-F5344CB8AC3E}">
        <p14:creationId xmlns="" xmlns:p14="http://schemas.microsoft.com/office/powerpoint/2010/main" val="3556728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24744"/>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pic>
        <p:nvPicPr>
          <p:cNvPr id="5" name="Picture 4"/>
          <p:cNvPicPr>
            <a:picLocks noChangeAspect="1"/>
          </p:cNvPicPr>
          <p:nvPr/>
        </p:nvPicPr>
        <p:blipFill>
          <a:blip r:embed="rId3" cstate="print">
            <a:extLst>
              <a:ext uri="{BEBA8EAE-BF5A-486C-A8C5-ECC9F3942E4B}">
                <a14:imgProps xmlns="" xmlns:a14="http://schemas.microsoft.com/office/drawing/2010/main">
                  <a14:imgLayer r:embed="rId4">
                    <a14:imgEffect>
                      <a14:sharpenSoften amount="50000"/>
                    </a14:imgEffect>
                    <a14:imgEffect>
                      <a14:colorTemperature colorTemp="8800"/>
                    </a14:imgEffect>
                    <a14:imgEffect>
                      <a14:saturation sat="400000"/>
                    </a14:imgEffect>
                    <a14:imgEffect>
                      <a14:brightnessContrast bright="20000" contrast="40000"/>
                    </a14:imgEffect>
                  </a14:imgLayer>
                </a14:imgProps>
              </a:ext>
              <a:ext uri="{28A0092B-C50C-407E-A947-70E740481C1C}">
                <a14:useLocalDpi xmlns="" xmlns:a14="http://schemas.microsoft.com/office/drawing/2010/main" val="0"/>
              </a:ext>
            </a:extLst>
          </a:blip>
          <a:stretch>
            <a:fillRect/>
          </a:stretch>
        </p:blipFill>
        <p:spPr>
          <a:xfrm>
            <a:off x="107504" y="-15670"/>
            <a:ext cx="1475656" cy="1158816"/>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1763688" y="379072"/>
            <a:ext cx="7606073" cy="369332"/>
          </a:xfrm>
          <a:prstGeom prst="rect">
            <a:avLst/>
          </a:prstGeom>
          <a:noFill/>
        </p:spPr>
        <p:txBody>
          <a:bodyPr wrap="square" rtlCol="0">
            <a:spAutoFit/>
          </a:bodyPr>
          <a:lstStyle/>
          <a:p>
            <a:r>
              <a:rPr lang="en-IN" b="1" dirty="0" smtClean="0">
                <a:solidFill>
                  <a:srgbClr val="FF0000"/>
                </a:solidFill>
                <a:latin typeface="Arial" pitchFamily="34" charset="0"/>
                <a:cs typeface="Arial" pitchFamily="34" charset="0"/>
              </a:rPr>
              <a:t>SHREE VIDYADHIRAJ POLYTECHNIC , KUMTA</a:t>
            </a:r>
            <a:endParaRPr lang="en-IN" b="1" dirty="0">
              <a:solidFill>
                <a:srgbClr val="FF0000"/>
              </a:solidFill>
              <a:latin typeface="Arial" pitchFamily="34" charset="0"/>
              <a:cs typeface="Arial" pitchFamily="34" charset="0"/>
            </a:endParaRPr>
          </a:p>
        </p:txBody>
      </p:sp>
      <p:sp>
        <p:nvSpPr>
          <p:cNvPr id="11" name="Rectangle 10"/>
          <p:cNvSpPr/>
          <p:nvPr/>
        </p:nvSpPr>
        <p:spPr>
          <a:xfrm>
            <a:off x="0" y="6237312"/>
            <a:ext cx="9144000" cy="620688"/>
          </a:xfrm>
          <a:prstGeom prst="rect">
            <a:avLst/>
          </a:prstGeom>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noFill/>
            </a:endParaRPr>
          </a:p>
        </p:txBody>
      </p:sp>
      <p:sp>
        <p:nvSpPr>
          <p:cNvPr id="8" name="TextBox 7"/>
          <p:cNvSpPr txBox="1"/>
          <p:nvPr/>
        </p:nvSpPr>
        <p:spPr>
          <a:xfrm>
            <a:off x="462270" y="6393767"/>
            <a:ext cx="7606073" cy="307777"/>
          </a:xfrm>
          <a:prstGeom prst="rect">
            <a:avLst/>
          </a:prstGeom>
          <a:noFill/>
        </p:spPr>
        <p:txBody>
          <a:bodyPr wrap="square" rtlCol="0">
            <a:spAutoFit/>
          </a:bodyPr>
          <a:lstStyle/>
          <a:p>
            <a:r>
              <a:rPr lang="en-IN" sz="1400" b="1" dirty="0" smtClean="0">
                <a:solidFill>
                  <a:srgbClr val="002060"/>
                </a:solidFill>
                <a:latin typeface="Arial" pitchFamily="34" charset="0"/>
                <a:cs typeface="Arial" pitchFamily="34" charset="0"/>
              </a:rPr>
              <a:t>COMPUTER  SCIENCE  DEPARTMENT</a:t>
            </a:r>
            <a:endParaRPr lang="en-IN" sz="1400" b="1" dirty="0">
              <a:solidFill>
                <a:srgbClr val="002060"/>
              </a:solidFill>
              <a:latin typeface="Arial" pitchFamily="34" charset="0"/>
              <a:cs typeface="Arial" pitchFamily="34" charset="0"/>
            </a:endParaRPr>
          </a:p>
        </p:txBody>
      </p:sp>
      <p:sp>
        <p:nvSpPr>
          <p:cNvPr id="21" name="Rectangle 20"/>
          <p:cNvSpPr/>
          <p:nvPr/>
        </p:nvSpPr>
        <p:spPr>
          <a:xfrm>
            <a:off x="8344814" y="6237312"/>
            <a:ext cx="827584" cy="620688"/>
          </a:xfrm>
          <a:prstGeom prst="rect">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18" name="Footer Placeholder 17"/>
          <p:cNvSpPr>
            <a:spLocks noGrp="1"/>
          </p:cNvSpPr>
          <p:nvPr>
            <p:ph type="ftr" sz="quarter" idx="11"/>
          </p:nvPr>
        </p:nvSpPr>
        <p:spPr>
          <a:xfrm>
            <a:off x="8388424" y="6365093"/>
            <a:ext cx="576064" cy="365125"/>
          </a:xfrm>
        </p:spPr>
        <p:txBody>
          <a:bodyPr/>
          <a:lstStyle/>
          <a:p>
            <a:r>
              <a:rPr lang="en-IN" sz="1800" b="1" dirty="0" smtClean="0">
                <a:solidFill>
                  <a:schemeClr val="bg1"/>
                </a:solidFill>
              </a:rPr>
              <a:t>9</a:t>
            </a:r>
            <a:endParaRPr lang="en-IN" sz="1800" b="1" dirty="0">
              <a:solidFill>
                <a:schemeClr val="bg1"/>
              </a:solidFill>
            </a:endParaRPr>
          </a:p>
        </p:txBody>
      </p:sp>
      <p:sp>
        <p:nvSpPr>
          <p:cNvPr id="22" name="Rectangle 21"/>
          <p:cNvSpPr/>
          <p:nvPr/>
        </p:nvSpPr>
        <p:spPr>
          <a:xfrm>
            <a:off x="0" y="-15669"/>
            <a:ext cx="9172398" cy="6873670"/>
          </a:xfrm>
          <a:prstGeom prst="rect">
            <a:avLst/>
          </a:prstGeom>
          <a:noFill/>
          <a:ln>
            <a:solidFill>
              <a:srgbClr val="00206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0" y="1141528"/>
            <a:ext cx="8712968" cy="792088"/>
          </a:xfrm>
          <a:prstGeom prst="homePlate">
            <a:avLst/>
          </a:prstGeom>
          <a:gradFill flip="none" rotWithShape="1">
            <a:gsLst>
              <a:gs pos="0">
                <a:schemeClr val="dk2">
                  <a:tint val="80000"/>
                  <a:satMod val="300000"/>
                </a:schemeClr>
              </a:gs>
              <a:gs pos="100000">
                <a:schemeClr val="dk2">
                  <a:shade val="30000"/>
                  <a:satMod val="200000"/>
                </a:schemeClr>
              </a:gs>
            </a:gsLst>
            <a:path path="circle">
              <a:fillToRect l="100000" b="100000"/>
            </a:path>
            <a:tileRect t="-100000" r="-100000"/>
          </a:gradFill>
        </p:spPr>
        <p:style>
          <a:lnRef idx="0">
            <a:schemeClr val="accent5"/>
          </a:lnRef>
          <a:fillRef idx="1003">
            <a:schemeClr val="dk2"/>
          </a:fillRef>
          <a:effectRef idx="3">
            <a:schemeClr val="accent5"/>
          </a:effectRef>
          <a:fontRef idx="minor">
            <a:schemeClr val="lt1"/>
          </a:fontRef>
        </p:style>
        <p:txBody>
          <a:bodyPr rtlCol="0" anchor="ctr"/>
          <a:lstStyle/>
          <a:p>
            <a:pPr algn="ctr"/>
            <a:endParaRPr lang="en-IN"/>
          </a:p>
        </p:txBody>
      </p:sp>
      <p:sp>
        <p:nvSpPr>
          <p:cNvPr id="2" name="TextBox 1"/>
          <p:cNvSpPr txBox="1"/>
          <p:nvPr/>
        </p:nvSpPr>
        <p:spPr>
          <a:xfrm>
            <a:off x="251520" y="1323557"/>
            <a:ext cx="5688632" cy="369332"/>
          </a:xfrm>
          <a:prstGeom prst="rect">
            <a:avLst/>
          </a:prstGeom>
          <a:noFill/>
        </p:spPr>
        <p:txBody>
          <a:bodyPr wrap="square" rtlCol="0">
            <a:spAutoFit/>
          </a:bodyPr>
          <a:lstStyle/>
          <a:p>
            <a:r>
              <a:rPr lang="en-IN" b="1" dirty="0" smtClean="0"/>
              <a:t>WORKBREAKDOWN  STRUCTURE</a:t>
            </a:r>
            <a:endParaRPr lang="en-IN" b="1" dirty="0"/>
          </a:p>
        </p:txBody>
      </p:sp>
      <p:pic>
        <p:nvPicPr>
          <p:cNvPr id="3" name="Picture 2" descr="C:\Users\Navya\AppData\Local\Packages\Microsoft.Windows.Photos_8wekyb3d8bbwe\TempState\ShareServiceTempFolder\WorkBreakdown.drawio.jpeg"/>
          <p:cNvPicPr>
            <a:picLocks noChangeAspect="1" noChangeArrowheads="1"/>
          </p:cNvPicPr>
          <p:nvPr/>
        </p:nvPicPr>
        <p:blipFill>
          <a:blip r:embed="rId5">
            <a:extLst>
              <a:ext uri="{BEBA8EAE-BF5A-486C-A8C5-ECC9F3942E4B}">
                <a14:imgProps xmlns="" xmlns:a14="http://schemas.microsoft.com/office/drawing/2010/main">
                  <a14:imgLayer r:embed="rId6">
                    <a14:imgEffect>
                      <a14:colorTemperature colorTemp="5900"/>
                    </a14:imgEffect>
                  </a14:imgLayer>
                </a14:imgProps>
              </a:ext>
              <a:ext uri="{28A0092B-C50C-407E-A947-70E740481C1C}">
                <a14:useLocalDpi xmlns="" xmlns:a14="http://schemas.microsoft.com/office/drawing/2010/main" val="0"/>
              </a:ext>
            </a:extLst>
          </a:blip>
          <a:srcRect/>
          <a:stretch>
            <a:fillRect/>
          </a:stretch>
        </p:blipFill>
        <p:spPr bwMode="auto">
          <a:xfrm>
            <a:off x="89159" y="2074236"/>
            <a:ext cx="8994079" cy="3971589"/>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14" name="Picture 11" descr="C:\Users\Navya\Downloads\Liceria___Co.-removebg-preview.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876256" y="4787280"/>
            <a:ext cx="1760376" cy="17603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7467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535</TotalTime>
  <Words>1114</Words>
  <Application>Microsoft Office PowerPoint</Application>
  <PresentationFormat>On-screen Show (4:3)</PresentationFormat>
  <Paragraphs>247</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dc:creator>
  <cp:lastModifiedBy>Anant Bhat</cp:lastModifiedBy>
  <cp:revision>78</cp:revision>
  <dcterms:created xsi:type="dcterms:W3CDTF">2024-01-21T03:46:54Z</dcterms:created>
  <dcterms:modified xsi:type="dcterms:W3CDTF">2024-01-23T16:35:17Z</dcterms:modified>
</cp:coreProperties>
</file>