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Bluetick.ai\Credit%20and%20Debit%20Card%20Usage%20in%20India\Completed%20files\Masterfile%20excel_12%20mont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[Masterfile excel_12 months.xlsx]Pivot Table!PivotTable1</c:name>
    <c:fmtId val="22"/>
  </c:pivotSource>
  <c:chart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</c:pivotFmt>
    </c:pivotFmts>
    <c:plotArea>
      <c:layout>
        <c:manualLayout>
          <c:layoutTarget val="inner"/>
          <c:xMode val="edge"/>
          <c:yMode val="edge"/>
          <c:x val="0.19457006760365175"/>
          <c:y val="0.17396987997859489"/>
          <c:w val="0.63227865562127783"/>
          <c:h val="0.547851458514304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Table'!$B$3</c:f>
              <c:strCache>
                <c:ptCount val="1"/>
                <c:pt idx="0">
                  <c:v>Average of DC Spend Per Card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6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'Pivot Table'!$A$4:$A$48</c:f>
              <c:strCache>
                <c:ptCount val="44"/>
                <c:pt idx="0">
                  <c:v>AMERICAN EXPRESS BANKING CORPORATION</c:v>
                </c:pt>
                <c:pt idx="1">
                  <c:v>AXIS BANK LTD</c:v>
                </c:pt>
                <c:pt idx="2">
                  <c:v>BANDHAN BANK LTD</c:v>
                </c:pt>
                <c:pt idx="3">
                  <c:v>BANK OF AMERICA</c:v>
                </c:pt>
                <c:pt idx="4">
                  <c:v>BANK OF BARODA</c:v>
                </c:pt>
                <c:pt idx="5">
                  <c:v>BANK OF INDIA</c:v>
                </c:pt>
                <c:pt idx="6">
                  <c:v>BANK OF MAHARASHTRA</c:v>
                </c:pt>
                <c:pt idx="7">
                  <c:v>BARCLAYS BANK PLC</c:v>
                </c:pt>
                <c:pt idx="8">
                  <c:v>CANARA BANK</c:v>
                </c:pt>
                <c:pt idx="9">
                  <c:v>CENTRAL BANK OF INDIA</c:v>
                </c:pt>
                <c:pt idx="10">
                  <c:v>CITI BANK</c:v>
                </c:pt>
                <c:pt idx="11">
                  <c:v>CITY UNION BANK</c:v>
                </c:pt>
                <c:pt idx="12">
                  <c:v>CITY UNION BANK </c:v>
                </c:pt>
                <c:pt idx="13">
                  <c:v>CSB BANK LTD</c:v>
                </c:pt>
                <c:pt idx="14">
                  <c:v>DBS INDIA BANK LTD</c:v>
                </c:pt>
                <c:pt idx="15">
                  <c:v>DCB BANK LTD</c:v>
                </c:pt>
                <c:pt idx="16">
                  <c:v>DEUTSCHE BANK LTD</c:v>
                </c:pt>
                <c:pt idx="17">
                  <c:v>DHANALAKSHMI BANK LTD</c:v>
                </c:pt>
                <c:pt idx="18">
                  <c:v>FEDERAL BANK LTD</c:v>
                </c:pt>
                <c:pt idx="19">
                  <c:v>HDFC BANK LTD</c:v>
                </c:pt>
                <c:pt idx="20">
                  <c:v>HSBC LTD</c:v>
                </c:pt>
                <c:pt idx="21">
                  <c:v>ICICI BANK LTD</c:v>
                </c:pt>
                <c:pt idx="22">
                  <c:v>IDBI BANK LTD</c:v>
                </c:pt>
                <c:pt idx="23">
                  <c:v>IDFC FIRST BANK LTD</c:v>
                </c:pt>
                <c:pt idx="24">
                  <c:v>INDIAN BANK</c:v>
                </c:pt>
                <c:pt idx="25">
                  <c:v>INDIAN OVERSEAS BANK</c:v>
                </c:pt>
                <c:pt idx="26">
                  <c:v>INDUSIND BANK LTD</c:v>
                </c:pt>
                <c:pt idx="27">
                  <c:v>JAMMU AND KASHMIR BANK LTD</c:v>
                </c:pt>
                <c:pt idx="28">
                  <c:v>KARNATAKA BANK LTD</c:v>
                </c:pt>
                <c:pt idx="29">
                  <c:v>KARUR VYSYA BANK LTD</c:v>
                </c:pt>
                <c:pt idx="30">
                  <c:v>KOTAK MAHINDRA BANK LTD</c:v>
                </c:pt>
                <c:pt idx="31">
                  <c:v>NAINITAL BANK LTD</c:v>
                </c:pt>
                <c:pt idx="32">
                  <c:v>PUNJAB AND SIND BANK</c:v>
                </c:pt>
                <c:pt idx="33">
                  <c:v>PUNJAB NATIONAL BANK</c:v>
                </c:pt>
                <c:pt idx="34">
                  <c:v>RBL BANK LTD</c:v>
                </c:pt>
                <c:pt idx="35">
                  <c:v>SBM BANK INDIA LTD</c:v>
                </c:pt>
                <c:pt idx="36">
                  <c:v>SOUTH INDIAN BANK</c:v>
                </c:pt>
                <c:pt idx="37">
                  <c:v>STANDARD CHARTERED BANK LTD</c:v>
                </c:pt>
                <c:pt idx="38">
                  <c:v>STATE BANK OF INDIA</c:v>
                </c:pt>
                <c:pt idx="39">
                  <c:v>TAMILNAD MERCANTILE BANK LTD</c:v>
                </c:pt>
                <c:pt idx="40">
                  <c:v>UCO BANK</c:v>
                </c:pt>
                <c:pt idx="41">
                  <c:v>UNION BANK OF INDIA</c:v>
                </c:pt>
                <c:pt idx="42">
                  <c:v>WOORI BANK</c:v>
                </c:pt>
                <c:pt idx="43">
                  <c:v>YES BANK LTD</c:v>
                </c:pt>
              </c:strCache>
            </c:strRef>
          </c:cat>
          <c:val>
            <c:numRef>
              <c:f>'Pivot Table'!$B$4:$B$48</c:f>
              <c:numCache>
                <c:formatCode>"₹"\ #,##0</c:formatCode>
                <c:ptCount val="44"/>
                <c:pt idx="0">
                  <c:v>0</c:v>
                </c:pt>
                <c:pt idx="1">
                  <c:v>1432.2176958602474</c:v>
                </c:pt>
                <c:pt idx="2">
                  <c:v>377.95849286612923</c:v>
                </c:pt>
                <c:pt idx="3">
                  <c:v>0</c:v>
                </c:pt>
                <c:pt idx="4">
                  <c:v>261.08276455136769</c:v>
                </c:pt>
                <c:pt idx="5">
                  <c:v>242.51490944172681</c:v>
                </c:pt>
                <c:pt idx="6">
                  <c:v>367.60233447538786</c:v>
                </c:pt>
                <c:pt idx="7">
                  <c:v>273.8792319417305</c:v>
                </c:pt>
                <c:pt idx="8">
                  <c:v>519.23691756035907</c:v>
                </c:pt>
                <c:pt idx="9">
                  <c:v>252.41515604036633</c:v>
                </c:pt>
                <c:pt idx="10">
                  <c:v>3541.7734084692493</c:v>
                </c:pt>
                <c:pt idx="11">
                  <c:v>730.38685340066513</c:v>
                </c:pt>
                <c:pt idx="12">
                  <c:v>668.08554901426078</c:v>
                </c:pt>
                <c:pt idx="13">
                  <c:v>634.00869097393672</c:v>
                </c:pt>
                <c:pt idx="14">
                  <c:v>656.0225121460636</c:v>
                </c:pt>
                <c:pt idx="15">
                  <c:v>734.98756575447749</c:v>
                </c:pt>
                <c:pt idx="16">
                  <c:v>1875.1251320060758</c:v>
                </c:pt>
                <c:pt idx="17">
                  <c:v>921.63268276608017</c:v>
                </c:pt>
                <c:pt idx="18">
                  <c:v>1102.8592972260292</c:v>
                </c:pt>
                <c:pt idx="19">
                  <c:v>2114.1251627726983</c:v>
                </c:pt>
                <c:pt idx="20">
                  <c:v>1900.5518978350017</c:v>
                </c:pt>
                <c:pt idx="21">
                  <c:v>1739.0481673726169</c:v>
                </c:pt>
                <c:pt idx="22">
                  <c:v>494.75672860694812</c:v>
                </c:pt>
                <c:pt idx="23">
                  <c:v>766.946816521031</c:v>
                </c:pt>
                <c:pt idx="24">
                  <c:v>494.72733326004362</c:v>
                </c:pt>
                <c:pt idx="25">
                  <c:v>535.83617168184639</c:v>
                </c:pt>
                <c:pt idx="26">
                  <c:v>840.67356448051908</c:v>
                </c:pt>
                <c:pt idx="27">
                  <c:v>1129.9631930054363</c:v>
                </c:pt>
                <c:pt idx="28">
                  <c:v>605.64672714991787</c:v>
                </c:pt>
                <c:pt idx="29">
                  <c:v>1235.4658390284096</c:v>
                </c:pt>
                <c:pt idx="30">
                  <c:v>631.3893435173627</c:v>
                </c:pt>
                <c:pt idx="31">
                  <c:v>435.89982769875087</c:v>
                </c:pt>
                <c:pt idx="32">
                  <c:v>522.75817428686264</c:v>
                </c:pt>
                <c:pt idx="33">
                  <c:v>540.22682054557242</c:v>
                </c:pt>
                <c:pt idx="34">
                  <c:v>732.97037967274139</c:v>
                </c:pt>
                <c:pt idx="35">
                  <c:v>362.94483452198295</c:v>
                </c:pt>
                <c:pt idx="36">
                  <c:v>1174.2440167561633</c:v>
                </c:pt>
                <c:pt idx="37">
                  <c:v>2697.5026344778148</c:v>
                </c:pt>
                <c:pt idx="38">
                  <c:v>571.52849726131637</c:v>
                </c:pt>
                <c:pt idx="39">
                  <c:v>564.50346597742225</c:v>
                </c:pt>
                <c:pt idx="40">
                  <c:v>431.72109000598903</c:v>
                </c:pt>
                <c:pt idx="41">
                  <c:v>531.6374098581515</c:v>
                </c:pt>
                <c:pt idx="42">
                  <c:v>18353.096572035884</c:v>
                </c:pt>
                <c:pt idx="43">
                  <c:v>986.16219175020569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71-4A2F-A297-C0EB9E5D79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4825904"/>
        <c:axId val="1064827984"/>
      </c:barChart>
      <c:lineChart>
        <c:grouping val="standard"/>
        <c:varyColors val="0"/>
        <c:ser>
          <c:idx val="1"/>
          <c:order val="1"/>
          <c:tx>
            <c:strRef>
              <c:f>'Pivot Table'!$C$3</c:f>
              <c:strCache>
                <c:ptCount val="1"/>
                <c:pt idx="0">
                  <c:v>Average of CC Spend Per Card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'Pivot Table'!$A$4:$A$48</c:f>
              <c:strCache>
                <c:ptCount val="44"/>
                <c:pt idx="0">
                  <c:v>AMERICAN EXPRESS BANKING CORPORATION</c:v>
                </c:pt>
                <c:pt idx="1">
                  <c:v>AXIS BANK LTD</c:v>
                </c:pt>
                <c:pt idx="2">
                  <c:v>BANDHAN BANK LTD</c:v>
                </c:pt>
                <c:pt idx="3">
                  <c:v>BANK OF AMERICA</c:v>
                </c:pt>
                <c:pt idx="4">
                  <c:v>BANK OF BARODA</c:v>
                </c:pt>
                <c:pt idx="5">
                  <c:v>BANK OF INDIA</c:v>
                </c:pt>
                <c:pt idx="6">
                  <c:v>BANK OF MAHARASHTRA</c:v>
                </c:pt>
                <c:pt idx="7">
                  <c:v>BARCLAYS BANK PLC</c:v>
                </c:pt>
                <c:pt idx="8">
                  <c:v>CANARA BANK</c:v>
                </c:pt>
                <c:pt idx="9">
                  <c:v>CENTRAL BANK OF INDIA</c:v>
                </c:pt>
                <c:pt idx="10">
                  <c:v>CITI BANK</c:v>
                </c:pt>
                <c:pt idx="11">
                  <c:v>CITY UNION BANK</c:v>
                </c:pt>
                <c:pt idx="12">
                  <c:v>CITY UNION BANK </c:v>
                </c:pt>
                <c:pt idx="13">
                  <c:v>CSB BANK LTD</c:v>
                </c:pt>
                <c:pt idx="14">
                  <c:v>DBS INDIA BANK LTD</c:v>
                </c:pt>
                <c:pt idx="15">
                  <c:v>DCB BANK LTD</c:v>
                </c:pt>
                <c:pt idx="16">
                  <c:v>DEUTSCHE BANK LTD</c:v>
                </c:pt>
                <c:pt idx="17">
                  <c:v>DHANALAKSHMI BANK LTD</c:v>
                </c:pt>
                <c:pt idx="18">
                  <c:v>FEDERAL BANK LTD</c:v>
                </c:pt>
                <c:pt idx="19">
                  <c:v>HDFC BANK LTD</c:v>
                </c:pt>
                <c:pt idx="20">
                  <c:v>HSBC LTD</c:v>
                </c:pt>
                <c:pt idx="21">
                  <c:v>ICICI BANK LTD</c:v>
                </c:pt>
                <c:pt idx="22">
                  <c:v>IDBI BANK LTD</c:v>
                </c:pt>
                <c:pt idx="23">
                  <c:v>IDFC FIRST BANK LTD</c:v>
                </c:pt>
                <c:pt idx="24">
                  <c:v>INDIAN BANK</c:v>
                </c:pt>
                <c:pt idx="25">
                  <c:v>INDIAN OVERSEAS BANK</c:v>
                </c:pt>
                <c:pt idx="26">
                  <c:v>INDUSIND BANK LTD</c:v>
                </c:pt>
                <c:pt idx="27">
                  <c:v>JAMMU AND KASHMIR BANK LTD</c:v>
                </c:pt>
                <c:pt idx="28">
                  <c:v>KARNATAKA BANK LTD</c:v>
                </c:pt>
                <c:pt idx="29">
                  <c:v>KARUR VYSYA BANK LTD</c:v>
                </c:pt>
                <c:pt idx="30">
                  <c:v>KOTAK MAHINDRA BANK LTD</c:v>
                </c:pt>
                <c:pt idx="31">
                  <c:v>NAINITAL BANK LTD</c:v>
                </c:pt>
                <c:pt idx="32">
                  <c:v>PUNJAB AND SIND BANK</c:v>
                </c:pt>
                <c:pt idx="33">
                  <c:v>PUNJAB NATIONAL BANK</c:v>
                </c:pt>
                <c:pt idx="34">
                  <c:v>RBL BANK LTD</c:v>
                </c:pt>
                <c:pt idx="35">
                  <c:v>SBM BANK INDIA LTD</c:v>
                </c:pt>
                <c:pt idx="36">
                  <c:v>SOUTH INDIAN BANK</c:v>
                </c:pt>
                <c:pt idx="37">
                  <c:v>STANDARD CHARTERED BANK LTD</c:v>
                </c:pt>
                <c:pt idx="38">
                  <c:v>STATE BANK OF INDIA</c:v>
                </c:pt>
                <c:pt idx="39">
                  <c:v>TAMILNAD MERCANTILE BANK LTD</c:v>
                </c:pt>
                <c:pt idx="40">
                  <c:v>UCO BANK</c:v>
                </c:pt>
                <c:pt idx="41">
                  <c:v>UNION BANK OF INDIA</c:v>
                </c:pt>
                <c:pt idx="42">
                  <c:v>WOORI BANK</c:v>
                </c:pt>
                <c:pt idx="43">
                  <c:v>YES BANK LTD</c:v>
                </c:pt>
              </c:strCache>
            </c:strRef>
          </c:cat>
          <c:val>
            <c:numRef>
              <c:f>'Pivot Table'!$C$4:$C$48</c:f>
              <c:numCache>
                <c:formatCode>"₹"\ #,##0</c:formatCode>
                <c:ptCount val="44"/>
                <c:pt idx="0">
                  <c:v>24068.969302922607</c:v>
                </c:pt>
                <c:pt idx="1">
                  <c:v>11592.922878254183</c:v>
                </c:pt>
                <c:pt idx="2">
                  <c:v>0</c:v>
                </c:pt>
                <c:pt idx="3">
                  <c:v>8623.4561949760737</c:v>
                </c:pt>
                <c:pt idx="4">
                  <c:v>9110.5725845058987</c:v>
                </c:pt>
                <c:pt idx="5">
                  <c:v>7270.6609439301019</c:v>
                </c:pt>
                <c:pt idx="6">
                  <c:v>6404.6173767633036</c:v>
                </c:pt>
                <c:pt idx="7">
                  <c:v>0</c:v>
                </c:pt>
                <c:pt idx="8">
                  <c:v>4544.2448499776765</c:v>
                </c:pt>
                <c:pt idx="9">
                  <c:v>0</c:v>
                </c:pt>
                <c:pt idx="10">
                  <c:v>17311.162808859666</c:v>
                </c:pt>
                <c:pt idx="11">
                  <c:v>2585.9743267708322</c:v>
                </c:pt>
                <c:pt idx="12">
                  <c:v>8834.253617887236</c:v>
                </c:pt>
                <c:pt idx="13">
                  <c:v>6955.1580832473264</c:v>
                </c:pt>
                <c:pt idx="14">
                  <c:v>8712.8828202276181</c:v>
                </c:pt>
                <c:pt idx="15">
                  <c:v>2894.1858582397108</c:v>
                </c:pt>
                <c:pt idx="16">
                  <c:v>0</c:v>
                </c:pt>
                <c:pt idx="17">
                  <c:v>7452.7171855762999</c:v>
                </c:pt>
                <c:pt idx="18">
                  <c:v>18409.749950434736</c:v>
                </c:pt>
                <c:pt idx="19">
                  <c:v>19524.648449377655</c:v>
                </c:pt>
                <c:pt idx="20">
                  <c:v>9998.5660699654545</c:v>
                </c:pt>
                <c:pt idx="21">
                  <c:v>15773.006009683288</c:v>
                </c:pt>
                <c:pt idx="22">
                  <c:v>8955.1182483199391</c:v>
                </c:pt>
                <c:pt idx="23">
                  <c:v>12858.400262599129</c:v>
                </c:pt>
                <c:pt idx="24">
                  <c:v>4375.4036395674566</c:v>
                </c:pt>
                <c:pt idx="25">
                  <c:v>3023.5396804228399</c:v>
                </c:pt>
                <c:pt idx="26">
                  <c:v>29984.36643841934</c:v>
                </c:pt>
                <c:pt idx="27">
                  <c:v>15472.378047414657</c:v>
                </c:pt>
                <c:pt idx="28">
                  <c:v>0</c:v>
                </c:pt>
                <c:pt idx="29">
                  <c:v>22413.426473653646</c:v>
                </c:pt>
                <c:pt idx="30">
                  <c:v>8944.7857745405181</c:v>
                </c:pt>
                <c:pt idx="31">
                  <c:v>0</c:v>
                </c:pt>
                <c:pt idx="32">
                  <c:v>0</c:v>
                </c:pt>
                <c:pt idx="33">
                  <c:v>6408.033993778773</c:v>
                </c:pt>
                <c:pt idx="34">
                  <c:v>12078.520885390011</c:v>
                </c:pt>
                <c:pt idx="35">
                  <c:v>5842.9521488397013</c:v>
                </c:pt>
                <c:pt idx="36">
                  <c:v>22496.530131435691</c:v>
                </c:pt>
                <c:pt idx="37">
                  <c:v>9577.9639290441719</c:v>
                </c:pt>
                <c:pt idx="38">
                  <c:v>14279.327499514315</c:v>
                </c:pt>
                <c:pt idx="39">
                  <c:v>7892.8207271751198</c:v>
                </c:pt>
                <c:pt idx="40">
                  <c:v>0</c:v>
                </c:pt>
                <c:pt idx="41">
                  <c:v>4891.8184707554956</c:v>
                </c:pt>
                <c:pt idx="42">
                  <c:v>0</c:v>
                </c:pt>
                <c:pt idx="43">
                  <c:v>9704.5825483115023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71-4A2F-A297-C0EB9E5D79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6991008"/>
        <c:axId val="916988096"/>
      </c:lineChart>
      <c:catAx>
        <c:axId val="106482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827984"/>
        <c:crosses val="autoZero"/>
        <c:auto val="1"/>
        <c:lblAlgn val="ctr"/>
        <c:lblOffset val="100"/>
        <c:noMultiLvlLbl val="0"/>
      </c:catAx>
      <c:valAx>
        <c:axId val="106482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₹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825904"/>
        <c:crosses val="autoZero"/>
        <c:crossBetween val="between"/>
      </c:valAx>
      <c:valAx>
        <c:axId val="916988096"/>
        <c:scaling>
          <c:orientation val="minMax"/>
        </c:scaling>
        <c:delete val="0"/>
        <c:axPos val="r"/>
        <c:numFmt formatCode="&quot;₹&quot;\ 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6991008"/>
        <c:crosses val="max"/>
        <c:crossBetween val="between"/>
      </c:valAx>
      <c:catAx>
        <c:axId val="9169910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169880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638458403885628"/>
          <c:y val="0.75300202688187112"/>
          <c:w val="0.1836154159611437"/>
          <c:h val="0.219653809629564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90E4-F128-4C68-87F7-8C807C34FDF9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2627-16D9-4164-9F7F-E1B8319E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55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90E4-F128-4C68-87F7-8C807C34FDF9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2627-16D9-4164-9F7F-E1B8319E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81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90E4-F128-4C68-87F7-8C807C34FDF9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2627-16D9-4164-9F7F-E1B8319E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57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90E4-F128-4C68-87F7-8C807C34FDF9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2627-16D9-4164-9F7F-E1B8319E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37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90E4-F128-4C68-87F7-8C807C34FDF9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2627-16D9-4164-9F7F-E1B8319E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99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90E4-F128-4C68-87F7-8C807C34FDF9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2627-16D9-4164-9F7F-E1B8319E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39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90E4-F128-4C68-87F7-8C807C34FDF9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2627-16D9-4164-9F7F-E1B8319E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50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90E4-F128-4C68-87F7-8C807C34FDF9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2627-16D9-4164-9F7F-E1B8319E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75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90E4-F128-4C68-87F7-8C807C34FDF9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2627-16D9-4164-9F7F-E1B8319E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36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90E4-F128-4C68-87F7-8C807C34FDF9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2627-16D9-4164-9F7F-E1B8319E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5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90E4-F128-4C68-87F7-8C807C34FDF9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2627-16D9-4164-9F7F-E1B8319E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96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690E4-F128-4C68-87F7-8C807C34FDF9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62627-16D9-4164-9F7F-E1B8319E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56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24277"/>
            <a:ext cx="10515600" cy="1417955"/>
          </a:xfrm>
        </p:spPr>
        <p:txBody>
          <a:bodyPr/>
          <a:lstStyle/>
          <a:p>
            <a:pPr algn="ctr"/>
            <a:r>
              <a:rPr lang="en-US" b="1" dirty="0" smtClean="0"/>
              <a:t>Business Insights for HDFC Credit &amp; Debit Card </a:t>
            </a:r>
            <a:r>
              <a:rPr lang="en-US" b="1" dirty="0" smtClean="0"/>
              <a:t>Usage </a:t>
            </a:r>
            <a:r>
              <a:rPr lang="en-US" b="1" smtClean="0"/>
              <a:t>Against Industry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8015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6616" y="557784"/>
            <a:ext cx="114940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INTRODUCTION</a:t>
            </a:r>
          </a:p>
          <a:p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HFDC Bank Ltd </a:t>
            </a:r>
            <a:r>
              <a:rPr lang="en-US" dirty="0" smtClean="0"/>
              <a:t>is India’s </a:t>
            </a:r>
            <a:r>
              <a:rPr lang="en-US" b="1" dirty="0" smtClean="0"/>
              <a:t>largest</a:t>
            </a:r>
            <a:r>
              <a:rPr lang="en-US" dirty="0" smtClean="0"/>
              <a:t> private sector banks and one of the largest banks in the world by market capitalization and has decades of experience in Indian Banking sector.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The objective here is to </a:t>
            </a:r>
            <a:r>
              <a:rPr lang="en-US" b="1" dirty="0" smtClean="0"/>
              <a:t>compare the performance</a:t>
            </a:r>
            <a:r>
              <a:rPr lang="en-US" dirty="0" smtClean="0"/>
              <a:t> of HDFC Bank in credit and debit card usage </a:t>
            </a:r>
            <a:r>
              <a:rPr lang="en-US" b="1" dirty="0" smtClean="0"/>
              <a:t>against peers</a:t>
            </a:r>
            <a:r>
              <a:rPr lang="en-US" dirty="0" smtClean="0"/>
              <a:t> (industry) like Axis Bank, State Bank of India, etc.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By comparing </a:t>
            </a:r>
            <a:r>
              <a:rPr lang="en-US" b="1" dirty="0" smtClean="0"/>
              <a:t>key performance indicators (KPIs) </a:t>
            </a:r>
            <a:r>
              <a:rPr lang="en-US" dirty="0" smtClean="0"/>
              <a:t>like </a:t>
            </a:r>
            <a:r>
              <a:rPr lang="en-US" b="1" dirty="0" smtClean="0"/>
              <a:t>spend per card</a:t>
            </a:r>
            <a:r>
              <a:rPr lang="en-US" dirty="0" smtClean="0"/>
              <a:t>, </a:t>
            </a:r>
            <a:r>
              <a:rPr lang="en-US" b="1" dirty="0" smtClean="0"/>
              <a:t>transaction size</a:t>
            </a:r>
            <a:r>
              <a:rPr lang="en-US" dirty="0" smtClean="0"/>
              <a:t>, etc., we can gauge the performance of HDFC bank against industry and deduce insights from the same to improve or strengthen the performance. </a:t>
            </a:r>
          </a:p>
        </p:txBody>
      </p:sp>
    </p:spTree>
    <p:extLst>
      <p:ext uri="{BB962C8B-B14F-4D97-AF65-F5344CB8AC3E}">
        <p14:creationId xmlns:p14="http://schemas.microsoft.com/office/powerpoint/2010/main" val="390510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985573"/>
              </p:ext>
            </p:extLst>
          </p:nvPr>
        </p:nvGraphicFramePr>
        <p:xfrm>
          <a:off x="1458057" y="402981"/>
          <a:ext cx="9275885" cy="6052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37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117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Business Insights for HDFC Credit &amp; Debit Card Usage Against Industry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Insights for SAPL Sales Funnel Analysis</dc:title>
  <dc:creator>Ananth</dc:creator>
  <cp:lastModifiedBy>Ananth</cp:lastModifiedBy>
  <cp:revision>15</cp:revision>
  <dcterms:created xsi:type="dcterms:W3CDTF">2023-07-13T15:02:01Z</dcterms:created>
  <dcterms:modified xsi:type="dcterms:W3CDTF">2023-08-09T05:51:38Z</dcterms:modified>
</cp:coreProperties>
</file>