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sldIdLst>
    <p:sldId id="256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120" y="2976944"/>
            <a:ext cx="9144000" cy="71723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Sales </a:t>
            </a:r>
            <a:r>
              <a:rPr lang="en-US" sz="3200" b="1" dirty="0">
                <a:solidFill>
                  <a:srgbClr val="0070C0"/>
                </a:solidFill>
              </a:rPr>
              <a:t>Forecast Analytics</a:t>
            </a: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1720850" y="479393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695" y="132080"/>
            <a:ext cx="10515600" cy="916940"/>
          </a:xfrm>
        </p:spPr>
        <p:txBody>
          <a:bodyPr/>
          <a:lstStyle/>
          <a:p>
            <a:pPr algn="ctr"/>
            <a:r>
              <a:rPr lang="en-CA" altLang="en-US" sz="2800" b="1" dirty="0"/>
              <a:t>P</a:t>
            </a:r>
            <a:r>
              <a:rPr lang="en-CA" altLang="en-US" sz="2800" b="1" dirty="0" smtClean="0"/>
              <a:t>roblem </a:t>
            </a:r>
            <a:r>
              <a:rPr lang="en-CA" altLang="en-US" sz="2800" b="1" dirty="0"/>
              <a:t>and </a:t>
            </a:r>
            <a:r>
              <a:rPr lang="en-CA" altLang="en-US" sz="2800" b="1" dirty="0"/>
              <a:t>o</a:t>
            </a:r>
            <a:r>
              <a:rPr lang="en-CA" altLang="en-US" sz="2800" b="1" dirty="0" smtClean="0"/>
              <a:t>bjectives</a:t>
            </a:r>
            <a:endParaRPr lang="en-CA" alt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049020"/>
            <a:ext cx="10718800" cy="293497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CA" altLang="en-US" sz="2220" b="1" dirty="0" smtClean="0"/>
              <a:t>Introduction</a:t>
            </a:r>
            <a:endParaRPr lang="en-CA" altLang="en-US" b="1" dirty="0"/>
          </a:p>
          <a:p>
            <a:pPr marL="0" indent="0" algn="just">
              <a:buNone/>
            </a:pPr>
            <a:r>
              <a:rPr lang="en-CA" altLang="en-US" sz="1600" dirty="0"/>
              <a:t>This project is to analyze and forecast sales of pesticides for a domestic pesticide manufacturing company (ABC Manufacturing) and analyze variables that impact the sales of the product. This will enable the pesticide company to manage the production to meet growth/slowdown in sales as per your sales forecast. </a:t>
            </a:r>
          </a:p>
          <a:p>
            <a:pPr marL="0" indent="0">
              <a:buNone/>
            </a:pPr>
            <a:r>
              <a:rPr lang="en-CA" altLang="en-US" sz="2220" b="1" dirty="0" smtClean="0"/>
              <a:t>Objective</a:t>
            </a:r>
            <a:endParaRPr lang="en-CA" altLang="en-US" sz="2220" dirty="0"/>
          </a:p>
          <a:p>
            <a:pPr marL="0" indent="0" algn="just">
              <a:buNone/>
            </a:pPr>
            <a:r>
              <a:rPr lang="en-CA" altLang="en-US" sz="1600" dirty="0"/>
              <a:t>T</a:t>
            </a:r>
            <a:r>
              <a:rPr lang="en-CA" altLang="en-US" sz="1600" dirty="0" smtClean="0"/>
              <a:t>o </a:t>
            </a:r>
            <a:r>
              <a:rPr lang="en-CA" altLang="en-US" sz="1600" dirty="0"/>
              <a:t>build a data model for the following: </a:t>
            </a:r>
          </a:p>
          <a:p>
            <a:pPr algn="just">
              <a:lnSpc>
                <a:spcPct val="70000"/>
              </a:lnSpc>
            </a:pPr>
            <a:r>
              <a:rPr lang="en-CA" altLang="en-US" sz="1600" dirty="0" smtClean="0"/>
              <a:t>Conducted </a:t>
            </a:r>
            <a:r>
              <a:rPr lang="en-CA" altLang="en-US" sz="1600" dirty="0"/>
              <a:t>state wise trend analysis of the given sales.</a:t>
            </a:r>
          </a:p>
          <a:p>
            <a:pPr algn="just">
              <a:lnSpc>
                <a:spcPct val="70000"/>
              </a:lnSpc>
            </a:pPr>
            <a:r>
              <a:rPr lang="en-CA" altLang="en-US" sz="1600" dirty="0" smtClean="0"/>
              <a:t>Identified </a:t>
            </a:r>
            <a:r>
              <a:rPr lang="en-CA" altLang="en-US" sz="1600" dirty="0"/>
              <a:t>other reasons if they are influencing Pesticide sales.</a:t>
            </a:r>
          </a:p>
          <a:p>
            <a:pPr algn="just">
              <a:lnSpc>
                <a:spcPct val="70000"/>
              </a:lnSpc>
            </a:pPr>
            <a:r>
              <a:rPr lang="en-CA" altLang="en-US" sz="1600" dirty="0" smtClean="0"/>
              <a:t>State </a:t>
            </a:r>
            <a:r>
              <a:rPr lang="en-CA" altLang="en-US" sz="1600" dirty="0"/>
              <a:t>wise forecast of Pesticide sales for ABC Manufacturing. 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64820" y="3983990"/>
            <a:ext cx="11504295" cy="794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en-US" sz="2800" b="1" dirty="0"/>
              <a:t>Understand the data and develop </a:t>
            </a:r>
            <a:r>
              <a:rPr lang="en-CA" altLang="en-US" sz="2800" b="1" dirty="0" smtClean="0"/>
              <a:t>business sense</a:t>
            </a:r>
            <a:endParaRPr lang="en-CA" altLang="en-US" sz="2800" b="1" dirty="0"/>
          </a:p>
        </p:txBody>
      </p:sp>
      <p:sp>
        <p:nvSpPr>
          <p:cNvPr id="5" name="Text Box 4"/>
          <p:cNvSpPr txBox="1"/>
          <p:nvPr/>
        </p:nvSpPr>
        <p:spPr>
          <a:xfrm>
            <a:off x="549275" y="4704080"/>
            <a:ext cx="10718800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CA" altLang="en-US" sz="1600" dirty="0">
                <a:sym typeface="+mn-ea"/>
              </a:rPr>
              <a:t>The dataset given is related to </a:t>
            </a:r>
            <a:r>
              <a:rPr lang="en-CA" altLang="en-US" sz="1600" dirty="0">
                <a:sym typeface="+mn-ea"/>
              </a:rPr>
              <a:t>S</a:t>
            </a:r>
            <a:r>
              <a:rPr lang="en-CA" altLang="en-US" sz="1600" dirty="0" smtClean="0">
                <a:sym typeface="+mn-ea"/>
              </a:rPr>
              <a:t>tate </a:t>
            </a:r>
            <a:r>
              <a:rPr lang="en-CA" altLang="en-US" sz="1600" dirty="0">
                <a:sym typeface="+mn-ea"/>
              </a:rPr>
              <a:t>l</a:t>
            </a:r>
            <a:r>
              <a:rPr lang="en-CA" altLang="en-US" sz="1600" dirty="0" smtClean="0">
                <a:sym typeface="+mn-ea"/>
              </a:rPr>
              <a:t>evel </a:t>
            </a:r>
            <a:r>
              <a:rPr lang="en-CA" altLang="en-US" sz="1600" dirty="0">
                <a:sym typeface="+mn-ea"/>
              </a:rPr>
              <a:t>s</a:t>
            </a:r>
            <a:r>
              <a:rPr lang="en-CA" altLang="en-US" sz="1600" dirty="0" smtClean="0">
                <a:sym typeface="+mn-ea"/>
              </a:rPr>
              <a:t>ales </a:t>
            </a:r>
            <a:r>
              <a:rPr lang="en-CA" altLang="en-US" sz="1600" dirty="0">
                <a:sym typeface="+mn-ea"/>
              </a:rPr>
              <a:t>d</a:t>
            </a:r>
            <a:r>
              <a:rPr lang="en-CA" altLang="en-US" sz="1600" dirty="0" smtClean="0">
                <a:sym typeface="+mn-ea"/>
              </a:rPr>
              <a:t>ata </a:t>
            </a:r>
            <a:r>
              <a:rPr lang="en-CA" altLang="en-US" sz="1600" dirty="0">
                <a:sym typeface="+mn-ea"/>
              </a:rPr>
              <a:t>segregated by various </a:t>
            </a:r>
            <a:r>
              <a:rPr lang="en-CA" altLang="en-US" sz="1600" dirty="0">
                <a:sym typeface="+mn-ea"/>
              </a:rPr>
              <a:t>p</a:t>
            </a:r>
            <a:r>
              <a:rPr lang="en-CA" altLang="en-US" sz="1600" dirty="0" smtClean="0">
                <a:sym typeface="+mn-ea"/>
              </a:rPr>
              <a:t>esticide </a:t>
            </a:r>
            <a:r>
              <a:rPr lang="en-CA" altLang="en-US" sz="1600" dirty="0">
                <a:sym typeface="+mn-ea"/>
              </a:rPr>
              <a:t>manufacturing companies. </a:t>
            </a:r>
            <a:r>
              <a:rPr lang="en-CA" altLang="en-US" sz="1600" dirty="0" smtClean="0">
                <a:sym typeface="+mn-ea"/>
              </a:rPr>
              <a:t>This </a:t>
            </a:r>
            <a:r>
              <a:rPr lang="en-CA" altLang="en-US" sz="1600" dirty="0">
                <a:sym typeface="+mn-ea"/>
              </a:rPr>
              <a:t>data was available on state and district level for years 2014-18. </a:t>
            </a:r>
          </a:p>
          <a:p>
            <a:pPr algn="just"/>
            <a:endParaRPr lang="en-CA" altLang="en-US" sz="1600" dirty="0">
              <a:sym typeface="+mn-ea"/>
            </a:endParaRPr>
          </a:p>
          <a:p>
            <a:pPr algn="just"/>
            <a:r>
              <a:rPr lang="en-CA" altLang="en-US" sz="1600" dirty="0">
                <a:sym typeface="+mn-ea"/>
              </a:rPr>
              <a:t>Since the data for </a:t>
            </a:r>
            <a:r>
              <a:rPr lang="en-CA" altLang="en-US" sz="1600" dirty="0" smtClean="0">
                <a:sym typeface="+mn-ea"/>
              </a:rPr>
              <a:t>pesticides </a:t>
            </a:r>
            <a:r>
              <a:rPr lang="en-CA" altLang="en-US" sz="1600" dirty="0">
                <a:sym typeface="+mn-ea"/>
              </a:rPr>
              <a:t>had been collected over the time period from 2014 to 2018, we have </a:t>
            </a:r>
            <a:r>
              <a:rPr lang="en-CA" altLang="en-US" sz="1600" dirty="0" smtClean="0">
                <a:sym typeface="+mn-ea"/>
              </a:rPr>
              <a:t>chosen </a:t>
            </a:r>
            <a:r>
              <a:rPr lang="en-CA" altLang="en-US" sz="1600" dirty="0">
                <a:sym typeface="+mn-ea"/>
              </a:rPr>
              <a:t>the </a:t>
            </a:r>
            <a:r>
              <a:rPr lang="en-CA" altLang="en-US" sz="1600" dirty="0" smtClean="0">
                <a:sym typeface="+mn-ea"/>
              </a:rPr>
              <a:t>time </a:t>
            </a:r>
            <a:r>
              <a:rPr lang="en-CA" altLang="en-US" sz="1600" dirty="0">
                <a:sym typeface="+mn-ea"/>
              </a:rPr>
              <a:t>series </a:t>
            </a:r>
            <a:r>
              <a:rPr lang="en-CA" altLang="en-US" sz="1600" dirty="0" smtClean="0">
                <a:sym typeface="+mn-ea"/>
              </a:rPr>
              <a:t>forecasting</a:t>
            </a:r>
            <a:r>
              <a:rPr lang="en-CA" altLang="en-US" sz="1600" dirty="0" smtClean="0">
                <a:sym typeface="+mn-ea"/>
              </a:rPr>
              <a:t> </a:t>
            </a:r>
            <a:r>
              <a:rPr lang="en-CA" altLang="en-US" sz="1600" dirty="0">
                <a:sym typeface="+mn-ea"/>
              </a:rPr>
              <a:t>to track the sales of the pesticides over the time which helps us to </a:t>
            </a:r>
            <a:r>
              <a:rPr lang="en-CA" altLang="en-US" sz="1600" dirty="0" smtClean="0">
                <a:sym typeface="+mn-ea"/>
              </a:rPr>
              <a:t>understand </a:t>
            </a:r>
            <a:r>
              <a:rPr lang="en-CA" altLang="en-US" sz="1600" dirty="0">
                <a:sym typeface="+mn-ea"/>
              </a:rPr>
              <a:t>the </a:t>
            </a:r>
            <a:r>
              <a:rPr lang="en-CA" altLang="en-US" sz="1600" dirty="0" smtClean="0">
                <a:sym typeface="+mn-ea"/>
              </a:rPr>
              <a:t>state </a:t>
            </a:r>
            <a:r>
              <a:rPr lang="en-CA" altLang="en-US" sz="1600" dirty="0">
                <a:sym typeface="+mn-ea"/>
              </a:rPr>
              <a:t>wise forecast of pesticides sales and analyze the trends. </a:t>
            </a:r>
            <a:endParaRPr lang="en-CA" altLang="en-US" sz="1600" dirty="0"/>
          </a:p>
          <a:p>
            <a:pPr algn="just"/>
            <a:endParaRPr lang="en-CA" altLang="en-US" dirty="0">
              <a:sym typeface="+mn-ea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13320" y="708025"/>
            <a:ext cx="4533265" cy="3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1341754" y="708025"/>
            <a:ext cx="5699125" cy="7943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en-US" sz="2800" b="1" dirty="0"/>
              <a:t>EDA, </a:t>
            </a:r>
            <a:r>
              <a:rPr lang="en-CA" altLang="en-US" sz="2800" b="1" dirty="0"/>
              <a:t>d</a:t>
            </a:r>
            <a:r>
              <a:rPr lang="en-CA" altLang="en-US" sz="2800" b="1" dirty="0" smtClean="0"/>
              <a:t>ata cleaning </a:t>
            </a:r>
            <a:r>
              <a:rPr lang="en-CA" altLang="en-US" sz="2800" b="1" dirty="0"/>
              <a:t>and </a:t>
            </a:r>
            <a:r>
              <a:rPr lang="en-CA" altLang="en-US" sz="2800" b="1" dirty="0"/>
              <a:t>p</a:t>
            </a:r>
            <a:r>
              <a:rPr lang="en-CA" altLang="en-US" sz="2800" b="1" dirty="0" smtClean="0"/>
              <a:t>reparation</a:t>
            </a:r>
            <a:endParaRPr lang="en-CA" altLang="en-US" sz="2800" b="1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68045" y="1406525"/>
            <a:ext cx="6645275" cy="1793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altLang="en-US" sz="1600" dirty="0" smtClean="0"/>
              <a:t>Understand </a:t>
            </a:r>
            <a:r>
              <a:rPr lang="en-CA" altLang="en-US" sz="1600" dirty="0"/>
              <a:t>the data set and read it into a data-frame. </a:t>
            </a:r>
          </a:p>
          <a:p>
            <a:r>
              <a:rPr lang="en-CA" altLang="en-US" sz="1600" dirty="0" smtClean="0"/>
              <a:t>Checked </a:t>
            </a:r>
            <a:r>
              <a:rPr lang="en-CA" altLang="en-US" sz="1600" dirty="0"/>
              <a:t>the missing values but we do not have any in our data set and dropped off the duplicates.</a:t>
            </a:r>
          </a:p>
          <a:p>
            <a:r>
              <a:rPr lang="en-CA" altLang="en-US" sz="1600" dirty="0" smtClean="0"/>
              <a:t>Created </a:t>
            </a:r>
            <a:r>
              <a:rPr lang="en-CA" altLang="en-US" sz="1600" dirty="0"/>
              <a:t>a new column called “Date” by combining the </a:t>
            </a:r>
            <a:r>
              <a:rPr lang="en-CA" altLang="en-US" sz="1600" dirty="0" err="1"/>
              <a:t>Fin_Year</a:t>
            </a:r>
            <a:r>
              <a:rPr lang="en-CA" altLang="en-US" sz="1600" dirty="0"/>
              <a:t> and Month.</a:t>
            </a:r>
          </a:p>
          <a:p>
            <a:pPr>
              <a:lnSpc>
                <a:spcPct val="70000"/>
              </a:lnSpc>
            </a:pPr>
            <a:r>
              <a:rPr lang="en-CA" altLang="en-US" sz="1600" dirty="0" smtClean="0"/>
              <a:t>Grouped </a:t>
            </a:r>
            <a:r>
              <a:rPr lang="en-CA" altLang="en-US" sz="1600" dirty="0"/>
              <a:t>the “Value” based on the states and reset the index as variable “Date”.</a:t>
            </a: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-1067117" y="3200400"/>
            <a:ext cx="10515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en-US" sz="2800" b="1" dirty="0"/>
              <a:t>Feature </a:t>
            </a:r>
            <a:r>
              <a:rPr lang="en-CA" altLang="en-US" sz="2800" b="1" dirty="0" smtClean="0"/>
              <a:t>engineering</a:t>
            </a:r>
            <a:endParaRPr lang="en-CA" altLang="en-US" sz="2800" b="1" dirty="0"/>
          </a:p>
        </p:txBody>
      </p:sp>
      <p:sp>
        <p:nvSpPr>
          <p:cNvPr id="11" name="Text Box 10"/>
          <p:cNvSpPr txBox="1"/>
          <p:nvPr/>
        </p:nvSpPr>
        <p:spPr>
          <a:xfrm>
            <a:off x="868046" y="3733800"/>
            <a:ext cx="6172834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altLang="en-US" sz="1600" dirty="0">
                <a:sym typeface="+mn-ea"/>
              </a:rPr>
              <a:t>Extracted the data for “ABC Manufacturing” into “</a:t>
            </a:r>
            <a:r>
              <a:rPr lang="en-CA" altLang="en-US" sz="1600" dirty="0" err="1">
                <a:sym typeface="+mn-ea"/>
              </a:rPr>
              <a:t>ABC_df</a:t>
            </a:r>
            <a:r>
              <a:rPr lang="en-CA" altLang="en-US" sz="1600" dirty="0">
                <a:sym typeface="+mn-ea"/>
              </a:rPr>
              <a:t>” </a:t>
            </a:r>
            <a:r>
              <a:rPr lang="en-CA" altLang="en-US" sz="1600" dirty="0" err="1">
                <a:sym typeface="+mn-ea"/>
              </a:rPr>
              <a:t>dataframe</a:t>
            </a:r>
            <a:r>
              <a:rPr lang="en-CA" altLang="en-US" sz="1600" dirty="0">
                <a:sym typeface="+mn-ea"/>
              </a:rPr>
              <a:t>. (Attached the screenshot in the next slide</a:t>
            </a:r>
            <a:r>
              <a:rPr lang="en-CA" altLang="en-US" sz="1600" dirty="0" smtClean="0">
                <a:sym typeface="+mn-ea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alt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altLang="en-US" sz="1600" dirty="0">
                <a:sym typeface="+mn-ea"/>
              </a:rPr>
              <a:t>Created a </a:t>
            </a:r>
            <a:r>
              <a:rPr lang="en-CA" altLang="en-US" sz="1600" dirty="0" err="1">
                <a:sym typeface="+mn-ea"/>
              </a:rPr>
              <a:t>dataframe</a:t>
            </a:r>
            <a:r>
              <a:rPr lang="en-CA" altLang="en-US" sz="1600" dirty="0">
                <a:sym typeface="+mn-ea"/>
              </a:rPr>
              <a:t> “ABC_UP, ABC_PB, ABC_HP,ABC_ HA, ABC_UT” for respective states of ABC Manufacturing</a:t>
            </a:r>
            <a:r>
              <a:rPr lang="en-CA" altLang="en-US" sz="1600" dirty="0" smtClean="0">
                <a:sym typeface="+mn-ea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alt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altLang="en-US" sz="1600" dirty="0">
                <a:sym typeface="+mn-ea"/>
              </a:rPr>
              <a:t>Grouped the “Value” by Date and resetting the index, this gives us total sales of all pesticides combined happening in that particular month.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885" y="186055"/>
            <a:ext cx="5485765" cy="64922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CA" altLang="en-US" sz="2000" b="1" dirty="0">
                <a:sym typeface="+mn-ea"/>
              </a:rPr>
              <a:t>Stationarity Check:</a:t>
            </a:r>
          </a:p>
          <a:p>
            <a:pPr marL="0" indent="0" algn="just">
              <a:buNone/>
            </a:pPr>
            <a:r>
              <a:rPr lang="en-CA" altLang="en-US" sz="1600" dirty="0" smtClean="0">
                <a:sym typeface="+mn-ea"/>
              </a:rPr>
              <a:t>1. </a:t>
            </a:r>
            <a:r>
              <a:rPr lang="en-CA" altLang="en-US" sz="1600" u="sng" dirty="0" smtClean="0">
                <a:sym typeface="+mn-ea"/>
              </a:rPr>
              <a:t>Augmented </a:t>
            </a:r>
            <a:r>
              <a:rPr lang="en-CA" altLang="en-US" sz="1600" u="sng" dirty="0">
                <a:sym typeface="+mn-ea"/>
              </a:rPr>
              <a:t>Dickey Fuller test</a:t>
            </a:r>
            <a:r>
              <a:rPr lang="en-CA" altLang="en-US" sz="1600" dirty="0">
                <a:sym typeface="+mn-ea"/>
              </a:rPr>
              <a:t> : </a:t>
            </a:r>
          </a:p>
          <a:p>
            <a:pPr marL="0" indent="0" algn="just">
              <a:buNone/>
            </a:pPr>
            <a:r>
              <a:rPr lang="en-CA" altLang="en-US" sz="1600" dirty="0">
                <a:sym typeface="+mn-ea"/>
              </a:rPr>
              <a:t>We have set Null Hypothesis (Ho) : Not Stationary </a:t>
            </a:r>
          </a:p>
          <a:p>
            <a:pPr marL="0" indent="0" algn="just">
              <a:buNone/>
            </a:pPr>
            <a:r>
              <a:rPr lang="en-CA" altLang="en-US" sz="1600" dirty="0">
                <a:sym typeface="+mn-ea"/>
              </a:rPr>
              <a:t>                               Hypothesis (H1)  : Stationary </a:t>
            </a:r>
          </a:p>
          <a:p>
            <a:pPr marL="0" indent="0" algn="just">
              <a:buNone/>
            </a:pPr>
            <a:r>
              <a:rPr lang="en-CA" altLang="en-US" sz="1600" dirty="0">
                <a:sym typeface="+mn-ea"/>
              </a:rPr>
              <a:t>From the ADF test, the p-value is 0.000004, which is way below the threshold (0.05). Hence the null-hypothesis is rejected. It suggests the time series does not have a unit root, meaning it is stationary.</a:t>
            </a:r>
          </a:p>
          <a:p>
            <a:pPr marL="0" indent="0" algn="just">
              <a:buNone/>
            </a:pPr>
            <a:r>
              <a:rPr lang="en-CA" altLang="en-US" sz="1600" dirty="0">
                <a:sym typeface="+mn-ea"/>
              </a:rPr>
              <a:t>2</a:t>
            </a:r>
            <a:r>
              <a:rPr lang="en-CA" altLang="en-US" sz="1600" dirty="0" smtClean="0">
                <a:sym typeface="+mn-ea"/>
              </a:rPr>
              <a:t>. </a:t>
            </a:r>
            <a:r>
              <a:rPr lang="en-CA" altLang="en-US" sz="1600" u="sng" dirty="0" smtClean="0">
                <a:sym typeface="+mn-ea"/>
              </a:rPr>
              <a:t>Auto </a:t>
            </a:r>
            <a:r>
              <a:rPr lang="en-CA" altLang="en-US" sz="1600" u="sng" dirty="0">
                <a:sym typeface="+mn-ea"/>
              </a:rPr>
              <a:t>Correlation Function </a:t>
            </a:r>
            <a:r>
              <a:rPr lang="en-CA" altLang="en-US" sz="1600" dirty="0">
                <a:sym typeface="+mn-ea"/>
              </a:rPr>
              <a:t>: There are no significant autocorrelation coefficients after lag 0. This means that the stationary process is completely random with no relation with previous one.</a:t>
            </a:r>
          </a:p>
          <a:p>
            <a:pPr marL="0" indent="0" algn="just">
              <a:buNone/>
            </a:pPr>
            <a:endParaRPr lang="en-CA" altLang="en-US" sz="1800" dirty="0">
              <a:sym typeface="+mn-ea"/>
            </a:endParaRPr>
          </a:p>
          <a:p>
            <a:pPr marL="0" indent="0" algn="just">
              <a:buNone/>
            </a:pPr>
            <a:r>
              <a:rPr lang="en-CA" altLang="en-US" sz="2000" b="1" dirty="0">
                <a:sym typeface="+mn-ea"/>
              </a:rPr>
              <a:t>Decomposing:</a:t>
            </a:r>
          </a:p>
          <a:p>
            <a:pPr marL="0" indent="0" algn="just">
              <a:buNone/>
            </a:pPr>
            <a:r>
              <a:rPr lang="en-CA" altLang="en-US" sz="1600" dirty="0">
                <a:sym typeface="+mn-ea"/>
              </a:rPr>
              <a:t>Decomposing the time series into three distinct components: trend, seasonality and noise for each state. </a:t>
            </a:r>
          </a:p>
          <a:p>
            <a:pPr marL="0" indent="0" algn="just">
              <a:buNone/>
            </a:pPr>
            <a:r>
              <a:rPr lang="en-CA" altLang="en-US" sz="1400" dirty="0">
                <a:sym typeface="+mn-ea"/>
              </a:rPr>
              <a:t>Divided the </a:t>
            </a:r>
            <a:r>
              <a:rPr lang="en-CA" altLang="en-US" sz="1400" dirty="0" err="1">
                <a:sym typeface="+mn-ea"/>
              </a:rPr>
              <a:t>df</a:t>
            </a:r>
            <a:r>
              <a:rPr lang="en-CA" altLang="en-US" sz="1400" dirty="0">
                <a:sym typeface="+mn-ea"/>
              </a:rPr>
              <a:t> of each states into Training and Testing. (</a:t>
            </a:r>
            <a:r>
              <a:rPr lang="en-CA" altLang="en-US" sz="1400" i="1" dirty="0">
                <a:sym typeface="+mn-ea"/>
              </a:rPr>
              <a:t>Each state of ABC Manufacturing has 46 rows in the dataset, hence </a:t>
            </a:r>
            <a:r>
              <a:rPr lang="en-CA" altLang="en-US" sz="1400" i="1" dirty="0" smtClean="0">
                <a:sym typeface="+mn-ea"/>
              </a:rPr>
              <a:t>split </a:t>
            </a:r>
            <a:r>
              <a:rPr lang="en-CA" altLang="en-US" sz="1400" i="1" dirty="0">
                <a:sym typeface="+mn-ea"/>
              </a:rPr>
              <a:t>75% of data (first 34 rows) into training and 25% into testing dataset (last 12 rows)</a:t>
            </a:r>
            <a:r>
              <a:rPr lang="en-CA" altLang="en-US" sz="1400" dirty="0">
                <a:sym typeface="+mn-ea"/>
              </a:rPr>
              <a:t> )</a:t>
            </a:r>
          </a:p>
          <a:p>
            <a:pPr marL="0" indent="0" algn="just">
              <a:buNone/>
            </a:pPr>
            <a:endParaRPr lang="en-CA" altLang="en-US" sz="1600" dirty="0"/>
          </a:p>
          <a:p>
            <a:pPr algn="just"/>
            <a:endParaRPr lang="en-CA" altLang="en-US" sz="1800" dirty="0"/>
          </a:p>
        </p:txBody>
      </p:sp>
      <p:pic>
        <p:nvPicPr>
          <p:cNvPr id="22" name="Picture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63285" y="186055"/>
            <a:ext cx="6050915" cy="290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770" y="3695700"/>
            <a:ext cx="3035935" cy="298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9710" y="3639820"/>
            <a:ext cx="3082290" cy="32188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6699885" y="3195955"/>
            <a:ext cx="224028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2665" b="1"/>
              <a:t>ADF Test 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9528175" y="3162300"/>
            <a:ext cx="224028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2665" b="1"/>
              <a:t>ACF Plot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40" y="160020"/>
            <a:ext cx="10515600" cy="572135"/>
          </a:xfrm>
        </p:spPr>
        <p:txBody>
          <a:bodyPr>
            <a:normAutofit/>
          </a:bodyPr>
          <a:lstStyle/>
          <a:p>
            <a:r>
              <a:rPr lang="en-CA" altLang="en-US" sz="2800" b="1" dirty="0">
                <a:latin typeface="+mn-lt"/>
                <a:sym typeface="+mn-ea"/>
              </a:rPr>
              <a:t>Model Building, Cross-Validation and Visualization:</a:t>
            </a:r>
            <a:endParaRPr lang="en-CA" altLang="en-US" sz="2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085" y="639445"/>
            <a:ext cx="11089005" cy="16967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CA" altLang="en-US" sz="1600" dirty="0">
                <a:sym typeface="+mn-ea"/>
              </a:rPr>
              <a:t>As per the plot in the previous slide, the dataset is stationary and we have seasonality and trend in it, hence we have chosen the SARIMA model. </a:t>
            </a:r>
          </a:p>
          <a:p>
            <a:pPr marL="0" indent="0" algn="just">
              <a:buNone/>
            </a:pPr>
            <a:r>
              <a:rPr lang="en-CA" altLang="en-US" sz="1600" dirty="0">
                <a:sym typeface="+mn-ea"/>
              </a:rPr>
              <a:t>Three models have been used for each state of ABC </a:t>
            </a:r>
            <a:r>
              <a:rPr lang="en-CA" altLang="en-US" sz="1600" dirty="0" smtClean="0">
                <a:sym typeface="+mn-ea"/>
              </a:rPr>
              <a:t>Manufacturing </a:t>
            </a:r>
            <a:r>
              <a:rPr lang="en-CA" altLang="en-US" sz="1600" dirty="0">
                <a:sym typeface="+mn-ea"/>
              </a:rPr>
              <a:t>to find the optimized parameters for our time series.</a:t>
            </a:r>
          </a:p>
          <a:p>
            <a:pPr algn="just">
              <a:lnSpc>
                <a:spcPct val="60000"/>
              </a:lnSpc>
            </a:pPr>
            <a:r>
              <a:rPr lang="en-CA" altLang="en-US" sz="1600" dirty="0" smtClean="0">
                <a:sym typeface="+mn-ea"/>
              </a:rPr>
              <a:t>Giving </a:t>
            </a:r>
            <a:r>
              <a:rPr lang="en-CA" altLang="en-US" sz="1600" dirty="0">
                <a:sym typeface="+mn-ea"/>
              </a:rPr>
              <a:t>the values for the parameters </a:t>
            </a:r>
            <a:r>
              <a:rPr lang="en-CA" altLang="en-US" sz="1600" dirty="0" err="1">
                <a:sym typeface="+mn-ea"/>
              </a:rPr>
              <a:t>p,d,q</a:t>
            </a:r>
            <a:r>
              <a:rPr lang="en-CA" altLang="en-US" sz="1600" dirty="0">
                <a:sym typeface="+mn-ea"/>
              </a:rPr>
              <a:t> and Seasonality P,D and Q based on the stationarity, PACF and ACF plot.</a:t>
            </a:r>
          </a:p>
          <a:p>
            <a:pPr algn="just">
              <a:lnSpc>
                <a:spcPct val="60000"/>
              </a:lnSpc>
            </a:pPr>
            <a:r>
              <a:rPr lang="en-CA" altLang="en-US" sz="1600" dirty="0" err="1" smtClean="0">
                <a:sym typeface="+mn-ea"/>
              </a:rPr>
              <a:t>Auto_Arima</a:t>
            </a:r>
            <a:r>
              <a:rPr lang="en-CA" altLang="en-US" sz="1600" dirty="0" smtClean="0">
                <a:sym typeface="+mn-ea"/>
              </a:rPr>
              <a:t> </a:t>
            </a:r>
            <a:r>
              <a:rPr lang="en-CA" altLang="en-US" sz="1600" dirty="0">
                <a:sym typeface="+mn-ea"/>
              </a:rPr>
              <a:t>model which generates the random parameters for the attributes. </a:t>
            </a:r>
          </a:p>
          <a:p>
            <a:pPr algn="just">
              <a:lnSpc>
                <a:spcPct val="60000"/>
              </a:lnSpc>
            </a:pPr>
            <a:r>
              <a:rPr lang="en-CA" altLang="en-US" sz="1600" dirty="0" smtClean="0">
                <a:sym typeface="+mn-ea"/>
              </a:rPr>
              <a:t>Grid </a:t>
            </a:r>
            <a:r>
              <a:rPr lang="en-CA" altLang="en-US" sz="1600" dirty="0">
                <a:sym typeface="+mn-ea"/>
              </a:rPr>
              <a:t>search to obtain the best optimized parameters for the time series. </a:t>
            </a:r>
          </a:p>
          <a:p>
            <a:pPr marL="0" indent="0" algn="just">
              <a:buNone/>
            </a:pPr>
            <a:endParaRPr lang="en-CA" altLang="en-US" sz="1800" dirty="0"/>
          </a:p>
          <a:p>
            <a:pPr algn="just"/>
            <a:endParaRPr lang="en-CA" altLang="en-US" sz="1800" dirty="0"/>
          </a:p>
        </p:txBody>
      </p:sp>
      <p:graphicFrame>
        <p:nvGraphicFramePr>
          <p:cNvPr id="8" name="Object 7"/>
          <p:cNvGraphicFramePr/>
          <p:nvPr/>
        </p:nvGraphicFramePr>
        <p:xfrm>
          <a:off x="4462145" y="2745740"/>
          <a:ext cx="3872865" cy="386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3" imgW="7658100" imgH="6362700" progId="Paint.Picture">
                  <p:embed/>
                </p:oleObj>
              </mc:Choice>
              <mc:Fallback>
                <p:oleObj r:id="rId3" imgW="7658100" imgH="63627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2145" y="2745740"/>
                        <a:ext cx="3872865" cy="3865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/>
          <p:nvPr/>
        </p:nvGraphicFramePr>
        <p:xfrm>
          <a:off x="8335010" y="2681605"/>
          <a:ext cx="3856990" cy="393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5" imgW="7665720" imgH="6362700" progId="Paint.Picture">
                  <p:embed/>
                </p:oleObj>
              </mc:Choice>
              <mc:Fallback>
                <p:oleObj r:id="rId5" imgW="7665720" imgH="636270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5010" y="2681605"/>
                        <a:ext cx="3856990" cy="3930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/>
          <p:nvPr/>
        </p:nvGraphicFramePr>
        <p:xfrm>
          <a:off x="164465" y="2745740"/>
          <a:ext cx="4213225" cy="3866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7" imgW="7680960" imgH="6362700" progId="Paint.Picture">
                  <p:embed/>
                </p:oleObj>
              </mc:Choice>
              <mc:Fallback>
                <p:oleObj r:id="rId7" imgW="7680960" imgH="6362700" progId="Paint.Picture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4465" y="2745740"/>
                        <a:ext cx="4213225" cy="3866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/>
        </p:nvSpPr>
        <p:spPr>
          <a:xfrm>
            <a:off x="443230" y="2335530"/>
            <a:ext cx="10515600" cy="48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2000" b="1"/>
              <a:t>Uttar Pradesh: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220345" y="0"/>
            <a:ext cx="10515600" cy="48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2000" b="1"/>
              <a:t>Punjab:</a:t>
            </a: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65125" y="3291840"/>
            <a:ext cx="10515600" cy="48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2000" b="1"/>
              <a:t>Himachal Pradesh: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</p:nvPr>
        </p:nvGraphicFramePr>
        <p:xfrm>
          <a:off x="683895" y="412115"/>
          <a:ext cx="5278120" cy="2609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r:id="rId3" imgW="7680960" imgH="6400800" progId="Paint.Picture">
                  <p:embed/>
                </p:oleObj>
              </mc:Choice>
              <mc:Fallback>
                <p:oleObj r:id="rId3" imgW="7680960" imgH="6400800" progId="Paint.Picture">
                  <p:embed/>
                  <p:pic>
                    <p:nvPicPr>
                      <p:cNvPr id="0" name="Picture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895" y="412115"/>
                        <a:ext cx="5278120" cy="2609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 Placeholder 2"/>
          <p:cNvSpPr>
            <a:spLocks noGrp="1"/>
          </p:cNvSpPr>
          <p:nvPr/>
        </p:nvSpPr>
        <p:spPr>
          <a:xfrm>
            <a:off x="819785" y="3112135"/>
            <a:ext cx="11089005" cy="290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altLang="en-US" sz="1400" dirty="0"/>
              <a:t>Model 2 - </a:t>
            </a:r>
            <a:r>
              <a:rPr lang="en-CA" altLang="en-US" sz="1400" dirty="0" err="1"/>
              <a:t>Auto_Arima</a:t>
            </a:r>
            <a:r>
              <a:rPr lang="en-CA" altLang="en-US" sz="1400" dirty="0"/>
              <a:t> </a:t>
            </a:r>
            <a:r>
              <a:rPr lang="en-CA" altLang="en-US" sz="1400" dirty="0" smtClean="0"/>
              <a:t>has </a:t>
            </a:r>
            <a:r>
              <a:rPr lang="en-CA" altLang="en-US" sz="1400" dirty="0"/>
              <a:t>MAPE </a:t>
            </a:r>
            <a:r>
              <a:rPr lang="en-CA" altLang="en-US" sz="1400" dirty="0" smtClean="0"/>
              <a:t>value of 49.13.   </a:t>
            </a:r>
            <a:endParaRPr lang="en-CA" altLang="en-US" sz="1400" dirty="0"/>
          </a:p>
          <a:p>
            <a:pPr algn="just"/>
            <a:endParaRPr lang="en-CA" altLang="en-US" sz="1400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sz="half" idx="2"/>
          </p:nvPr>
        </p:nvGraphicFramePr>
        <p:xfrm>
          <a:off x="6322060" y="413385"/>
          <a:ext cx="5516880" cy="260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r:id="rId5" imgW="7711440" imgH="6400800" progId="Paint.Picture">
                  <p:embed/>
                </p:oleObj>
              </mc:Choice>
              <mc:Fallback>
                <p:oleObj r:id="rId5" imgW="7711440" imgH="6400800" progId="Paint.Picture">
                  <p:embed/>
                  <p:pic>
                    <p:nvPicPr>
                      <p:cNvPr id="0" name="Picture 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2060" y="413385"/>
                        <a:ext cx="5516880" cy="2607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/>
          <p:nvPr/>
        </p:nvGraphicFramePr>
        <p:xfrm>
          <a:off x="819785" y="3711575"/>
          <a:ext cx="5006975" cy="252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r:id="rId7" imgW="7711440" imgH="6400800" progId="Paint.Picture">
                  <p:embed/>
                </p:oleObj>
              </mc:Choice>
              <mc:Fallback>
                <p:oleObj r:id="rId7" imgW="7711440" imgH="6400800" progId="Paint.Picture">
                  <p:embed/>
                  <p:pic>
                    <p:nvPicPr>
                      <p:cNvPr id="0" name="Picture 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9785" y="3711575"/>
                        <a:ext cx="5006975" cy="2529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Content Placeholder 2"/>
          <p:cNvSpPr>
            <a:spLocks noGrp="1"/>
          </p:cNvSpPr>
          <p:nvPr/>
        </p:nvSpPr>
        <p:spPr>
          <a:xfrm>
            <a:off x="819785" y="6299200"/>
            <a:ext cx="11089005" cy="290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altLang="en-US" sz="1400" dirty="0"/>
              <a:t>Model 2 - </a:t>
            </a:r>
            <a:r>
              <a:rPr lang="en-CA" altLang="en-US" sz="1400" dirty="0" err="1"/>
              <a:t>Auto_Arima</a:t>
            </a:r>
            <a:r>
              <a:rPr lang="en-CA" altLang="en-US" sz="1400" dirty="0"/>
              <a:t> </a:t>
            </a:r>
            <a:r>
              <a:rPr lang="en-CA" altLang="en-US" sz="1400" dirty="0" smtClean="0"/>
              <a:t>has </a:t>
            </a:r>
            <a:r>
              <a:rPr lang="en-CA" altLang="en-US" sz="1400" dirty="0"/>
              <a:t>MAPE </a:t>
            </a:r>
            <a:r>
              <a:rPr lang="en-CA" altLang="en-US" sz="1400" dirty="0" smtClean="0"/>
              <a:t>value of 144.23  </a:t>
            </a:r>
            <a:endParaRPr lang="en-CA" altLang="en-US" sz="1400" dirty="0"/>
          </a:p>
          <a:p>
            <a:pPr algn="just"/>
            <a:endParaRPr lang="en-CA" altLang="en-US" sz="1400" dirty="0"/>
          </a:p>
        </p:txBody>
      </p:sp>
      <p:graphicFrame>
        <p:nvGraphicFramePr>
          <p:cNvPr id="29" name="Object 28"/>
          <p:cNvGraphicFramePr/>
          <p:nvPr/>
        </p:nvGraphicFramePr>
        <p:xfrm>
          <a:off x="6411595" y="3771900"/>
          <a:ext cx="5118100" cy="252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r:id="rId9" imgW="7711440" imgH="6400800" progId="Paint.Picture">
                  <p:embed/>
                </p:oleObj>
              </mc:Choice>
              <mc:Fallback>
                <p:oleObj r:id="rId9" imgW="7711440" imgH="6400800" progId="Paint.Picture">
                  <p:embed/>
                  <p:pic>
                    <p:nvPicPr>
                      <p:cNvPr id="0" name="Picture 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11595" y="3771900"/>
                        <a:ext cx="5118100" cy="2526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/>
        </p:nvSpPr>
        <p:spPr>
          <a:xfrm>
            <a:off x="220345" y="0"/>
            <a:ext cx="10515600" cy="48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2000" b="1"/>
              <a:t>Haryana:</a:t>
            </a: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365125" y="3291840"/>
            <a:ext cx="10515600" cy="48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2000" b="1"/>
              <a:t>Uttarakhand:</a:t>
            </a:r>
          </a:p>
        </p:txBody>
      </p:sp>
      <p:sp>
        <p:nvSpPr>
          <p:cNvPr id="21" name="Content Placeholder 2"/>
          <p:cNvSpPr>
            <a:spLocks noGrp="1"/>
          </p:cNvSpPr>
          <p:nvPr/>
        </p:nvSpPr>
        <p:spPr>
          <a:xfrm>
            <a:off x="819785" y="3112135"/>
            <a:ext cx="11089005" cy="290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altLang="en-US" sz="1400" dirty="0"/>
              <a:t>Model 2 </a:t>
            </a:r>
            <a:r>
              <a:rPr lang="en-CA" altLang="en-US" sz="1400" dirty="0" smtClean="0"/>
              <a:t>– </a:t>
            </a:r>
            <a:r>
              <a:rPr lang="en-CA" altLang="en-US" sz="1400" dirty="0" err="1" smtClean="0"/>
              <a:t>Auto_Arima</a:t>
            </a:r>
            <a:r>
              <a:rPr lang="en-CA" altLang="en-US" sz="1400" dirty="0" smtClean="0"/>
              <a:t> has </a:t>
            </a:r>
            <a:r>
              <a:rPr lang="en-CA" altLang="en-US" sz="1400" dirty="0"/>
              <a:t>MAPE </a:t>
            </a:r>
            <a:r>
              <a:rPr lang="en-CA" altLang="en-US" sz="1400" dirty="0" smtClean="0"/>
              <a:t>value of 90.30.   </a:t>
            </a:r>
            <a:endParaRPr lang="en-CA" altLang="en-US" sz="1400" dirty="0"/>
          </a:p>
          <a:p>
            <a:pPr algn="just"/>
            <a:endParaRPr lang="en-CA" altLang="en-US" sz="1400" dirty="0"/>
          </a:p>
        </p:txBody>
      </p:sp>
      <p:sp>
        <p:nvSpPr>
          <p:cNvPr id="28" name="Content Placeholder 2"/>
          <p:cNvSpPr>
            <a:spLocks noGrp="1"/>
          </p:cNvSpPr>
          <p:nvPr/>
        </p:nvSpPr>
        <p:spPr>
          <a:xfrm>
            <a:off x="819785" y="6299200"/>
            <a:ext cx="11089005" cy="290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altLang="en-US" sz="1400" dirty="0"/>
              <a:t>Model 2 - </a:t>
            </a:r>
            <a:r>
              <a:rPr lang="en-CA" altLang="en-US" sz="1400" dirty="0" err="1"/>
              <a:t>Auto_Arima</a:t>
            </a:r>
            <a:r>
              <a:rPr lang="en-CA" altLang="en-US" sz="1400" dirty="0"/>
              <a:t> </a:t>
            </a:r>
            <a:r>
              <a:rPr lang="en-CA" altLang="en-US" sz="1400" dirty="0" smtClean="0"/>
              <a:t>has </a:t>
            </a:r>
            <a:r>
              <a:rPr lang="en-CA" altLang="en-US" sz="1400" dirty="0"/>
              <a:t>MAPE </a:t>
            </a:r>
            <a:r>
              <a:rPr lang="en-CA" altLang="en-US" sz="1400" dirty="0" smtClean="0"/>
              <a:t>value of 33.16.   </a:t>
            </a:r>
            <a:endParaRPr lang="en-CA" altLang="en-US" sz="1400" dirty="0"/>
          </a:p>
          <a:p>
            <a:pPr algn="just"/>
            <a:endParaRPr lang="en-CA" altLang="en-US" sz="1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63880" y="356870"/>
          <a:ext cx="5262880" cy="268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r:id="rId3" imgW="7741920" imgH="6400800" progId="Paint.Picture">
                  <p:embed/>
                </p:oleObj>
              </mc:Choice>
              <mc:Fallback>
                <p:oleObj r:id="rId3" imgW="7741920" imgH="640080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" y="356870"/>
                        <a:ext cx="5262880" cy="268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/>
          <p:nvPr/>
        </p:nvGraphicFramePr>
        <p:xfrm>
          <a:off x="6411595" y="356235"/>
          <a:ext cx="5497195" cy="256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r:id="rId5" imgW="7741920" imgH="6400800" progId="Paint.Picture">
                  <p:embed/>
                </p:oleObj>
              </mc:Choice>
              <mc:Fallback>
                <p:oleObj r:id="rId5" imgW="7741920" imgH="6400800" progId="Paint.Picture">
                  <p:embed/>
                  <p:pic>
                    <p:nvPicPr>
                      <p:cNvPr id="0" name="Picture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1595" y="356235"/>
                        <a:ext cx="5497195" cy="256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/>
          <p:nvPr/>
        </p:nvGraphicFramePr>
        <p:xfrm>
          <a:off x="819785" y="3703955"/>
          <a:ext cx="5194935" cy="259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r:id="rId7" imgW="7741920" imgH="6400800" progId="Paint.Picture">
                  <p:embed/>
                </p:oleObj>
              </mc:Choice>
              <mc:Fallback>
                <p:oleObj r:id="rId7" imgW="7741920" imgH="6400800" progId="Paint.Picture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9785" y="3703955"/>
                        <a:ext cx="5194935" cy="2594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/>
          <p:nvPr/>
        </p:nvGraphicFramePr>
        <p:xfrm>
          <a:off x="6411595" y="3703320"/>
          <a:ext cx="5497195" cy="259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r:id="rId9" imgW="7741920" imgH="6400800" progId="Paint.Picture">
                  <p:embed/>
                </p:oleObj>
              </mc:Choice>
              <mc:Fallback>
                <p:oleObj r:id="rId9" imgW="7741920" imgH="6400800" progId="Paint.Picture">
                  <p:embed/>
                  <p:pic>
                    <p:nvPicPr>
                      <p:cNvPr id="0" name="Picture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11595" y="3703320"/>
                        <a:ext cx="5497195" cy="2595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40" y="160020"/>
            <a:ext cx="10515600" cy="572135"/>
          </a:xfrm>
        </p:spPr>
        <p:txBody>
          <a:bodyPr>
            <a:normAutofit/>
          </a:bodyPr>
          <a:lstStyle/>
          <a:p>
            <a:r>
              <a:rPr lang="en-CA" altLang="en-US" sz="2800" b="1"/>
              <a:t>Observation: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085" y="639445"/>
            <a:ext cx="11089005" cy="32988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CA" altLang="en-US" sz="1600" dirty="0"/>
              <a:t>1. ABC Manufacturing has been split into 5 states - Uttar Pradesh, Punjab, Himachal Pradesh, Haryana and </a:t>
            </a:r>
            <a:r>
              <a:rPr lang="en-CA" altLang="en-US" sz="1600" dirty="0" err="1"/>
              <a:t>Uttarakhand</a:t>
            </a:r>
            <a:r>
              <a:rPr lang="en-CA" altLang="en-US" sz="1600" dirty="0"/>
              <a:t>, and the forecasting has been done for each states using 3 models - a base model using parameters obtained from ACF and PACF plots, an </a:t>
            </a:r>
            <a:r>
              <a:rPr lang="en-CA" altLang="en-US" sz="1600" dirty="0" err="1"/>
              <a:t>auto_arima</a:t>
            </a:r>
            <a:r>
              <a:rPr lang="en-CA" altLang="en-US" sz="1600" dirty="0"/>
              <a:t> model, which will run various models for different parameters and give the best parameters, and </a:t>
            </a:r>
            <a:r>
              <a:rPr lang="en-CA" altLang="en-US" sz="1600" dirty="0" err="1"/>
              <a:t>hyperparameter</a:t>
            </a:r>
            <a:r>
              <a:rPr lang="en-CA" altLang="en-US" sz="1600" dirty="0"/>
              <a:t> tuning, in the form of grid search, which will run various models and then give the best optimized parameters for least MAPE (mean absolute percentage error).</a:t>
            </a:r>
          </a:p>
          <a:p>
            <a:pPr marL="0" indent="0" algn="just">
              <a:buNone/>
            </a:pPr>
            <a:r>
              <a:rPr lang="en-CA" altLang="en-US" sz="1600" dirty="0"/>
              <a:t>2. From the above States, UP and UT seem to give a good forecast and decent MAPE for the data provided, while the rest of the States have relatively poor MAPE and fit to the forecasting. </a:t>
            </a:r>
          </a:p>
          <a:p>
            <a:pPr marL="0" indent="0" algn="just">
              <a:buNone/>
            </a:pPr>
            <a:r>
              <a:rPr lang="en-CA" altLang="en-US" sz="1600" dirty="0"/>
              <a:t>3.MAPE is sensitive to extreme forecasted values. For </a:t>
            </a:r>
            <a:r>
              <a:rPr lang="en-CA" altLang="en-US" sz="1600" dirty="0" err="1"/>
              <a:t>eg</a:t>
            </a:r>
            <a:r>
              <a:rPr lang="en-CA" altLang="en-US" sz="1600" dirty="0"/>
              <a:t>. if the original value is 50, and the forecasted value is 400, it is 8x the original, this will significantly effect the MAPE for the model. </a:t>
            </a:r>
          </a:p>
          <a:p>
            <a:pPr marL="0" indent="0" algn="just">
              <a:buNone/>
            </a:pPr>
            <a:r>
              <a:rPr lang="en-CA" altLang="en-US" sz="1600" dirty="0" smtClean="0"/>
              <a:t>4. </a:t>
            </a:r>
            <a:r>
              <a:rPr lang="en-CA" altLang="en-US" sz="1600" dirty="0"/>
              <a:t>T</a:t>
            </a:r>
            <a:r>
              <a:rPr lang="en-CA" altLang="en-US" sz="1600" dirty="0" smtClean="0"/>
              <a:t>ry </a:t>
            </a:r>
            <a:r>
              <a:rPr lang="en-CA" altLang="en-US" sz="1600" dirty="0"/>
              <a:t>to improve the model </a:t>
            </a:r>
            <a:r>
              <a:rPr lang="en-CA" altLang="en-US" sz="1600" dirty="0" smtClean="0"/>
              <a:t>further by </a:t>
            </a:r>
            <a:r>
              <a:rPr lang="en-CA" altLang="en-US" sz="1600" dirty="0"/>
              <a:t>cleaning the </a:t>
            </a:r>
            <a:r>
              <a:rPr lang="en-CA" altLang="en-US" sz="1600" dirty="0" smtClean="0"/>
              <a:t>data either </a:t>
            </a:r>
            <a:r>
              <a:rPr lang="en-CA" altLang="en-US" sz="1600" dirty="0"/>
              <a:t>by removing the </a:t>
            </a:r>
            <a:r>
              <a:rPr lang="en-CA" altLang="en-US" sz="1600" dirty="0" smtClean="0"/>
              <a:t>outliers </a:t>
            </a:r>
            <a:r>
              <a:rPr lang="en-CA" altLang="en-US" sz="1600" dirty="0"/>
              <a:t>using 1.5 +- </a:t>
            </a:r>
            <a:r>
              <a:rPr lang="en-CA" altLang="en-US" sz="1600" dirty="0" smtClean="0"/>
              <a:t>IQR, or </a:t>
            </a:r>
            <a:r>
              <a:rPr lang="en-CA" altLang="en-US" sz="1600" dirty="0"/>
              <a:t>by using absolute z-score and then removing the outliers and try fitting the model again and see if this might lead to better forecast and lower </a:t>
            </a:r>
            <a:r>
              <a:rPr lang="en-CA" altLang="en-US" sz="1600" dirty="0" smtClean="0"/>
              <a:t>MAPE. </a:t>
            </a:r>
            <a:endParaRPr lang="en-CA" altLang="en-US" sz="1600" dirty="0"/>
          </a:p>
        </p:txBody>
      </p:sp>
      <p:sp>
        <p:nvSpPr>
          <p:cNvPr id="16" name="Title 1"/>
          <p:cNvSpPr>
            <a:spLocks noGrp="1"/>
          </p:cNvSpPr>
          <p:nvPr/>
        </p:nvSpPr>
        <p:spPr>
          <a:xfrm>
            <a:off x="307340" y="4021455"/>
            <a:ext cx="10515600" cy="480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2800" b="1"/>
              <a:t>Recommendation:</a:t>
            </a:r>
          </a:p>
        </p:txBody>
      </p:sp>
      <p:sp>
        <p:nvSpPr>
          <p:cNvPr id="100" name="Text Box 99"/>
          <p:cNvSpPr txBox="1"/>
          <p:nvPr/>
        </p:nvSpPr>
        <p:spPr>
          <a:xfrm>
            <a:off x="721995" y="4584700"/>
            <a:ext cx="110051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CA" altLang="en-US" sz="1600" b="0"/>
              <a:t>Based on the forecast of five states, we can infer that the company can expect the sales to be in an average level for the Financial year 2018-2019. </a:t>
            </a:r>
            <a:endParaRPr lang="en-CA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585970"/>
            <a:ext cx="10515600" cy="1325563"/>
          </a:xfrm>
        </p:spPr>
        <p:txBody>
          <a:bodyPr/>
          <a:lstStyle/>
          <a:p>
            <a:r>
              <a:rPr lang="en-CA" altLang="en-US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927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SimSun</vt:lpstr>
      <vt:lpstr>Arial</vt:lpstr>
      <vt:lpstr>Calibri</vt:lpstr>
      <vt:lpstr>Calibri Light</vt:lpstr>
      <vt:lpstr>Office Theme</vt:lpstr>
      <vt:lpstr>Gear Drives</vt:lpstr>
      <vt:lpstr>Business Cooperate</vt:lpstr>
      <vt:lpstr>Bitmap Image</vt:lpstr>
      <vt:lpstr>PowerPoint Presentation</vt:lpstr>
      <vt:lpstr>Problem and objectives</vt:lpstr>
      <vt:lpstr>PowerPoint Presentation</vt:lpstr>
      <vt:lpstr>PowerPoint Presentation</vt:lpstr>
      <vt:lpstr>Model Building, Cross-Validation and Visualization:</vt:lpstr>
      <vt:lpstr>PowerPoint Presentation</vt:lpstr>
      <vt:lpstr>PowerPoint Presentation</vt:lpstr>
      <vt:lpstr>Observation: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Ananth</cp:lastModifiedBy>
  <cp:revision>23</cp:revision>
  <dcterms:created xsi:type="dcterms:W3CDTF">2023-02-17T20:43:42Z</dcterms:created>
  <dcterms:modified xsi:type="dcterms:W3CDTF">2023-11-16T20:38:55Z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005404F4C11044C2914E92048B61DF54</vt:lpwstr>
  </property>
  <property fmtid="{D5CDD505-2E9C-101B-9397-08002B2CF9AE}" pid="3" name="KSOProductBuildVer">
    <vt:lpwstr>1033-11.2.0.11440</vt:lpwstr>
  </property>
</Properties>
</file>