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256" r:id="rId2"/>
    <p:sldId id="257" r:id="rId3"/>
    <p:sldId id="258" r:id="rId4"/>
    <p:sldId id="259" r:id="rId5"/>
    <p:sldId id="261" r:id="rId6"/>
    <p:sldId id="262" r:id="rId7"/>
    <p:sldId id="263" r:id="rId8"/>
    <p:sldId id="264" r:id="rId9"/>
    <p:sldId id="265" r:id="rId10"/>
  </p:sldIdLst>
  <p:sldSz cx="10287000" cy="6858000" type="35mm"/>
  <p:notesSz cx="6858000" cy="9144000"/>
  <p:defaultTextStyle>
    <a:defPPr>
      <a:defRPr lang="en-US"/>
    </a:defPPr>
    <a:lvl1pPr marL="0" algn="l" defTabSz="853158" rtl="0" eaLnBrk="1" latinLnBrk="0" hangingPunct="1">
      <a:defRPr sz="1700" kern="1200">
        <a:solidFill>
          <a:schemeClr val="tx1"/>
        </a:solidFill>
        <a:latin typeface="+mn-lt"/>
        <a:ea typeface="+mn-ea"/>
        <a:cs typeface="+mn-cs"/>
      </a:defRPr>
    </a:lvl1pPr>
    <a:lvl2pPr marL="426579" algn="l" defTabSz="853158" rtl="0" eaLnBrk="1" latinLnBrk="0" hangingPunct="1">
      <a:defRPr sz="1700" kern="1200">
        <a:solidFill>
          <a:schemeClr val="tx1"/>
        </a:solidFill>
        <a:latin typeface="+mn-lt"/>
        <a:ea typeface="+mn-ea"/>
        <a:cs typeface="+mn-cs"/>
      </a:defRPr>
    </a:lvl2pPr>
    <a:lvl3pPr marL="853158" algn="l" defTabSz="853158" rtl="0" eaLnBrk="1" latinLnBrk="0" hangingPunct="1">
      <a:defRPr sz="1700" kern="1200">
        <a:solidFill>
          <a:schemeClr val="tx1"/>
        </a:solidFill>
        <a:latin typeface="+mn-lt"/>
        <a:ea typeface="+mn-ea"/>
        <a:cs typeface="+mn-cs"/>
      </a:defRPr>
    </a:lvl3pPr>
    <a:lvl4pPr marL="1279737" algn="l" defTabSz="853158" rtl="0" eaLnBrk="1" latinLnBrk="0" hangingPunct="1">
      <a:defRPr sz="1700" kern="1200">
        <a:solidFill>
          <a:schemeClr val="tx1"/>
        </a:solidFill>
        <a:latin typeface="+mn-lt"/>
        <a:ea typeface="+mn-ea"/>
        <a:cs typeface="+mn-cs"/>
      </a:defRPr>
    </a:lvl4pPr>
    <a:lvl5pPr marL="1706318" algn="l" defTabSz="853158" rtl="0" eaLnBrk="1" latinLnBrk="0" hangingPunct="1">
      <a:defRPr sz="1700" kern="1200">
        <a:solidFill>
          <a:schemeClr val="tx1"/>
        </a:solidFill>
        <a:latin typeface="+mn-lt"/>
        <a:ea typeface="+mn-ea"/>
        <a:cs typeface="+mn-cs"/>
      </a:defRPr>
    </a:lvl5pPr>
    <a:lvl6pPr marL="2132895" algn="l" defTabSz="853158" rtl="0" eaLnBrk="1" latinLnBrk="0" hangingPunct="1">
      <a:defRPr sz="1700" kern="1200">
        <a:solidFill>
          <a:schemeClr val="tx1"/>
        </a:solidFill>
        <a:latin typeface="+mn-lt"/>
        <a:ea typeface="+mn-ea"/>
        <a:cs typeface="+mn-cs"/>
      </a:defRPr>
    </a:lvl6pPr>
    <a:lvl7pPr marL="2559474" algn="l" defTabSz="853158" rtl="0" eaLnBrk="1" latinLnBrk="0" hangingPunct="1">
      <a:defRPr sz="1700" kern="1200">
        <a:solidFill>
          <a:schemeClr val="tx1"/>
        </a:solidFill>
        <a:latin typeface="+mn-lt"/>
        <a:ea typeface="+mn-ea"/>
        <a:cs typeface="+mn-cs"/>
      </a:defRPr>
    </a:lvl7pPr>
    <a:lvl8pPr marL="2986055" algn="l" defTabSz="853158" rtl="0" eaLnBrk="1" latinLnBrk="0" hangingPunct="1">
      <a:defRPr sz="1700" kern="1200">
        <a:solidFill>
          <a:schemeClr val="tx1"/>
        </a:solidFill>
        <a:latin typeface="+mn-lt"/>
        <a:ea typeface="+mn-ea"/>
        <a:cs typeface="+mn-cs"/>
      </a:defRPr>
    </a:lvl8pPr>
    <a:lvl9pPr marL="3412634" algn="l" defTabSz="853158" rtl="0" eaLnBrk="1" latinLnBrk="0" hangingPunct="1">
      <a:defRPr sz="17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1040" y="-52"/>
      </p:cViewPr>
      <p:guideLst>
        <p:guide orient="horz" pos="2160"/>
        <p:guide pos="32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C1818C-3F15-4F56-AA1A-4FBE71F8C82A}" type="datetimeFigureOut">
              <a:rPr lang="en-US" smtClean="0"/>
              <a:pPr/>
              <a:t>6/21/2020</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61B7D3-05A3-4560-8CE4-0DE32886128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853158" rtl="0" eaLnBrk="1" latinLnBrk="0" hangingPunct="1">
      <a:defRPr sz="1200" kern="1200">
        <a:solidFill>
          <a:schemeClr val="tx1"/>
        </a:solidFill>
        <a:latin typeface="+mn-lt"/>
        <a:ea typeface="+mn-ea"/>
        <a:cs typeface="+mn-cs"/>
      </a:defRPr>
    </a:lvl1pPr>
    <a:lvl2pPr marL="426579" algn="l" defTabSz="853158" rtl="0" eaLnBrk="1" latinLnBrk="0" hangingPunct="1">
      <a:defRPr sz="1200" kern="1200">
        <a:solidFill>
          <a:schemeClr val="tx1"/>
        </a:solidFill>
        <a:latin typeface="+mn-lt"/>
        <a:ea typeface="+mn-ea"/>
        <a:cs typeface="+mn-cs"/>
      </a:defRPr>
    </a:lvl2pPr>
    <a:lvl3pPr marL="853158" algn="l" defTabSz="853158" rtl="0" eaLnBrk="1" latinLnBrk="0" hangingPunct="1">
      <a:defRPr sz="1200" kern="1200">
        <a:solidFill>
          <a:schemeClr val="tx1"/>
        </a:solidFill>
        <a:latin typeface="+mn-lt"/>
        <a:ea typeface="+mn-ea"/>
        <a:cs typeface="+mn-cs"/>
      </a:defRPr>
    </a:lvl3pPr>
    <a:lvl4pPr marL="1279737" algn="l" defTabSz="853158" rtl="0" eaLnBrk="1" latinLnBrk="0" hangingPunct="1">
      <a:defRPr sz="1200" kern="1200">
        <a:solidFill>
          <a:schemeClr val="tx1"/>
        </a:solidFill>
        <a:latin typeface="+mn-lt"/>
        <a:ea typeface="+mn-ea"/>
        <a:cs typeface="+mn-cs"/>
      </a:defRPr>
    </a:lvl4pPr>
    <a:lvl5pPr marL="1706318" algn="l" defTabSz="853158" rtl="0" eaLnBrk="1" latinLnBrk="0" hangingPunct="1">
      <a:defRPr sz="1200" kern="1200">
        <a:solidFill>
          <a:schemeClr val="tx1"/>
        </a:solidFill>
        <a:latin typeface="+mn-lt"/>
        <a:ea typeface="+mn-ea"/>
        <a:cs typeface="+mn-cs"/>
      </a:defRPr>
    </a:lvl5pPr>
    <a:lvl6pPr marL="2132895" algn="l" defTabSz="853158" rtl="0" eaLnBrk="1" latinLnBrk="0" hangingPunct="1">
      <a:defRPr sz="1200" kern="1200">
        <a:solidFill>
          <a:schemeClr val="tx1"/>
        </a:solidFill>
        <a:latin typeface="+mn-lt"/>
        <a:ea typeface="+mn-ea"/>
        <a:cs typeface="+mn-cs"/>
      </a:defRPr>
    </a:lvl6pPr>
    <a:lvl7pPr marL="2559474" algn="l" defTabSz="853158" rtl="0" eaLnBrk="1" latinLnBrk="0" hangingPunct="1">
      <a:defRPr sz="1200" kern="1200">
        <a:solidFill>
          <a:schemeClr val="tx1"/>
        </a:solidFill>
        <a:latin typeface="+mn-lt"/>
        <a:ea typeface="+mn-ea"/>
        <a:cs typeface="+mn-cs"/>
      </a:defRPr>
    </a:lvl7pPr>
    <a:lvl8pPr marL="2986055" algn="l" defTabSz="853158" rtl="0" eaLnBrk="1" latinLnBrk="0" hangingPunct="1">
      <a:defRPr sz="1200" kern="1200">
        <a:solidFill>
          <a:schemeClr val="tx1"/>
        </a:solidFill>
        <a:latin typeface="+mn-lt"/>
        <a:ea typeface="+mn-ea"/>
        <a:cs typeface="+mn-cs"/>
      </a:defRPr>
    </a:lvl8pPr>
    <a:lvl9pPr marL="3412634" algn="l" defTabSz="853158"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10287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0115550" y="3048"/>
            <a:ext cx="17145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7145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0287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64592" y="6391657"/>
            <a:ext cx="993724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543050" y="2819400"/>
            <a:ext cx="72009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857590B-B742-47BD-99E5-BFDEC08864D7}" type="datetime1">
              <a:rPr lang="en-US" smtClean="0"/>
              <a:pPr/>
              <a:t>6/21/2020</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74879" y="2420112"/>
            <a:ext cx="993724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71450" y="152400"/>
            <a:ext cx="993724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800600" y="2115312"/>
            <a:ext cx="685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906899" y="2209800"/>
            <a:ext cx="47320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886325" y="2199451"/>
            <a:ext cx="514350" cy="441325"/>
          </a:xfrm>
        </p:spPr>
        <p:txBody>
          <a:bodyPr/>
          <a:lstStyle>
            <a:lvl1pPr>
              <a:defRPr>
                <a:solidFill>
                  <a:schemeClr val="accent3">
                    <a:shade val="75000"/>
                  </a:schemeClr>
                </a:solidFill>
              </a:defRPr>
            </a:lvl1pPr>
          </a:lstStyle>
          <a:p>
            <a:fld id="{36713305-61F4-4284-9EE6-8B2BDC24DC4E}" type="slidenum">
              <a:rPr lang="en-US" smtClean="0"/>
              <a:pPr/>
              <a:t>‹#›</a:t>
            </a:fld>
            <a:endParaRPr lang="en-US"/>
          </a:p>
        </p:txBody>
      </p:sp>
      <p:sp>
        <p:nvSpPr>
          <p:cNvPr id="8" name="Title 7"/>
          <p:cNvSpPr>
            <a:spLocks noGrp="1"/>
          </p:cNvSpPr>
          <p:nvPr>
            <p:ph type="ctrTitle"/>
          </p:nvPr>
        </p:nvSpPr>
        <p:spPr>
          <a:xfrm>
            <a:off x="771525" y="381000"/>
            <a:ext cx="874395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1BF4A57-5A3A-427C-84D2-10E29989E6F6}" type="datetime1">
              <a:rPr lang="en-US" smtClean="0"/>
              <a:pPr/>
              <a:t>6/21/2020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713305-61F4-4284-9EE6-8B2BDC24DC4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0287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886700" y="0"/>
            <a:ext cx="24003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0287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7145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64592" y="6391657"/>
            <a:ext cx="993724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71450" y="155448"/>
            <a:ext cx="993724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914900"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7694676" y="2925763"/>
            <a:ext cx="685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7800975" y="3020251"/>
            <a:ext cx="47320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7780401" y="3009902"/>
            <a:ext cx="514350" cy="441325"/>
          </a:xfrm>
        </p:spPr>
        <p:txBody>
          <a:bodyPr/>
          <a:lstStyle/>
          <a:p>
            <a:fld id="{36713305-61F4-4284-9EE6-8B2BDC24DC4E}" type="slidenum">
              <a:rPr lang="en-US" smtClean="0"/>
              <a:pPr/>
              <a:t>‹#›</a:t>
            </a:fld>
            <a:endParaRPr lang="en-US"/>
          </a:p>
        </p:txBody>
      </p:sp>
      <p:sp>
        <p:nvSpPr>
          <p:cNvPr id="3" name="Vertical Text Placeholder 2"/>
          <p:cNvSpPr>
            <a:spLocks noGrp="1"/>
          </p:cNvSpPr>
          <p:nvPr>
            <p:ph type="body" orient="vert" idx="1"/>
          </p:nvPr>
        </p:nvSpPr>
        <p:spPr>
          <a:xfrm>
            <a:off x="342900" y="304800"/>
            <a:ext cx="737235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127EBA-46C1-4E06-AE47-92D7CD6A7700}" type="datetime1">
              <a:rPr lang="en-US" smtClean="0"/>
              <a:pPr/>
              <a:t>6/21/2020</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8315325" y="304802"/>
            <a:ext cx="1628775"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7917C08-3826-4CB3-991F-C6373C4867A7}" type="datetime1">
              <a:rPr lang="en-US" smtClean="0"/>
              <a:pPr/>
              <a:t>6/21/2020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906899" y="1026373"/>
            <a:ext cx="514350" cy="441325"/>
          </a:xfrm>
        </p:spPr>
        <p:txBody>
          <a:bodyPr/>
          <a:lstStyle/>
          <a:p>
            <a:fld id="{36713305-61F4-4284-9EE6-8B2BDC24DC4E}" type="slidenum">
              <a:rPr lang="en-US" smtClean="0"/>
              <a:pPr/>
              <a:t>‹#›</a:t>
            </a:fld>
            <a:endParaRPr lang="en-US"/>
          </a:p>
        </p:txBody>
      </p:sp>
      <p:sp>
        <p:nvSpPr>
          <p:cNvPr id="8" name="Content Placeholder 7"/>
          <p:cNvSpPr>
            <a:spLocks noGrp="1"/>
          </p:cNvSpPr>
          <p:nvPr>
            <p:ph sz="quarter" idx="1"/>
          </p:nvPr>
        </p:nvSpPr>
        <p:spPr>
          <a:xfrm>
            <a:off x="339471" y="1527048"/>
            <a:ext cx="956691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7145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0287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0287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0115550" y="19050"/>
            <a:ext cx="17145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71450" y="2286000"/>
            <a:ext cx="9937242"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74879" y="142352"/>
            <a:ext cx="9937242"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539479" y="2743200"/>
            <a:ext cx="7290196"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64592" y="6391657"/>
            <a:ext cx="993724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71450" y="152400"/>
            <a:ext cx="993724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E5AD8ACE-A783-4D97-87AF-F65204627732}" type="datetime1">
              <a:rPr lang="en-US" smtClean="0"/>
              <a:pPr/>
              <a:t>6/21/2020</a:t>
            </a:fld>
            <a:endParaRPr lang="en-US"/>
          </a:p>
        </p:txBody>
      </p:sp>
      <p:sp>
        <p:nvSpPr>
          <p:cNvPr id="8" name="Straight Connector 7"/>
          <p:cNvSpPr>
            <a:spLocks noChangeShapeType="1"/>
          </p:cNvSpPr>
          <p:nvPr/>
        </p:nvSpPr>
        <p:spPr bwMode="auto">
          <a:xfrm>
            <a:off x="171450" y="2438400"/>
            <a:ext cx="993724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800600" y="2115312"/>
            <a:ext cx="685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906899" y="2209800"/>
            <a:ext cx="47320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886325" y="2199451"/>
            <a:ext cx="514350" cy="441325"/>
          </a:xfrm>
        </p:spPr>
        <p:txBody>
          <a:bodyPr/>
          <a:lstStyle>
            <a:lvl1pPr>
              <a:defRPr>
                <a:solidFill>
                  <a:schemeClr val="accent3">
                    <a:shade val="75000"/>
                  </a:schemeClr>
                </a:solidFill>
              </a:defRPr>
            </a:lvl1pPr>
          </a:lstStyle>
          <a:p>
            <a:fld id="{36713305-61F4-4284-9EE6-8B2BDC24DC4E}" type="slidenum">
              <a:rPr lang="en-US" smtClean="0"/>
              <a:pPr/>
              <a:t>‹#›</a:t>
            </a:fld>
            <a:endParaRPr lang="en-US"/>
          </a:p>
        </p:txBody>
      </p:sp>
      <p:sp>
        <p:nvSpPr>
          <p:cNvPr id="2" name="Title 1"/>
          <p:cNvSpPr>
            <a:spLocks noGrp="1"/>
          </p:cNvSpPr>
          <p:nvPr>
            <p:ph type="title"/>
          </p:nvPr>
        </p:nvSpPr>
        <p:spPr>
          <a:xfrm>
            <a:off x="812602" y="533400"/>
            <a:ext cx="874395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39471" y="228600"/>
            <a:ext cx="96012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6515100" y="6409944"/>
            <a:ext cx="3425571" cy="365760"/>
          </a:xfrm>
        </p:spPr>
        <p:txBody>
          <a:bodyPr/>
          <a:lstStyle/>
          <a:p>
            <a:fld id="{7A8AAD94-54CB-4610-8D17-DC6B73B3818E}" type="datetime1">
              <a:rPr lang="en-US" smtClean="0"/>
              <a:pPr/>
              <a:t>6/21/2020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713305-61F4-4284-9EE6-8B2BDC24DC4E}" type="slidenum">
              <a:rPr lang="en-US" smtClean="0"/>
              <a:pPr/>
              <a:t>‹#›</a:t>
            </a:fld>
            <a:endParaRPr lang="en-US"/>
          </a:p>
        </p:txBody>
      </p:sp>
      <p:sp>
        <p:nvSpPr>
          <p:cNvPr id="8" name="Straight Connector 7"/>
          <p:cNvSpPr>
            <a:spLocks noChangeShapeType="1"/>
          </p:cNvSpPr>
          <p:nvPr/>
        </p:nvSpPr>
        <p:spPr bwMode="auto">
          <a:xfrm flipV="1">
            <a:off x="5133466" y="1575653"/>
            <a:ext cx="10036"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39471" y="1371600"/>
            <a:ext cx="4543425"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5400675" y="1371600"/>
            <a:ext cx="4543425"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51435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10287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0287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7145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10115550" y="0"/>
            <a:ext cx="17145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71450" y="1371600"/>
            <a:ext cx="9937242"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64163" y="6391656"/>
            <a:ext cx="9937242"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39471" y="1524000"/>
            <a:ext cx="4545212"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390247" y="1524000"/>
            <a:ext cx="4546997"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61F29B1-28F4-43F6-94A1-D768E40744E2}" type="datetime1">
              <a:rPr lang="en-US" smtClean="0"/>
              <a:pPr/>
              <a:t>6/21/2020</a:t>
            </a:fld>
            <a:endParaRPr lang="en-US"/>
          </a:p>
        </p:txBody>
      </p:sp>
      <p:sp>
        <p:nvSpPr>
          <p:cNvPr id="8" name="Footer Placeholder 7"/>
          <p:cNvSpPr>
            <a:spLocks noGrp="1"/>
          </p:cNvSpPr>
          <p:nvPr>
            <p:ph type="ftr" sz="quarter" idx="11"/>
          </p:nvPr>
        </p:nvSpPr>
        <p:spPr>
          <a:xfrm>
            <a:off x="342900" y="6409944"/>
            <a:ext cx="4029075" cy="365760"/>
          </a:xfrm>
        </p:spPr>
        <p:txBody>
          <a:bodyPr/>
          <a:lstStyle/>
          <a:p>
            <a:endParaRPr lang="en-US"/>
          </a:p>
        </p:txBody>
      </p:sp>
      <p:sp>
        <p:nvSpPr>
          <p:cNvPr id="15" name="Straight Connector 14"/>
          <p:cNvSpPr>
            <a:spLocks noChangeShapeType="1"/>
          </p:cNvSpPr>
          <p:nvPr/>
        </p:nvSpPr>
        <p:spPr bwMode="auto">
          <a:xfrm>
            <a:off x="171450" y="1280160"/>
            <a:ext cx="993724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71450" y="155448"/>
            <a:ext cx="993724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39471" y="2471383"/>
            <a:ext cx="4546854"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5400675" y="2471383"/>
            <a:ext cx="4543425"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800600" y="956036"/>
            <a:ext cx="685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906899" y="1050524"/>
            <a:ext cx="47320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886325" y="1042417"/>
            <a:ext cx="514350" cy="441325"/>
          </a:xfrm>
        </p:spPr>
        <p:txBody>
          <a:bodyPr/>
          <a:lstStyle>
            <a:lvl1pPr algn="ctr">
              <a:defRPr/>
            </a:lvl1pPr>
          </a:lstStyle>
          <a:p>
            <a:fld id="{36713305-61F4-4284-9EE6-8B2BDC24DC4E}"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9B4E1FE-0CDB-413B-837D-E55D73A78826}" type="datetime1">
              <a:rPr lang="en-US" smtClean="0"/>
              <a:pPr/>
              <a:t>6/21/2020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886325" y="1036021"/>
            <a:ext cx="514350" cy="441325"/>
          </a:xfrm>
        </p:spPr>
        <p:txBody>
          <a:bodyPr/>
          <a:lstStyle/>
          <a:p>
            <a:fld id="{36713305-61F4-4284-9EE6-8B2BDC24DC4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0287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10287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10115550" y="0"/>
            <a:ext cx="17145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7145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64592" y="6391657"/>
            <a:ext cx="993724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71450" y="158496"/>
            <a:ext cx="993724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4229C858-46DB-4EC3-AE5D-B170C8E331CE}" type="datetime1">
              <a:rPr lang="en-US" smtClean="0"/>
              <a:pPr/>
              <a:t>6/21/2020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800600" y="6324600"/>
            <a:ext cx="685800" cy="441324"/>
          </a:xfrm>
        </p:spPr>
        <p:txBody>
          <a:bodyPr/>
          <a:lstStyle>
            <a:lvl1pPr>
              <a:defRPr>
                <a:solidFill>
                  <a:srgbClr val="FFFFFF"/>
                </a:solidFill>
              </a:defRPr>
            </a:lvl1pPr>
          </a:lstStyle>
          <a:p>
            <a:fld id="{36713305-61F4-4284-9EE6-8B2BDC24DC4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71450" y="152400"/>
            <a:ext cx="9937242"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0287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0115550" y="0"/>
            <a:ext cx="17145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0287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7145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71450" y="609600"/>
            <a:ext cx="30861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28625" y="914400"/>
            <a:ext cx="2657475"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28625" y="1981201"/>
            <a:ext cx="2657475"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71450" y="152400"/>
            <a:ext cx="993724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71450" y="533400"/>
            <a:ext cx="993724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514725" y="685800"/>
            <a:ext cx="634365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457325" y="228600"/>
            <a:ext cx="685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563624" y="323088"/>
            <a:ext cx="47320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543050" y="312739"/>
            <a:ext cx="514350" cy="441325"/>
          </a:xfrm>
        </p:spPr>
        <p:txBody>
          <a:bodyPr/>
          <a:lstStyle>
            <a:lvl1pPr>
              <a:defRPr>
                <a:solidFill>
                  <a:schemeClr val="accent3">
                    <a:shade val="75000"/>
                  </a:schemeClr>
                </a:solidFill>
              </a:defRPr>
            </a:lvl1pPr>
          </a:lstStyle>
          <a:p>
            <a:fld id="{36713305-61F4-4284-9EE6-8B2BDC24DC4E}" type="slidenum">
              <a:rPr lang="en-US" smtClean="0"/>
              <a:pPr/>
              <a:t>‹#›</a:t>
            </a:fld>
            <a:endParaRPr lang="en-US"/>
          </a:p>
        </p:txBody>
      </p:sp>
      <p:sp>
        <p:nvSpPr>
          <p:cNvPr id="21" name="Rectangle 20"/>
          <p:cNvSpPr>
            <a:spLocks noChangeArrowheads="1"/>
          </p:cNvSpPr>
          <p:nvPr/>
        </p:nvSpPr>
        <p:spPr bwMode="auto">
          <a:xfrm>
            <a:off x="168021" y="6388386"/>
            <a:ext cx="993724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8C22A08E-C983-4987-8B8E-D3BF0952F57C}" type="datetime1">
              <a:rPr lang="en-US" smtClean="0"/>
              <a:pPr/>
              <a:t>6/21/2020</a:t>
            </a:fld>
            <a:endParaRPr lang="en-US"/>
          </a:p>
        </p:txBody>
      </p:sp>
      <p:sp>
        <p:nvSpPr>
          <p:cNvPr id="6" name="Footer Placeholder 5"/>
          <p:cNvSpPr>
            <a:spLocks noGrp="1"/>
          </p:cNvSpPr>
          <p:nvPr>
            <p:ph type="ftr" sz="quarter" idx="11"/>
          </p:nvPr>
        </p:nvSpPr>
        <p:spPr>
          <a:xfrm>
            <a:off x="339471" y="6410848"/>
            <a:ext cx="380619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71450" y="533400"/>
            <a:ext cx="993724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0287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10115550" y="0"/>
            <a:ext cx="17145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0287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7145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71450" y="152400"/>
            <a:ext cx="9937242"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71450" y="609600"/>
            <a:ext cx="30861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71450" y="155448"/>
            <a:ext cx="993724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457325" y="228600"/>
            <a:ext cx="685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563624" y="323088"/>
            <a:ext cx="47320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543050" y="312739"/>
            <a:ext cx="514350" cy="441325"/>
          </a:xfrm>
        </p:spPr>
        <p:txBody>
          <a:bodyPr/>
          <a:lstStyle/>
          <a:p>
            <a:fld id="{36713305-61F4-4284-9EE6-8B2BDC24DC4E}" type="slidenum">
              <a:rPr lang="en-US" smtClean="0"/>
              <a:pPr/>
              <a:t>‹#›</a:t>
            </a:fld>
            <a:endParaRPr lang="en-US"/>
          </a:p>
        </p:txBody>
      </p:sp>
      <p:sp>
        <p:nvSpPr>
          <p:cNvPr id="2" name="Title 1"/>
          <p:cNvSpPr>
            <a:spLocks noGrp="1"/>
          </p:cNvSpPr>
          <p:nvPr>
            <p:ph type="title"/>
          </p:nvPr>
        </p:nvSpPr>
        <p:spPr>
          <a:xfrm>
            <a:off x="3375422" y="5029200"/>
            <a:ext cx="6600825"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375422" y="609600"/>
            <a:ext cx="6600825"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28625" y="990600"/>
            <a:ext cx="27432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68021" y="6388386"/>
            <a:ext cx="993724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6511671" y="6404984"/>
            <a:ext cx="3425571" cy="365760"/>
          </a:xfrm>
        </p:spPr>
        <p:txBody>
          <a:bodyPr/>
          <a:lstStyle/>
          <a:p>
            <a:fld id="{B5A71D6D-6E4D-47F5-8996-8D6ABD3EF031}" type="datetime1">
              <a:rPr lang="en-US" smtClean="0"/>
              <a:pPr/>
              <a:t>6/21/2020</a:t>
            </a:fld>
            <a:endParaRPr lang="en-US"/>
          </a:p>
        </p:txBody>
      </p:sp>
      <p:sp>
        <p:nvSpPr>
          <p:cNvPr id="6" name="Footer Placeholder 5"/>
          <p:cNvSpPr>
            <a:spLocks noGrp="1"/>
          </p:cNvSpPr>
          <p:nvPr>
            <p:ph type="ftr" sz="quarter" idx="11"/>
          </p:nvPr>
        </p:nvSpPr>
        <p:spPr>
          <a:xfrm>
            <a:off x="339471" y="6410848"/>
            <a:ext cx="4032504"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10287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1"/>
            <a:ext cx="10287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7145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0115550" y="0"/>
            <a:ext cx="17145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68021" y="6388386"/>
            <a:ext cx="993724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6515100" y="6404984"/>
            <a:ext cx="3425571" cy="365760"/>
          </a:xfrm>
          <a:prstGeom prst="rect">
            <a:avLst/>
          </a:prstGeom>
        </p:spPr>
        <p:txBody>
          <a:bodyPr vert="horz"/>
          <a:lstStyle>
            <a:lvl1pPr algn="r" eaLnBrk="1" latinLnBrk="0" hangingPunct="1">
              <a:defRPr kumimoji="0" sz="1400">
                <a:solidFill>
                  <a:srgbClr val="FFFFFF"/>
                </a:solidFill>
              </a:defRPr>
            </a:lvl1pPr>
          </a:lstStyle>
          <a:p>
            <a:fld id="{437D7875-E30F-4F92-9737-209679CA67A2}" type="datetime1">
              <a:rPr lang="en-US" smtClean="0"/>
              <a:pPr/>
              <a:t>6/21/2020</a:t>
            </a:fld>
            <a:endParaRPr lang="en-US"/>
          </a:p>
        </p:txBody>
      </p:sp>
      <p:sp>
        <p:nvSpPr>
          <p:cNvPr id="3" name="Footer Placeholder 2"/>
          <p:cNvSpPr>
            <a:spLocks noGrp="1"/>
          </p:cNvSpPr>
          <p:nvPr>
            <p:ph type="ftr" sz="quarter" idx="3"/>
          </p:nvPr>
        </p:nvSpPr>
        <p:spPr>
          <a:xfrm>
            <a:off x="342900" y="6410848"/>
            <a:ext cx="4029075"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71450" y="155448"/>
            <a:ext cx="993724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71450" y="1276743"/>
            <a:ext cx="993724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800600" y="956036"/>
            <a:ext cx="685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906899" y="1050524"/>
            <a:ext cx="47320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886325" y="1040175"/>
            <a:ext cx="51435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36713305-61F4-4284-9EE6-8B2BDC24DC4E}" type="slidenum">
              <a:rPr lang="en-US" smtClean="0"/>
              <a:pPr/>
              <a:t>‹#›</a:t>
            </a:fld>
            <a:endParaRPr lang="en-US"/>
          </a:p>
        </p:txBody>
      </p:sp>
      <p:sp>
        <p:nvSpPr>
          <p:cNvPr id="22" name="Title Placeholder 21"/>
          <p:cNvSpPr>
            <a:spLocks noGrp="1"/>
          </p:cNvSpPr>
          <p:nvPr>
            <p:ph type="title"/>
          </p:nvPr>
        </p:nvSpPr>
        <p:spPr>
          <a:xfrm>
            <a:off x="339471" y="228600"/>
            <a:ext cx="96012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39471" y="1524000"/>
            <a:ext cx="96012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43050" y="3033714"/>
            <a:ext cx="7200900" cy="895352"/>
          </a:xfrm>
        </p:spPr>
        <p:txBody>
          <a:bodyPr>
            <a:normAutofit/>
          </a:bodyPr>
          <a:lstStyle/>
          <a:p>
            <a:r>
              <a:rPr lang="en-US" sz="2000" dirty="0" smtClean="0">
                <a:solidFill>
                  <a:schemeClr val="tx1"/>
                </a:solidFill>
              </a:rPr>
              <a:t>CUSTOMER SEGMENTATION</a:t>
            </a:r>
          </a:p>
          <a:p>
            <a:r>
              <a:rPr lang="en-US" sz="2000" dirty="0" smtClean="0">
                <a:solidFill>
                  <a:schemeClr val="tx1"/>
                </a:solidFill>
              </a:rPr>
              <a:t>(IN PYTHON)</a:t>
            </a:r>
            <a:endParaRPr lang="en-US" sz="2000" dirty="0">
              <a:solidFill>
                <a:schemeClr val="tx1"/>
              </a:solidFill>
            </a:endParaRPr>
          </a:p>
        </p:txBody>
      </p:sp>
      <p:sp>
        <p:nvSpPr>
          <p:cNvPr id="2" name="Title 1"/>
          <p:cNvSpPr>
            <a:spLocks noGrp="1"/>
          </p:cNvSpPr>
          <p:nvPr>
            <p:ph type="ctrTitle"/>
          </p:nvPr>
        </p:nvSpPr>
        <p:spPr>
          <a:xfrm>
            <a:off x="757268" y="928670"/>
            <a:ext cx="8743950" cy="900106"/>
          </a:xfrm>
        </p:spPr>
        <p:txBody>
          <a:bodyPr>
            <a:normAutofit/>
          </a:bodyPr>
          <a:lstStyle/>
          <a:p>
            <a:r>
              <a:rPr lang="en-US" dirty="0" smtClean="0"/>
              <a:t>DATA SCIENCE PROJECT</a:t>
            </a:r>
            <a:endParaRPr lang="en-US" dirty="0"/>
          </a:p>
        </p:txBody>
      </p:sp>
      <p:sp>
        <p:nvSpPr>
          <p:cNvPr id="4" name="TextBox 3"/>
          <p:cNvSpPr txBox="1"/>
          <p:nvPr/>
        </p:nvSpPr>
        <p:spPr>
          <a:xfrm>
            <a:off x="7725187" y="5476418"/>
            <a:ext cx="2061783" cy="738664"/>
          </a:xfrm>
          <a:prstGeom prst="rect">
            <a:avLst/>
          </a:prstGeom>
          <a:noFill/>
        </p:spPr>
        <p:txBody>
          <a:bodyPr wrap="none" rtlCol="0">
            <a:spAutoFit/>
          </a:bodyPr>
          <a:lstStyle/>
          <a:p>
            <a:r>
              <a:rPr lang="en-US" sz="1400" i="1" dirty="0" smtClean="0"/>
              <a:t>ANANTH RAJAGOPAL</a:t>
            </a:r>
          </a:p>
          <a:p>
            <a:r>
              <a:rPr lang="en-US" sz="1400" i="1" dirty="0" smtClean="0"/>
              <a:t>B.TECH</a:t>
            </a:r>
          </a:p>
          <a:p>
            <a:r>
              <a:rPr lang="en-US" sz="1400" i="1" dirty="0" smtClean="0"/>
              <a:t>VJTI, MUMBAI</a:t>
            </a:r>
            <a:endParaRPr lang="en-US" sz="1400" i="1" dirty="0"/>
          </a:p>
        </p:txBody>
      </p:sp>
      <p:sp>
        <p:nvSpPr>
          <p:cNvPr id="5" name="Slide Number Placeholder 4"/>
          <p:cNvSpPr>
            <a:spLocks noGrp="1"/>
          </p:cNvSpPr>
          <p:nvPr>
            <p:ph type="sldNum" sz="quarter" idx="12"/>
          </p:nvPr>
        </p:nvSpPr>
        <p:spPr>
          <a:xfrm>
            <a:off x="4886325" y="2143117"/>
            <a:ext cx="542927" cy="500066"/>
          </a:xfrm>
        </p:spPr>
        <p:txBody>
          <a:bodyPr>
            <a:normAutofit/>
          </a:bodyPr>
          <a:lstStyle/>
          <a:p>
            <a:fld id="{36713305-61F4-4284-9EE6-8B2BDC24DC4E}" type="slidenum">
              <a:rPr lang="en-US" sz="1700" smtClean="0">
                <a:solidFill>
                  <a:schemeClr val="tx1"/>
                </a:solidFill>
              </a:rPr>
              <a:pPr/>
              <a:t>1</a:t>
            </a:fld>
            <a:endParaRPr lang="en-US" sz="1700"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INTRODUCTION</a:t>
            </a:r>
            <a:endParaRPr lang="en-US" dirty="0">
              <a:solidFill>
                <a:schemeClr val="tx1"/>
              </a:solidFill>
            </a:endParaRPr>
          </a:p>
        </p:txBody>
      </p:sp>
      <p:sp>
        <p:nvSpPr>
          <p:cNvPr id="3" name="Content Placeholder 2"/>
          <p:cNvSpPr>
            <a:spLocks noGrp="1"/>
          </p:cNvSpPr>
          <p:nvPr>
            <p:ph sz="quarter" idx="1"/>
          </p:nvPr>
        </p:nvSpPr>
        <p:spPr>
          <a:xfrm>
            <a:off x="357154" y="1643050"/>
            <a:ext cx="9572692" cy="5000660"/>
          </a:xfrm>
        </p:spPr>
        <p:txBody>
          <a:bodyPr>
            <a:normAutofit/>
          </a:bodyPr>
          <a:lstStyle/>
          <a:p>
            <a:pPr algn="just"/>
            <a:r>
              <a:rPr lang="en-US" sz="2400" dirty="0" smtClean="0"/>
              <a:t>Customer segmentation is the division of potential customers in a given market into discrete groups. </a:t>
            </a:r>
          </a:p>
          <a:p>
            <a:pPr algn="just"/>
            <a:endParaRPr lang="en-US" sz="500" dirty="0" smtClean="0"/>
          </a:p>
          <a:p>
            <a:pPr algn="just"/>
            <a:r>
              <a:rPr lang="en-US" sz="2400" dirty="0" smtClean="0"/>
              <a:t>That division is based on customers having similar Needs and Buying </a:t>
            </a:r>
            <a:r>
              <a:rPr lang="en-US" sz="2400" dirty="0" err="1" smtClean="0"/>
              <a:t>Characteriestics</a:t>
            </a:r>
            <a:r>
              <a:rPr lang="en-US" sz="2400" dirty="0" smtClean="0"/>
              <a:t>.</a:t>
            </a:r>
          </a:p>
          <a:p>
            <a:pPr algn="just"/>
            <a:endParaRPr lang="en-US" sz="500" dirty="0" smtClean="0"/>
          </a:p>
          <a:p>
            <a:pPr algn="just"/>
            <a:r>
              <a:rPr lang="en-US" sz="2400" dirty="0" smtClean="0"/>
              <a:t>We use unsupervised machine learning for Customer Segmentation. </a:t>
            </a:r>
          </a:p>
          <a:p>
            <a:pPr algn="just"/>
            <a:endParaRPr lang="en-US" sz="500" dirty="0" smtClean="0"/>
          </a:p>
          <a:p>
            <a:pPr algn="just"/>
            <a:r>
              <a:rPr lang="en-US" sz="2400" dirty="0" smtClean="0"/>
              <a:t>In that, clustering is used which is the process of grouping similar data points into a cluster.</a:t>
            </a:r>
          </a:p>
          <a:p>
            <a:pPr algn="just"/>
            <a:endParaRPr lang="en-US" sz="500" dirty="0" smtClean="0"/>
          </a:p>
          <a:p>
            <a:pPr algn="just"/>
            <a:r>
              <a:rPr lang="en-US" sz="2400" dirty="0" smtClean="0"/>
              <a:t>We perform Customer segmentation using simple clustering algorithm called K-Means and use Elbow Method. </a:t>
            </a:r>
          </a:p>
        </p:txBody>
      </p:sp>
      <p:sp>
        <p:nvSpPr>
          <p:cNvPr id="4" name="Slide Number Placeholder 3"/>
          <p:cNvSpPr>
            <a:spLocks noGrp="1"/>
          </p:cNvSpPr>
          <p:nvPr>
            <p:ph type="sldNum" sz="quarter" idx="12"/>
          </p:nvPr>
        </p:nvSpPr>
        <p:spPr>
          <a:xfrm>
            <a:off x="4857749" y="1026373"/>
            <a:ext cx="642942" cy="441325"/>
          </a:xfrm>
        </p:spPr>
        <p:txBody>
          <a:bodyPr/>
          <a:lstStyle/>
          <a:p>
            <a:fld id="{36713305-61F4-4284-9EE6-8B2BDC24DC4E}" type="slidenum">
              <a:rPr lang="en-US" smtClean="0">
                <a:solidFill>
                  <a:schemeClr val="tx1"/>
                </a:solidFill>
              </a:rPr>
              <a:pPr/>
              <a:t>2</a:t>
            </a:fld>
            <a:endParaRPr lang="en-US" dirty="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571468" y="1524000"/>
            <a:ext cx="4545212" cy="732974"/>
          </a:xfrm>
        </p:spPr>
        <p:txBody>
          <a:bodyPr/>
          <a:lstStyle/>
          <a:p>
            <a:r>
              <a:rPr smtClean="0"/>
              <a:t>SUPERVISED LEARNING</a:t>
            </a:r>
            <a:endParaRPr lang="en-US" dirty="0"/>
          </a:p>
        </p:txBody>
      </p:sp>
      <p:sp>
        <p:nvSpPr>
          <p:cNvPr id="3" name="Text Placeholder 2"/>
          <p:cNvSpPr>
            <a:spLocks noGrp="1"/>
          </p:cNvSpPr>
          <p:nvPr>
            <p:ph type="body" sz="half" idx="3"/>
          </p:nvPr>
        </p:nvSpPr>
        <p:spPr/>
        <p:txBody>
          <a:bodyPr/>
          <a:lstStyle/>
          <a:p>
            <a:r>
              <a:rPr lang="en-US" dirty="0" smtClean="0"/>
              <a:t>UNSUPERVISED LEARNING</a:t>
            </a:r>
            <a:endParaRPr lang="en-US" dirty="0"/>
          </a:p>
        </p:txBody>
      </p:sp>
      <p:sp>
        <p:nvSpPr>
          <p:cNvPr id="4" name="Content Placeholder 3"/>
          <p:cNvSpPr>
            <a:spLocks noGrp="1"/>
          </p:cNvSpPr>
          <p:nvPr>
            <p:ph sz="quarter" idx="2"/>
          </p:nvPr>
        </p:nvSpPr>
        <p:spPr>
          <a:xfrm>
            <a:off x="142840" y="2357430"/>
            <a:ext cx="4857784" cy="4243766"/>
          </a:xfrm>
        </p:spPr>
        <p:txBody>
          <a:bodyPr>
            <a:normAutofit/>
          </a:bodyPr>
          <a:lstStyle/>
          <a:p>
            <a:pPr algn="just"/>
            <a:r>
              <a:rPr lang="en-US" sz="2000" dirty="0" smtClean="0"/>
              <a:t>Done in the context of classification, when we want to map input to output labels, or regression, or map input to a continuous output.</a:t>
            </a:r>
          </a:p>
          <a:p>
            <a:pPr algn="just"/>
            <a:endParaRPr lang="en-US" sz="500" dirty="0" smtClean="0"/>
          </a:p>
          <a:p>
            <a:pPr algn="just"/>
            <a:r>
              <a:rPr lang="en-US" sz="2000" dirty="0" smtClean="0"/>
              <a:t>When conducting supervised learning, the main considerations are model complexity, and bias-variance tradeoff.</a:t>
            </a:r>
          </a:p>
          <a:p>
            <a:pPr algn="just"/>
            <a:endParaRPr lang="en-US" sz="500" dirty="0" smtClean="0"/>
          </a:p>
          <a:p>
            <a:pPr algn="just"/>
            <a:r>
              <a:rPr lang="en-US" sz="2000" dirty="0" smtClean="0"/>
              <a:t>In both regression and classification, the goal is to find specific relationships in the input data that allow us to effectively produce correct output data.</a:t>
            </a:r>
            <a:endParaRPr lang="en-US" sz="1900" dirty="0"/>
          </a:p>
        </p:txBody>
      </p:sp>
      <p:sp>
        <p:nvSpPr>
          <p:cNvPr id="5" name="Content Placeholder 4"/>
          <p:cNvSpPr>
            <a:spLocks noGrp="1"/>
          </p:cNvSpPr>
          <p:nvPr>
            <p:ph sz="quarter" idx="4"/>
          </p:nvPr>
        </p:nvSpPr>
        <p:spPr>
          <a:xfrm>
            <a:off x="5286376" y="2428868"/>
            <a:ext cx="4643470" cy="3500462"/>
          </a:xfrm>
        </p:spPr>
        <p:txBody>
          <a:bodyPr>
            <a:normAutofit fontScale="92500" lnSpcReduction="10000"/>
          </a:bodyPr>
          <a:lstStyle/>
          <a:p>
            <a:pPr algn="just"/>
            <a:r>
              <a:rPr lang="en-US" sz="2200" dirty="0" smtClean="0"/>
              <a:t>The most common tasks within unsupervised learning are clustering, representation learning, and density estimation.</a:t>
            </a:r>
          </a:p>
          <a:p>
            <a:pPr algn="just"/>
            <a:endParaRPr lang="en-US" sz="600" dirty="0" smtClean="0"/>
          </a:p>
          <a:p>
            <a:pPr algn="just"/>
            <a:r>
              <a:rPr lang="en-US" sz="2200" dirty="0" smtClean="0"/>
              <a:t>We wish to learn the inherent structure of our data without using explicitly-provided labels.</a:t>
            </a:r>
          </a:p>
          <a:p>
            <a:pPr algn="just"/>
            <a:endParaRPr lang="en-US" sz="600" dirty="0" smtClean="0"/>
          </a:p>
          <a:p>
            <a:pPr algn="just"/>
            <a:r>
              <a:rPr lang="en-US" sz="2200" dirty="0" smtClean="0"/>
              <a:t>Two common use-cases for unsupervised machine learning are exploratory analysis and dimensionality reduction.</a:t>
            </a:r>
            <a:endParaRPr lang="en-US" sz="2200" dirty="0"/>
          </a:p>
        </p:txBody>
      </p:sp>
      <p:sp>
        <p:nvSpPr>
          <p:cNvPr id="6" name="Title 5"/>
          <p:cNvSpPr>
            <a:spLocks noGrp="1"/>
          </p:cNvSpPr>
          <p:nvPr>
            <p:ph type="title"/>
          </p:nvPr>
        </p:nvSpPr>
        <p:spPr/>
        <p:txBody>
          <a:bodyPr/>
          <a:lstStyle/>
          <a:p>
            <a:r>
              <a:rPr lang="en-US" dirty="0" smtClean="0">
                <a:solidFill>
                  <a:schemeClr val="tx1"/>
                </a:solidFill>
              </a:rPr>
              <a:t>SUPERVISED </a:t>
            </a:r>
            <a:r>
              <a:rPr lang="en-US" dirty="0" err="1" smtClean="0">
                <a:solidFill>
                  <a:schemeClr val="tx1"/>
                </a:solidFill>
              </a:rPr>
              <a:t>vs</a:t>
            </a:r>
            <a:r>
              <a:rPr lang="en-US" dirty="0" smtClean="0">
                <a:solidFill>
                  <a:schemeClr val="tx1"/>
                </a:solidFill>
              </a:rPr>
              <a:t> UNSUPERVISED LEARNING</a:t>
            </a:r>
            <a:endParaRPr lang="en-US" dirty="0">
              <a:solidFill>
                <a:schemeClr val="tx1"/>
              </a:solidFill>
            </a:endParaRPr>
          </a:p>
        </p:txBody>
      </p:sp>
      <p:sp>
        <p:nvSpPr>
          <p:cNvPr id="7" name="Slide Number Placeholder 6"/>
          <p:cNvSpPr>
            <a:spLocks noGrp="1"/>
          </p:cNvSpPr>
          <p:nvPr>
            <p:ph type="sldNum" sz="quarter" idx="12"/>
          </p:nvPr>
        </p:nvSpPr>
        <p:spPr>
          <a:xfrm>
            <a:off x="4857748" y="1000108"/>
            <a:ext cx="571504" cy="441325"/>
          </a:xfrm>
        </p:spPr>
        <p:txBody>
          <a:bodyPr/>
          <a:lstStyle/>
          <a:p>
            <a:fld id="{36713305-61F4-4284-9EE6-8B2BDC24DC4E}" type="slidenum">
              <a:rPr lang="en-US" smtClean="0">
                <a:solidFill>
                  <a:schemeClr val="tx1"/>
                </a:solidFill>
              </a:rPr>
              <a:pPr/>
              <a:t>3</a:t>
            </a:fld>
            <a:endParaRPr lang="en-US" dirty="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CLUSTRING</a:t>
            </a:r>
            <a:endParaRPr lang="en-US" dirty="0">
              <a:solidFill>
                <a:schemeClr val="tx1"/>
              </a:solidFill>
            </a:endParaRPr>
          </a:p>
        </p:txBody>
      </p:sp>
      <p:sp>
        <p:nvSpPr>
          <p:cNvPr id="3" name="Content Placeholder 2"/>
          <p:cNvSpPr>
            <a:spLocks noGrp="1"/>
          </p:cNvSpPr>
          <p:nvPr>
            <p:ph sz="quarter" idx="1"/>
          </p:nvPr>
        </p:nvSpPr>
        <p:spPr>
          <a:xfrm>
            <a:off x="339471" y="1643082"/>
            <a:ext cx="9566910" cy="4572000"/>
          </a:xfrm>
        </p:spPr>
        <p:txBody>
          <a:bodyPr>
            <a:normAutofit/>
          </a:bodyPr>
          <a:lstStyle/>
          <a:p>
            <a:pPr lvl="1"/>
            <a:r>
              <a:rPr lang="en-US" sz="2500" dirty="0" err="1" smtClean="0">
                <a:solidFill>
                  <a:schemeClr val="tx1"/>
                </a:solidFill>
              </a:rPr>
              <a:t>Clustring</a:t>
            </a:r>
            <a:r>
              <a:rPr lang="en-US" sz="2500" dirty="0" smtClean="0">
                <a:solidFill>
                  <a:schemeClr val="tx1"/>
                </a:solidFill>
              </a:rPr>
              <a:t> is the process of organizing objects into groups whose members are similar in specific way.</a:t>
            </a:r>
          </a:p>
          <a:p>
            <a:pPr lvl="1"/>
            <a:endParaRPr lang="en-US" sz="500" dirty="0" smtClean="0">
              <a:solidFill>
                <a:schemeClr val="tx1"/>
              </a:solidFill>
            </a:endParaRPr>
          </a:p>
          <a:p>
            <a:pPr lvl="1"/>
            <a:r>
              <a:rPr lang="en-US" sz="2500" dirty="0" smtClean="0">
                <a:solidFill>
                  <a:schemeClr val="tx1"/>
                </a:solidFill>
              </a:rPr>
              <a:t>Clustering is determining the internal grouping in a set of unlabeled data.</a:t>
            </a:r>
          </a:p>
          <a:p>
            <a:pPr lvl="1"/>
            <a:endParaRPr lang="en-US" sz="500" dirty="0" smtClean="0">
              <a:solidFill>
                <a:schemeClr val="tx1"/>
              </a:solidFill>
            </a:endParaRPr>
          </a:p>
          <a:p>
            <a:pPr lvl="1"/>
            <a:r>
              <a:rPr lang="en-US" sz="2500" dirty="0" smtClean="0">
                <a:solidFill>
                  <a:schemeClr val="tx1"/>
                </a:solidFill>
              </a:rPr>
              <a:t>The idea of clustering is to form the classes or categories from the data which is not pre-classified into any set of categories. Hence, Clustering is an unsupervised learning algorithm.</a:t>
            </a:r>
          </a:p>
          <a:p>
            <a:pPr lvl="1"/>
            <a:endParaRPr lang="en-US" sz="500" dirty="0" smtClean="0">
              <a:solidFill>
                <a:schemeClr val="tx1"/>
              </a:solidFill>
            </a:endParaRPr>
          </a:p>
          <a:p>
            <a:pPr lvl="1"/>
            <a:r>
              <a:rPr lang="en-US" sz="2500" dirty="0" smtClean="0">
                <a:solidFill>
                  <a:schemeClr val="tx1"/>
                </a:solidFill>
              </a:rPr>
              <a:t>Clustering can do is it can provide us with classes that can </a:t>
            </a:r>
            <a:r>
              <a:rPr lang="en-US" sz="2500" dirty="0" err="1" smtClean="0">
                <a:solidFill>
                  <a:schemeClr val="tx1"/>
                </a:solidFill>
              </a:rPr>
              <a:t>categorise</a:t>
            </a:r>
            <a:r>
              <a:rPr lang="en-US" sz="2500" dirty="0" smtClean="0">
                <a:solidFill>
                  <a:schemeClr val="tx1"/>
                </a:solidFill>
              </a:rPr>
              <a:t> the given data points based on the features.</a:t>
            </a:r>
          </a:p>
          <a:p>
            <a:pPr lvl="1"/>
            <a:endParaRPr lang="en-US" dirty="0" smtClean="0"/>
          </a:p>
          <a:p>
            <a:pPr lvl="1"/>
            <a:endParaRPr lang="en-US" dirty="0"/>
          </a:p>
        </p:txBody>
      </p:sp>
      <p:sp>
        <p:nvSpPr>
          <p:cNvPr id="4" name="Slide Number Placeholder 3"/>
          <p:cNvSpPr>
            <a:spLocks noGrp="1"/>
          </p:cNvSpPr>
          <p:nvPr>
            <p:ph type="sldNum" sz="quarter" idx="12"/>
          </p:nvPr>
        </p:nvSpPr>
        <p:spPr>
          <a:xfrm>
            <a:off x="4857748" y="1000108"/>
            <a:ext cx="571504" cy="441325"/>
          </a:xfrm>
        </p:spPr>
        <p:txBody>
          <a:bodyPr/>
          <a:lstStyle/>
          <a:p>
            <a:fld id="{36713305-61F4-4284-9EE6-8B2BDC24DC4E}" type="slidenum">
              <a:rPr lang="en-US" smtClean="0">
                <a:solidFill>
                  <a:schemeClr val="tx1"/>
                </a:solidFill>
              </a:rPr>
              <a:pPr/>
              <a:t>4</a:t>
            </a:fld>
            <a:endParaRPr lang="en-US" dirty="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CUSTOMER SEGMENTATION PROCEDURE</a:t>
            </a:r>
            <a:endParaRPr lang="en-US" dirty="0">
              <a:solidFill>
                <a:schemeClr val="tx1"/>
              </a:solidFill>
            </a:endParaRPr>
          </a:p>
        </p:txBody>
      </p:sp>
      <p:sp>
        <p:nvSpPr>
          <p:cNvPr id="3" name="Content Placeholder 2"/>
          <p:cNvSpPr>
            <a:spLocks noGrp="1"/>
          </p:cNvSpPr>
          <p:nvPr>
            <p:ph sz="half" idx="1"/>
          </p:nvPr>
        </p:nvSpPr>
        <p:spPr>
          <a:xfrm>
            <a:off x="314323" y="1604792"/>
            <a:ext cx="4543425" cy="4681728"/>
          </a:xfrm>
        </p:spPr>
        <p:txBody>
          <a:bodyPr>
            <a:normAutofit fontScale="92500"/>
          </a:bodyPr>
          <a:lstStyle/>
          <a:p>
            <a:r>
              <a:rPr lang="en-US" sz="2700" dirty="0" smtClean="0">
                <a:latin typeface="Bahnschrift SemiBold" pitchFamily="34" charset="0"/>
                <a:ea typeface="Tahoma" pitchFamily="34" charset="0"/>
                <a:cs typeface="Times New Roman" pitchFamily="18" charset="0"/>
              </a:rPr>
              <a:t>K-MEANS CLUSTRING:</a:t>
            </a:r>
          </a:p>
          <a:p>
            <a:endParaRPr lang="en-US" sz="500" dirty="0" smtClean="0">
              <a:latin typeface="Bahnschrift SemiBold" pitchFamily="34" charset="0"/>
              <a:ea typeface="Tahoma" pitchFamily="34" charset="0"/>
              <a:cs typeface="Times New Roman" pitchFamily="18" charset="0"/>
            </a:endParaRPr>
          </a:p>
          <a:p>
            <a:pPr algn="just"/>
            <a:r>
              <a:rPr lang="en-US" sz="2300" dirty="0" smtClean="0"/>
              <a:t>The algorithm analyzes the data to find organically similar data points and assigns each point to a cluster that consists of points with similar characteristics.</a:t>
            </a:r>
          </a:p>
          <a:p>
            <a:pPr algn="just"/>
            <a:endParaRPr lang="en-US" sz="500" dirty="0" smtClean="0"/>
          </a:p>
          <a:p>
            <a:pPr algn="just"/>
            <a:r>
              <a:rPr lang="en-US" sz="2300" dirty="0" smtClean="0"/>
              <a:t>Each cluster can then be used to label the data into different classes based on the characteristics of the </a:t>
            </a:r>
            <a:r>
              <a:rPr lang="en-US" sz="2300" dirty="0" err="1" smtClean="0"/>
              <a:t>data.K</a:t>
            </a:r>
            <a:r>
              <a:rPr lang="en-US" sz="2300" dirty="0" smtClean="0"/>
              <a:t>-Means clustering works by constantly trying to find a </a:t>
            </a:r>
            <a:r>
              <a:rPr lang="en-US" sz="2300" dirty="0" err="1" smtClean="0"/>
              <a:t>centroid</a:t>
            </a:r>
            <a:r>
              <a:rPr lang="en-US" sz="2300" dirty="0" smtClean="0"/>
              <a:t> with closely held data points. </a:t>
            </a:r>
          </a:p>
          <a:p>
            <a:endParaRPr lang="en-US" dirty="0"/>
          </a:p>
        </p:txBody>
      </p:sp>
      <p:sp>
        <p:nvSpPr>
          <p:cNvPr id="4" name="Content Placeholder 3"/>
          <p:cNvSpPr>
            <a:spLocks noGrp="1"/>
          </p:cNvSpPr>
          <p:nvPr>
            <p:ph sz="half" idx="2"/>
          </p:nvPr>
        </p:nvSpPr>
        <p:spPr>
          <a:xfrm>
            <a:off x="5357814" y="1604792"/>
            <a:ext cx="4543425" cy="4681728"/>
          </a:xfrm>
        </p:spPr>
        <p:txBody>
          <a:bodyPr>
            <a:normAutofit fontScale="92500"/>
          </a:bodyPr>
          <a:lstStyle/>
          <a:p>
            <a:r>
              <a:rPr lang="en-US" sz="2700" dirty="0" smtClean="0">
                <a:latin typeface="Bahnschrift SemiBold" pitchFamily="34" charset="0"/>
              </a:rPr>
              <a:t>ELBOW METHOD</a:t>
            </a:r>
          </a:p>
          <a:p>
            <a:endParaRPr lang="en-US" sz="500" dirty="0" smtClean="0">
              <a:latin typeface="Bahnschrift SemiBold" pitchFamily="34" charset="0"/>
            </a:endParaRPr>
          </a:p>
          <a:p>
            <a:pPr algn="just"/>
            <a:r>
              <a:rPr lang="en-US" sz="2300" dirty="0" smtClean="0"/>
              <a:t>We can find the optimum value for K using an Elbow point graph. We randomly </a:t>
            </a:r>
            <a:r>
              <a:rPr lang="en-US" sz="2300" dirty="0" err="1" smtClean="0"/>
              <a:t>initialise</a:t>
            </a:r>
            <a:r>
              <a:rPr lang="en-US" sz="2300" dirty="0" smtClean="0"/>
              <a:t> the K-Means algorithm for a range of K values and will plot it against the WCSS for each K value.</a:t>
            </a:r>
          </a:p>
          <a:p>
            <a:pPr algn="just"/>
            <a:endParaRPr lang="en-US" sz="500" dirty="0" smtClean="0"/>
          </a:p>
          <a:p>
            <a:pPr algn="just"/>
            <a:r>
              <a:rPr lang="en-US" sz="2300" dirty="0" smtClean="0"/>
              <a:t>with an increase in the number of clusters the WCSS value decreases. We select the value for K on the basis of the rate of decrease in WCSS.</a:t>
            </a:r>
            <a:endParaRPr lang="en-US" sz="2300" dirty="0"/>
          </a:p>
        </p:txBody>
      </p:sp>
      <p:sp>
        <p:nvSpPr>
          <p:cNvPr id="5" name="Slide Number Placeholder 4"/>
          <p:cNvSpPr>
            <a:spLocks noGrp="1"/>
          </p:cNvSpPr>
          <p:nvPr>
            <p:ph type="sldNum" sz="quarter" idx="12"/>
          </p:nvPr>
        </p:nvSpPr>
        <p:spPr>
          <a:xfrm>
            <a:off x="4886325" y="928670"/>
            <a:ext cx="514350" cy="552831"/>
          </a:xfrm>
        </p:spPr>
        <p:txBody>
          <a:bodyPr/>
          <a:lstStyle/>
          <a:p>
            <a:fld id="{36713305-61F4-4284-9EE6-8B2BDC24DC4E}" type="slidenum">
              <a:rPr lang="en-US" smtClean="0">
                <a:solidFill>
                  <a:schemeClr val="tx1"/>
                </a:solidFill>
              </a:rPr>
              <a:pPr/>
              <a:t>5</a:t>
            </a:fld>
            <a:endParaRPr lang="en-US" dirty="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357154" y="928670"/>
            <a:ext cx="2786082" cy="5357849"/>
          </a:xfrm>
        </p:spPr>
        <p:txBody>
          <a:bodyPr>
            <a:normAutofit/>
          </a:bodyPr>
          <a:lstStyle/>
          <a:p>
            <a:pPr lvl="0" algn="just"/>
            <a:r>
              <a:rPr lang="en-US" sz="1800" dirty="0" smtClean="0"/>
              <a:t>Selecting an appropriate value for K which is the number of clusters or </a:t>
            </a:r>
            <a:r>
              <a:rPr lang="en-US" sz="1800" dirty="0" err="1" smtClean="0"/>
              <a:t>centroids</a:t>
            </a:r>
            <a:r>
              <a:rPr lang="en-US" sz="1800" dirty="0" smtClean="0"/>
              <a:t>.</a:t>
            </a:r>
          </a:p>
          <a:p>
            <a:pPr lvl="0"/>
            <a:r>
              <a:rPr lang="en-US" sz="1800" dirty="0" smtClean="0"/>
              <a:t>Selecting random </a:t>
            </a:r>
            <a:r>
              <a:rPr lang="en-US" sz="1800" dirty="0" err="1" smtClean="0"/>
              <a:t>centroids</a:t>
            </a:r>
            <a:r>
              <a:rPr lang="en-US" sz="1800" dirty="0" smtClean="0"/>
              <a:t> for each cluster.</a:t>
            </a:r>
          </a:p>
          <a:p>
            <a:pPr lvl="0" algn="just"/>
            <a:r>
              <a:rPr lang="en-US" sz="1800" dirty="0" smtClean="0"/>
              <a:t>Assigning each data point to its closest </a:t>
            </a:r>
            <a:r>
              <a:rPr lang="en-US" sz="1800" dirty="0" err="1" smtClean="0"/>
              <a:t>centroid</a:t>
            </a:r>
            <a:r>
              <a:rPr lang="en-US" sz="1800" dirty="0" smtClean="0"/>
              <a:t>.</a:t>
            </a:r>
          </a:p>
          <a:p>
            <a:pPr lvl="0" algn="just"/>
            <a:r>
              <a:rPr lang="en-US" sz="1800" dirty="0" smtClean="0"/>
              <a:t>Adjusting the </a:t>
            </a:r>
            <a:r>
              <a:rPr lang="en-US" sz="1800" dirty="0" err="1" smtClean="0"/>
              <a:t>centroid</a:t>
            </a:r>
            <a:r>
              <a:rPr lang="en-US" sz="1800" dirty="0" smtClean="0"/>
              <a:t> for the newly formed cluster in step 4.</a:t>
            </a:r>
          </a:p>
          <a:p>
            <a:pPr lvl="0" algn="just"/>
            <a:r>
              <a:rPr lang="en-US" sz="1800" dirty="0" smtClean="0"/>
              <a:t>Repeating step 4 and 5 till all the data points are perfectly </a:t>
            </a:r>
            <a:r>
              <a:rPr lang="en-US" sz="1800" dirty="0" err="1" smtClean="0"/>
              <a:t>organised</a:t>
            </a:r>
            <a:r>
              <a:rPr lang="en-US" sz="1800" dirty="0" smtClean="0"/>
              <a:t> within a cluster space.</a:t>
            </a:r>
          </a:p>
          <a:p>
            <a:endParaRPr lang="en-US" dirty="0"/>
          </a:p>
        </p:txBody>
      </p:sp>
      <p:sp>
        <p:nvSpPr>
          <p:cNvPr id="13" name="Content Placeholder 12"/>
          <p:cNvSpPr>
            <a:spLocks noGrp="1"/>
          </p:cNvSpPr>
          <p:nvPr>
            <p:ph sz="quarter" idx="1"/>
          </p:nvPr>
        </p:nvSpPr>
        <p:spPr/>
        <p:txBody>
          <a:bodyPr/>
          <a:lstStyle/>
          <a:p>
            <a:r>
              <a:rPr lang="en-US" dirty="0" smtClean="0"/>
              <a:t>K-MEANS CLUSTRING ALGORITHM</a:t>
            </a:r>
            <a:endParaRPr lang="en-US" dirty="0"/>
          </a:p>
        </p:txBody>
      </p:sp>
      <p:pic>
        <p:nvPicPr>
          <p:cNvPr id="14" name="Picture 13" descr="a.gif"/>
          <p:cNvPicPr>
            <a:picLocks noChangeAspect="1"/>
          </p:cNvPicPr>
          <p:nvPr/>
        </p:nvPicPr>
        <p:blipFill>
          <a:blip r:embed="rId2"/>
          <a:stretch>
            <a:fillRect/>
          </a:stretch>
        </p:blipFill>
        <p:spPr>
          <a:xfrm>
            <a:off x="4143368" y="1282735"/>
            <a:ext cx="5072098" cy="4932347"/>
          </a:xfrm>
          <a:prstGeom prst="rect">
            <a:avLst/>
          </a:prstGeom>
        </p:spPr>
      </p:pic>
      <p:sp>
        <p:nvSpPr>
          <p:cNvPr id="15" name="TextBox 14"/>
          <p:cNvSpPr txBox="1"/>
          <p:nvPr/>
        </p:nvSpPr>
        <p:spPr>
          <a:xfrm>
            <a:off x="8562026" y="5214950"/>
            <a:ext cx="724878" cy="384721"/>
          </a:xfrm>
          <a:prstGeom prst="rect">
            <a:avLst/>
          </a:prstGeom>
          <a:noFill/>
        </p:spPr>
        <p:txBody>
          <a:bodyPr wrap="none" rtlCol="0">
            <a:spAutoFit/>
          </a:bodyPr>
          <a:lstStyle/>
          <a:p>
            <a:r>
              <a:rPr lang="en-US" sz="1900" dirty="0"/>
              <a:t>k</a:t>
            </a:r>
            <a:r>
              <a:rPr lang="en-US" sz="1900" dirty="0" smtClean="0"/>
              <a:t> = 3</a:t>
            </a:r>
            <a:endParaRPr lang="en-US" sz="1900" dirty="0"/>
          </a:p>
        </p:txBody>
      </p:sp>
      <p:sp>
        <p:nvSpPr>
          <p:cNvPr id="16" name="Slide Number Placeholder 15"/>
          <p:cNvSpPr>
            <a:spLocks noGrp="1"/>
          </p:cNvSpPr>
          <p:nvPr>
            <p:ph type="sldNum" sz="quarter" idx="12"/>
          </p:nvPr>
        </p:nvSpPr>
        <p:spPr/>
        <p:txBody>
          <a:bodyPr/>
          <a:lstStyle/>
          <a:p>
            <a:fld id="{36713305-61F4-4284-9EE6-8B2BDC24DC4E}" type="slidenum">
              <a:rPr lang="en-US" smtClean="0">
                <a:solidFill>
                  <a:schemeClr val="tx1"/>
                </a:solidFill>
              </a:rPr>
              <a:pPr/>
              <a:t>6</a:t>
            </a:fld>
            <a:endParaRPr lang="en-US" dirty="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tx1"/>
                </a:solidFill>
              </a:rPr>
              <a:t>CHOOSING THE RIGHT NUMBER OF CLUSTERS</a:t>
            </a:r>
            <a:endParaRPr lang="en-US" dirty="0">
              <a:solidFill>
                <a:schemeClr val="tx1"/>
              </a:solidFill>
            </a:endParaRPr>
          </a:p>
        </p:txBody>
      </p:sp>
      <p:sp>
        <p:nvSpPr>
          <p:cNvPr id="3" name="Content Placeholder 2"/>
          <p:cNvSpPr>
            <a:spLocks noGrp="1"/>
          </p:cNvSpPr>
          <p:nvPr>
            <p:ph sz="quarter" idx="1"/>
          </p:nvPr>
        </p:nvSpPr>
        <p:spPr>
          <a:xfrm>
            <a:off x="285716" y="1527048"/>
            <a:ext cx="9566910" cy="4572000"/>
          </a:xfrm>
        </p:spPr>
        <p:txBody>
          <a:bodyPr>
            <a:normAutofit/>
          </a:bodyPr>
          <a:lstStyle/>
          <a:p>
            <a:pPr algn="just"/>
            <a:r>
              <a:rPr lang="en-US" sz="2200" dirty="0" smtClean="0"/>
              <a:t>The number of clusters that we choose for a given dataset cannot be random. Each cluster is formed by calculating and comparing the distances of data points within a cluster to its </a:t>
            </a:r>
            <a:r>
              <a:rPr lang="en-US" sz="2200" dirty="0" err="1" smtClean="0"/>
              <a:t>centroid</a:t>
            </a:r>
            <a:r>
              <a:rPr lang="en-US" sz="2200" dirty="0" smtClean="0"/>
              <a:t>. </a:t>
            </a:r>
          </a:p>
          <a:p>
            <a:pPr algn="just"/>
            <a:endParaRPr lang="en-US" sz="500" dirty="0" smtClean="0"/>
          </a:p>
          <a:p>
            <a:pPr algn="just"/>
            <a:r>
              <a:rPr lang="en-US" sz="2200" dirty="0" smtClean="0"/>
              <a:t>An ideal way to figure out the right number of clusters would be to calculate the Within-Cluster-Sum-of-Squares (WCSS). </a:t>
            </a:r>
          </a:p>
          <a:p>
            <a:pPr algn="just"/>
            <a:endParaRPr lang="en-US" sz="500" dirty="0" smtClean="0"/>
          </a:p>
          <a:p>
            <a:pPr algn="just"/>
            <a:r>
              <a:rPr lang="en-US" sz="2200" dirty="0" smtClean="0"/>
              <a:t>WCSS is the sum of squares of the distances of each data point in all clusters to their respective </a:t>
            </a:r>
            <a:r>
              <a:rPr lang="en-US" sz="2200" dirty="0" err="1" smtClean="0"/>
              <a:t>centroids</a:t>
            </a:r>
            <a:r>
              <a:rPr lang="en-US" sz="2200" dirty="0" smtClean="0"/>
              <a:t>.</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pic>
        <p:nvPicPr>
          <p:cNvPr id="4" name="Picture 3" descr="WCSS.jpg"/>
          <p:cNvPicPr>
            <a:picLocks noChangeAspect="1"/>
          </p:cNvPicPr>
          <p:nvPr/>
        </p:nvPicPr>
        <p:blipFill>
          <a:blip r:embed="rId2"/>
          <a:stretch>
            <a:fillRect/>
          </a:stretch>
        </p:blipFill>
        <p:spPr>
          <a:xfrm>
            <a:off x="1785914" y="4429132"/>
            <a:ext cx="6120247" cy="1857388"/>
          </a:xfrm>
          <a:prstGeom prst="rect">
            <a:avLst/>
          </a:prstGeom>
        </p:spPr>
      </p:pic>
      <p:sp>
        <p:nvSpPr>
          <p:cNvPr id="5" name="Rectangle 4"/>
          <p:cNvSpPr/>
          <p:nvPr/>
        </p:nvSpPr>
        <p:spPr>
          <a:xfrm>
            <a:off x="142840" y="4429132"/>
            <a:ext cx="1714512" cy="18573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858144" y="4429132"/>
            <a:ext cx="2286016" cy="18573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a:xfrm>
            <a:off x="4929186" y="1026373"/>
            <a:ext cx="492062" cy="441325"/>
          </a:xfrm>
        </p:spPr>
        <p:txBody>
          <a:bodyPr/>
          <a:lstStyle/>
          <a:p>
            <a:fld id="{36713305-61F4-4284-9EE6-8B2BDC24DC4E}" type="slidenum">
              <a:rPr lang="en-US" smtClean="0">
                <a:solidFill>
                  <a:schemeClr val="tx1"/>
                </a:solidFill>
              </a:rPr>
              <a:pPr/>
              <a:t>7</a:t>
            </a:fld>
            <a:endParaRPr lang="en-US" dirty="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tx1"/>
                </a:solidFill>
              </a:rPr>
              <a:t>CHOOSING THE RIGHT NUMBER OF CLUSTERS</a:t>
            </a:r>
            <a:endParaRPr lang="en-US" dirty="0"/>
          </a:p>
        </p:txBody>
      </p:sp>
      <p:sp>
        <p:nvSpPr>
          <p:cNvPr id="3" name="Content Placeholder 2"/>
          <p:cNvSpPr>
            <a:spLocks noGrp="1"/>
          </p:cNvSpPr>
          <p:nvPr>
            <p:ph sz="quarter" idx="1"/>
          </p:nvPr>
        </p:nvSpPr>
        <p:spPr/>
        <p:txBody>
          <a:bodyPr>
            <a:normAutofit lnSpcReduction="10000"/>
          </a:bodyPr>
          <a:lstStyle/>
          <a:p>
            <a:r>
              <a:rPr lang="en-US" sz="2200" dirty="0" smtClean="0"/>
              <a:t>The idea is to </a:t>
            </a:r>
            <a:r>
              <a:rPr lang="en-US" sz="2200" dirty="0" err="1" smtClean="0"/>
              <a:t>minimise</a:t>
            </a:r>
            <a:r>
              <a:rPr lang="en-US" sz="2200" dirty="0" smtClean="0"/>
              <a:t> the sum. Suppose there are n observation in a given dataset and we specify n number of clusters (k = n) then WCSS will become zero since data points themselves will act as </a:t>
            </a:r>
            <a:r>
              <a:rPr lang="en-US" sz="2200" dirty="0" err="1" smtClean="0"/>
              <a:t>centroids</a:t>
            </a:r>
            <a:r>
              <a:rPr lang="en-US" sz="2200" dirty="0" smtClean="0"/>
              <a:t> and the distance will be zero and ideally this forms a perfect cluster, however this doesn’t make any sense as we have as many clusters as the observations. Thus there exists a threshold value for K which we can find using the Elbow point graph.</a:t>
            </a:r>
          </a:p>
          <a:p>
            <a:endParaRPr lang="en-US" sz="2200" dirty="0" smtClean="0"/>
          </a:p>
          <a:p>
            <a:endParaRPr lang="en-US" sz="2200" dirty="0" smtClean="0"/>
          </a:p>
          <a:p>
            <a:endParaRPr lang="en-US" sz="2200" dirty="0" smtClean="0"/>
          </a:p>
          <a:p>
            <a:r>
              <a:rPr lang="en-US" sz="2200" dirty="0" smtClean="0"/>
              <a:t>Where Y</a:t>
            </a:r>
            <a:r>
              <a:rPr lang="en-US" sz="2200" baseline="-25000" dirty="0" smtClean="0"/>
              <a:t>i</a:t>
            </a:r>
            <a:r>
              <a:rPr lang="en-US" sz="2200" dirty="0" smtClean="0"/>
              <a:t> is </a:t>
            </a:r>
            <a:r>
              <a:rPr lang="en-US" sz="2200" dirty="0" err="1" smtClean="0"/>
              <a:t>centroid</a:t>
            </a:r>
            <a:r>
              <a:rPr lang="en-US" sz="2200" dirty="0" smtClean="0"/>
              <a:t> for observation X</a:t>
            </a:r>
            <a:r>
              <a:rPr lang="en-US" sz="2200" baseline="-25000" dirty="0" smtClean="0"/>
              <a:t>i</a:t>
            </a:r>
            <a:r>
              <a:rPr lang="en-US" sz="2200" dirty="0" smtClean="0"/>
              <a:t>. The main goal is to maximize number of clusters such that in the limiting case each data point becomes cluster </a:t>
            </a:r>
            <a:r>
              <a:rPr lang="en-US" sz="2200" dirty="0" err="1" smtClean="0"/>
              <a:t>centroid</a:t>
            </a:r>
            <a:r>
              <a:rPr lang="en-US" sz="2200" dirty="0" smtClean="0"/>
              <a:t> of own cluster.</a:t>
            </a:r>
          </a:p>
          <a:p>
            <a:endParaRPr lang="en-US" sz="2200" dirty="0" smtClean="0"/>
          </a:p>
          <a:p>
            <a:endParaRPr lang="en-US" dirty="0"/>
          </a:p>
        </p:txBody>
      </p:sp>
      <p:pic>
        <p:nvPicPr>
          <p:cNvPr id="4" name="Picture 3" descr="WCSS2.jpg"/>
          <p:cNvPicPr>
            <a:picLocks noChangeAspect="1"/>
          </p:cNvPicPr>
          <p:nvPr/>
        </p:nvPicPr>
        <p:blipFill>
          <a:blip r:embed="rId2"/>
          <a:stretch>
            <a:fillRect/>
          </a:stretch>
        </p:blipFill>
        <p:spPr>
          <a:xfrm>
            <a:off x="3500426" y="3786191"/>
            <a:ext cx="2643206" cy="928694"/>
          </a:xfrm>
          <a:prstGeom prst="rect">
            <a:avLst/>
          </a:prstGeom>
        </p:spPr>
      </p:pic>
      <p:sp>
        <p:nvSpPr>
          <p:cNvPr id="5" name="Rectangle 4"/>
          <p:cNvSpPr/>
          <p:nvPr/>
        </p:nvSpPr>
        <p:spPr>
          <a:xfrm>
            <a:off x="0" y="3786190"/>
            <a:ext cx="3500426" cy="9286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072194" y="3786190"/>
            <a:ext cx="4214806" cy="9286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a:xfrm>
            <a:off x="4906899" y="1026373"/>
            <a:ext cx="514350" cy="473801"/>
          </a:xfrm>
        </p:spPr>
        <p:txBody>
          <a:bodyPr/>
          <a:lstStyle/>
          <a:p>
            <a:fld id="{36713305-61F4-4284-9EE6-8B2BDC24DC4E}" type="slidenum">
              <a:rPr lang="en-US" smtClean="0">
                <a:solidFill>
                  <a:schemeClr val="tx1"/>
                </a:solidFill>
              </a:rPr>
              <a:pPr/>
              <a:t>8</a:t>
            </a:fld>
            <a:endParaRPr lang="en-US"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CONCLUSION</a:t>
            </a:r>
            <a:endParaRPr lang="en-US" dirty="0">
              <a:solidFill>
                <a:schemeClr val="tx1"/>
              </a:solidFill>
            </a:endParaRPr>
          </a:p>
        </p:txBody>
      </p:sp>
      <p:sp>
        <p:nvSpPr>
          <p:cNvPr id="3" name="Content Placeholder 2"/>
          <p:cNvSpPr>
            <a:spLocks noGrp="1"/>
          </p:cNvSpPr>
          <p:nvPr>
            <p:ph sz="quarter" idx="1"/>
          </p:nvPr>
        </p:nvSpPr>
        <p:spPr>
          <a:xfrm>
            <a:off x="428592" y="1643082"/>
            <a:ext cx="9447499" cy="4572000"/>
          </a:xfrm>
        </p:spPr>
        <p:txBody>
          <a:bodyPr>
            <a:normAutofit/>
          </a:bodyPr>
          <a:lstStyle/>
          <a:p>
            <a:pPr algn="just"/>
            <a:r>
              <a:rPr lang="en-US" sz="2500" dirty="0" smtClean="0"/>
              <a:t>K means clustering is one of the most popular clustering algorithms and usually the first thing practitioners apply when solving clustering tasks to get an idea of the structure of the dataset. </a:t>
            </a:r>
          </a:p>
          <a:p>
            <a:pPr algn="just"/>
            <a:endParaRPr lang="en-US" sz="500" dirty="0" smtClean="0"/>
          </a:p>
          <a:p>
            <a:pPr algn="just"/>
            <a:r>
              <a:rPr lang="en-US" sz="2500" dirty="0" smtClean="0"/>
              <a:t>The goal of K means is to group data points into distinct non-overlapping subgroups. </a:t>
            </a:r>
          </a:p>
          <a:p>
            <a:pPr algn="just"/>
            <a:endParaRPr lang="en-US" sz="500" dirty="0" smtClean="0"/>
          </a:p>
          <a:p>
            <a:pPr algn="just"/>
            <a:r>
              <a:rPr lang="en-US" sz="2500" dirty="0" smtClean="0"/>
              <a:t>One of the major application of K means clustering is segmentation of customers to get a better understanding of them which in turn could be used to increase the revenue of the company.</a:t>
            </a:r>
          </a:p>
          <a:p>
            <a:endParaRPr lang="en-US" dirty="0"/>
          </a:p>
        </p:txBody>
      </p:sp>
      <p:sp>
        <p:nvSpPr>
          <p:cNvPr id="4" name="Slide Number Placeholder 3"/>
          <p:cNvSpPr>
            <a:spLocks noGrp="1"/>
          </p:cNvSpPr>
          <p:nvPr>
            <p:ph type="sldNum" sz="quarter" idx="12"/>
          </p:nvPr>
        </p:nvSpPr>
        <p:spPr>
          <a:xfrm>
            <a:off x="4857748" y="928670"/>
            <a:ext cx="642942" cy="571504"/>
          </a:xfrm>
        </p:spPr>
        <p:txBody>
          <a:bodyPr/>
          <a:lstStyle/>
          <a:p>
            <a:fld id="{36713305-61F4-4284-9EE6-8B2BDC24DC4E}" type="slidenum">
              <a:rPr lang="en-US" smtClean="0">
                <a:solidFill>
                  <a:schemeClr val="tx1"/>
                </a:solidFill>
              </a:rPr>
              <a:pPr/>
              <a:t>9</a:t>
            </a:fld>
            <a:endParaRPr lang="en-US" dirty="0">
              <a:solidFill>
                <a:schemeClr val="tx1"/>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73</TotalTime>
  <Words>709</Words>
  <Application>Microsoft Office PowerPoint</Application>
  <PresentationFormat>35mm Slides</PresentationFormat>
  <Paragraphs>88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Civic</vt:lpstr>
      <vt:lpstr>DATA SCIENCE PROJECT</vt:lpstr>
      <vt:lpstr>INTRODUCTION</vt:lpstr>
      <vt:lpstr>SUPERVISED vs UNSUPERVISED LEARNING</vt:lpstr>
      <vt:lpstr>CLUSTRING</vt:lpstr>
      <vt:lpstr>CUSTOMER SEGMENTATION PROCEDURE</vt:lpstr>
      <vt:lpstr>Slide 6</vt:lpstr>
      <vt:lpstr>CHOOSING THE RIGHT NUMBER OF CLUSTERS</vt:lpstr>
      <vt:lpstr>CHOOSING THE RIGHT NUMBER OF CLUSTERS</vt:lpstr>
      <vt:lpstr>CONCLUSION</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dc:title>
  <dc:creator>Ananth</dc:creator>
  <cp:lastModifiedBy>P. R. RAJAGOPAL</cp:lastModifiedBy>
  <cp:revision>13</cp:revision>
  <dcterms:created xsi:type="dcterms:W3CDTF">2020-06-21T13:21:21Z</dcterms:created>
  <dcterms:modified xsi:type="dcterms:W3CDTF">2020-06-21T14:36:14Z</dcterms:modified>
</cp:coreProperties>
</file>