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66" r:id="rId3"/>
    <p:sldId id="267" r:id="rId4"/>
    <p:sldId id="268" r:id="rId5"/>
    <p:sldId id="259" r:id="rId6"/>
    <p:sldId id="269" r:id="rId7"/>
    <p:sldId id="271" r:id="rId8"/>
    <p:sldId id="272" r:id="rId9"/>
    <p:sldId id="273" r:id="rId10"/>
    <p:sldId id="274" r:id="rId11"/>
    <p:sldId id="284" r:id="rId12"/>
    <p:sldId id="283" r:id="rId13"/>
    <p:sldId id="285" r:id="rId14"/>
    <p:sldId id="287" r:id="rId15"/>
    <p:sldId id="275" r:id="rId16"/>
    <p:sldId id="286" r:id="rId17"/>
    <p:sldId id="288" r:id="rId18"/>
    <p:sldId id="289" r:id="rId19"/>
    <p:sldId id="278" r:id="rId20"/>
    <p:sldId id="279" r:id="rId21"/>
    <p:sldId id="280" r:id="rId22"/>
    <p:sldId id="281"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Copperplate Gothic Bold" panose="020E0705020206020404" pitchFamily="3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Fm6niOoNjuaGRcAh8TJP4Paf9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5"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417fda76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5417fda76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g25417fda76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10</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04899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11</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69697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13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71219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14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3205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15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28012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ars24.com/buy-used-maruti-cars-hyderaba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0019" y="19432"/>
            <a:ext cx="12181981" cy="6212944"/>
          </a:xfrm>
          <a:prstGeom prst="rect">
            <a:avLst/>
          </a:prstGeom>
          <a:noFill/>
          <a:ln>
            <a:noFill/>
          </a:ln>
        </p:spPr>
      </p:pic>
      <p:sp>
        <p:nvSpPr>
          <p:cNvPr id="99" name="Google Shape;99;p1"/>
          <p:cNvSpPr txBox="1"/>
          <p:nvPr/>
        </p:nvSpPr>
        <p:spPr>
          <a:xfrm>
            <a:off x="2472904" y="3717986"/>
            <a:ext cx="7246200" cy="190817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br>
              <a:rPr lang="en-IN" sz="1800" b="0" i="0" u="none" strike="noStrike" cap="none" dirty="0">
                <a:solidFill>
                  <a:schemeClr val="dk1"/>
                </a:solidFill>
                <a:latin typeface="Calibri"/>
                <a:ea typeface="Calibri"/>
                <a:cs typeface="Calibri"/>
                <a:sym typeface="Calibri"/>
              </a:rPr>
            </a:br>
            <a:r>
              <a:rPr lang="en-IN" sz="2800" dirty="0">
                <a:solidFill>
                  <a:srgbClr val="7030A0"/>
                </a:solidFill>
                <a:latin typeface="Copperplate Gothic Bold" panose="020E0705020206020404" pitchFamily="34" charset="0"/>
                <a:ea typeface="Calibri"/>
                <a:cs typeface="Calibri"/>
                <a:sym typeface="Calibri"/>
              </a:rPr>
              <a:t>Explorative data analysis on</a:t>
            </a:r>
          </a:p>
          <a:p>
            <a:pPr marL="0" marR="0" lvl="0" indent="0" algn="ctr" rtl="0">
              <a:lnSpc>
                <a:spcPct val="100000"/>
              </a:lnSpc>
              <a:spcBef>
                <a:spcPts val="0"/>
              </a:spcBef>
              <a:spcAft>
                <a:spcPts val="0"/>
              </a:spcAft>
              <a:buClr>
                <a:srgbClr val="000000"/>
              </a:buClr>
              <a:buSzPts val="1800"/>
              <a:buFont typeface="Arial"/>
              <a:buNone/>
            </a:pPr>
            <a:r>
              <a:rPr lang="en-IN" sz="5400">
                <a:solidFill>
                  <a:srgbClr val="7030A0"/>
                </a:solidFill>
                <a:latin typeface="Copperplate Gothic Bold" panose="020E0705020206020404" pitchFamily="34" charset="0"/>
                <a:ea typeface="Calibri"/>
                <a:cs typeface="Calibri"/>
                <a:sym typeface="Calibri"/>
              </a:rPr>
              <a:t> </a:t>
            </a:r>
            <a:endParaRPr sz="5400" dirty="0">
              <a:solidFill>
                <a:srgbClr val="7030A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5FE66052-07F4-4A07-4B67-A293F92C05FC}"/>
              </a:ext>
            </a:extLst>
          </p:cNvPr>
          <p:cNvPicPr>
            <a:picLocks noChangeAspect="1"/>
          </p:cNvPicPr>
          <p:nvPr/>
        </p:nvPicPr>
        <p:blipFill>
          <a:blip r:embed="rId4"/>
          <a:srcRect/>
          <a:stretch/>
        </p:blipFill>
        <p:spPr>
          <a:xfrm>
            <a:off x="9853127" y="136000"/>
            <a:ext cx="2194739" cy="9876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7989" y="93506"/>
            <a:ext cx="8222123" cy="769441"/>
          </a:xfrm>
          <a:prstGeom prst="rect">
            <a:avLst/>
          </a:prstGeom>
          <a:noFill/>
        </p:spPr>
        <p:txBody>
          <a:bodyPr wrap="none" lIns="91440" tIns="45720" rIns="91440" bIns="45720">
            <a:spAutoFit/>
          </a:bodyPr>
          <a:lstStyle/>
          <a:p>
            <a:pPr algn="ctr"/>
            <a:r>
              <a:rPr lang="en-US"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Number of categories in BRANDS </a:t>
            </a:r>
            <a:endParaRPr 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482A628-91A8-1F4B-D4E5-DE0E946CED6E}"/>
              </a:ext>
            </a:extLst>
          </p:cNvPr>
          <p:cNvPicPr>
            <a:picLocks noChangeAspect="1"/>
          </p:cNvPicPr>
          <p:nvPr/>
        </p:nvPicPr>
        <p:blipFill>
          <a:blip r:embed="rId3"/>
          <a:srcRect/>
          <a:stretch/>
        </p:blipFill>
        <p:spPr>
          <a:xfrm>
            <a:off x="9853127" y="136000"/>
            <a:ext cx="2194739" cy="987632"/>
          </a:xfrm>
          <a:prstGeom prst="rect">
            <a:avLst/>
          </a:prstGeom>
        </p:spPr>
      </p:pic>
      <p:grpSp>
        <p:nvGrpSpPr>
          <p:cNvPr id="8" name="Group 7">
            <a:extLst>
              <a:ext uri="{FF2B5EF4-FFF2-40B4-BE49-F238E27FC236}">
                <a16:creationId xmlns:a16="http://schemas.microsoft.com/office/drawing/2014/main" id="{EE8C2A25-7482-4BFD-A0FC-C61B1261FE50}"/>
              </a:ext>
            </a:extLst>
          </p:cNvPr>
          <p:cNvGrpSpPr/>
          <p:nvPr/>
        </p:nvGrpSpPr>
        <p:grpSpPr>
          <a:xfrm>
            <a:off x="244671" y="1054321"/>
            <a:ext cx="2473468" cy="4798757"/>
            <a:chOff x="244671" y="1365407"/>
            <a:chExt cx="2473468" cy="4798757"/>
          </a:xfrm>
        </p:grpSpPr>
        <p:pic>
          <p:nvPicPr>
            <p:cNvPr id="6" name="Picture 5">
              <a:extLst>
                <a:ext uri="{FF2B5EF4-FFF2-40B4-BE49-F238E27FC236}">
                  <a16:creationId xmlns:a16="http://schemas.microsoft.com/office/drawing/2014/main" id="{99ED4A66-153E-EBF6-7E8B-98C67430F5E6}"/>
                </a:ext>
              </a:extLst>
            </p:cNvPr>
            <p:cNvPicPr>
              <a:picLocks noChangeAspect="1"/>
            </p:cNvPicPr>
            <p:nvPr/>
          </p:nvPicPr>
          <p:blipFill>
            <a:blip r:embed="rId4"/>
            <a:stretch>
              <a:fillRect/>
            </a:stretch>
          </p:blipFill>
          <p:spPr>
            <a:xfrm>
              <a:off x="244671" y="1365407"/>
              <a:ext cx="2473468" cy="4798757"/>
            </a:xfrm>
            <a:prstGeom prst="rect">
              <a:avLst/>
            </a:prstGeom>
          </p:spPr>
        </p:pic>
        <p:sp>
          <p:nvSpPr>
            <p:cNvPr id="7" name="Rectangle 6">
              <a:extLst>
                <a:ext uri="{FF2B5EF4-FFF2-40B4-BE49-F238E27FC236}">
                  <a16:creationId xmlns:a16="http://schemas.microsoft.com/office/drawing/2014/main" id="{8BB1A0EC-3C7D-41C4-6A67-8C448BF28A81}"/>
                </a:ext>
              </a:extLst>
            </p:cNvPr>
            <p:cNvSpPr/>
            <p:nvPr/>
          </p:nvSpPr>
          <p:spPr>
            <a:xfrm>
              <a:off x="650281" y="1725105"/>
              <a:ext cx="1197372" cy="428919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9" name="Picture 2">
            <a:extLst>
              <a:ext uri="{FF2B5EF4-FFF2-40B4-BE49-F238E27FC236}">
                <a16:creationId xmlns:a16="http://schemas.microsoft.com/office/drawing/2014/main" id="{999B45E0-5906-56D2-B4EB-23B8C608AE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5005" y="1143786"/>
            <a:ext cx="8048625" cy="44196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5194E8E-71A0-6A31-1B67-93F9ACF33EB4}"/>
              </a:ext>
            </a:extLst>
          </p:cNvPr>
          <p:cNvSpPr txBox="1"/>
          <p:nvPr/>
        </p:nvSpPr>
        <p:spPr>
          <a:xfrm>
            <a:off x="3503630" y="5714214"/>
            <a:ext cx="6391373" cy="307777"/>
          </a:xfrm>
          <a:prstGeom prst="rect">
            <a:avLst/>
          </a:prstGeom>
          <a:noFill/>
        </p:spPr>
        <p:txBody>
          <a:bodyPr wrap="square" rtlCol="0">
            <a:spAutoFit/>
          </a:bodyPr>
          <a:lstStyle/>
          <a:p>
            <a:r>
              <a:rPr lang="en-IN" b="1" dirty="0"/>
              <a:t>This Graph shows the number of each brand from all the cities</a:t>
            </a:r>
          </a:p>
        </p:txBody>
      </p:sp>
    </p:spTree>
    <p:extLst>
      <p:ext uri="{BB962C8B-B14F-4D97-AF65-F5344CB8AC3E}">
        <p14:creationId xmlns:p14="http://schemas.microsoft.com/office/powerpoint/2010/main" val="221307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7989" y="93506"/>
            <a:ext cx="8222123" cy="769441"/>
          </a:xfrm>
          <a:prstGeom prst="rect">
            <a:avLst/>
          </a:prstGeom>
          <a:noFill/>
        </p:spPr>
        <p:txBody>
          <a:bodyPr wrap="none" lIns="91440" tIns="45720" rIns="91440" bIns="45720">
            <a:spAutoFit/>
          </a:bodyPr>
          <a:lstStyle/>
          <a:p>
            <a:pPr algn="ctr"/>
            <a:r>
              <a:rPr lang="en-US"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Number of categories in BRANDS </a:t>
            </a:r>
            <a:endParaRPr 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482A628-91A8-1F4B-D4E5-DE0E946CED6E}"/>
              </a:ext>
            </a:extLst>
          </p:cNvPr>
          <p:cNvPicPr>
            <a:picLocks noChangeAspect="1"/>
          </p:cNvPicPr>
          <p:nvPr/>
        </p:nvPicPr>
        <p:blipFill>
          <a:blip r:embed="rId3"/>
          <a:srcRect/>
          <a:stretch/>
        </p:blipFill>
        <p:spPr>
          <a:xfrm>
            <a:off x="9853127" y="136000"/>
            <a:ext cx="2194739" cy="987632"/>
          </a:xfrm>
          <a:prstGeom prst="rect">
            <a:avLst/>
          </a:prstGeom>
        </p:spPr>
      </p:pic>
      <p:sp>
        <p:nvSpPr>
          <p:cNvPr id="10" name="TextBox 9">
            <a:extLst>
              <a:ext uri="{FF2B5EF4-FFF2-40B4-BE49-F238E27FC236}">
                <a16:creationId xmlns:a16="http://schemas.microsoft.com/office/drawing/2014/main" id="{25194E8E-71A0-6A31-1B67-93F9ACF33EB4}"/>
              </a:ext>
            </a:extLst>
          </p:cNvPr>
          <p:cNvSpPr txBox="1"/>
          <p:nvPr/>
        </p:nvSpPr>
        <p:spPr>
          <a:xfrm>
            <a:off x="3700233" y="6063006"/>
            <a:ext cx="3557046" cy="523220"/>
          </a:xfrm>
          <a:prstGeom prst="rect">
            <a:avLst/>
          </a:prstGeom>
          <a:noFill/>
        </p:spPr>
        <p:txBody>
          <a:bodyPr wrap="square" rtlCol="0">
            <a:spAutoFit/>
          </a:bodyPr>
          <a:lstStyle/>
          <a:p>
            <a:r>
              <a:rPr lang="en-IN" b="1" dirty="0"/>
              <a:t>This Graph shows the number of all modes from all brands in all the cities</a:t>
            </a:r>
          </a:p>
        </p:txBody>
      </p:sp>
      <p:pic>
        <p:nvPicPr>
          <p:cNvPr id="3074" name="Picture 2">
            <a:extLst>
              <a:ext uri="{FF2B5EF4-FFF2-40B4-BE49-F238E27FC236}">
                <a16:creationId xmlns:a16="http://schemas.microsoft.com/office/drawing/2014/main" id="{6EE08399-4B8B-2027-F749-A1A189F6E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505" y="1294614"/>
            <a:ext cx="6572250" cy="44196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A73EDF71-31AF-33BB-7729-1094A0DEAE5B}"/>
              </a:ext>
            </a:extLst>
          </p:cNvPr>
          <p:cNvGrpSpPr/>
          <p:nvPr/>
        </p:nvGrpSpPr>
        <p:grpSpPr>
          <a:xfrm>
            <a:off x="7131589" y="1524032"/>
            <a:ext cx="3119337" cy="3679956"/>
            <a:chOff x="7131589" y="1524032"/>
            <a:chExt cx="3119337" cy="3679956"/>
          </a:xfrm>
        </p:grpSpPr>
        <p:pic>
          <p:nvPicPr>
            <p:cNvPr id="5" name="Picture 4">
              <a:extLst>
                <a:ext uri="{FF2B5EF4-FFF2-40B4-BE49-F238E27FC236}">
                  <a16:creationId xmlns:a16="http://schemas.microsoft.com/office/drawing/2014/main" id="{BB70A35F-4758-042C-8A61-94DC5BC79D4A}"/>
                </a:ext>
              </a:extLst>
            </p:cNvPr>
            <p:cNvPicPr>
              <a:picLocks noChangeAspect="1"/>
            </p:cNvPicPr>
            <p:nvPr/>
          </p:nvPicPr>
          <p:blipFill>
            <a:blip r:embed="rId5"/>
            <a:stretch>
              <a:fillRect/>
            </a:stretch>
          </p:blipFill>
          <p:spPr>
            <a:xfrm>
              <a:off x="7131589" y="1524032"/>
              <a:ext cx="3119337" cy="3679956"/>
            </a:xfrm>
            <a:prstGeom prst="rect">
              <a:avLst/>
            </a:prstGeom>
          </p:spPr>
        </p:pic>
        <p:sp>
          <p:nvSpPr>
            <p:cNvPr id="11" name="Rectangle 10">
              <a:extLst>
                <a:ext uri="{FF2B5EF4-FFF2-40B4-BE49-F238E27FC236}">
                  <a16:creationId xmlns:a16="http://schemas.microsoft.com/office/drawing/2014/main" id="{CDF1761C-631D-1ABA-7C23-0E17ED347D37}"/>
                </a:ext>
              </a:extLst>
            </p:cNvPr>
            <p:cNvSpPr/>
            <p:nvPr/>
          </p:nvSpPr>
          <p:spPr>
            <a:xfrm>
              <a:off x="7729979" y="1885361"/>
              <a:ext cx="1319753" cy="319568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noFill/>
              </a:endParaRPr>
            </a:p>
          </p:txBody>
        </p:sp>
      </p:grpSp>
    </p:spTree>
    <p:extLst>
      <p:ext uri="{BB962C8B-B14F-4D97-AF65-F5344CB8AC3E}">
        <p14:creationId xmlns:p14="http://schemas.microsoft.com/office/powerpoint/2010/main" val="4041421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938" y="234762"/>
            <a:ext cx="8494634"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Percentage of cars in cities</a:t>
            </a:r>
          </a:p>
        </p:txBody>
      </p:sp>
      <p:pic>
        <p:nvPicPr>
          <p:cNvPr id="4" name="Picture 3">
            <a:extLst>
              <a:ext uri="{FF2B5EF4-FFF2-40B4-BE49-F238E27FC236}">
                <a16:creationId xmlns:a16="http://schemas.microsoft.com/office/drawing/2014/main" id="{8C12F87B-2777-4662-34A9-AEE07A61CBB3}"/>
              </a:ext>
            </a:extLst>
          </p:cNvPr>
          <p:cNvPicPr>
            <a:picLocks noChangeAspect="1"/>
          </p:cNvPicPr>
          <p:nvPr/>
        </p:nvPicPr>
        <p:blipFill>
          <a:blip r:embed="rId2"/>
          <a:srcRect/>
          <a:stretch/>
        </p:blipFill>
        <p:spPr>
          <a:xfrm>
            <a:off x="9853127" y="136000"/>
            <a:ext cx="2194739" cy="987632"/>
          </a:xfrm>
          <a:prstGeom prst="rect">
            <a:avLst/>
          </a:prstGeom>
        </p:spPr>
      </p:pic>
      <p:pic>
        <p:nvPicPr>
          <p:cNvPr id="4098" name="Picture 2">
            <a:extLst>
              <a:ext uri="{FF2B5EF4-FFF2-40B4-BE49-F238E27FC236}">
                <a16:creationId xmlns:a16="http://schemas.microsoft.com/office/drawing/2014/main" id="{ECFB6D29-A2CA-9492-5F88-46A57735E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668" y="1708095"/>
            <a:ext cx="4171950" cy="4048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67F4D18-BBB6-0AF3-2E32-2D61D1FE3341}"/>
              </a:ext>
            </a:extLst>
          </p:cNvPr>
          <p:cNvSpPr txBox="1"/>
          <p:nvPr/>
        </p:nvSpPr>
        <p:spPr>
          <a:xfrm>
            <a:off x="6405726" y="2980441"/>
            <a:ext cx="3557046" cy="523220"/>
          </a:xfrm>
          <a:prstGeom prst="rect">
            <a:avLst/>
          </a:prstGeom>
          <a:noFill/>
        </p:spPr>
        <p:txBody>
          <a:bodyPr wrap="square" rtlCol="0">
            <a:spAutoFit/>
          </a:bodyPr>
          <a:lstStyle/>
          <a:p>
            <a:r>
              <a:rPr lang="en-IN" b="1" dirty="0"/>
              <a:t>This Graph shows the percentage of cars from each city</a:t>
            </a:r>
          </a:p>
        </p:txBody>
      </p:sp>
    </p:spTree>
    <p:extLst>
      <p:ext uri="{BB962C8B-B14F-4D97-AF65-F5344CB8AC3E}">
        <p14:creationId xmlns:p14="http://schemas.microsoft.com/office/powerpoint/2010/main" val="3009227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8829" y="289449"/>
            <a:ext cx="8494634"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Average price of all Brands</a:t>
            </a:r>
          </a:p>
        </p:txBody>
      </p:sp>
      <p:pic>
        <p:nvPicPr>
          <p:cNvPr id="4" name="Picture 3">
            <a:extLst>
              <a:ext uri="{FF2B5EF4-FFF2-40B4-BE49-F238E27FC236}">
                <a16:creationId xmlns:a16="http://schemas.microsoft.com/office/drawing/2014/main" id="{8C12F87B-2777-4662-34A9-AEE07A61CBB3}"/>
              </a:ext>
            </a:extLst>
          </p:cNvPr>
          <p:cNvPicPr>
            <a:picLocks noChangeAspect="1"/>
          </p:cNvPicPr>
          <p:nvPr/>
        </p:nvPicPr>
        <p:blipFill>
          <a:blip r:embed="rId3"/>
          <a:srcRect/>
          <a:stretch/>
        </p:blipFill>
        <p:spPr>
          <a:xfrm>
            <a:off x="9853127" y="136000"/>
            <a:ext cx="2194739" cy="987632"/>
          </a:xfrm>
          <a:prstGeom prst="rect">
            <a:avLst/>
          </a:prstGeom>
        </p:spPr>
      </p:pic>
      <p:pic>
        <p:nvPicPr>
          <p:cNvPr id="5" name="Picture 4">
            <a:extLst>
              <a:ext uri="{FF2B5EF4-FFF2-40B4-BE49-F238E27FC236}">
                <a16:creationId xmlns:a16="http://schemas.microsoft.com/office/drawing/2014/main" id="{AAA40C75-33A3-22AA-00F1-DFF99AD223F0}"/>
              </a:ext>
            </a:extLst>
          </p:cNvPr>
          <p:cNvPicPr>
            <a:picLocks noChangeAspect="1"/>
          </p:cNvPicPr>
          <p:nvPr/>
        </p:nvPicPr>
        <p:blipFill>
          <a:blip r:embed="rId4"/>
          <a:stretch>
            <a:fillRect/>
          </a:stretch>
        </p:blipFill>
        <p:spPr>
          <a:xfrm>
            <a:off x="220002" y="1402648"/>
            <a:ext cx="2562819" cy="4847323"/>
          </a:xfrm>
          <a:prstGeom prst="rect">
            <a:avLst/>
          </a:prstGeom>
        </p:spPr>
      </p:pic>
      <p:sp>
        <p:nvSpPr>
          <p:cNvPr id="7" name="Rectangle 6">
            <a:extLst>
              <a:ext uri="{FF2B5EF4-FFF2-40B4-BE49-F238E27FC236}">
                <a16:creationId xmlns:a16="http://schemas.microsoft.com/office/drawing/2014/main" id="{9AA8BB49-F43D-9F26-F01A-75BC0E0A549B}"/>
              </a:ext>
            </a:extLst>
          </p:cNvPr>
          <p:cNvSpPr/>
          <p:nvPr/>
        </p:nvSpPr>
        <p:spPr>
          <a:xfrm>
            <a:off x="669303" y="1743959"/>
            <a:ext cx="1960775" cy="43834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noFill/>
            </a:endParaRPr>
          </a:p>
        </p:txBody>
      </p:sp>
      <p:pic>
        <p:nvPicPr>
          <p:cNvPr id="5126" name="Picture 6">
            <a:extLst>
              <a:ext uri="{FF2B5EF4-FFF2-40B4-BE49-F238E27FC236}">
                <a16:creationId xmlns:a16="http://schemas.microsoft.com/office/drawing/2014/main" id="{9523AF40-1263-BCF6-8D2C-7527E057F1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4803" y="1402648"/>
            <a:ext cx="7965693" cy="34610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27E85D3-DBB3-8803-81E9-824DB85B06DB}"/>
              </a:ext>
            </a:extLst>
          </p:cNvPr>
          <p:cNvSpPr txBox="1"/>
          <p:nvPr/>
        </p:nvSpPr>
        <p:spPr>
          <a:xfrm>
            <a:off x="3898197" y="4941216"/>
            <a:ext cx="3557046" cy="523220"/>
          </a:xfrm>
          <a:prstGeom prst="rect">
            <a:avLst/>
          </a:prstGeom>
          <a:noFill/>
        </p:spPr>
        <p:txBody>
          <a:bodyPr wrap="square" rtlCol="0">
            <a:spAutoFit/>
          </a:bodyPr>
          <a:lstStyle/>
          <a:p>
            <a:r>
              <a:rPr lang="en-IN" b="1" dirty="0"/>
              <a:t>This Graph shows the average price of cars from all cities</a:t>
            </a:r>
          </a:p>
        </p:txBody>
      </p:sp>
    </p:spTree>
    <p:extLst>
      <p:ext uri="{BB962C8B-B14F-4D97-AF65-F5344CB8AC3E}">
        <p14:creationId xmlns:p14="http://schemas.microsoft.com/office/powerpoint/2010/main" val="3340691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2403" y="289448"/>
            <a:ext cx="3377848"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Fuel types</a:t>
            </a:r>
          </a:p>
        </p:txBody>
      </p:sp>
      <p:pic>
        <p:nvPicPr>
          <p:cNvPr id="4" name="Picture 3">
            <a:extLst>
              <a:ext uri="{FF2B5EF4-FFF2-40B4-BE49-F238E27FC236}">
                <a16:creationId xmlns:a16="http://schemas.microsoft.com/office/drawing/2014/main" id="{8C12F87B-2777-4662-34A9-AEE07A61CBB3}"/>
              </a:ext>
            </a:extLst>
          </p:cNvPr>
          <p:cNvPicPr>
            <a:picLocks noChangeAspect="1"/>
          </p:cNvPicPr>
          <p:nvPr/>
        </p:nvPicPr>
        <p:blipFill>
          <a:blip r:embed="rId3"/>
          <a:srcRect/>
          <a:stretch/>
        </p:blipFill>
        <p:spPr>
          <a:xfrm>
            <a:off x="9853127" y="136000"/>
            <a:ext cx="2194739" cy="987632"/>
          </a:xfrm>
          <a:prstGeom prst="rect">
            <a:avLst/>
          </a:prstGeom>
        </p:spPr>
      </p:pic>
      <p:sp>
        <p:nvSpPr>
          <p:cNvPr id="9" name="TextBox 8">
            <a:extLst>
              <a:ext uri="{FF2B5EF4-FFF2-40B4-BE49-F238E27FC236}">
                <a16:creationId xmlns:a16="http://schemas.microsoft.com/office/drawing/2014/main" id="{527E85D3-DBB3-8803-81E9-824DB85B06DB}"/>
              </a:ext>
            </a:extLst>
          </p:cNvPr>
          <p:cNvSpPr txBox="1"/>
          <p:nvPr/>
        </p:nvSpPr>
        <p:spPr>
          <a:xfrm>
            <a:off x="4482659" y="6237827"/>
            <a:ext cx="3557046" cy="523220"/>
          </a:xfrm>
          <a:prstGeom prst="rect">
            <a:avLst/>
          </a:prstGeom>
          <a:noFill/>
        </p:spPr>
        <p:txBody>
          <a:bodyPr wrap="square" rtlCol="0">
            <a:spAutoFit/>
          </a:bodyPr>
          <a:lstStyle/>
          <a:p>
            <a:r>
              <a:rPr lang="en-IN" b="1" dirty="0"/>
              <a:t>This Graph shows the types fuel cars from all cities</a:t>
            </a:r>
          </a:p>
        </p:txBody>
      </p:sp>
      <p:grpSp>
        <p:nvGrpSpPr>
          <p:cNvPr id="22" name="Group 21">
            <a:extLst>
              <a:ext uri="{FF2B5EF4-FFF2-40B4-BE49-F238E27FC236}">
                <a16:creationId xmlns:a16="http://schemas.microsoft.com/office/drawing/2014/main" id="{FB6A916B-F5C1-5E23-CF94-5266A40F2331}"/>
              </a:ext>
            </a:extLst>
          </p:cNvPr>
          <p:cNvGrpSpPr/>
          <p:nvPr/>
        </p:nvGrpSpPr>
        <p:grpSpPr>
          <a:xfrm>
            <a:off x="118489" y="1278042"/>
            <a:ext cx="2515797" cy="5490407"/>
            <a:chOff x="118489" y="1278042"/>
            <a:chExt cx="2515797" cy="5490407"/>
          </a:xfrm>
        </p:grpSpPr>
        <p:pic>
          <p:nvPicPr>
            <p:cNvPr id="11" name="Picture 10">
              <a:extLst>
                <a:ext uri="{FF2B5EF4-FFF2-40B4-BE49-F238E27FC236}">
                  <a16:creationId xmlns:a16="http://schemas.microsoft.com/office/drawing/2014/main" id="{F9269D57-E750-C470-3CBF-46D2648F305A}"/>
                </a:ext>
              </a:extLst>
            </p:cNvPr>
            <p:cNvPicPr>
              <a:picLocks noChangeAspect="1"/>
            </p:cNvPicPr>
            <p:nvPr/>
          </p:nvPicPr>
          <p:blipFill>
            <a:blip r:embed="rId4"/>
            <a:stretch>
              <a:fillRect/>
            </a:stretch>
          </p:blipFill>
          <p:spPr>
            <a:xfrm>
              <a:off x="119005" y="1278042"/>
              <a:ext cx="2515281" cy="923330"/>
            </a:xfrm>
            <a:prstGeom prst="rect">
              <a:avLst/>
            </a:prstGeom>
            <a:ln>
              <a:solidFill>
                <a:schemeClr val="tx1"/>
              </a:solidFill>
            </a:ln>
          </p:spPr>
        </p:pic>
        <p:pic>
          <p:nvPicPr>
            <p:cNvPr id="13" name="Picture 12">
              <a:extLst>
                <a:ext uri="{FF2B5EF4-FFF2-40B4-BE49-F238E27FC236}">
                  <a16:creationId xmlns:a16="http://schemas.microsoft.com/office/drawing/2014/main" id="{F2D9E08F-41A0-3CFA-5B45-04D35EECC891}"/>
                </a:ext>
              </a:extLst>
            </p:cNvPr>
            <p:cNvPicPr>
              <a:picLocks noChangeAspect="1"/>
            </p:cNvPicPr>
            <p:nvPr/>
          </p:nvPicPr>
          <p:blipFill>
            <a:blip r:embed="rId5"/>
            <a:stretch>
              <a:fillRect/>
            </a:stretch>
          </p:blipFill>
          <p:spPr>
            <a:xfrm>
              <a:off x="118490" y="2239079"/>
              <a:ext cx="2496941" cy="1145144"/>
            </a:xfrm>
            <a:prstGeom prst="rect">
              <a:avLst/>
            </a:prstGeom>
            <a:ln>
              <a:solidFill>
                <a:schemeClr val="tx1"/>
              </a:solidFill>
            </a:ln>
          </p:spPr>
        </p:pic>
        <p:pic>
          <p:nvPicPr>
            <p:cNvPr id="15" name="Picture 14">
              <a:extLst>
                <a:ext uri="{FF2B5EF4-FFF2-40B4-BE49-F238E27FC236}">
                  <a16:creationId xmlns:a16="http://schemas.microsoft.com/office/drawing/2014/main" id="{898F30F5-4610-CEC2-ADB6-ACF01798E618}"/>
                </a:ext>
              </a:extLst>
            </p:cNvPr>
            <p:cNvPicPr>
              <a:picLocks noChangeAspect="1"/>
            </p:cNvPicPr>
            <p:nvPr/>
          </p:nvPicPr>
          <p:blipFill>
            <a:blip r:embed="rId6"/>
            <a:stretch>
              <a:fillRect/>
            </a:stretch>
          </p:blipFill>
          <p:spPr>
            <a:xfrm>
              <a:off x="118490" y="3450213"/>
              <a:ext cx="2496941" cy="923330"/>
            </a:xfrm>
            <a:prstGeom prst="rect">
              <a:avLst/>
            </a:prstGeom>
            <a:ln>
              <a:solidFill>
                <a:schemeClr val="tx1"/>
              </a:solidFill>
            </a:ln>
          </p:spPr>
        </p:pic>
        <p:pic>
          <p:nvPicPr>
            <p:cNvPr id="17" name="Picture 16">
              <a:extLst>
                <a:ext uri="{FF2B5EF4-FFF2-40B4-BE49-F238E27FC236}">
                  <a16:creationId xmlns:a16="http://schemas.microsoft.com/office/drawing/2014/main" id="{36E92F2C-42C4-174F-7EAE-AB4F6FA7F86F}"/>
                </a:ext>
              </a:extLst>
            </p:cNvPr>
            <p:cNvPicPr>
              <a:picLocks noChangeAspect="1"/>
            </p:cNvPicPr>
            <p:nvPr/>
          </p:nvPicPr>
          <p:blipFill>
            <a:blip r:embed="rId7"/>
            <a:stretch>
              <a:fillRect/>
            </a:stretch>
          </p:blipFill>
          <p:spPr>
            <a:xfrm>
              <a:off x="118490" y="4448960"/>
              <a:ext cx="2496941" cy="990307"/>
            </a:xfrm>
            <a:prstGeom prst="rect">
              <a:avLst/>
            </a:prstGeom>
            <a:ln>
              <a:solidFill>
                <a:schemeClr val="tx1"/>
              </a:solidFill>
            </a:ln>
          </p:spPr>
        </p:pic>
        <p:pic>
          <p:nvPicPr>
            <p:cNvPr id="21" name="Picture 20">
              <a:extLst>
                <a:ext uri="{FF2B5EF4-FFF2-40B4-BE49-F238E27FC236}">
                  <a16:creationId xmlns:a16="http://schemas.microsoft.com/office/drawing/2014/main" id="{0CE21770-5B65-9CF6-B8CA-D14FDD345EEC}"/>
                </a:ext>
              </a:extLst>
            </p:cNvPr>
            <p:cNvPicPr>
              <a:picLocks noChangeAspect="1"/>
            </p:cNvPicPr>
            <p:nvPr/>
          </p:nvPicPr>
          <p:blipFill>
            <a:blip r:embed="rId8"/>
            <a:stretch>
              <a:fillRect/>
            </a:stretch>
          </p:blipFill>
          <p:spPr>
            <a:xfrm>
              <a:off x="118489" y="5554417"/>
              <a:ext cx="2496941" cy="1214032"/>
            </a:xfrm>
            <a:prstGeom prst="rect">
              <a:avLst/>
            </a:prstGeom>
            <a:ln>
              <a:solidFill>
                <a:schemeClr val="tx1"/>
              </a:solidFill>
            </a:ln>
          </p:spPr>
        </p:pic>
      </p:grpSp>
      <p:pic>
        <p:nvPicPr>
          <p:cNvPr id="24" name="Picture 23">
            <a:extLst>
              <a:ext uri="{FF2B5EF4-FFF2-40B4-BE49-F238E27FC236}">
                <a16:creationId xmlns:a16="http://schemas.microsoft.com/office/drawing/2014/main" id="{F4930C9C-ADF2-7300-7170-93593943C067}"/>
              </a:ext>
            </a:extLst>
          </p:cNvPr>
          <p:cNvPicPr>
            <a:picLocks noChangeAspect="1"/>
          </p:cNvPicPr>
          <p:nvPr/>
        </p:nvPicPr>
        <p:blipFill>
          <a:blip r:embed="rId9"/>
          <a:stretch>
            <a:fillRect/>
          </a:stretch>
        </p:blipFill>
        <p:spPr>
          <a:xfrm>
            <a:off x="2648041" y="1285178"/>
            <a:ext cx="9434378" cy="4968671"/>
          </a:xfrm>
          <a:prstGeom prst="rect">
            <a:avLst/>
          </a:prstGeom>
        </p:spPr>
      </p:pic>
    </p:spTree>
    <p:extLst>
      <p:ext uri="{BB962C8B-B14F-4D97-AF65-F5344CB8AC3E}">
        <p14:creationId xmlns:p14="http://schemas.microsoft.com/office/powerpoint/2010/main" val="260295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460" y="168151"/>
            <a:ext cx="918713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Number of Brands in all cities</a:t>
            </a:r>
          </a:p>
        </p:txBody>
      </p:sp>
      <p:pic>
        <p:nvPicPr>
          <p:cNvPr id="4" name="Picture 3">
            <a:extLst>
              <a:ext uri="{FF2B5EF4-FFF2-40B4-BE49-F238E27FC236}">
                <a16:creationId xmlns:a16="http://schemas.microsoft.com/office/drawing/2014/main" id="{01685E6A-E9A4-C795-E0C0-3080714C4C0B}"/>
              </a:ext>
            </a:extLst>
          </p:cNvPr>
          <p:cNvPicPr>
            <a:picLocks noChangeAspect="1"/>
          </p:cNvPicPr>
          <p:nvPr/>
        </p:nvPicPr>
        <p:blipFill>
          <a:blip r:embed="rId3"/>
          <a:srcRect/>
          <a:stretch/>
        </p:blipFill>
        <p:spPr>
          <a:xfrm>
            <a:off x="9853127" y="136000"/>
            <a:ext cx="2194739" cy="987632"/>
          </a:xfrm>
          <a:prstGeom prst="rect">
            <a:avLst/>
          </a:prstGeom>
        </p:spPr>
      </p:pic>
      <p:grpSp>
        <p:nvGrpSpPr>
          <p:cNvPr id="17" name="Group 16">
            <a:extLst>
              <a:ext uri="{FF2B5EF4-FFF2-40B4-BE49-F238E27FC236}">
                <a16:creationId xmlns:a16="http://schemas.microsoft.com/office/drawing/2014/main" id="{E4219BAA-9B03-CD93-10AD-79DDAA7ACAE6}"/>
              </a:ext>
            </a:extLst>
          </p:cNvPr>
          <p:cNvGrpSpPr/>
          <p:nvPr/>
        </p:nvGrpSpPr>
        <p:grpSpPr>
          <a:xfrm>
            <a:off x="189544" y="1326614"/>
            <a:ext cx="11744791" cy="4612273"/>
            <a:chOff x="189544" y="1534005"/>
            <a:chExt cx="11744791" cy="4612273"/>
          </a:xfrm>
        </p:grpSpPr>
        <p:pic>
          <p:nvPicPr>
            <p:cNvPr id="6" name="Picture 5">
              <a:extLst>
                <a:ext uri="{FF2B5EF4-FFF2-40B4-BE49-F238E27FC236}">
                  <a16:creationId xmlns:a16="http://schemas.microsoft.com/office/drawing/2014/main" id="{E18BE3EA-E770-2309-E9CE-D7CB8F0AA468}"/>
                </a:ext>
              </a:extLst>
            </p:cNvPr>
            <p:cNvPicPr>
              <a:picLocks noChangeAspect="1"/>
            </p:cNvPicPr>
            <p:nvPr/>
          </p:nvPicPr>
          <p:blipFill>
            <a:blip r:embed="rId4"/>
            <a:stretch>
              <a:fillRect/>
            </a:stretch>
          </p:blipFill>
          <p:spPr>
            <a:xfrm>
              <a:off x="189544" y="1534005"/>
              <a:ext cx="2515949" cy="4612271"/>
            </a:xfrm>
            <a:prstGeom prst="rect">
              <a:avLst/>
            </a:prstGeom>
            <a:ln>
              <a:solidFill>
                <a:schemeClr val="tx1"/>
              </a:solidFill>
            </a:ln>
          </p:spPr>
        </p:pic>
        <p:pic>
          <p:nvPicPr>
            <p:cNvPr id="10" name="Picture 9">
              <a:extLst>
                <a:ext uri="{FF2B5EF4-FFF2-40B4-BE49-F238E27FC236}">
                  <a16:creationId xmlns:a16="http://schemas.microsoft.com/office/drawing/2014/main" id="{4BF259B4-75F6-7808-3112-F7D986ACEEA3}"/>
                </a:ext>
              </a:extLst>
            </p:cNvPr>
            <p:cNvPicPr>
              <a:picLocks noChangeAspect="1"/>
            </p:cNvPicPr>
            <p:nvPr/>
          </p:nvPicPr>
          <p:blipFill>
            <a:blip r:embed="rId5"/>
            <a:stretch>
              <a:fillRect/>
            </a:stretch>
          </p:blipFill>
          <p:spPr>
            <a:xfrm>
              <a:off x="2705493" y="1534006"/>
              <a:ext cx="2234152" cy="4612272"/>
            </a:xfrm>
            <a:prstGeom prst="rect">
              <a:avLst/>
            </a:prstGeom>
            <a:ln>
              <a:solidFill>
                <a:schemeClr val="tx1"/>
              </a:solidFill>
            </a:ln>
          </p:spPr>
        </p:pic>
        <p:pic>
          <p:nvPicPr>
            <p:cNvPr id="12" name="Picture 11">
              <a:extLst>
                <a:ext uri="{FF2B5EF4-FFF2-40B4-BE49-F238E27FC236}">
                  <a16:creationId xmlns:a16="http://schemas.microsoft.com/office/drawing/2014/main" id="{6BF84C48-06A9-DB5E-512D-4E7E51522DEC}"/>
                </a:ext>
              </a:extLst>
            </p:cNvPr>
            <p:cNvPicPr>
              <a:picLocks noChangeAspect="1"/>
            </p:cNvPicPr>
            <p:nvPr/>
          </p:nvPicPr>
          <p:blipFill>
            <a:blip r:embed="rId6"/>
            <a:stretch>
              <a:fillRect/>
            </a:stretch>
          </p:blipFill>
          <p:spPr>
            <a:xfrm>
              <a:off x="4939646" y="1534006"/>
              <a:ext cx="2312712" cy="4612271"/>
            </a:xfrm>
            <a:prstGeom prst="rect">
              <a:avLst/>
            </a:prstGeom>
            <a:ln>
              <a:solidFill>
                <a:schemeClr val="tx1"/>
              </a:solidFill>
            </a:ln>
          </p:spPr>
        </p:pic>
        <p:pic>
          <p:nvPicPr>
            <p:cNvPr id="14" name="Picture 13">
              <a:extLst>
                <a:ext uri="{FF2B5EF4-FFF2-40B4-BE49-F238E27FC236}">
                  <a16:creationId xmlns:a16="http://schemas.microsoft.com/office/drawing/2014/main" id="{AF1C232D-4104-8CC5-0C30-E38EF1FAF41A}"/>
                </a:ext>
              </a:extLst>
            </p:cNvPr>
            <p:cNvPicPr>
              <a:picLocks noChangeAspect="1"/>
            </p:cNvPicPr>
            <p:nvPr/>
          </p:nvPicPr>
          <p:blipFill>
            <a:blip r:embed="rId7"/>
            <a:stretch>
              <a:fillRect/>
            </a:stretch>
          </p:blipFill>
          <p:spPr>
            <a:xfrm>
              <a:off x="7261785" y="1534401"/>
              <a:ext cx="2234149" cy="4611876"/>
            </a:xfrm>
            <a:prstGeom prst="rect">
              <a:avLst/>
            </a:prstGeom>
            <a:ln>
              <a:solidFill>
                <a:schemeClr val="tx1"/>
              </a:solidFill>
            </a:ln>
          </p:spPr>
        </p:pic>
        <p:pic>
          <p:nvPicPr>
            <p:cNvPr id="16" name="Picture 15">
              <a:extLst>
                <a:ext uri="{FF2B5EF4-FFF2-40B4-BE49-F238E27FC236}">
                  <a16:creationId xmlns:a16="http://schemas.microsoft.com/office/drawing/2014/main" id="{D84559EA-4218-20FC-5C27-76731F405B4E}"/>
                </a:ext>
              </a:extLst>
            </p:cNvPr>
            <p:cNvPicPr>
              <a:picLocks noChangeAspect="1"/>
            </p:cNvPicPr>
            <p:nvPr/>
          </p:nvPicPr>
          <p:blipFill>
            <a:blip r:embed="rId8"/>
            <a:stretch>
              <a:fillRect/>
            </a:stretch>
          </p:blipFill>
          <p:spPr>
            <a:xfrm>
              <a:off x="9505361" y="1534006"/>
              <a:ext cx="2428974" cy="4611876"/>
            </a:xfrm>
            <a:prstGeom prst="rect">
              <a:avLst/>
            </a:prstGeom>
            <a:ln>
              <a:solidFill>
                <a:schemeClr val="tx1"/>
              </a:solidFill>
            </a:ln>
          </p:spPr>
        </p:pic>
      </p:grpSp>
      <p:sp>
        <p:nvSpPr>
          <p:cNvPr id="18" name="TextBox 17">
            <a:extLst>
              <a:ext uri="{FF2B5EF4-FFF2-40B4-BE49-F238E27FC236}">
                <a16:creationId xmlns:a16="http://schemas.microsoft.com/office/drawing/2014/main" id="{072C18AF-5ADF-75EB-D4F7-271BEF7FDE5C}"/>
              </a:ext>
            </a:extLst>
          </p:cNvPr>
          <p:cNvSpPr txBox="1"/>
          <p:nvPr/>
        </p:nvSpPr>
        <p:spPr>
          <a:xfrm>
            <a:off x="1956276" y="6072433"/>
            <a:ext cx="3557046" cy="523220"/>
          </a:xfrm>
          <a:prstGeom prst="rect">
            <a:avLst/>
          </a:prstGeom>
          <a:noFill/>
        </p:spPr>
        <p:txBody>
          <a:bodyPr wrap="square" rtlCol="0">
            <a:spAutoFit/>
          </a:bodyPr>
          <a:lstStyle/>
          <a:p>
            <a:r>
              <a:rPr lang="en-IN" b="1" dirty="0"/>
              <a:t>This Tables shows the number of Brands from all cities</a:t>
            </a:r>
          </a:p>
        </p:txBody>
      </p:sp>
    </p:spTree>
    <p:extLst>
      <p:ext uri="{BB962C8B-B14F-4D97-AF65-F5344CB8AC3E}">
        <p14:creationId xmlns:p14="http://schemas.microsoft.com/office/powerpoint/2010/main" val="2025982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6385" y="168151"/>
            <a:ext cx="8629285" cy="707886"/>
          </a:xfrm>
          <a:prstGeom prst="rect">
            <a:avLst/>
          </a:prstGeom>
          <a:noFill/>
        </p:spPr>
        <p:txBody>
          <a:bodyPr wrap="none" lIns="91440" tIns="45720" rIns="91440" bIns="45720">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Number of cars based on model year</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4" name="Picture 3">
            <a:extLst>
              <a:ext uri="{FF2B5EF4-FFF2-40B4-BE49-F238E27FC236}">
                <a16:creationId xmlns:a16="http://schemas.microsoft.com/office/drawing/2014/main" id="{01685E6A-E9A4-C795-E0C0-3080714C4C0B}"/>
              </a:ext>
            </a:extLst>
          </p:cNvPr>
          <p:cNvPicPr>
            <a:picLocks noChangeAspect="1"/>
          </p:cNvPicPr>
          <p:nvPr/>
        </p:nvPicPr>
        <p:blipFill>
          <a:blip r:embed="rId2"/>
          <a:srcRect/>
          <a:stretch/>
        </p:blipFill>
        <p:spPr>
          <a:xfrm>
            <a:off x="9853127" y="136000"/>
            <a:ext cx="2194739" cy="987632"/>
          </a:xfrm>
          <a:prstGeom prst="rect">
            <a:avLst/>
          </a:prstGeom>
        </p:spPr>
      </p:pic>
      <p:pic>
        <p:nvPicPr>
          <p:cNvPr id="8194" name="Picture 2">
            <a:extLst>
              <a:ext uri="{FF2B5EF4-FFF2-40B4-BE49-F238E27FC236}">
                <a16:creationId xmlns:a16="http://schemas.microsoft.com/office/drawing/2014/main" id="{3DB5D162-3452-FEBE-FBCA-B16F3D321A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287" y="1127502"/>
            <a:ext cx="10584910" cy="51696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9F38EC7-189F-E26F-91DB-96043659D71F}"/>
              </a:ext>
            </a:extLst>
          </p:cNvPr>
          <p:cNvSpPr txBox="1"/>
          <p:nvPr/>
        </p:nvSpPr>
        <p:spPr>
          <a:xfrm>
            <a:off x="5453620" y="1788375"/>
            <a:ext cx="3557046" cy="523220"/>
          </a:xfrm>
          <a:prstGeom prst="rect">
            <a:avLst/>
          </a:prstGeom>
          <a:noFill/>
        </p:spPr>
        <p:txBody>
          <a:bodyPr wrap="square" rtlCol="0">
            <a:spAutoFit/>
          </a:bodyPr>
          <a:lstStyle/>
          <a:p>
            <a:r>
              <a:rPr lang="en-IN" b="1" dirty="0"/>
              <a:t>This Graph shows the number of cars from all cities</a:t>
            </a:r>
          </a:p>
        </p:txBody>
      </p:sp>
    </p:spTree>
    <p:extLst>
      <p:ext uri="{BB962C8B-B14F-4D97-AF65-F5344CB8AC3E}">
        <p14:creationId xmlns:p14="http://schemas.microsoft.com/office/powerpoint/2010/main" val="3511362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0154" y="168151"/>
            <a:ext cx="7601761" cy="523220"/>
          </a:xfrm>
          <a:prstGeom prst="rect">
            <a:avLst/>
          </a:prstGeom>
          <a:noFill/>
        </p:spPr>
        <p:txBody>
          <a:bodyPr wrap="none" lIns="91440" tIns="45720" rIns="91440" bIns="45720">
            <a:spAutoFit/>
          </a:bodyPr>
          <a:lstStyle/>
          <a:p>
            <a:pPr algn="ctr"/>
            <a:r>
              <a:rPr lang="en-US"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Average price of cars based on different cases</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4" name="Picture 3">
            <a:extLst>
              <a:ext uri="{FF2B5EF4-FFF2-40B4-BE49-F238E27FC236}">
                <a16:creationId xmlns:a16="http://schemas.microsoft.com/office/drawing/2014/main" id="{01685E6A-E9A4-C795-E0C0-3080714C4C0B}"/>
              </a:ext>
            </a:extLst>
          </p:cNvPr>
          <p:cNvPicPr>
            <a:picLocks noChangeAspect="1"/>
          </p:cNvPicPr>
          <p:nvPr/>
        </p:nvPicPr>
        <p:blipFill>
          <a:blip r:embed="rId2"/>
          <a:srcRect/>
          <a:stretch/>
        </p:blipFill>
        <p:spPr>
          <a:xfrm>
            <a:off x="9853127" y="136000"/>
            <a:ext cx="2194739" cy="987632"/>
          </a:xfrm>
          <a:prstGeom prst="rect">
            <a:avLst/>
          </a:prstGeom>
        </p:spPr>
      </p:pic>
      <p:pic>
        <p:nvPicPr>
          <p:cNvPr id="9222" name="Picture 6">
            <a:extLst>
              <a:ext uri="{FF2B5EF4-FFF2-40B4-BE49-F238E27FC236}">
                <a16:creationId xmlns:a16="http://schemas.microsoft.com/office/drawing/2014/main" id="{01E16BA7-91AD-CC4B-62DF-3399DD760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97" y="1242902"/>
            <a:ext cx="11649011" cy="49976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151C59-0299-2D4B-1449-34C680DDB5F3}"/>
              </a:ext>
            </a:extLst>
          </p:cNvPr>
          <p:cNvSpPr txBox="1"/>
          <p:nvPr/>
        </p:nvSpPr>
        <p:spPr>
          <a:xfrm>
            <a:off x="433031" y="6119336"/>
            <a:ext cx="3212184" cy="738664"/>
          </a:xfrm>
          <a:prstGeom prst="rect">
            <a:avLst/>
          </a:prstGeom>
          <a:noFill/>
        </p:spPr>
        <p:txBody>
          <a:bodyPr wrap="square">
            <a:spAutoFit/>
          </a:bodyPr>
          <a:lstStyle/>
          <a:p>
            <a:r>
              <a:rPr lang="en-IN" dirty="0"/>
              <a:t>1.Fuel vs. FINAL_PRICE</a:t>
            </a:r>
          </a:p>
          <a:p>
            <a:r>
              <a:rPr lang="en-IN" dirty="0"/>
              <a:t>2.</a:t>
            </a:r>
            <a:r>
              <a:rPr lang="en-US" dirty="0"/>
              <a:t> MODEL_YEAR vs. FINAL_PRICE</a:t>
            </a:r>
            <a:endParaRPr lang="en-IN" dirty="0"/>
          </a:p>
          <a:p>
            <a:r>
              <a:rPr lang="en-IN" dirty="0"/>
              <a:t>3. Location vs. FINAL_PRICE</a:t>
            </a:r>
          </a:p>
        </p:txBody>
      </p:sp>
      <p:sp>
        <p:nvSpPr>
          <p:cNvPr id="7" name="TextBox 6">
            <a:extLst>
              <a:ext uri="{FF2B5EF4-FFF2-40B4-BE49-F238E27FC236}">
                <a16:creationId xmlns:a16="http://schemas.microsoft.com/office/drawing/2014/main" id="{76168937-9B40-8073-388D-F78AFEC3E7F3}"/>
              </a:ext>
            </a:extLst>
          </p:cNvPr>
          <p:cNvSpPr txBox="1"/>
          <p:nvPr/>
        </p:nvSpPr>
        <p:spPr>
          <a:xfrm>
            <a:off x="3645215" y="6119336"/>
            <a:ext cx="6094428" cy="738664"/>
          </a:xfrm>
          <a:prstGeom prst="rect">
            <a:avLst/>
          </a:prstGeom>
          <a:noFill/>
        </p:spPr>
        <p:txBody>
          <a:bodyPr wrap="square">
            <a:spAutoFit/>
          </a:bodyPr>
          <a:lstStyle/>
          <a:p>
            <a:r>
              <a:rPr lang="en-IN" dirty="0"/>
              <a:t>4. OWNER vs. FINAL_PRICE</a:t>
            </a:r>
          </a:p>
          <a:p>
            <a:r>
              <a:rPr lang="en-IN" dirty="0"/>
              <a:t>5.</a:t>
            </a:r>
            <a:r>
              <a:rPr lang="en-US" dirty="0"/>
              <a:t> KM_DRIVEN vs. FINAL_PRICE</a:t>
            </a:r>
            <a:endParaRPr lang="en-IN" dirty="0"/>
          </a:p>
          <a:p>
            <a:r>
              <a:rPr lang="en-IN" dirty="0"/>
              <a:t>6. Transmission vs. FINAL_PRICE</a:t>
            </a:r>
          </a:p>
        </p:txBody>
      </p:sp>
    </p:spTree>
    <p:extLst>
      <p:ext uri="{BB962C8B-B14F-4D97-AF65-F5344CB8AC3E}">
        <p14:creationId xmlns:p14="http://schemas.microsoft.com/office/powerpoint/2010/main" val="251280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6" y="480767"/>
            <a:ext cx="7840609"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Price Drop based on age</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4" name="Picture 3">
            <a:extLst>
              <a:ext uri="{FF2B5EF4-FFF2-40B4-BE49-F238E27FC236}">
                <a16:creationId xmlns:a16="http://schemas.microsoft.com/office/drawing/2014/main" id="{01685E6A-E9A4-C795-E0C0-3080714C4C0B}"/>
              </a:ext>
            </a:extLst>
          </p:cNvPr>
          <p:cNvPicPr>
            <a:picLocks noChangeAspect="1"/>
          </p:cNvPicPr>
          <p:nvPr/>
        </p:nvPicPr>
        <p:blipFill>
          <a:blip r:embed="rId2"/>
          <a:srcRect/>
          <a:stretch/>
        </p:blipFill>
        <p:spPr>
          <a:xfrm>
            <a:off x="9853127" y="136000"/>
            <a:ext cx="2194739" cy="987632"/>
          </a:xfrm>
          <a:prstGeom prst="rect">
            <a:avLst/>
          </a:prstGeom>
        </p:spPr>
      </p:pic>
      <p:pic>
        <p:nvPicPr>
          <p:cNvPr id="10242" name="Picture 2">
            <a:extLst>
              <a:ext uri="{FF2B5EF4-FFF2-40B4-BE49-F238E27FC236}">
                <a16:creationId xmlns:a16="http://schemas.microsoft.com/office/drawing/2014/main" id="{04E68DAD-D0E0-4DD2-62AF-9EE4FEBB3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110" y="1682685"/>
            <a:ext cx="554355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05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2756" y="168151"/>
            <a:ext cx="3839513"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Challenges </a:t>
            </a:r>
          </a:p>
        </p:txBody>
      </p:sp>
      <p:sp>
        <p:nvSpPr>
          <p:cNvPr id="4" name="TextBox 3"/>
          <p:cNvSpPr txBox="1"/>
          <p:nvPr/>
        </p:nvSpPr>
        <p:spPr>
          <a:xfrm>
            <a:off x="886408" y="1698171"/>
            <a:ext cx="8397551" cy="1569660"/>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Reading data from a dynamic website is challenging , Though it is changing continuously</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Scraping the data from the website is bit more complicated </a:t>
            </a:r>
          </a:p>
        </p:txBody>
      </p:sp>
      <p:pic>
        <p:nvPicPr>
          <p:cNvPr id="5" name="Picture 4">
            <a:extLst>
              <a:ext uri="{FF2B5EF4-FFF2-40B4-BE49-F238E27FC236}">
                <a16:creationId xmlns:a16="http://schemas.microsoft.com/office/drawing/2014/main" id="{906E9717-B004-F608-5831-0C0F68ECE15B}"/>
              </a:ext>
            </a:extLst>
          </p:cNvPr>
          <p:cNvPicPr>
            <a:picLocks noChangeAspect="1"/>
          </p:cNvPicPr>
          <p:nvPr/>
        </p:nvPicPr>
        <p:blipFill>
          <a:blip r:embed="rId2"/>
          <a:srcRect/>
          <a:stretch/>
        </p:blipFill>
        <p:spPr>
          <a:xfrm>
            <a:off x="9853127" y="136000"/>
            <a:ext cx="2194739" cy="987632"/>
          </a:xfrm>
          <a:prstGeom prst="rect">
            <a:avLst/>
          </a:prstGeom>
        </p:spPr>
      </p:pic>
    </p:spTree>
    <p:extLst>
      <p:ext uri="{BB962C8B-B14F-4D97-AF65-F5344CB8AC3E}">
        <p14:creationId xmlns:p14="http://schemas.microsoft.com/office/powerpoint/2010/main" val="2443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rcRect/>
          <a:stretch/>
        </p:blipFill>
        <p:spPr>
          <a:xfrm>
            <a:off x="9853127" y="136000"/>
            <a:ext cx="2194739" cy="987632"/>
          </a:xfrm>
          <a:prstGeom prst="rect">
            <a:avLst/>
          </a:prstGeom>
        </p:spPr>
      </p:pic>
      <p:sp>
        <p:nvSpPr>
          <p:cNvPr id="5" name="TextBox 4"/>
          <p:cNvSpPr txBox="1"/>
          <p:nvPr/>
        </p:nvSpPr>
        <p:spPr>
          <a:xfrm>
            <a:off x="998376" y="1442394"/>
            <a:ext cx="8453534" cy="800219"/>
          </a:xfrm>
          <a:prstGeom prst="rect">
            <a:avLst/>
          </a:prstGeom>
          <a:noFill/>
        </p:spPr>
        <p:txBody>
          <a:bodyPr wrap="square" rtlCol="0">
            <a:spAutoFit/>
          </a:bodyPr>
          <a:lstStyle/>
          <a:p>
            <a:pPr marL="285750" indent="-285750">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Name :Anantha </a:t>
            </a:r>
            <a:r>
              <a:rPr lang="en-IN" sz="1800" dirty="0" err="1">
                <a:latin typeface="Times New Roman" panose="02020603050405020304" pitchFamily="18" charset="0"/>
                <a:cs typeface="Times New Roman" panose="02020603050405020304" pitchFamily="18" charset="0"/>
              </a:rPr>
              <a:t>Sai.K</a:t>
            </a:r>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Batch : 239</a:t>
            </a: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Qualification : </a:t>
            </a:r>
            <a:r>
              <a:rPr lang="en-IN" dirty="0" err="1">
                <a:latin typeface="Times New Roman" panose="02020603050405020304" pitchFamily="18" charset="0"/>
                <a:cs typeface="Times New Roman" panose="02020603050405020304" pitchFamily="18" charset="0"/>
              </a:rPr>
              <a:t>B.Tech</a:t>
            </a:r>
            <a:r>
              <a:rPr lang="en-IN" dirty="0">
                <a:latin typeface="Times New Roman" panose="02020603050405020304" pitchFamily="18" charset="0"/>
                <a:cs typeface="Times New Roman" panose="02020603050405020304" pitchFamily="18" charset="0"/>
              </a:rPr>
              <a:t>(Mechanical)</a:t>
            </a:r>
          </a:p>
        </p:txBody>
      </p:sp>
      <p:sp>
        <p:nvSpPr>
          <p:cNvPr id="8" name="TextBox 7"/>
          <p:cNvSpPr txBox="1"/>
          <p:nvPr/>
        </p:nvSpPr>
        <p:spPr>
          <a:xfrm>
            <a:off x="998376" y="2662536"/>
            <a:ext cx="7903028" cy="800219"/>
          </a:xfrm>
          <a:prstGeom prst="rect">
            <a:avLst/>
          </a:prstGeom>
          <a:noFill/>
        </p:spPr>
        <p:txBody>
          <a:bodyPr wrap="square" rtlCol="0">
            <a:spAutoFit/>
          </a:bodyPr>
          <a:lstStyle/>
          <a:p>
            <a:pPr marL="285750" indent="-285750">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Name: </a:t>
            </a:r>
            <a:r>
              <a:rPr lang="en-IN" sz="1800" dirty="0" err="1">
                <a:latin typeface="Times New Roman" panose="02020603050405020304" pitchFamily="18" charset="0"/>
                <a:cs typeface="Times New Roman" panose="02020603050405020304" pitchFamily="18" charset="0"/>
              </a:rPr>
              <a:t>Sreeja.G</a:t>
            </a:r>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Batch : 239</a:t>
            </a: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Qualification : </a:t>
            </a:r>
            <a:r>
              <a:rPr lang="en-IN" dirty="0" err="1">
                <a:latin typeface="Times New Roman" panose="02020603050405020304" pitchFamily="18" charset="0"/>
                <a:cs typeface="Times New Roman" panose="02020603050405020304" pitchFamily="18" charset="0"/>
              </a:rPr>
              <a:t>B.Tech</a:t>
            </a:r>
            <a:r>
              <a:rPr lang="en-IN" dirty="0">
                <a:latin typeface="Times New Roman" panose="02020603050405020304" pitchFamily="18" charset="0"/>
                <a:cs typeface="Times New Roman" panose="02020603050405020304" pitchFamily="18" charset="0"/>
              </a:rPr>
              <a:t> (ECE)</a:t>
            </a:r>
          </a:p>
        </p:txBody>
      </p:sp>
      <p:sp>
        <p:nvSpPr>
          <p:cNvPr id="10" name="Rectangle 9"/>
          <p:cNvSpPr/>
          <p:nvPr/>
        </p:nvSpPr>
        <p:spPr>
          <a:xfrm>
            <a:off x="994961" y="168151"/>
            <a:ext cx="3954929"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TEAM INFO</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 name="TextBox 1">
            <a:extLst>
              <a:ext uri="{FF2B5EF4-FFF2-40B4-BE49-F238E27FC236}">
                <a16:creationId xmlns:a16="http://schemas.microsoft.com/office/drawing/2014/main" id="{C2B3F32D-23C8-F38F-5D62-14BB8B7AA569}"/>
              </a:ext>
            </a:extLst>
          </p:cNvPr>
          <p:cNvSpPr txBox="1"/>
          <p:nvPr/>
        </p:nvSpPr>
        <p:spPr>
          <a:xfrm>
            <a:off x="971663" y="4106410"/>
            <a:ext cx="7903028" cy="800219"/>
          </a:xfrm>
          <a:prstGeom prst="rect">
            <a:avLst/>
          </a:prstGeom>
          <a:noFill/>
        </p:spPr>
        <p:txBody>
          <a:bodyPr wrap="square" rtlCol="0">
            <a:spAutoFit/>
          </a:bodyPr>
          <a:lstStyle/>
          <a:p>
            <a:pPr marL="285750" indent="-285750">
              <a:buFont typeface="Wingdings" panose="05000000000000000000" pitchFamily="2" charset="2"/>
              <a:buChar char="q"/>
            </a:pPr>
            <a:r>
              <a:rPr lang="en-IN" sz="1800" dirty="0" err="1">
                <a:latin typeface="Times New Roman" panose="02020603050405020304" pitchFamily="18" charset="0"/>
                <a:cs typeface="Times New Roman" panose="02020603050405020304" pitchFamily="18" charset="0"/>
              </a:rPr>
              <a:t>Name:Sirisha</a:t>
            </a:r>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Batch : 239</a:t>
            </a: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Qualification : </a:t>
            </a:r>
            <a:r>
              <a:rPr lang="en-IN" dirty="0" err="1">
                <a:latin typeface="Times New Roman" panose="02020603050405020304" pitchFamily="18" charset="0"/>
                <a:cs typeface="Times New Roman" panose="02020603050405020304" pitchFamily="18" charset="0"/>
              </a:rPr>
              <a:t>B.Tech</a:t>
            </a:r>
            <a:r>
              <a:rPr lang="en-IN" dirty="0">
                <a:latin typeface="Times New Roman" panose="02020603050405020304" pitchFamily="18" charset="0"/>
                <a:cs typeface="Times New Roman" panose="02020603050405020304" pitchFamily="18" charset="0"/>
              </a:rPr>
              <a:t> (ECE)</a:t>
            </a:r>
          </a:p>
        </p:txBody>
      </p:sp>
    </p:spTree>
    <p:extLst>
      <p:ext uri="{BB962C8B-B14F-4D97-AF65-F5344CB8AC3E}">
        <p14:creationId xmlns:p14="http://schemas.microsoft.com/office/powerpoint/2010/main" val="2403904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403" y="168151"/>
            <a:ext cx="7686720"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Key Business Questions</a:t>
            </a:r>
          </a:p>
        </p:txBody>
      </p:sp>
      <p:pic>
        <p:nvPicPr>
          <p:cNvPr id="4" name="Picture 3">
            <a:extLst>
              <a:ext uri="{FF2B5EF4-FFF2-40B4-BE49-F238E27FC236}">
                <a16:creationId xmlns:a16="http://schemas.microsoft.com/office/drawing/2014/main" id="{5E578710-3914-72BD-13F0-AA488633E439}"/>
              </a:ext>
            </a:extLst>
          </p:cNvPr>
          <p:cNvPicPr>
            <a:picLocks noChangeAspect="1"/>
          </p:cNvPicPr>
          <p:nvPr/>
        </p:nvPicPr>
        <p:blipFill>
          <a:blip r:embed="rId2"/>
          <a:srcRect/>
          <a:stretch/>
        </p:blipFill>
        <p:spPr>
          <a:xfrm>
            <a:off x="9853127" y="136000"/>
            <a:ext cx="2194739" cy="987632"/>
          </a:xfrm>
          <a:prstGeom prst="rect">
            <a:avLst/>
          </a:prstGeom>
        </p:spPr>
      </p:pic>
    </p:spTree>
    <p:extLst>
      <p:ext uri="{BB962C8B-B14F-4D97-AF65-F5344CB8AC3E}">
        <p14:creationId xmlns:p14="http://schemas.microsoft.com/office/powerpoint/2010/main" val="34198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2142" y="326739"/>
            <a:ext cx="3608680"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p>
        </p:txBody>
      </p:sp>
      <p:sp>
        <p:nvSpPr>
          <p:cNvPr id="5" name="Rectangle 4"/>
          <p:cNvSpPr/>
          <p:nvPr/>
        </p:nvSpPr>
        <p:spPr>
          <a:xfrm>
            <a:off x="512143" y="1819670"/>
            <a:ext cx="10087434" cy="470898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q"/>
            </a:pPr>
            <a:r>
              <a:rPr lang="en-US" sz="3200" dirty="0">
                <a:ln w="0"/>
                <a:solidFill>
                  <a:schemeClr val="tx1"/>
                </a:solidFill>
                <a:effectLst>
                  <a:outerShdw blurRad="38100" dist="19050" dir="2700000" algn="tl" rotWithShape="0">
                    <a:schemeClr val="dk1">
                      <a:alpha val="40000"/>
                    </a:schemeClr>
                  </a:outerShdw>
                </a:effectLst>
              </a:rPr>
              <a:t>Cars24 Offers highest discounts on</a:t>
            </a:r>
          </a:p>
          <a:p>
            <a:pPr algn="ctr"/>
            <a:r>
              <a:rPr lang="en-US" sz="3200" dirty="0">
                <a:ln w="0"/>
                <a:solidFill>
                  <a:schemeClr val="tx1"/>
                </a:solidFill>
                <a:effectLst>
                  <a:outerShdw blurRad="38100" dist="19050" dir="2700000" algn="tl" rotWithShape="0">
                    <a:schemeClr val="dk1">
                      <a:alpha val="40000"/>
                    </a:schemeClr>
                  </a:outerShdw>
                </a:effectLst>
              </a:rPr>
              <a:t>Recent released segment.</a:t>
            </a:r>
          </a:p>
          <a:p>
            <a:pPr algn="ctr"/>
            <a:endParaRPr lang="en-US" sz="3200" dirty="0">
              <a:ln w="0"/>
              <a:solidFill>
                <a:schemeClr val="tx1"/>
              </a:solidFill>
              <a:effectLst>
                <a:outerShdw blurRad="38100" dist="19050" dir="2700000" algn="tl" rotWithShape="0">
                  <a:schemeClr val="dk1">
                    <a:alpha val="40000"/>
                  </a:schemeClr>
                </a:outerShdw>
              </a:effectLst>
            </a:endParaRPr>
          </a:p>
          <a:p>
            <a:pPr algn="ctr"/>
            <a:endParaRPr lang="en-US" sz="3200" dirty="0">
              <a:ln w="0"/>
              <a:solidFill>
                <a:schemeClr val="tx1"/>
              </a:solidFill>
              <a:effectLst>
                <a:outerShdw blurRad="38100" dist="19050" dir="2700000" algn="tl" rotWithShape="0">
                  <a:schemeClr val="dk1">
                    <a:alpha val="40000"/>
                  </a:schemeClr>
                </a:outerShdw>
              </a:effectLst>
            </a:endParaRPr>
          </a:p>
          <a:p>
            <a:pPr marL="457200" indent="-457200" algn="ctr">
              <a:buFont typeface="Wingdings" panose="05000000000000000000" pitchFamily="2" charset="2"/>
              <a:buChar char="q"/>
            </a:pPr>
            <a:r>
              <a:rPr lang="en-US" sz="3200" dirty="0">
                <a:ln w="0"/>
                <a:solidFill>
                  <a:schemeClr val="tx1"/>
                </a:solidFill>
                <a:effectLst>
                  <a:outerShdw blurRad="38100" dist="19050" dir="2700000" algn="tl" rotWithShape="0">
                    <a:schemeClr val="dk1">
                      <a:alpha val="40000"/>
                    </a:schemeClr>
                  </a:outerShdw>
                </a:effectLst>
              </a:rPr>
              <a:t>The main target of cars24 is to provide best</a:t>
            </a:r>
          </a:p>
          <a:p>
            <a:pPr algn="ctr"/>
            <a:r>
              <a:rPr lang="en-US" sz="3200" dirty="0">
                <a:ln w="0"/>
                <a:solidFill>
                  <a:schemeClr val="tx1"/>
                </a:solidFill>
                <a:effectLst>
                  <a:outerShdw blurRad="38100" dist="19050" dir="2700000" algn="tl" rotWithShape="0">
                    <a:schemeClr val="dk1">
                      <a:alpha val="40000"/>
                    </a:schemeClr>
                  </a:outerShdw>
                </a:effectLst>
              </a:rPr>
              <a:t>Cars to attract more </a:t>
            </a:r>
            <a:r>
              <a:rPr lang="en-US" sz="3200" dirty="0" err="1">
                <a:ln w="0"/>
                <a:solidFill>
                  <a:schemeClr val="tx1"/>
                </a:solidFill>
                <a:effectLst>
                  <a:outerShdw blurRad="38100" dist="19050" dir="2700000" algn="tl" rotWithShape="0">
                    <a:schemeClr val="dk1">
                      <a:alpha val="40000"/>
                    </a:schemeClr>
                  </a:outerShdw>
                </a:effectLst>
              </a:rPr>
              <a:t>Coustomers</a:t>
            </a:r>
            <a:r>
              <a:rPr lang="en-US" sz="3200" dirty="0">
                <a:ln w="0"/>
                <a:solidFill>
                  <a:schemeClr val="tx1"/>
                </a:solidFill>
                <a:effectLst>
                  <a:outerShdw blurRad="38100" dist="19050" dir="2700000" algn="tl" rotWithShape="0">
                    <a:schemeClr val="dk1">
                      <a:alpha val="40000"/>
                    </a:schemeClr>
                  </a:outerShdw>
                </a:effectLst>
              </a:rPr>
              <a:t>.</a:t>
            </a:r>
          </a:p>
          <a:p>
            <a:pPr algn="ctr"/>
            <a:endPar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21AFE9C2-8088-45DC-32E6-000F29C6F579}"/>
              </a:ext>
            </a:extLst>
          </p:cNvPr>
          <p:cNvPicPr>
            <a:picLocks noChangeAspect="1"/>
          </p:cNvPicPr>
          <p:nvPr/>
        </p:nvPicPr>
        <p:blipFill>
          <a:blip r:embed="rId2"/>
          <a:srcRect/>
          <a:stretch/>
        </p:blipFill>
        <p:spPr>
          <a:xfrm>
            <a:off x="9853127" y="136000"/>
            <a:ext cx="2194739" cy="987632"/>
          </a:xfrm>
          <a:prstGeom prst="rect">
            <a:avLst/>
          </a:prstGeom>
        </p:spPr>
      </p:pic>
    </p:spTree>
    <p:extLst>
      <p:ext uri="{BB962C8B-B14F-4D97-AF65-F5344CB8AC3E}">
        <p14:creationId xmlns:p14="http://schemas.microsoft.com/office/powerpoint/2010/main" val="2116017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1200" y="2651760"/>
            <a:ext cx="5177461" cy="1200329"/>
          </a:xfrm>
          <a:prstGeom prst="rect">
            <a:avLst/>
          </a:prstGeom>
          <a:no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 </a:t>
            </a:r>
          </a:p>
        </p:txBody>
      </p:sp>
      <p:pic>
        <p:nvPicPr>
          <p:cNvPr id="4" name="Picture 3">
            <a:extLst>
              <a:ext uri="{FF2B5EF4-FFF2-40B4-BE49-F238E27FC236}">
                <a16:creationId xmlns:a16="http://schemas.microsoft.com/office/drawing/2014/main" id="{1484847A-569E-137F-EA74-EDC1C45E8CF5}"/>
              </a:ext>
            </a:extLst>
          </p:cNvPr>
          <p:cNvPicPr>
            <a:picLocks noChangeAspect="1"/>
          </p:cNvPicPr>
          <p:nvPr/>
        </p:nvPicPr>
        <p:blipFill>
          <a:blip r:embed="rId2"/>
          <a:srcRect/>
          <a:stretch/>
        </p:blipFill>
        <p:spPr>
          <a:xfrm>
            <a:off x="9853127" y="136000"/>
            <a:ext cx="2194739" cy="987632"/>
          </a:xfrm>
          <a:prstGeom prst="rect">
            <a:avLst/>
          </a:prstGeom>
        </p:spPr>
      </p:pic>
    </p:spTree>
    <p:extLst>
      <p:ext uri="{BB962C8B-B14F-4D97-AF65-F5344CB8AC3E}">
        <p14:creationId xmlns:p14="http://schemas.microsoft.com/office/powerpoint/2010/main" val="80542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6593" y="168151"/>
            <a:ext cx="3108543"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p>
        </p:txBody>
      </p:sp>
      <p:sp>
        <p:nvSpPr>
          <p:cNvPr id="5" name="TextBox 4"/>
          <p:cNvSpPr txBox="1"/>
          <p:nvPr/>
        </p:nvSpPr>
        <p:spPr>
          <a:xfrm>
            <a:off x="1196593" y="1408922"/>
            <a:ext cx="4795935" cy="2185214"/>
          </a:xfrm>
          <a:prstGeom prst="rect">
            <a:avLst/>
          </a:prstGeom>
          <a:noFill/>
        </p:spPr>
        <p:txBody>
          <a:bodyPr wrap="square" rtlCol="0">
            <a:spAutoFit/>
          </a:bodyPr>
          <a:lstStyle/>
          <a:p>
            <a:pPr marL="285750" indent="-285750">
              <a:buSzPct val="100000"/>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Business Problem and use case domain understanding</a:t>
            </a:r>
          </a:p>
          <a:p>
            <a:pPr marL="285750" indent="-285750">
              <a:buSzPct val="100000"/>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Objective of the project</a:t>
            </a:r>
          </a:p>
          <a:p>
            <a:pPr marL="285750" indent="-285750">
              <a:buSzPct val="100000"/>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Web Scraping</a:t>
            </a:r>
          </a:p>
          <a:p>
            <a:pPr marL="285750" indent="-285750">
              <a:buSzPct val="100000"/>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Data Summary</a:t>
            </a:r>
          </a:p>
          <a:p>
            <a:pPr>
              <a:buSzPct val="100000"/>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SzPct val="100000"/>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SzPct val="100000"/>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1374758" y="2949619"/>
            <a:ext cx="4434226" cy="523220"/>
          </a:xfrm>
          <a:prstGeom prst="rect">
            <a:avLst/>
          </a:prstGeom>
          <a:noFill/>
        </p:spPr>
        <p:txBody>
          <a:bodyPr wrap="none" lIns="91440" tIns="45720" rIns="91440" bIns="45720">
            <a:spAutoFit/>
          </a:bodyPr>
          <a:lstStyle/>
          <a:p>
            <a:pPr algn="ctr"/>
            <a:r>
              <a:rPr lang="en-US" sz="28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Exploratory Data Analysis</a:t>
            </a:r>
          </a:p>
        </p:txBody>
      </p:sp>
      <p:sp>
        <p:nvSpPr>
          <p:cNvPr id="10" name="TextBox 9"/>
          <p:cNvSpPr txBox="1"/>
          <p:nvPr/>
        </p:nvSpPr>
        <p:spPr>
          <a:xfrm>
            <a:off x="1188525" y="3594136"/>
            <a:ext cx="5449078" cy="2769989"/>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Data cleaning</a:t>
            </a:r>
          </a:p>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Data manipulation</a:t>
            </a:r>
          </a:p>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Data Summary</a:t>
            </a:r>
          </a:p>
          <a:p>
            <a:pPr marL="285750" indent="-285750">
              <a:buFont typeface="Wingdings" panose="05000000000000000000" pitchFamily="2" charset="2"/>
              <a:buChar char="Ø"/>
            </a:pPr>
            <a:r>
              <a:rPr lang="en-IN" sz="1600" dirty="0" err="1">
                <a:latin typeface="Times New Roman" panose="02020603050405020304" pitchFamily="18" charset="0"/>
                <a:cs typeface="Times New Roman" panose="02020603050405020304" pitchFamily="18" charset="0"/>
              </a:rPr>
              <a:t>Uni</a:t>
            </a:r>
            <a:r>
              <a:rPr lang="en-IN" sz="1600" dirty="0">
                <a:latin typeface="Times New Roman" panose="02020603050405020304" pitchFamily="18" charset="0"/>
                <a:cs typeface="Times New Roman" panose="02020603050405020304" pitchFamily="18" charset="0"/>
              </a:rPr>
              <a:t>-Variate analysis steps</a:t>
            </a:r>
          </a:p>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Bi-Variate analysis steps</a:t>
            </a:r>
          </a:p>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Multi-Variate analysis steps</a:t>
            </a:r>
          </a:p>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Key-business questions</a:t>
            </a:r>
          </a:p>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Conclusions</a:t>
            </a:r>
          </a:p>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Q &amp; A </a:t>
            </a:r>
          </a:p>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Experience and challenges working on web scrapping</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A4490E5-1742-269D-8251-E97D92AE4EA1}"/>
              </a:ext>
            </a:extLst>
          </p:cNvPr>
          <p:cNvPicPr>
            <a:picLocks noChangeAspect="1"/>
          </p:cNvPicPr>
          <p:nvPr/>
        </p:nvPicPr>
        <p:blipFill>
          <a:blip r:embed="rId2"/>
          <a:srcRect/>
          <a:stretch/>
        </p:blipFill>
        <p:spPr>
          <a:xfrm>
            <a:off x="9853127" y="136000"/>
            <a:ext cx="2194739" cy="987632"/>
          </a:xfrm>
          <a:prstGeom prst="rect">
            <a:avLst/>
          </a:prstGeom>
        </p:spPr>
      </p:pic>
    </p:spTree>
    <p:extLst>
      <p:ext uri="{BB962C8B-B14F-4D97-AF65-F5344CB8AC3E}">
        <p14:creationId xmlns:p14="http://schemas.microsoft.com/office/powerpoint/2010/main" val="3972760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09395" y="9564"/>
            <a:ext cx="341632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Objectives</a:t>
            </a:r>
          </a:p>
        </p:txBody>
      </p:sp>
      <p:sp>
        <p:nvSpPr>
          <p:cNvPr id="6" name="TextBox 5"/>
          <p:cNvSpPr txBox="1"/>
          <p:nvPr/>
        </p:nvSpPr>
        <p:spPr>
          <a:xfrm>
            <a:off x="1412031" y="1800808"/>
            <a:ext cx="6463005" cy="2739211"/>
          </a:xfrm>
          <a:prstGeom prst="rect">
            <a:avLst/>
          </a:prstGeom>
          <a:noFill/>
        </p:spPr>
        <p:txBody>
          <a:bodyPr wrap="square" rtlCol="0">
            <a:spAutoFit/>
          </a:bodyPr>
          <a:lstStyle/>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Number of  categories in Cars24.</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Number of  cities in Cars24.</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Most discounted cars</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Price comparison in between cities</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Discount % based on cars age availability in different cities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E1305EB-F665-88F4-A7EA-3EE02E39D0F6}"/>
              </a:ext>
            </a:extLst>
          </p:cNvPr>
          <p:cNvPicPr>
            <a:picLocks noChangeAspect="1"/>
          </p:cNvPicPr>
          <p:nvPr/>
        </p:nvPicPr>
        <p:blipFill>
          <a:blip r:embed="rId2"/>
          <a:srcRect/>
          <a:stretch/>
        </p:blipFill>
        <p:spPr>
          <a:xfrm>
            <a:off x="9853127" y="136000"/>
            <a:ext cx="2194739" cy="987632"/>
          </a:xfrm>
          <a:prstGeom prst="rect">
            <a:avLst/>
          </a:prstGeom>
        </p:spPr>
      </p:pic>
    </p:spTree>
    <p:extLst>
      <p:ext uri="{BB962C8B-B14F-4D97-AF65-F5344CB8AC3E}">
        <p14:creationId xmlns:p14="http://schemas.microsoft.com/office/powerpoint/2010/main" val="2208809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2" name="Rectangle 1"/>
          <p:cNvSpPr/>
          <p:nvPr/>
        </p:nvSpPr>
        <p:spPr>
          <a:xfrm>
            <a:off x="213878" y="177482"/>
            <a:ext cx="4878259"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Collection</a:t>
            </a:r>
          </a:p>
        </p:txBody>
      </p:sp>
      <p:sp>
        <p:nvSpPr>
          <p:cNvPr id="4" name="TextBox 3"/>
          <p:cNvSpPr txBox="1"/>
          <p:nvPr/>
        </p:nvSpPr>
        <p:spPr>
          <a:xfrm>
            <a:off x="396240" y="1960880"/>
            <a:ext cx="10133500" cy="2062103"/>
          </a:xfrm>
          <a:prstGeom prst="rect">
            <a:avLst/>
          </a:prstGeom>
          <a:noFill/>
        </p:spPr>
        <p:txBody>
          <a:bodyPr wrap="square" rtlCol="0">
            <a:spAutoFit/>
          </a:bodyPr>
          <a:lstStyle/>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Website Name : cars24.com</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Link                  :  </a:t>
            </a:r>
            <a:r>
              <a:rPr lang="en-US" sz="2000" dirty="0">
                <a:latin typeface="Times New Roman" panose="02020603050405020304" pitchFamily="18" charset="0"/>
                <a:cs typeface="Times New Roman" panose="02020603050405020304" pitchFamily="18" charset="0"/>
                <a:hlinkClick r:id="rId3"/>
              </a:rPr>
              <a:t>https://www.cars24.com/buy-used-maruti-cars-hyderabad/</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Libraries Used :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p:txBody>
      </p:sp>
      <p:sp>
        <p:nvSpPr>
          <p:cNvPr id="5" name="TextBox 4"/>
          <p:cNvSpPr txBox="1"/>
          <p:nvPr/>
        </p:nvSpPr>
        <p:spPr>
          <a:xfrm>
            <a:off x="2521032" y="3236304"/>
            <a:ext cx="4694702" cy="2031325"/>
          </a:xfrm>
          <a:prstGeom prst="rect">
            <a:avLst/>
          </a:prstGeom>
          <a:noFill/>
        </p:spPr>
        <p:txBody>
          <a:bodyPr wrap="square" rtlCol="0">
            <a:spAutoFit/>
          </a:bodyPr>
          <a:lstStyle/>
          <a:p>
            <a:pPr marL="285750" lvl="1"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Beautiful soup from BS4</a:t>
            </a:r>
          </a:p>
          <a:p>
            <a:pPr marL="285750" indent="-28575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Requests</a:t>
            </a:r>
          </a:p>
          <a:p>
            <a:pPr marL="285750" indent="-28575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Regular Expressions</a:t>
            </a:r>
          </a:p>
          <a:p>
            <a:pPr marL="285750" indent="-28575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Pandas</a:t>
            </a:r>
          </a:p>
          <a:p>
            <a:pPr marL="285750" indent="-28575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Numpy</a:t>
            </a:r>
          </a:p>
          <a:p>
            <a:pPr marL="285750" indent="-28575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Matplotlib</a:t>
            </a:r>
          </a:p>
          <a:p>
            <a:pPr marL="285750" indent="-28575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Seaborn</a:t>
            </a:r>
          </a:p>
        </p:txBody>
      </p:sp>
      <p:pic>
        <p:nvPicPr>
          <p:cNvPr id="6" name="Picture 5">
            <a:extLst>
              <a:ext uri="{FF2B5EF4-FFF2-40B4-BE49-F238E27FC236}">
                <a16:creationId xmlns:a16="http://schemas.microsoft.com/office/drawing/2014/main" id="{D6A225E6-E647-C0B1-8F9D-7C2043F2A9A7}"/>
              </a:ext>
            </a:extLst>
          </p:cNvPr>
          <p:cNvPicPr>
            <a:picLocks noChangeAspect="1"/>
          </p:cNvPicPr>
          <p:nvPr/>
        </p:nvPicPr>
        <p:blipFill>
          <a:blip r:embed="rId4"/>
          <a:srcRect/>
          <a:stretch/>
        </p:blipFill>
        <p:spPr>
          <a:xfrm>
            <a:off x="9853127" y="136000"/>
            <a:ext cx="2194739" cy="9876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555" y="254615"/>
            <a:ext cx="8340745"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Process of Data Collection</a:t>
            </a:r>
          </a:p>
        </p:txBody>
      </p:sp>
      <p:sp>
        <p:nvSpPr>
          <p:cNvPr id="4" name="TextBox 3"/>
          <p:cNvSpPr txBox="1"/>
          <p:nvPr/>
        </p:nvSpPr>
        <p:spPr>
          <a:xfrm>
            <a:off x="853439" y="2133600"/>
            <a:ext cx="8999687" cy="3662541"/>
          </a:xfrm>
          <a:prstGeom prst="rect">
            <a:avLst/>
          </a:prstGeom>
          <a:noFill/>
        </p:spPr>
        <p:txBody>
          <a:bodyPr wrap="square" rtlCol="0">
            <a:spAutoFit/>
          </a:bodyPr>
          <a:lstStyle/>
          <a:p>
            <a:pPr marL="342900" indent="-342900">
              <a:buFont typeface="Wingdings" panose="05000000000000000000" pitchFamily="2" charset="2"/>
              <a:buChar char="q"/>
            </a:pPr>
            <a:r>
              <a:rPr lang="en-IN" sz="2400" dirty="0">
                <a:solidFill>
                  <a:srgbClr val="7030A0"/>
                </a:solidFill>
              </a:rPr>
              <a:t>Data Extraction </a:t>
            </a:r>
            <a:r>
              <a:rPr lang="en-IN" sz="1600" dirty="0"/>
              <a:t>: </a:t>
            </a:r>
            <a:r>
              <a:rPr lang="en-US" sz="2000" dirty="0"/>
              <a:t>Data extraction  process of retrieving relevant information from  websites, or files using programming techniques and tools. It involves extracting specific data points or patterns for further analysis or processing.</a:t>
            </a:r>
          </a:p>
          <a:p>
            <a:pPr marL="342900" indent="-342900">
              <a:buFont typeface="Wingdings" panose="05000000000000000000" pitchFamily="2" charset="2"/>
              <a:buChar char="q"/>
            </a:pPr>
            <a:r>
              <a:rPr lang="en-US" sz="2400" dirty="0">
                <a:solidFill>
                  <a:srgbClr val="7030A0"/>
                </a:solidFill>
              </a:rPr>
              <a:t>Data Parsing </a:t>
            </a:r>
            <a:r>
              <a:rPr lang="en-US" sz="1600" dirty="0"/>
              <a:t>: </a:t>
            </a:r>
            <a:r>
              <a:rPr lang="en-US" sz="2000" dirty="0"/>
              <a:t>We have used Beautiful soup to navigate and extract data from HTML documents.</a:t>
            </a:r>
          </a:p>
          <a:p>
            <a:pPr marL="342900" indent="-342900">
              <a:buFont typeface="Wingdings" panose="05000000000000000000" pitchFamily="2" charset="2"/>
              <a:buChar char="q"/>
            </a:pPr>
            <a:r>
              <a:rPr lang="en-US" sz="2400" dirty="0">
                <a:solidFill>
                  <a:srgbClr val="7030A0"/>
                </a:solidFill>
              </a:rPr>
              <a:t>Data Cleaning </a:t>
            </a:r>
            <a:r>
              <a:rPr lang="en-US" sz="1600" dirty="0"/>
              <a:t>: </a:t>
            </a:r>
            <a:r>
              <a:rPr lang="en-US" sz="2000" dirty="0"/>
              <a:t>Data cleaning  involves identifying and correcting or removing inaccurate data  in order to improve data quality for modeling purposes. It includes tasks such as handling missing values, removing duplicates, correcting data inconsistencies.</a:t>
            </a:r>
          </a:p>
          <a:p>
            <a:pPr marL="285750" indent="-285750">
              <a:buFont typeface="Wingdings" panose="05000000000000000000" pitchFamily="2" charset="2"/>
              <a:buChar char="q"/>
            </a:pPr>
            <a:r>
              <a:rPr lang="en-US" sz="2000" dirty="0"/>
              <a:t>By using the above techniques we have created DATAFRAME</a:t>
            </a:r>
            <a:endParaRPr lang="en-IN" sz="2000" dirty="0"/>
          </a:p>
        </p:txBody>
      </p:sp>
      <p:pic>
        <p:nvPicPr>
          <p:cNvPr id="5" name="Picture 4">
            <a:extLst>
              <a:ext uri="{FF2B5EF4-FFF2-40B4-BE49-F238E27FC236}">
                <a16:creationId xmlns:a16="http://schemas.microsoft.com/office/drawing/2014/main" id="{CA603E1B-31B3-F5D5-55CD-666D26707E50}"/>
              </a:ext>
            </a:extLst>
          </p:cNvPr>
          <p:cNvPicPr>
            <a:picLocks noChangeAspect="1"/>
          </p:cNvPicPr>
          <p:nvPr/>
        </p:nvPicPr>
        <p:blipFill>
          <a:blip r:embed="rId2"/>
          <a:srcRect/>
          <a:stretch/>
        </p:blipFill>
        <p:spPr>
          <a:xfrm>
            <a:off x="9853127" y="136000"/>
            <a:ext cx="2194739" cy="987632"/>
          </a:xfrm>
          <a:prstGeom prst="rect">
            <a:avLst/>
          </a:prstGeom>
        </p:spPr>
      </p:pic>
    </p:spTree>
    <p:extLst>
      <p:ext uri="{BB962C8B-B14F-4D97-AF65-F5344CB8AC3E}">
        <p14:creationId xmlns:p14="http://schemas.microsoft.com/office/powerpoint/2010/main" val="1700805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276" y="127511"/>
            <a:ext cx="8337539" cy="830997"/>
          </a:xfrm>
          <a:prstGeom prst="rect">
            <a:avLst/>
          </a:prstGeom>
          <a:noFill/>
        </p:spPr>
        <p:txBody>
          <a:bodyPr wrap="none" lIns="91440" tIns="45720" rIns="91440" bIns="45720">
            <a:spAutoFit/>
          </a:bodyPr>
          <a:lstStyle/>
          <a:p>
            <a:pPr algn="ctr"/>
            <a:r>
              <a:rPr lang="en-US"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Cleaning &amp; Manipulation</a:t>
            </a:r>
          </a:p>
        </p:txBody>
      </p:sp>
      <p:sp>
        <p:nvSpPr>
          <p:cNvPr id="5" name="Rectangle 4"/>
          <p:cNvSpPr/>
          <p:nvPr/>
        </p:nvSpPr>
        <p:spPr>
          <a:xfrm>
            <a:off x="160783" y="1719839"/>
            <a:ext cx="3518912" cy="707886"/>
          </a:xfrm>
          <a:prstGeom prst="rect">
            <a:avLst/>
          </a:prstGeom>
          <a:noFill/>
        </p:spPr>
        <p:txBody>
          <a:bodyPr wrap="none" lIns="91440" tIns="45720" rIns="91440" bIns="45720">
            <a:spAutoFit/>
          </a:bodyPr>
          <a:lstStyle/>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 cleaning</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extBox 5"/>
          <p:cNvSpPr txBox="1"/>
          <p:nvPr/>
        </p:nvSpPr>
        <p:spPr>
          <a:xfrm>
            <a:off x="904240" y="2567039"/>
            <a:ext cx="5323840" cy="1231106"/>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Handling missing data</a:t>
            </a:r>
          </a:p>
          <a:p>
            <a:pPr marL="285750" indent="-285750">
              <a:buFont typeface="Wingdings" panose="05000000000000000000" pitchFamily="2" charset="2"/>
              <a:buChar char="Ø"/>
            </a:pPr>
            <a:r>
              <a:rPr lang="en-IN" sz="2000" dirty="0"/>
              <a:t>Removing duplicates</a:t>
            </a:r>
          </a:p>
          <a:p>
            <a:pPr marL="285750" indent="-285750">
              <a:buFont typeface="Wingdings" panose="05000000000000000000" pitchFamily="2" charset="2"/>
              <a:buChar char="Ø"/>
            </a:pPr>
            <a:r>
              <a:rPr lang="en-IN" sz="2000" dirty="0"/>
              <a:t>Data normalization and standardization</a:t>
            </a:r>
          </a:p>
          <a:p>
            <a:pPr marL="285750" indent="-285750">
              <a:buFont typeface="Wingdings" panose="05000000000000000000" pitchFamily="2" charset="2"/>
              <a:buChar char="Ø"/>
            </a:pPr>
            <a:endParaRPr lang="en-IN" dirty="0"/>
          </a:p>
        </p:txBody>
      </p:sp>
      <p:sp>
        <p:nvSpPr>
          <p:cNvPr id="7" name="Rectangle 6"/>
          <p:cNvSpPr/>
          <p:nvPr/>
        </p:nvSpPr>
        <p:spPr>
          <a:xfrm>
            <a:off x="185629" y="3752807"/>
            <a:ext cx="4600939" cy="707886"/>
          </a:xfrm>
          <a:prstGeom prst="rect">
            <a:avLst/>
          </a:prstGeom>
          <a:noFill/>
        </p:spPr>
        <p:txBody>
          <a:bodyPr wrap="none" lIns="91440" tIns="45720" rIns="91440" bIns="45720">
            <a:spAutoFit/>
          </a:bodyPr>
          <a:lstStyle/>
          <a:p>
            <a:pPr algn="ct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 Manipulation</a:t>
            </a:r>
          </a:p>
        </p:txBody>
      </p:sp>
      <p:sp>
        <p:nvSpPr>
          <p:cNvPr id="8" name="TextBox 7"/>
          <p:cNvSpPr txBox="1"/>
          <p:nvPr/>
        </p:nvSpPr>
        <p:spPr>
          <a:xfrm>
            <a:off x="904240" y="4805680"/>
            <a:ext cx="4287520" cy="1015663"/>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Filtering</a:t>
            </a:r>
          </a:p>
          <a:p>
            <a:pPr marL="285750" indent="-285750">
              <a:buFont typeface="Wingdings" panose="05000000000000000000" pitchFamily="2" charset="2"/>
              <a:buChar char="Ø"/>
            </a:pPr>
            <a:r>
              <a:rPr lang="en-IN" sz="2000" dirty="0"/>
              <a:t>Sorting</a:t>
            </a:r>
          </a:p>
          <a:p>
            <a:pPr marL="285750" indent="-285750">
              <a:buFont typeface="Wingdings" panose="05000000000000000000" pitchFamily="2" charset="2"/>
              <a:buChar char="Ø"/>
            </a:pPr>
            <a:r>
              <a:rPr lang="en-IN" sz="2000" dirty="0"/>
              <a:t>Transforming</a:t>
            </a:r>
          </a:p>
        </p:txBody>
      </p:sp>
      <p:pic>
        <p:nvPicPr>
          <p:cNvPr id="4" name="Picture 3">
            <a:extLst>
              <a:ext uri="{FF2B5EF4-FFF2-40B4-BE49-F238E27FC236}">
                <a16:creationId xmlns:a16="http://schemas.microsoft.com/office/drawing/2014/main" id="{EC72AB1F-D229-0EE8-7330-72DAA410BEC9}"/>
              </a:ext>
            </a:extLst>
          </p:cNvPr>
          <p:cNvPicPr>
            <a:picLocks noChangeAspect="1"/>
          </p:cNvPicPr>
          <p:nvPr/>
        </p:nvPicPr>
        <p:blipFill>
          <a:blip r:embed="rId2"/>
          <a:srcRect/>
          <a:stretch/>
        </p:blipFill>
        <p:spPr>
          <a:xfrm>
            <a:off x="9853127" y="136000"/>
            <a:ext cx="2194739" cy="987632"/>
          </a:xfrm>
          <a:prstGeom prst="rect">
            <a:avLst/>
          </a:prstGeom>
        </p:spPr>
      </p:pic>
    </p:spTree>
    <p:extLst>
      <p:ext uri="{BB962C8B-B14F-4D97-AF65-F5344CB8AC3E}">
        <p14:creationId xmlns:p14="http://schemas.microsoft.com/office/powerpoint/2010/main" val="2263567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8BE9385-7D29-C1DB-4C94-5AECBFF1D09B}"/>
              </a:ext>
            </a:extLst>
          </p:cNvPr>
          <p:cNvPicPr>
            <a:picLocks noChangeAspect="1"/>
          </p:cNvPicPr>
          <p:nvPr/>
        </p:nvPicPr>
        <p:blipFill>
          <a:blip r:embed="rId2"/>
          <a:stretch>
            <a:fillRect/>
          </a:stretch>
        </p:blipFill>
        <p:spPr>
          <a:xfrm>
            <a:off x="1521189" y="5552392"/>
            <a:ext cx="7283446" cy="1081980"/>
          </a:xfrm>
          <a:prstGeom prst="rect">
            <a:avLst/>
          </a:prstGeom>
        </p:spPr>
      </p:pic>
      <p:sp>
        <p:nvSpPr>
          <p:cNvPr id="2" name="Rectangle 1"/>
          <p:cNvSpPr/>
          <p:nvPr/>
        </p:nvSpPr>
        <p:spPr>
          <a:xfrm>
            <a:off x="503746" y="326739"/>
            <a:ext cx="4031873"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Data Frame</a:t>
            </a:r>
          </a:p>
        </p:txBody>
      </p:sp>
      <p:pic>
        <p:nvPicPr>
          <p:cNvPr id="5" name="Picture 4">
            <a:extLst>
              <a:ext uri="{FF2B5EF4-FFF2-40B4-BE49-F238E27FC236}">
                <a16:creationId xmlns:a16="http://schemas.microsoft.com/office/drawing/2014/main" id="{E3100935-A9C0-357B-B390-F7D965FAEA82}"/>
              </a:ext>
            </a:extLst>
          </p:cNvPr>
          <p:cNvPicPr>
            <a:picLocks noChangeAspect="1"/>
          </p:cNvPicPr>
          <p:nvPr/>
        </p:nvPicPr>
        <p:blipFill>
          <a:blip r:embed="rId3"/>
          <a:srcRect/>
          <a:stretch/>
        </p:blipFill>
        <p:spPr>
          <a:xfrm>
            <a:off x="9853127" y="136000"/>
            <a:ext cx="2194739" cy="987632"/>
          </a:xfrm>
          <a:prstGeom prst="rect">
            <a:avLst/>
          </a:prstGeom>
        </p:spPr>
      </p:pic>
      <p:pic>
        <p:nvPicPr>
          <p:cNvPr id="7" name="Picture 6">
            <a:extLst>
              <a:ext uri="{FF2B5EF4-FFF2-40B4-BE49-F238E27FC236}">
                <a16:creationId xmlns:a16="http://schemas.microsoft.com/office/drawing/2014/main" id="{C7496FA5-FF5F-A00C-E5BB-0B51E690B200}"/>
              </a:ext>
            </a:extLst>
          </p:cNvPr>
          <p:cNvPicPr>
            <a:picLocks noChangeAspect="1"/>
          </p:cNvPicPr>
          <p:nvPr/>
        </p:nvPicPr>
        <p:blipFill>
          <a:blip r:embed="rId4"/>
          <a:stretch>
            <a:fillRect/>
          </a:stretch>
        </p:blipFill>
        <p:spPr>
          <a:xfrm>
            <a:off x="1527635" y="1258768"/>
            <a:ext cx="9209494" cy="4312473"/>
          </a:xfrm>
          <a:prstGeom prst="rect">
            <a:avLst/>
          </a:prstGeom>
        </p:spPr>
      </p:pic>
    </p:spTree>
    <p:extLst>
      <p:ext uri="{BB962C8B-B14F-4D97-AF65-F5344CB8AC3E}">
        <p14:creationId xmlns:p14="http://schemas.microsoft.com/office/powerpoint/2010/main" val="3919631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9007" y="168151"/>
            <a:ext cx="4224233" cy="923330"/>
          </a:xfrm>
          <a:prstGeom prst="rect">
            <a:avLst/>
          </a:prstGeom>
          <a:noFill/>
        </p:spPr>
        <p:txBody>
          <a:bodyPr wrap="none" lIns="91440" tIns="45720" rIns="91440" bIns="45720">
            <a:spAutoFit/>
          </a:bodyPr>
          <a:lstStyle/>
          <a:p>
            <a:pPr algn="ctr"/>
            <a:r>
              <a:rPr lang="en-US" sz="5400" b="0"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Set Info</a:t>
            </a:r>
          </a:p>
        </p:txBody>
      </p:sp>
      <p:sp>
        <p:nvSpPr>
          <p:cNvPr id="4" name="TextBox 3"/>
          <p:cNvSpPr txBox="1"/>
          <p:nvPr/>
        </p:nvSpPr>
        <p:spPr>
          <a:xfrm>
            <a:off x="499007" y="1534160"/>
            <a:ext cx="9467953" cy="4144724"/>
          </a:xfrm>
          <a:prstGeom prst="rect">
            <a:avLst/>
          </a:prstGeom>
          <a:noFill/>
        </p:spPr>
        <p:txBody>
          <a:bodyPr wrap="square" rtlCol="0">
            <a:spAutoFit/>
          </a:bodyPr>
          <a:lstStyle/>
          <a:p>
            <a:pPr marL="180000" indent="-180000">
              <a:spcBef>
                <a:spcPts val="130"/>
              </a:spcBef>
              <a:spcAft>
                <a:spcPts val="130"/>
              </a:spcAft>
              <a:buFont typeface="Wingdings" panose="05000000000000000000" pitchFamily="2" charset="2"/>
              <a:buChar char="Ø"/>
            </a:pPr>
            <a:r>
              <a:rPr lang="en-IN" sz="1600" dirty="0">
                <a:solidFill>
                  <a:srgbClr val="7030A0"/>
                </a:solidFill>
                <a:latin typeface="Times New Roman" panose="02020603050405020304" pitchFamily="18" charset="0"/>
                <a:cs typeface="Times New Roman" panose="02020603050405020304" pitchFamily="18" charset="0"/>
              </a:rPr>
              <a:t>Models</a:t>
            </a:r>
            <a:r>
              <a:rPr lang="en-IN" sz="1600" dirty="0">
                <a:latin typeface="Times New Roman" panose="02020603050405020304" pitchFamily="18" charset="0"/>
                <a:cs typeface="Times New Roman" panose="02020603050405020304" pitchFamily="18" charset="0"/>
              </a:rPr>
              <a:t> : It shows the name of the car model.</a:t>
            </a:r>
          </a:p>
          <a:p>
            <a:pPr marL="180000" indent="-180000">
              <a:spcBef>
                <a:spcPts val="130"/>
              </a:spcBef>
              <a:spcAft>
                <a:spcPts val="130"/>
              </a:spcAft>
              <a:buFont typeface="Wingdings" panose="05000000000000000000" pitchFamily="2" charset="2"/>
              <a:buChar char="Ø"/>
            </a:pPr>
            <a:r>
              <a:rPr lang="en-IN" sz="1600" dirty="0">
                <a:solidFill>
                  <a:srgbClr val="7030A0"/>
                </a:solidFill>
                <a:latin typeface="Times New Roman" panose="02020603050405020304" pitchFamily="18" charset="0"/>
                <a:cs typeface="Times New Roman" panose="02020603050405020304" pitchFamily="18" charset="0"/>
              </a:rPr>
              <a:t>versions</a:t>
            </a:r>
            <a:r>
              <a:rPr lang="en-IN" sz="1600" dirty="0">
                <a:latin typeface="Times New Roman" panose="02020603050405020304" pitchFamily="18" charset="0"/>
                <a:cs typeface="Times New Roman" panose="02020603050405020304" pitchFamily="18" charset="0"/>
              </a:rPr>
              <a:t> : It represents the version of the car. </a:t>
            </a:r>
          </a:p>
          <a:p>
            <a:pPr marL="180000" indent="-180000">
              <a:spcBef>
                <a:spcPts val="130"/>
              </a:spcBef>
              <a:spcAft>
                <a:spcPts val="130"/>
              </a:spcAft>
              <a:buFont typeface="Wingdings" panose="05000000000000000000" pitchFamily="2" charset="2"/>
              <a:buChar char="Ø"/>
            </a:pPr>
            <a:r>
              <a:rPr lang="en-IN" sz="1600" dirty="0">
                <a:solidFill>
                  <a:srgbClr val="7030A0"/>
                </a:solidFill>
                <a:latin typeface="Times New Roman" panose="02020603050405020304" pitchFamily="18" charset="0"/>
                <a:cs typeface="Times New Roman" panose="02020603050405020304" pitchFamily="18" charset="0"/>
              </a:rPr>
              <a:t>Brands</a:t>
            </a:r>
            <a:r>
              <a:rPr lang="en-IN" sz="1600" dirty="0">
                <a:latin typeface="Times New Roman" panose="02020603050405020304" pitchFamily="18" charset="0"/>
                <a:cs typeface="Times New Roman" panose="02020603050405020304" pitchFamily="18" charset="0"/>
              </a:rPr>
              <a:t> : It shows the car from which brand.</a:t>
            </a:r>
          </a:p>
          <a:p>
            <a:pPr marL="180000" indent="-180000">
              <a:spcBef>
                <a:spcPts val="130"/>
              </a:spcBef>
              <a:spcAft>
                <a:spcPts val="130"/>
              </a:spcAft>
              <a:buFont typeface="Wingdings" panose="05000000000000000000" pitchFamily="2" charset="2"/>
              <a:buChar char="Ø"/>
            </a:pPr>
            <a:r>
              <a:rPr lang="en-IN" sz="1600" dirty="0">
                <a:solidFill>
                  <a:srgbClr val="7030A0"/>
                </a:solidFill>
                <a:latin typeface="Times New Roman" panose="02020603050405020304" pitchFamily="18" charset="0"/>
                <a:cs typeface="Times New Roman" panose="02020603050405020304" pitchFamily="18" charset="0"/>
              </a:rPr>
              <a:t>Fuel </a:t>
            </a:r>
            <a:r>
              <a:rPr lang="en-IN" sz="1600" dirty="0">
                <a:latin typeface="Times New Roman" panose="02020603050405020304" pitchFamily="18" charset="0"/>
                <a:cs typeface="Times New Roman" panose="02020603050405020304" pitchFamily="18" charset="0"/>
              </a:rPr>
              <a:t>: It shows the type of Fuel.</a:t>
            </a:r>
          </a:p>
          <a:p>
            <a:pPr marL="180000" indent="-180000">
              <a:spcBef>
                <a:spcPts val="130"/>
              </a:spcBef>
              <a:spcAft>
                <a:spcPts val="130"/>
              </a:spcAft>
              <a:buFont typeface="Wingdings" panose="05000000000000000000" pitchFamily="2" charset="2"/>
              <a:buChar char="Ø"/>
            </a:pPr>
            <a:r>
              <a:rPr lang="en-IN" sz="1600" dirty="0">
                <a:solidFill>
                  <a:srgbClr val="7030A0"/>
                </a:solidFill>
                <a:latin typeface="Times New Roman" panose="02020603050405020304" pitchFamily="18" charset="0"/>
                <a:cs typeface="Times New Roman" panose="02020603050405020304" pitchFamily="18" charset="0"/>
              </a:rPr>
              <a:t>Model Year </a:t>
            </a:r>
            <a:r>
              <a:rPr lang="en-IN" sz="1600" dirty="0">
                <a:latin typeface="Times New Roman" panose="02020603050405020304" pitchFamily="18" charset="0"/>
                <a:cs typeface="Times New Roman" panose="02020603050405020304" pitchFamily="18" charset="0"/>
              </a:rPr>
              <a:t>: It shows the Model year of the car.</a:t>
            </a:r>
          </a:p>
          <a:p>
            <a:pPr marL="180000" indent="-180000">
              <a:spcBef>
                <a:spcPts val="130"/>
              </a:spcBef>
              <a:spcAft>
                <a:spcPts val="130"/>
              </a:spcAft>
              <a:buFont typeface="Wingdings" panose="05000000000000000000" pitchFamily="2" charset="2"/>
              <a:buChar char="Ø"/>
            </a:pPr>
            <a:r>
              <a:rPr lang="en-IN" sz="1600" dirty="0">
                <a:solidFill>
                  <a:srgbClr val="7030A0"/>
                </a:solidFill>
                <a:latin typeface="Times New Roman" panose="02020603050405020304" pitchFamily="18" charset="0"/>
                <a:cs typeface="Times New Roman" panose="02020603050405020304" pitchFamily="18" charset="0"/>
              </a:rPr>
              <a:t>RTO </a:t>
            </a:r>
            <a:r>
              <a:rPr lang="en-IN" sz="1600" dirty="0">
                <a:latin typeface="Times New Roman" panose="02020603050405020304" pitchFamily="18" charset="0"/>
                <a:cs typeface="Times New Roman" panose="02020603050405020304" pitchFamily="18" charset="0"/>
              </a:rPr>
              <a:t>: It shows the number of  car.</a:t>
            </a:r>
          </a:p>
          <a:p>
            <a:pPr marL="180000" indent="-180000">
              <a:spcBef>
                <a:spcPts val="130"/>
              </a:spcBef>
              <a:spcAft>
                <a:spcPts val="130"/>
              </a:spcAft>
              <a:buFont typeface="Wingdings" panose="05000000000000000000" pitchFamily="2" charset="2"/>
              <a:buChar char="Ø"/>
            </a:pPr>
            <a:r>
              <a:rPr lang="en-IN" sz="1600" dirty="0">
                <a:solidFill>
                  <a:srgbClr val="7030A0"/>
                </a:solidFill>
                <a:latin typeface="Times New Roman" panose="02020603050405020304" pitchFamily="18" charset="0"/>
                <a:cs typeface="Times New Roman" panose="02020603050405020304" pitchFamily="18" charset="0"/>
              </a:rPr>
              <a:t>Transmission </a:t>
            </a:r>
            <a:r>
              <a:rPr lang="en-IN" sz="1600" dirty="0">
                <a:latin typeface="Times New Roman" panose="02020603050405020304" pitchFamily="18" charset="0"/>
                <a:cs typeface="Times New Roman" panose="02020603050405020304" pitchFamily="18" charset="0"/>
              </a:rPr>
              <a:t>: It shows the weather the car is manual or auto .</a:t>
            </a:r>
          </a:p>
          <a:p>
            <a:pPr marL="180000" indent="-180000">
              <a:spcBef>
                <a:spcPts val="130"/>
              </a:spcBef>
              <a:spcAft>
                <a:spcPts val="130"/>
              </a:spcAft>
              <a:buFont typeface="Wingdings" panose="05000000000000000000" pitchFamily="2" charset="2"/>
              <a:buChar char="Ø"/>
            </a:pPr>
            <a:r>
              <a:rPr lang="en-IN" sz="1600" dirty="0">
                <a:solidFill>
                  <a:srgbClr val="7030A0"/>
                </a:solidFill>
                <a:latin typeface="Times New Roman" panose="02020603050405020304" pitchFamily="18" charset="0"/>
                <a:cs typeface="Times New Roman" panose="02020603050405020304" pitchFamily="18" charset="0"/>
              </a:rPr>
              <a:t>Owner </a:t>
            </a:r>
            <a:r>
              <a:rPr lang="en-IN" sz="1600" dirty="0">
                <a:latin typeface="Times New Roman" panose="02020603050405020304" pitchFamily="18" charset="0"/>
                <a:cs typeface="Times New Roman" panose="02020603050405020304" pitchFamily="18" charset="0"/>
              </a:rPr>
              <a:t>: It shows the weather the car 1</a:t>
            </a:r>
            <a:r>
              <a:rPr lang="en-IN" sz="1600" baseline="30000" dirty="0">
                <a:latin typeface="Times New Roman" panose="02020603050405020304" pitchFamily="18" charset="0"/>
                <a:cs typeface="Times New Roman" panose="02020603050405020304" pitchFamily="18" charset="0"/>
              </a:rPr>
              <a:t>st</a:t>
            </a:r>
            <a:r>
              <a:rPr lang="en-IN" sz="1600" dirty="0">
                <a:latin typeface="Times New Roman" panose="02020603050405020304" pitchFamily="18" charset="0"/>
                <a:cs typeface="Times New Roman" panose="02020603050405020304" pitchFamily="18" charset="0"/>
              </a:rPr>
              <a:t> or 2</a:t>
            </a:r>
            <a:r>
              <a:rPr lang="en-IN" sz="1600" baseline="30000" dirty="0">
                <a:latin typeface="Times New Roman" panose="02020603050405020304" pitchFamily="18" charset="0"/>
                <a:cs typeface="Times New Roman" panose="02020603050405020304" pitchFamily="18" charset="0"/>
              </a:rPr>
              <a:t>nd</a:t>
            </a:r>
            <a:r>
              <a:rPr lang="en-IN" sz="1600" dirty="0">
                <a:latin typeface="Times New Roman" panose="02020603050405020304" pitchFamily="18" charset="0"/>
                <a:cs typeface="Times New Roman" panose="02020603050405020304" pitchFamily="18" charset="0"/>
              </a:rPr>
              <a:t> or 3</a:t>
            </a:r>
            <a:r>
              <a:rPr lang="en-IN" sz="1600" baseline="30000" dirty="0">
                <a:latin typeface="Times New Roman" panose="02020603050405020304" pitchFamily="18" charset="0"/>
                <a:cs typeface="Times New Roman" panose="02020603050405020304" pitchFamily="18" charset="0"/>
              </a:rPr>
              <a:t>rd</a:t>
            </a:r>
            <a:r>
              <a:rPr lang="en-IN" sz="1600" dirty="0">
                <a:latin typeface="Times New Roman" panose="02020603050405020304" pitchFamily="18" charset="0"/>
                <a:cs typeface="Times New Roman" panose="02020603050405020304" pitchFamily="18" charset="0"/>
              </a:rPr>
              <a:t>  handed.</a:t>
            </a:r>
          </a:p>
          <a:p>
            <a:pPr marL="180000" indent="-180000">
              <a:spcBef>
                <a:spcPts val="130"/>
              </a:spcBef>
              <a:spcAft>
                <a:spcPts val="130"/>
              </a:spcAft>
              <a:buFont typeface="Wingdings" panose="05000000000000000000" pitchFamily="2" charset="2"/>
              <a:buChar char="Ø"/>
            </a:pPr>
            <a:r>
              <a:rPr lang="en-IN" sz="1600" dirty="0">
                <a:solidFill>
                  <a:srgbClr val="7030A0"/>
                </a:solidFill>
                <a:latin typeface="Times New Roman" panose="02020603050405020304" pitchFamily="18" charset="0"/>
                <a:cs typeface="Times New Roman" panose="02020603050405020304" pitchFamily="18" charset="0"/>
              </a:rPr>
              <a:t>KM Driven </a:t>
            </a:r>
            <a:r>
              <a:rPr lang="en-IN" sz="1600" dirty="0">
                <a:latin typeface="Times New Roman" panose="02020603050405020304" pitchFamily="18" charset="0"/>
                <a:cs typeface="Times New Roman" panose="02020603050405020304" pitchFamily="18" charset="0"/>
              </a:rPr>
              <a:t>: It shows how many kms the car has travelled.</a:t>
            </a:r>
          </a:p>
          <a:p>
            <a:pPr marL="180000" indent="-180000">
              <a:spcBef>
                <a:spcPts val="130"/>
              </a:spcBef>
              <a:spcAft>
                <a:spcPts val="130"/>
              </a:spcAft>
              <a:buFont typeface="Wingdings" panose="05000000000000000000" pitchFamily="2" charset="2"/>
              <a:buChar char="Ø"/>
            </a:pPr>
            <a:r>
              <a:rPr lang="en-IN" sz="1600" dirty="0">
                <a:solidFill>
                  <a:srgbClr val="7030A0"/>
                </a:solidFill>
                <a:latin typeface="Times New Roman" panose="02020603050405020304" pitchFamily="18" charset="0"/>
                <a:cs typeface="Times New Roman" panose="02020603050405020304" pitchFamily="18" charset="0"/>
              </a:rPr>
              <a:t>Location </a:t>
            </a:r>
            <a:r>
              <a:rPr lang="en-IN" sz="1600" dirty="0">
                <a:latin typeface="Times New Roman" panose="02020603050405020304" pitchFamily="18" charset="0"/>
                <a:cs typeface="Times New Roman" panose="02020603050405020304" pitchFamily="18" charset="0"/>
              </a:rPr>
              <a:t>: It shows the location of the car.</a:t>
            </a:r>
          </a:p>
          <a:p>
            <a:pPr marL="180000" indent="-180000">
              <a:spcBef>
                <a:spcPts val="130"/>
              </a:spcBef>
              <a:spcAft>
                <a:spcPts val="130"/>
              </a:spcAft>
              <a:buFont typeface="Wingdings" panose="05000000000000000000" pitchFamily="2" charset="2"/>
              <a:buChar char="Ø"/>
            </a:pPr>
            <a:r>
              <a:rPr lang="en-IN" sz="1600" dirty="0">
                <a:solidFill>
                  <a:srgbClr val="7030A0"/>
                </a:solidFill>
                <a:latin typeface="Times New Roman" panose="02020603050405020304" pitchFamily="18" charset="0"/>
                <a:cs typeface="Times New Roman" panose="02020603050405020304" pitchFamily="18" charset="0"/>
              </a:rPr>
              <a:t>EMI </a:t>
            </a:r>
            <a:r>
              <a:rPr lang="en-IN" sz="1600" dirty="0">
                <a:latin typeface="Times New Roman" panose="02020603050405020304" pitchFamily="18" charset="0"/>
                <a:cs typeface="Times New Roman" panose="02020603050405020304" pitchFamily="18" charset="0"/>
              </a:rPr>
              <a:t>: It shows the monthly EMI amount.</a:t>
            </a:r>
          </a:p>
          <a:p>
            <a:pPr marL="180000" indent="-180000">
              <a:spcBef>
                <a:spcPts val="130"/>
              </a:spcBef>
              <a:spcAft>
                <a:spcPts val="130"/>
              </a:spcAft>
              <a:buFont typeface="Wingdings" panose="05000000000000000000" pitchFamily="2" charset="2"/>
              <a:buChar char="Ø"/>
            </a:pPr>
            <a:r>
              <a:rPr lang="en-IN" sz="1600" dirty="0">
                <a:solidFill>
                  <a:srgbClr val="7030A0"/>
                </a:solidFill>
                <a:latin typeface="Times New Roman" panose="02020603050405020304" pitchFamily="18" charset="0"/>
                <a:cs typeface="Times New Roman" panose="02020603050405020304" pitchFamily="18" charset="0"/>
              </a:rPr>
              <a:t>Final Price </a:t>
            </a:r>
            <a:r>
              <a:rPr lang="en-IN" sz="1600" dirty="0">
                <a:latin typeface="Times New Roman" panose="02020603050405020304" pitchFamily="18" charset="0"/>
                <a:cs typeface="Times New Roman" panose="02020603050405020304" pitchFamily="18" charset="0"/>
              </a:rPr>
              <a:t>: This is the final price after discount.</a:t>
            </a:r>
          </a:p>
          <a:p>
            <a:pPr marL="180000" indent="-180000">
              <a:spcBef>
                <a:spcPts val="130"/>
              </a:spcBef>
              <a:spcAft>
                <a:spcPts val="130"/>
              </a:spcAft>
              <a:buFont typeface="Wingdings" panose="05000000000000000000" pitchFamily="2" charset="2"/>
              <a:buChar char="Ø"/>
            </a:pPr>
            <a:r>
              <a:rPr lang="en-IN" sz="1600" dirty="0">
                <a:solidFill>
                  <a:srgbClr val="7030A0"/>
                </a:solidFill>
                <a:latin typeface="Times New Roman" panose="02020603050405020304" pitchFamily="18" charset="0"/>
                <a:cs typeface="Times New Roman" panose="02020603050405020304" pitchFamily="18" charset="0"/>
              </a:rPr>
              <a:t>Actual Price </a:t>
            </a:r>
            <a:r>
              <a:rPr lang="en-IN" sz="1600" dirty="0">
                <a:latin typeface="Times New Roman" panose="02020603050405020304" pitchFamily="18" charset="0"/>
                <a:cs typeface="Times New Roman" panose="02020603050405020304" pitchFamily="18" charset="0"/>
              </a:rPr>
              <a:t>: This is the actual price without discount. </a:t>
            </a:r>
          </a:p>
          <a:p>
            <a:pPr marL="180000" indent="-180000">
              <a:spcBef>
                <a:spcPts val="130"/>
              </a:spcBef>
              <a:spcAft>
                <a:spcPts val="130"/>
              </a:spcAft>
              <a:buFont typeface="Wingdings" panose="05000000000000000000" pitchFamily="2" charset="2"/>
              <a:buChar char="Ø"/>
            </a:pPr>
            <a:r>
              <a:rPr lang="en-IN" sz="1600" dirty="0">
                <a:solidFill>
                  <a:srgbClr val="7030A0"/>
                </a:solidFill>
                <a:latin typeface="Times New Roman" panose="02020603050405020304" pitchFamily="18" charset="0"/>
                <a:cs typeface="Times New Roman" panose="02020603050405020304" pitchFamily="18" charset="0"/>
              </a:rPr>
              <a:t>Discount Amount </a:t>
            </a:r>
            <a:r>
              <a:rPr lang="en-IN" sz="1600" dirty="0">
                <a:latin typeface="Times New Roman" panose="02020603050405020304" pitchFamily="18" charset="0"/>
                <a:cs typeface="Times New Roman" panose="02020603050405020304" pitchFamily="18" charset="0"/>
              </a:rPr>
              <a:t>: It shows the discount amount .</a:t>
            </a:r>
          </a:p>
          <a:p>
            <a:pPr marL="180000" indent="-180000">
              <a:spcBef>
                <a:spcPts val="130"/>
              </a:spcBef>
              <a:spcAft>
                <a:spcPts val="130"/>
              </a:spcAft>
              <a:buFont typeface="Wingdings" panose="05000000000000000000" pitchFamily="2" charset="2"/>
              <a:buChar char="Ø"/>
            </a:pPr>
            <a:r>
              <a:rPr lang="en-IN" sz="1600" dirty="0">
                <a:solidFill>
                  <a:srgbClr val="7030A0"/>
                </a:solidFill>
                <a:latin typeface="Times New Roman" panose="02020603050405020304" pitchFamily="18" charset="0"/>
                <a:cs typeface="Times New Roman" panose="02020603050405020304" pitchFamily="18" charset="0"/>
              </a:rPr>
              <a:t>Cars Age </a:t>
            </a:r>
            <a:r>
              <a:rPr lang="en-IN" sz="1600" dirty="0">
                <a:latin typeface="Times New Roman" panose="02020603050405020304" pitchFamily="18" charset="0"/>
                <a:cs typeface="Times New Roman" panose="02020603050405020304" pitchFamily="18" charset="0"/>
              </a:rPr>
              <a:t>: It shows age of the car.</a:t>
            </a:r>
          </a:p>
        </p:txBody>
      </p:sp>
      <p:pic>
        <p:nvPicPr>
          <p:cNvPr id="5" name="Picture 4">
            <a:extLst>
              <a:ext uri="{FF2B5EF4-FFF2-40B4-BE49-F238E27FC236}">
                <a16:creationId xmlns:a16="http://schemas.microsoft.com/office/drawing/2014/main" id="{9CFA9AE0-FCA4-3EC9-52AA-1E44FBAC1EA6}"/>
              </a:ext>
            </a:extLst>
          </p:cNvPr>
          <p:cNvPicPr>
            <a:picLocks noChangeAspect="1"/>
          </p:cNvPicPr>
          <p:nvPr/>
        </p:nvPicPr>
        <p:blipFill>
          <a:blip r:embed="rId2"/>
          <a:srcRect/>
          <a:stretch/>
        </p:blipFill>
        <p:spPr>
          <a:xfrm>
            <a:off x="9853127" y="136000"/>
            <a:ext cx="2194739" cy="987632"/>
          </a:xfrm>
          <a:prstGeom prst="rect">
            <a:avLst/>
          </a:prstGeom>
        </p:spPr>
      </p:pic>
    </p:spTree>
    <p:extLst>
      <p:ext uri="{BB962C8B-B14F-4D97-AF65-F5344CB8AC3E}">
        <p14:creationId xmlns:p14="http://schemas.microsoft.com/office/powerpoint/2010/main" val="138753354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765</TotalTime>
  <Words>701</Words>
  <Application>Microsoft Office PowerPoint</Application>
  <PresentationFormat>Widescreen</PresentationFormat>
  <Paragraphs>123</Paragraphs>
  <Slides>22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Times New Roman</vt:lpstr>
      <vt:lpstr>Copperplate Gothic Bold</vt:lpstr>
      <vt:lpstr>Calibri</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kothaananthasai@gmail.com</cp:lastModifiedBy>
  <cp:revision>25</cp:revision>
  <dcterms:created xsi:type="dcterms:W3CDTF">2021-02-16T05:19:01Z</dcterms:created>
  <dcterms:modified xsi:type="dcterms:W3CDTF">2023-11-01T07:27:41Z</dcterms:modified>
</cp:coreProperties>
</file>