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
      <p:font typeface="Roboto"/>
      <p:regular r:id="rId25"/>
      <p:bold r:id="rId26"/>
      <p:italic r:id="rId27"/>
      <p:boldItalic r:id="rId28"/>
    </p:embeddedFont>
    <p:embeddedFont>
      <p:font typeface="Franklin Gothic"/>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gKou+HFFafxdEkbNlWdvjuETbT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ranklinGothic-bold.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947b4511c_0_3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c947b4511c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947b4511c_0_3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c947b4511c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947b4511c_0_3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c947b4511c_0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947b4511c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c947b4511c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947b4511c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c947b4511c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947b4511c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c947b4511c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947b4511c_0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c947b4511c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 AND SECURITY</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3117529" y="4586365"/>
            <a:ext cx="798018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1.</a:t>
            </a:r>
            <a:r>
              <a:rPr b="1" lang="en-US" sz="2000">
                <a:solidFill>
                  <a:srgbClr val="1482AB"/>
                </a:solidFill>
              </a:rPr>
              <a:t>SIVA ANANTH A</a:t>
            </a:r>
            <a:r>
              <a:rPr b="1" lang="en-US" sz="2000">
                <a:solidFill>
                  <a:srgbClr val="1482AB"/>
                </a:solidFill>
                <a:latin typeface="Arial"/>
                <a:ea typeface="Arial"/>
                <a:cs typeface="Arial"/>
                <a:sym typeface="Arial"/>
              </a:rPr>
              <a:t> - College of Engineering Guindy Anna University-Information Science and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51" name="Google Shape;151;p7"/>
          <p:cNvPicPr preferRelativeResize="0"/>
          <p:nvPr/>
        </p:nvPicPr>
        <p:blipFill>
          <a:blip r:embed="rId3">
            <a:alphaModFix/>
          </a:blip>
          <a:stretch>
            <a:fillRect/>
          </a:stretch>
        </p:blipFill>
        <p:spPr>
          <a:xfrm>
            <a:off x="963050" y="1232450"/>
            <a:ext cx="8828274" cy="496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c947b4511c_0_33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57" name="Google Shape;157;g2c947b4511c_0_330"/>
          <p:cNvPicPr preferRelativeResize="0"/>
          <p:nvPr/>
        </p:nvPicPr>
        <p:blipFill>
          <a:blip r:embed="rId3">
            <a:alphaModFix/>
          </a:blip>
          <a:stretch>
            <a:fillRect/>
          </a:stretch>
        </p:blipFill>
        <p:spPr>
          <a:xfrm>
            <a:off x="1125175" y="1232550"/>
            <a:ext cx="8844502" cy="497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c947b4511c_0_34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63" name="Google Shape;163;g2c947b4511c_0_342"/>
          <p:cNvPicPr preferRelativeResize="0"/>
          <p:nvPr/>
        </p:nvPicPr>
        <p:blipFill>
          <a:blip r:embed="rId3">
            <a:alphaModFix/>
          </a:blip>
          <a:stretch>
            <a:fillRect/>
          </a:stretch>
        </p:blipFill>
        <p:spPr>
          <a:xfrm>
            <a:off x="752275" y="1232550"/>
            <a:ext cx="5828925" cy="486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c947b4511c_0_35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69" name="Google Shape;169;g2c947b4511c_0_35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17684" lvl="0" marL="306000" rtl="0" algn="l">
              <a:spcBef>
                <a:spcPts val="0"/>
              </a:spcBef>
              <a:spcAft>
                <a:spcPts val="0"/>
              </a:spcAft>
              <a:buSzPts val="1840"/>
              <a:buChar char="◼"/>
            </a:pPr>
            <a:r>
              <a:rPr lang="en-US" sz="2000"/>
              <a:t>The provided Python code showcases a fundamental implementation of a keylogger utilizing the pynput library to capture keyboard events and tkinter for constructing a basic GUI interface. This keylogger adeptly records pressed, held, and released keys, storing the data in both text and JSON formats. It furnishes users with the capability to initiate and cease the keylogging process through the GUI, rendering the logger user-friendly and easily controllable.</a:t>
            </a:r>
            <a:endParaRPr sz="2000"/>
          </a:p>
          <a:p>
            <a:pPr indent="-188595" lvl="0" marL="305435" rtl="0" algn="l">
              <a:lnSpc>
                <a:spcPct val="110000"/>
              </a:lnSpc>
              <a:spcBef>
                <a:spcPts val="1000"/>
              </a:spcBef>
              <a:spcAft>
                <a:spcPts val="0"/>
              </a:spcAft>
              <a:buSzPts val="1840"/>
              <a:buNone/>
            </a:pPr>
            <a:r>
              <a:t/>
            </a:r>
            <a:endParaRPr sz="2000"/>
          </a:p>
          <a:p>
            <a:pPr indent="-305435" lvl="0" marL="305435" rtl="0" algn="l">
              <a:lnSpc>
                <a:spcPct val="110000"/>
              </a:lnSpc>
              <a:spcBef>
                <a:spcPts val="1000"/>
              </a:spcBef>
              <a:spcAft>
                <a:spcPts val="0"/>
              </a:spcAft>
              <a:buSzPts val="1840"/>
              <a:buChar char="◼"/>
            </a:pPr>
            <a:r>
              <a:rPr lang="en-US" sz="2000"/>
              <a:t>While the existing implementation effectively achieves its core aim of logging keystrokes, there exist several avenues for refinement and extension to elevate its functionality and user experience.</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idx="1" type="body"/>
          </p:nvPr>
        </p:nvSpPr>
        <p:spPr>
          <a:xfrm>
            <a:off x="581192" y="1393466"/>
            <a:ext cx="11029615" cy="4673324"/>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656"/>
              <a:buChar char="◼"/>
            </a:pPr>
            <a:r>
              <a:rPr b="1" lang="en-US" sz="1800">
                <a:latin typeface="Arial"/>
                <a:ea typeface="Arial"/>
                <a:cs typeface="Arial"/>
                <a:sym typeface="Arial"/>
              </a:rPr>
              <a:t>Increased Demand:</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Potential for growth in cybersecurity and parental control.</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Technological Advancements:</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Malware developers may create more sophisticated keyloggers.</a:t>
            </a:r>
            <a:endParaRPr/>
          </a:p>
          <a:p>
            <a:pPr indent="-306000" lvl="1" marL="630000" rtl="0" algn="l">
              <a:spcBef>
                <a:spcPts val="920"/>
              </a:spcBef>
              <a:spcAft>
                <a:spcPts val="0"/>
              </a:spcAft>
              <a:buSzPts val="1472"/>
              <a:buChar char="◼"/>
            </a:pPr>
            <a:r>
              <a:rPr lang="en-US" sz="1600">
                <a:latin typeface="Arial"/>
                <a:ea typeface="Arial"/>
                <a:cs typeface="Arial"/>
                <a:sym typeface="Arial"/>
              </a:rPr>
              <a:t>Keyloggers might be integrated into hardware for stealth.</a:t>
            </a:r>
            <a:endParaRPr/>
          </a:p>
          <a:p>
            <a:pPr indent="-306000" lvl="1" marL="630000" rtl="0" algn="l">
              <a:spcBef>
                <a:spcPts val="920"/>
              </a:spcBef>
              <a:spcAft>
                <a:spcPts val="0"/>
              </a:spcAft>
              <a:buSzPts val="1472"/>
              <a:buChar char="◼"/>
            </a:pPr>
            <a:r>
              <a:rPr lang="en-US" sz="1600">
                <a:latin typeface="Arial"/>
                <a:ea typeface="Arial"/>
                <a:cs typeface="Arial"/>
                <a:sym typeface="Arial"/>
              </a:rPr>
              <a:t>Cloud-based logging could pose new privacy challenges.</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Legal and Ethical Concerns:</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Stricter privacy regulations may limit keylogger use.</a:t>
            </a:r>
            <a:endParaRPr/>
          </a:p>
          <a:p>
            <a:pPr indent="-306000" lvl="1" marL="630000" rtl="0" algn="l">
              <a:spcBef>
                <a:spcPts val="920"/>
              </a:spcBef>
              <a:spcAft>
                <a:spcPts val="0"/>
              </a:spcAft>
              <a:buSzPts val="1472"/>
              <a:buChar char="◼"/>
            </a:pPr>
            <a:r>
              <a:rPr lang="en-US" sz="1600">
                <a:latin typeface="Arial"/>
                <a:ea typeface="Arial"/>
                <a:cs typeface="Arial"/>
                <a:sym typeface="Arial"/>
              </a:rPr>
              <a:t>Emphasis on transparency and user consent will rise.</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Future Outlook:</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Balance needed between utility and ethical user protection.</a:t>
            </a:r>
            <a:endParaRPr/>
          </a:p>
          <a:p>
            <a:pPr indent="-306000" lvl="1" marL="630000" rtl="0" algn="l">
              <a:spcBef>
                <a:spcPts val="920"/>
              </a:spcBef>
              <a:spcAft>
                <a:spcPts val="0"/>
              </a:spcAft>
              <a:buSzPts val="1472"/>
              <a:buChar char="◼"/>
            </a:pPr>
            <a:r>
              <a:rPr lang="en-US" sz="1600">
                <a:latin typeface="Arial"/>
                <a:ea typeface="Arial"/>
                <a:cs typeface="Arial"/>
                <a:sym typeface="Arial"/>
              </a:rPr>
              <a:t>Public awareness about keyloggers is likely to increase.</a:t>
            </a:r>
            <a:endParaRPr/>
          </a:p>
          <a:p>
            <a:pPr indent="-306000" lvl="1" marL="630000" rtl="0" algn="l">
              <a:spcBef>
                <a:spcPts val="920"/>
              </a:spcBef>
              <a:spcAft>
                <a:spcPts val="0"/>
              </a:spcAft>
              <a:buSzPts val="1472"/>
              <a:buChar char="◼"/>
            </a:pPr>
            <a:r>
              <a:rPr lang="en-US" sz="1600">
                <a:latin typeface="Arial"/>
                <a:ea typeface="Arial"/>
                <a:cs typeface="Arial"/>
                <a:sym typeface="Arial"/>
              </a:rPr>
              <a:t>Regulations around keylogger use may become stricter.</a:t>
            </a:r>
            <a:endParaRPr/>
          </a:p>
        </p:txBody>
      </p:sp>
      <p:sp>
        <p:nvSpPr>
          <p:cNvPr id="175" name="Google Shape;175;p9"/>
          <p:cNvSpPr txBox="1"/>
          <p:nvPr/>
        </p:nvSpPr>
        <p:spPr>
          <a:xfrm>
            <a:off x="581192" y="643491"/>
            <a:ext cx="10938374" cy="530296"/>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4000"/>
              <a:buFont typeface="Arial"/>
              <a:buNone/>
            </a:pPr>
            <a:r>
              <a:rPr b="1" lang="en-US" sz="4000" cap="none">
                <a:solidFill>
                  <a:schemeClr val="accent1"/>
                </a:solidFill>
                <a:latin typeface="Arial"/>
                <a:ea typeface="Arial"/>
                <a:cs typeface="Arial"/>
                <a:sym typeface="Arial"/>
              </a:rPr>
              <a:t>FUTURE SCOPE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81" name="Google Shape;181;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92500"/>
          </a:bodyPr>
          <a:lstStyle/>
          <a:p>
            <a:pPr indent="-305435" lvl="0" marL="305435" rtl="0" algn="l">
              <a:lnSpc>
                <a:spcPct val="110000"/>
              </a:lnSpc>
              <a:spcBef>
                <a:spcPts val="0"/>
              </a:spcBef>
              <a:spcAft>
                <a:spcPts val="0"/>
              </a:spcAft>
              <a:buSzPct val="92000"/>
              <a:buChar char="◼"/>
            </a:pPr>
            <a:r>
              <a:rPr lang="en-US" sz="2400" u="sng">
                <a:solidFill>
                  <a:srgbClr val="0F0F0F"/>
                </a:solidFill>
                <a:latin typeface="Arial"/>
                <a:ea typeface="Arial"/>
                <a:cs typeface="Arial"/>
                <a:sym typeface="Arial"/>
              </a:rPr>
              <a:t>1. K. C. Yang, "An Improved Keylogging Detection and Prevention System," IEEE Xplore, 2017. [Online]. </a:t>
            </a:r>
            <a:endParaRPr sz="2400" u="sng">
              <a:solidFill>
                <a:srgbClr val="0F0F0F"/>
              </a:solidFill>
              <a:latin typeface="Arial"/>
              <a:ea typeface="Arial"/>
              <a:cs typeface="Arial"/>
              <a:sym typeface="Arial"/>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2. G. Kaspersky, "How to Protect Yourself Against Keyloggers," Kaspersky, 2021. </a:t>
            </a:r>
            <a:endParaRPr sz="2400" u="sng">
              <a:solidFill>
                <a:srgbClr val="0F0F0F"/>
              </a:solidFill>
              <a:latin typeface="Arial"/>
              <a:ea typeface="Arial"/>
              <a:cs typeface="Arial"/>
              <a:sym typeface="Arial"/>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3. A. Carvey, "Forensic Analysis of Keystroke Dynamics," SANS Institute, 2005. [Online].  </a:t>
            </a:r>
            <a:endParaRPr sz="2400" u="sng">
              <a:solidFill>
                <a:srgbClr val="0F0F0F"/>
              </a:solidFill>
              <a:latin typeface="Arial"/>
              <a:ea typeface="Arial"/>
              <a:cs typeface="Arial"/>
              <a:sym typeface="Arial"/>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4. M. Deshmukh, "Detecting Keylogger Attacks Using Machine Learning Techniques," International Journal of Advanced Research in Computer Science, 2017. </a:t>
            </a:r>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5. C. Silver, "Keylogging and User Privacy," Association for Computing Machinery, 2013.</a:t>
            </a:r>
            <a:endParaRPr sz="2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11300"/>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581192" y="1482520"/>
            <a:ext cx="11029615" cy="4122752"/>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2208"/>
              <a:buNone/>
            </a:pPr>
            <a:r>
              <a:rPr lang="en-US" sz="2400">
                <a:solidFill>
                  <a:srgbClr val="131619"/>
                </a:solidFill>
                <a:latin typeface="Arial"/>
                <a:ea typeface="Arial"/>
                <a:cs typeface="Arial"/>
                <a:sym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232452"/>
            <a:ext cx="11613485" cy="54188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500" u="sng">
                <a:solidFill>
                  <a:schemeClr val="dk1"/>
                </a:solidFill>
                <a:latin typeface="Calibri"/>
                <a:ea typeface="Calibri"/>
                <a:cs typeface="Calibri"/>
                <a:sym typeface="Calibri"/>
              </a:rPr>
              <a:t>Design and Planning:</a:t>
            </a:r>
            <a:endParaRPr b="1" sz="1500" u="sng">
              <a:solidFill>
                <a:schemeClr val="dk1"/>
              </a:solidFill>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Objectives and Scope: Clearly define the purpose of the keylogger system and its intended use.</a:t>
            </a:r>
            <a:r>
              <a:rPr b="1" lang="en-US" sz="1300">
                <a:latin typeface="Calibri"/>
                <a:ea typeface="Calibri"/>
                <a:cs typeface="Calibri"/>
                <a:sym typeface="Calibri"/>
              </a:rPr>
              <a:t>.</a:t>
            </a:r>
            <a:endParaRPr b="1" sz="1300">
              <a:latin typeface="Calibri"/>
              <a:ea typeface="Calibri"/>
              <a:cs typeface="Calibri"/>
              <a:sym typeface="Calibri"/>
            </a:endParaRPr>
          </a:p>
          <a:p>
            <a:pPr indent="-276790" lvl="0" marL="306000" rtl="0" algn="l">
              <a:spcBef>
                <a:spcPts val="860"/>
              </a:spcBef>
              <a:spcAft>
                <a:spcPts val="0"/>
              </a:spcAft>
              <a:buSzPts val="1196"/>
              <a:buChar char="◼"/>
            </a:pPr>
            <a:r>
              <a:rPr b="1" lang="en-US" sz="1300">
                <a:latin typeface="Calibri"/>
                <a:ea typeface="Calibri"/>
                <a:cs typeface="Calibri"/>
                <a:sym typeface="Calibri"/>
              </a:rPr>
              <a:t>Determine the target platform(s) for the keylogger (e.g., Windows, macOS, Linux) and the programming language to be used (e.g., Python, C++).</a:t>
            </a:r>
            <a:endParaRPr b="1" sz="1300">
              <a:latin typeface="Calibri"/>
              <a:ea typeface="Calibri"/>
              <a:cs typeface="Calibri"/>
              <a:sym typeface="Calibri"/>
            </a:endParaRPr>
          </a:p>
          <a:p>
            <a:pPr indent="-217805" lvl="0" marL="305435" rtl="0" algn="l">
              <a:spcBef>
                <a:spcPts val="900"/>
              </a:spcBef>
              <a:spcAft>
                <a:spcPts val="0"/>
              </a:spcAft>
              <a:buNone/>
            </a:pPr>
            <a:r>
              <a:t/>
            </a:r>
            <a:endParaRPr b="1" sz="1500" u="sng">
              <a:solidFill>
                <a:schemeClr val="dk1"/>
              </a:solidFill>
              <a:latin typeface="Calibri"/>
              <a:ea typeface="Calibri"/>
              <a:cs typeface="Calibri"/>
              <a:sym typeface="Calibri"/>
            </a:endParaRPr>
          </a:p>
          <a:p>
            <a:pPr indent="0" lvl="0" marL="0" rtl="0" algn="l">
              <a:spcBef>
                <a:spcPts val="900"/>
              </a:spcBef>
              <a:spcAft>
                <a:spcPts val="0"/>
              </a:spcAft>
              <a:buNone/>
            </a:pPr>
            <a:r>
              <a:rPr b="1" lang="en-US" sz="1500" u="sng">
                <a:solidFill>
                  <a:schemeClr val="dk1"/>
                </a:solidFill>
                <a:latin typeface="Calibri"/>
                <a:ea typeface="Calibri"/>
                <a:cs typeface="Calibri"/>
                <a:sym typeface="Calibri"/>
              </a:rPr>
              <a:t>Data Collection:</a:t>
            </a:r>
            <a:endParaRPr b="1" sz="1500" u="sng">
              <a:solidFill>
                <a:schemeClr val="dk1"/>
              </a:solidFill>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Outline the types of data to be collected by the keylogger, including keystrokes, timestamps, and window titles.</a:t>
            </a:r>
            <a:endParaRPr b="1" sz="1300">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Describe methods for securely capturing and storing collected data while addressing privacy and security concerns.</a:t>
            </a:r>
            <a:endParaRPr b="1" sz="1300">
              <a:latin typeface="Calibri"/>
              <a:ea typeface="Calibri"/>
              <a:cs typeface="Calibri"/>
              <a:sym typeface="Calibri"/>
            </a:endParaRPr>
          </a:p>
          <a:p>
            <a:pPr indent="-229489" lvl="0" marL="305435" rtl="0" algn="l">
              <a:spcBef>
                <a:spcPts val="860"/>
              </a:spcBef>
              <a:spcAft>
                <a:spcPts val="0"/>
              </a:spcAft>
              <a:buNone/>
            </a:pPr>
            <a:r>
              <a:t/>
            </a:r>
            <a:endParaRPr b="1" sz="1300">
              <a:latin typeface="Calibri"/>
              <a:ea typeface="Calibri"/>
              <a:cs typeface="Calibri"/>
              <a:sym typeface="Calibri"/>
            </a:endParaRPr>
          </a:p>
          <a:p>
            <a:pPr indent="0" lvl="0" marL="0" rtl="0" algn="l">
              <a:spcBef>
                <a:spcPts val="900"/>
              </a:spcBef>
              <a:spcAft>
                <a:spcPts val="0"/>
              </a:spcAft>
              <a:buNone/>
            </a:pPr>
            <a:r>
              <a:rPr b="1" lang="en-US" sz="1500" u="sng">
                <a:solidFill>
                  <a:schemeClr val="dk1"/>
                </a:solidFill>
                <a:latin typeface="Calibri"/>
                <a:ea typeface="Calibri"/>
                <a:cs typeface="Calibri"/>
                <a:sym typeface="Calibri"/>
              </a:rPr>
              <a:t>Data Preprocessing:</a:t>
            </a:r>
            <a:endParaRPr b="1" sz="1500" u="sng">
              <a:solidFill>
                <a:schemeClr val="dk1"/>
              </a:solidFill>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Data Cleaning, the process of cleaning and preprocessing captured data to remove sensitive or irrelevant information.</a:t>
            </a:r>
            <a:r>
              <a:rPr b="1" lang="en-US" sz="1300">
                <a:latin typeface="Calibri"/>
                <a:ea typeface="Calibri"/>
                <a:cs typeface="Calibri"/>
                <a:sym typeface="Calibri"/>
              </a:rPr>
              <a:t>.</a:t>
            </a:r>
            <a:endParaRPr b="1" sz="1300">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Encryption is of encrypting stored data to ensure confidentiality and integrity.</a:t>
            </a:r>
            <a:endParaRPr b="1" sz="1300">
              <a:latin typeface="Calibri"/>
              <a:ea typeface="Calibri"/>
              <a:cs typeface="Calibri"/>
              <a:sym typeface="Calibri"/>
            </a:endParaRPr>
          </a:p>
          <a:p>
            <a:pPr indent="-217805" lvl="0" marL="305435" rtl="0" algn="l">
              <a:spcBef>
                <a:spcPts val="900"/>
              </a:spcBef>
              <a:spcAft>
                <a:spcPts val="0"/>
              </a:spcAft>
              <a:buNone/>
            </a:pPr>
            <a:r>
              <a:t/>
            </a:r>
            <a:endParaRPr b="1" sz="1500" u="sng">
              <a:solidFill>
                <a:schemeClr val="dk1"/>
              </a:solidFill>
              <a:latin typeface="Calibri"/>
              <a:ea typeface="Calibri"/>
              <a:cs typeface="Calibri"/>
              <a:sym typeface="Calibri"/>
            </a:endParaRPr>
          </a:p>
          <a:p>
            <a:pPr indent="0" lvl="0" marL="0" rtl="0" algn="l">
              <a:spcBef>
                <a:spcPts val="900"/>
              </a:spcBef>
              <a:spcAft>
                <a:spcPts val="0"/>
              </a:spcAft>
              <a:buNone/>
            </a:pPr>
            <a:r>
              <a:rPr b="1" lang="en-US" sz="1500" u="sng">
                <a:solidFill>
                  <a:schemeClr val="dk1"/>
                </a:solidFill>
                <a:latin typeface="Calibri"/>
                <a:ea typeface="Calibri"/>
                <a:cs typeface="Calibri"/>
                <a:sym typeface="Calibri"/>
              </a:rPr>
              <a:t>Stealth Mode Implementation:</a:t>
            </a:r>
            <a:endParaRPr b="1" sz="1500" u="sng">
              <a:solidFill>
                <a:schemeClr val="dk1"/>
              </a:solidFill>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Stealth Techniques present various techniques for running the keylogger in stealth mode to evade detection by users and antivirus software.</a:t>
            </a:r>
            <a:endParaRPr b="1" sz="1300">
              <a:latin typeface="Calibri"/>
              <a:ea typeface="Calibri"/>
              <a:cs typeface="Calibri"/>
              <a:sym typeface="Calibri"/>
            </a:endParaRPr>
          </a:p>
          <a:p>
            <a:pPr indent="-276790" lvl="0" marL="306000" rtl="0" algn="l">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Process hiding describe methods for hiding the keylogger process from task managers and system monitoring tools.</a:t>
            </a:r>
            <a:endParaRPr b="1" sz="1300">
              <a:latin typeface="Calibri"/>
              <a:ea typeface="Calibri"/>
              <a:cs typeface="Calibri"/>
              <a:sym typeface="Calibri"/>
            </a:endParaRPr>
          </a:p>
          <a:p>
            <a:pPr indent="-467360" lvl="0" marL="457200" rtl="0" algn="l">
              <a:lnSpc>
                <a:spcPct val="110000"/>
              </a:lnSpc>
              <a:spcBef>
                <a:spcPts val="1000"/>
              </a:spcBef>
              <a:spcAft>
                <a:spcPts val="0"/>
              </a:spcAft>
              <a:buSzPts val="2000"/>
              <a:buFont typeface="Arial"/>
              <a:buAutoNum type="arabicPeriod"/>
            </a:pPr>
            <a:r>
              <a:t/>
            </a:r>
            <a:endParaRPr b="1"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c947b4511c_0_2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2" name="Google Shape;122;g2c947b4511c_0_26"/>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380"/>
              <a:buNone/>
            </a:pPr>
            <a:r>
              <a:rPr b="1" lang="en-US" sz="1500" u="sng">
                <a:solidFill>
                  <a:schemeClr val="dk1"/>
                </a:solidFill>
                <a:latin typeface="Calibri"/>
                <a:ea typeface="Calibri"/>
                <a:cs typeface="Calibri"/>
                <a:sym typeface="Calibri"/>
              </a:rPr>
              <a:t>Logging and Storage:</a:t>
            </a:r>
            <a:endParaRPr b="1" sz="1500" u="sng">
              <a:solidFill>
                <a:schemeClr val="dk1"/>
              </a:solidFill>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Logging mechanism describe the mechanism developed to store captured data, discussing options for local or remote storage based on requirements.</a:t>
            </a:r>
            <a:endParaRPr b="1" sz="1300">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Data upload explain features for periodically uploading logged data to secure servers or cloud storage for remote access and analysis.</a:t>
            </a:r>
            <a:endParaRPr b="1" sz="1300">
              <a:latin typeface="Calibri"/>
              <a:ea typeface="Calibri"/>
              <a:cs typeface="Calibri"/>
              <a:sym typeface="Calibri"/>
            </a:endParaRPr>
          </a:p>
          <a:p>
            <a:pPr indent="-229489" lvl="0" marL="305435" rtl="0" algn="l">
              <a:lnSpc>
                <a:spcPct val="110000"/>
              </a:lnSpc>
              <a:spcBef>
                <a:spcPts val="860"/>
              </a:spcBef>
              <a:spcAft>
                <a:spcPts val="0"/>
              </a:spcAft>
              <a:buSzPts val="1196"/>
              <a:buNone/>
            </a:pPr>
            <a:r>
              <a:t/>
            </a:r>
            <a:endParaRPr b="1" sz="1300">
              <a:latin typeface="Calibri"/>
              <a:ea typeface="Calibri"/>
              <a:cs typeface="Calibri"/>
              <a:sym typeface="Calibri"/>
            </a:endParaRPr>
          </a:p>
          <a:p>
            <a:pPr indent="0" lvl="0" marL="0" rtl="0" algn="l">
              <a:lnSpc>
                <a:spcPct val="110000"/>
              </a:lnSpc>
              <a:spcBef>
                <a:spcPts val="900"/>
              </a:spcBef>
              <a:spcAft>
                <a:spcPts val="0"/>
              </a:spcAft>
              <a:buSzPts val="1380"/>
              <a:buNone/>
            </a:pPr>
            <a:r>
              <a:rPr b="1" lang="en-US" sz="1500" u="sng">
                <a:solidFill>
                  <a:schemeClr val="dk1"/>
                </a:solidFill>
                <a:latin typeface="Calibri"/>
                <a:ea typeface="Calibri"/>
                <a:cs typeface="Calibri"/>
                <a:sym typeface="Calibri"/>
              </a:rPr>
              <a:t>Error Handling and Reliability:</a:t>
            </a:r>
            <a:endParaRPr b="1" sz="1500" u="sng">
              <a:solidFill>
                <a:schemeClr val="dk1"/>
              </a:solidFill>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Robust error handling present strategies for implementing robust error handling mechanisms to manage exceptions and ensure the reliability of the keylogger.</a:t>
            </a:r>
            <a:endParaRPr b="1" sz="1300">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Resource monitoring discuss the importance of monitoring system resources and disk space to prevent crashes or data loss due to resource exhaustion.</a:t>
            </a:r>
            <a:endParaRPr b="1" sz="1300">
              <a:latin typeface="Calibri"/>
              <a:ea typeface="Calibri"/>
              <a:cs typeface="Calibri"/>
              <a:sym typeface="Calibri"/>
            </a:endParaRPr>
          </a:p>
          <a:p>
            <a:pPr indent="-217805" lvl="0" marL="305435" rtl="0" algn="l">
              <a:lnSpc>
                <a:spcPct val="110000"/>
              </a:lnSpc>
              <a:spcBef>
                <a:spcPts val="900"/>
              </a:spcBef>
              <a:spcAft>
                <a:spcPts val="0"/>
              </a:spcAft>
              <a:buSzPts val="1380"/>
              <a:buNone/>
            </a:pPr>
            <a:r>
              <a:t/>
            </a:r>
            <a:endParaRPr b="1" sz="1500" u="sng">
              <a:solidFill>
                <a:schemeClr val="dk1"/>
              </a:solidFill>
              <a:latin typeface="Calibri"/>
              <a:ea typeface="Calibri"/>
              <a:cs typeface="Calibri"/>
              <a:sym typeface="Calibri"/>
            </a:endParaRPr>
          </a:p>
          <a:p>
            <a:pPr indent="-305435" lvl="0" marL="305435" rtl="0" algn="l">
              <a:lnSpc>
                <a:spcPct val="110000"/>
              </a:lnSpc>
              <a:spcBef>
                <a:spcPts val="900"/>
              </a:spcBef>
              <a:spcAft>
                <a:spcPts val="0"/>
              </a:spcAft>
              <a:buSzPts val="1380"/>
              <a:buChar char="◼"/>
            </a:pPr>
            <a:r>
              <a:rPr b="1" lang="en-US" sz="1500" u="sng">
                <a:solidFill>
                  <a:schemeClr val="dk1"/>
                </a:solidFill>
                <a:latin typeface="Calibri"/>
                <a:ea typeface="Calibri"/>
                <a:cs typeface="Calibri"/>
                <a:sym typeface="Calibri"/>
              </a:rPr>
              <a:t>Testing and Evaluation:</a:t>
            </a:r>
            <a:endParaRPr b="1" sz="1500" u="sng">
              <a:solidFill>
                <a:schemeClr val="dk1"/>
              </a:solidFill>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Testing procedures describe the testing procedures employed to evaluate the functionality and reliability of the keylogger in various scenarios.</a:t>
            </a:r>
            <a:endParaRPr b="1" sz="1300">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Performance evaluation discuss the performance metrics used to assess data capture accuracy, stealthiness, and resource usage of the keylogger.</a:t>
            </a:r>
            <a:endParaRPr b="1" sz="1300">
              <a:latin typeface="Calibri"/>
              <a:ea typeface="Calibri"/>
              <a:cs typeface="Calibri"/>
              <a:sym typeface="Calibri"/>
            </a:endParaRPr>
          </a:p>
          <a:p>
            <a:pPr indent="-229489" lvl="0" marL="305435" rtl="0" algn="l">
              <a:lnSpc>
                <a:spcPct val="110000"/>
              </a:lnSpc>
              <a:spcBef>
                <a:spcPts val="860"/>
              </a:spcBef>
              <a:spcAft>
                <a:spcPts val="0"/>
              </a:spcAft>
              <a:buSzPts val="1196"/>
              <a:buNone/>
            </a:pPr>
            <a:r>
              <a:t/>
            </a:r>
            <a:endParaRPr b="1" sz="1300">
              <a:latin typeface="Calibri"/>
              <a:ea typeface="Calibri"/>
              <a:cs typeface="Calibri"/>
              <a:sym typeface="Calibri"/>
            </a:endParaRPr>
          </a:p>
          <a:p>
            <a:pPr indent="-305435" lvl="0" marL="305435" rtl="0" algn="l">
              <a:lnSpc>
                <a:spcPct val="110000"/>
              </a:lnSpc>
              <a:spcBef>
                <a:spcPts val="900"/>
              </a:spcBef>
              <a:spcAft>
                <a:spcPts val="0"/>
              </a:spcAft>
              <a:buSzPts val="1380"/>
              <a:buChar char="◼"/>
            </a:pPr>
            <a:r>
              <a:rPr b="1" lang="en-US" sz="1500" u="sng">
                <a:solidFill>
                  <a:schemeClr val="dk1"/>
                </a:solidFill>
                <a:latin typeface="Calibri"/>
                <a:ea typeface="Calibri"/>
                <a:cs typeface="Calibri"/>
                <a:sym typeface="Calibri"/>
              </a:rPr>
              <a:t>Documentation and Compliance:</a:t>
            </a:r>
            <a:endParaRPr b="1" sz="1500" u="sng">
              <a:solidFill>
                <a:schemeClr val="dk1"/>
              </a:solidFill>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Thorough documentation highlight the importance of thorough documentation of the keylogger system, including design, implementation details, and usage instructions.</a:t>
            </a:r>
            <a:endParaRPr b="1" sz="1300">
              <a:latin typeface="Calibri"/>
              <a:ea typeface="Calibri"/>
              <a:cs typeface="Calibri"/>
              <a:sym typeface="Calibri"/>
            </a:endParaRPr>
          </a:p>
          <a:p>
            <a:pPr indent="-305435" lvl="0" marL="305435" rtl="0" algn="l">
              <a:lnSpc>
                <a:spcPct val="110000"/>
              </a:lnSpc>
              <a:spcBef>
                <a:spcPts val="860"/>
              </a:spcBef>
              <a:spcAft>
                <a:spcPts val="0"/>
              </a:spcAft>
              <a:buSzPts val="1196"/>
              <a:buChar char="◼"/>
            </a:pPr>
            <a:r>
              <a:rPr lang="en-US" sz="1200">
                <a:solidFill>
                  <a:srgbClr val="0D0D0D"/>
                </a:solidFill>
                <a:highlight>
                  <a:srgbClr val="FFFFFF"/>
                </a:highlight>
                <a:latin typeface="Roboto"/>
                <a:ea typeface="Roboto"/>
                <a:cs typeface="Roboto"/>
                <a:sym typeface="Roboto"/>
              </a:rPr>
              <a:t>Legal compliance emphasize the need for compliance with relevant laws and regulations governing the creation and use of keyloggers, including obtaining proper authorization and consent.</a:t>
            </a:r>
            <a:endParaRPr b="1" sz="13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5"/>
          <p:cNvSpPr txBox="1"/>
          <p:nvPr>
            <p:ph idx="1" type="body"/>
          </p:nvPr>
        </p:nvSpPr>
        <p:spPr>
          <a:xfrm>
            <a:off x="581200" y="2593900"/>
            <a:ext cx="11029500" cy="3000600"/>
          </a:xfrm>
          <a:prstGeom prst="rect">
            <a:avLst/>
          </a:prstGeom>
          <a:noFill/>
          <a:ln>
            <a:noFill/>
          </a:ln>
        </p:spPr>
        <p:txBody>
          <a:bodyPr anchorCtr="0" anchor="ctr" bIns="45700" lIns="91425" spcFirstLastPara="1" rIns="91425" wrap="square" tIns="45700">
            <a:noAutofit/>
          </a:bodyPr>
          <a:lstStyle/>
          <a:p>
            <a:pPr indent="-457200" lvl="0" marL="457200" rtl="0" algn="l">
              <a:lnSpc>
                <a:spcPct val="110000"/>
              </a:lnSpc>
              <a:spcBef>
                <a:spcPts val="0"/>
              </a:spcBef>
              <a:spcAft>
                <a:spcPts val="0"/>
              </a:spcAft>
              <a:buSzPts val="1472"/>
              <a:buFont typeface="Franklin Gothic"/>
              <a:buAutoNum type="arabicPeriod"/>
            </a:pPr>
            <a:r>
              <a:rPr b="1" lang="en-US" sz="1600"/>
              <a:t>Requirement </a:t>
            </a:r>
            <a:r>
              <a:rPr b="1" lang="en-US" sz="1600"/>
              <a:t>Analysis</a:t>
            </a:r>
            <a:r>
              <a:rPr lang="en-US" sz="1600"/>
              <a:t>: </a:t>
            </a:r>
            <a:endParaRPr/>
          </a:p>
          <a:p>
            <a:pPr indent="-306000" lvl="1" marL="630000" marR="0" rtl="0" algn="l">
              <a:lnSpc>
                <a:spcPct val="100000"/>
              </a:lnSpc>
              <a:spcBef>
                <a:spcPts val="920"/>
              </a:spcBef>
              <a:spcAft>
                <a:spcPts val="0"/>
              </a:spcAft>
              <a:buSzPts val="1472"/>
              <a:buChar char="◼"/>
            </a:pPr>
            <a:r>
              <a:rPr lang="en-US" sz="1600"/>
              <a:t>Identify and analyze the requirements of the keylogger system, including functionality, performance, and security considerations. </a:t>
            </a:r>
            <a:endParaRPr sz="1600"/>
          </a:p>
          <a:p>
            <a:pPr indent="-306000" lvl="1" marL="630000" marR="0" rtl="0" algn="l">
              <a:lnSpc>
                <a:spcPct val="100000"/>
              </a:lnSpc>
              <a:spcBef>
                <a:spcPts val="920"/>
              </a:spcBef>
              <a:spcAft>
                <a:spcPts val="0"/>
              </a:spcAft>
              <a:buSzPts val="1472"/>
              <a:buChar char="◼"/>
            </a:pPr>
            <a:r>
              <a:rPr lang="en-US" sz="1600"/>
              <a:t>Gather input from stakeholders to ensure that the system meets their needs and expectations.</a:t>
            </a:r>
            <a:endParaRPr sz="1600"/>
          </a:p>
          <a:p>
            <a:pPr indent="-457200" lvl="0" marL="457200" rtl="0" algn="l">
              <a:lnSpc>
                <a:spcPct val="110000"/>
              </a:lnSpc>
              <a:spcBef>
                <a:spcPts val="920"/>
              </a:spcBef>
              <a:spcAft>
                <a:spcPts val="0"/>
              </a:spcAft>
              <a:buSzPts val="1472"/>
              <a:buFont typeface="Franklin Gothic"/>
              <a:buAutoNum type="arabicPeriod"/>
            </a:pPr>
            <a:r>
              <a:rPr b="1" lang="en-US" sz="1600"/>
              <a:t>Design Phase</a:t>
            </a:r>
            <a:r>
              <a:rPr lang="en-US" sz="1600"/>
              <a:t>: </a:t>
            </a:r>
            <a:endParaRPr sz="1600"/>
          </a:p>
          <a:p>
            <a:pPr indent="-306000" lvl="1" marL="630000" rtl="0" algn="l">
              <a:spcBef>
                <a:spcPts val="920"/>
              </a:spcBef>
              <a:spcAft>
                <a:spcPts val="0"/>
              </a:spcAft>
              <a:buSzPts val="1472"/>
              <a:buChar char="◼"/>
            </a:pPr>
            <a:r>
              <a:rPr lang="en-US" sz="1600"/>
              <a:t>Develop a detailed design for the keylogger system, outlining its architecture, components, and interfaces.</a:t>
            </a:r>
            <a:endParaRPr/>
          </a:p>
          <a:p>
            <a:pPr indent="-306000" lvl="1" marL="630000" rtl="0" algn="l">
              <a:spcBef>
                <a:spcPts val="920"/>
              </a:spcBef>
              <a:spcAft>
                <a:spcPts val="0"/>
              </a:spcAft>
              <a:buSzPts val="1472"/>
              <a:buChar char="◼"/>
            </a:pPr>
            <a:r>
              <a:rPr lang="en-US" sz="1600"/>
              <a:t>Consider factors such as data flow, storage, and processing requirements, as well as usability and user interface design.</a:t>
            </a:r>
            <a:endParaRPr sz="1600"/>
          </a:p>
          <a:p>
            <a:pPr indent="-457200" lvl="0" marL="457200" rtl="0" algn="l">
              <a:lnSpc>
                <a:spcPct val="110000"/>
              </a:lnSpc>
              <a:spcBef>
                <a:spcPts val="920"/>
              </a:spcBef>
              <a:spcAft>
                <a:spcPts val="0"/>
              </a:spcAft>
              <a:buSzPts val="1472"/>
              <a:buFont typeface="Franklin Gothic"/>
              <a:buAutoNum type="arabicPeriod"/>
            </a:pPr>
            <a:r>
              <a:rPr b="1" lang="en-US" sz="1600"/>
              <a:t>Development and </a:t>
            </a:r>
            <a:r>
              <a:rPr b="1" lang="en-US" sz="1600"/>
              <a:t>Implementation</a:t>
            </a:r>
            <a:r>
              <a:rPr lang="en-US" sz="1600"/>
              <a:t>: </a:t>
            </a:r>
            <a:endParaRPr sz="1600"/>
          </a:p>
          <a:p>
            <a:pPr indent="-306000" lvl="1" marL="630000" rtl="0" algn="l">
              <a:spcBef>
                <a:spcPts val="920"/>
              </a:spcBef>
              <a:spcAft>
                <a:spcPts val="0"/>
              </a:spcAft>
              <a:buSzPts val="1472"/>
              <a:buChar char="◼"/>
            </a:pPr>
            <a:r>
              <a:rPr lang="en-US" sz="1600"/>
              <a:t>Implement the designed keylogger system using appropriate programming languages and frameworks.</a:t>
            </a:r>
            <a:endParaRPr sz="1600"/>
          </a:p>
          <a:p>
            <a:pPr indent="-314128" lvl="1" marL="630000" rtl="0" algn="l">
              <a:spcBef>
                <a:spcPts val="920"/>
              </a:spcBef>
              <a:spcAft>
                <a:spcPts val="0"/>
              </a:spcAft>
              <a:buSzPts val="1600"/>
              <a:buChar char="◼"/>
            </a:pPr>
            <a:r>
              <a:rPr lang="en-US" sz="1600"/>
              <a:t>Follow best practices for software development, including modular design, code reusability, and version control.</a:t>
            </a:r>
            <a:endParaRPr sz="1600"/>
          </a:p>
          <a:p>
            <a:pPr indent="-457200" lvl="0" marL="457200" rtl="0" algn="l">
              <a:lnSpc>
                <a:spcPct val="110000"/>
              </a:lnSpc>
              <a:spcBef>
                <a:spcPts val="920"/>
              </a:spcBef>
              <a:spcAft>
                <a:spcPts val="0"/>
              </a:spcAft>
              <a:buSzPts val="1472"/>
              <a:buFont typeface="Franklin Gothic"/>
              <a:buAutoNum type="arabicPeriod"/>
            </a:pPr>
            <a:r>
              <a:rPr b="1" lang="en-US" sz="1600"/>
              <a:t>Testing</a:t>
            </a:r>
            <a:r>
              <a:rPr lang="en-US" sz="1600"/>
              <a:t>: </a:t>
            </a:r>
            <a:endParaRPr sz="1600"/>
          </a:p>
          <a:p>
            <a:pPr indent="-306000" lvl="1" marL="630000" rtl="0" algn="l">
              <a:spcBef>
                <a:spcPts val="920"/>
              </a:spcBef>
              <a:spcAft>
                <a:spcPts val="0"/>
              </a:spcAft>
              <a:buSzPts val="1472"/>
              <a:buChar char="◼"/>
            </a:pPr>
            <a:r>
              <a:rPr lang="en-US" sz="1600"/>
              <a:t>Conduct rigorous testing of the keylogger system to validate its functionality, reliability, and security. </a:t>
            </a:r>
            <a:endParaRPr sz="1600"/>
          </a:p>
          <a:p>
            <a:pPr indent="-306000" lvl="1" marL="630000" rtl="0" algn="l">
              <a:spcBef>
                <a:spcPts val="920"/>
              </a:spcBef>
              <a:spcAft>
                <a:spcPts val="0"/>
              </a:spcAft>
              <a:buSzPts val="1472"/>
              <a:buChar char="◼"/>
            </a:pPr>
            <a:r>
              <a:rPr lang="en-US" sz="1600"/>
              <a:t>Perform unit testing, integration testing, and system testing to identify and address any defects or vulnerabilities.</a:t>
            </a:r>
            <a:endParaRPr/>
          </a:p>
          <a:p>
            <a:pPr indent="0" lvl="0" marL="306000" rtl="0" algn="l">
              <a:lnSpc>
                <a:spcPct val="110000"/>
              </a:lnSpc>
              <a:spcBef>
                <a:spcPts val="92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c947b4511c_0_133"/>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4" name="Google Shape;134;g2c947b4511c_0_133"/>
          <p:cNvSpPr txBox="1"/>
          <p:nvPr>
            <p:ph idx="1" type="body"/>
          </p:nvPr>
        </p:nvSpPr>
        <p:spPr>
          <a:xfrm>
            <a:off x="487525" y="1309750"/>
            <a:ext cx="11029500" cy="3454200"/>
          </a:xfrm>
          <a:prstGeom prst="rect">
            <a:avLst/>
          </a:prstGeom>
          <a:noFill/>
          <a:ln>
            <a:noFill/>
          </a:ln>
        </p:spPr>
        <p:txBody>
          <a:bodyPr anchorCtr="0" anchor="ctr" bIns="45700" lIns="91425" spcFirstLastPara="1" rIns="91425" wrap="square" tIns="45700">
            <a:noAutofit/>
          </a:bodyPr>
          <a:lstStyle/>
          <a:p>
            <a:pPr indent="-302444" lvl="0" marL="306000" rtl="0" algn="l">
              <a:lnSpc>
                <a:spcPct val="110000"/>
              </a:lnSpc>
              <a:spcBef>
                <a:spcPts val="920"/>
              </a:spcBef>
              <a:spcAft>
                <a:spcPts val="0"/>
              </a:spcAft>
              <a:buSzPts val="1600"/>
              <a:buAutoNum type="arabicPeriod" startAt="5"/>
            </a:pPr>
            <a:r>
              <a:rPr b="1" lang="en-US" sz="1600"/>
              <a:t>Deployment and Integration</a:t>
            </a:r>
            <a:r>
              <a:rPr lang="en-US" sz="1600"/>
              <a:t>: </a:t>
            </a:r>
            <a:endParaRPr sz="1600"/>
          </a:p>
          <a:p>
            <a:pPr indent="-306000" lvl="1" marL="630000" rtl="0" algn="l">
              <a:spcBef>
                <a:spcPts val="920"/>
              </a:spcBef>
              <a:spcAft>
                <a:spcPts val="0"/>
              </a:spcAft>
              <a:buSzPts val="1472"/>
              <a:buChar char="◼"/>
            </a:pPr>
            <a:r>
              <a:rPr lang="en-US" sz="1600"/>
              <a:t>Deploy the keylogger system in the target environment, ensuring compatibility with existing systems and infrastructure. </a:t>
            </a:r>
            <a:endParaRPr sz="1600"/>
          </a:p>
          <a:p>
            <a:pPr indent="-306000" lvl="1" marL="630000" rtl="0" algn="l">
              <a:spcBef>
                <a:spcPts val="920"/>
              </a:spcBef>
              <a:spcAft>
                <a:spcPts val="0"/>
              </a:spcAft>
              <a:buSzPts val="1472"/>
              <a:buChar char="◼"/>
            </a:pPr>
            <a:r>
              <a:rPr lang="en-US" sz="1600"/>
              <a:t>Integrate the keylogger system with other security tools and processes to enhance overall cybersecurity posture.</a:t>
            </a:r>
            <a:endParaRPr/>
          </a:p>
          <a:p>
            <a:pPr indent="0" lvl="0" marL="630000" rtl="0" algn="l">
              <a:spcBef>
                <a:spcPts val="920"/>
              </a:spcBef>
              <a:spcAft>
                <a:spcPts val="0"/>
              </a:spcAft>
              <a:buNone/>
            </a:pPr>
            <a:r>
              <a:t/>
            </a:r>
            <a:endParaRPr sz="1400"/>
          </a:p>
          <a:p>
            <a:pPr indent="-302444" lvl="0" marL="306000" rtl="0" algn="l">
              <a:spcBef>
                <a:spcPts val="920"/>
              </a:spcBef>
              <a:spcAft>
                <a:spcPts val="0"/>
              </a:spcAft>
              <a:buSzPts val="1600"/>
              <a:buAutoNum type="arabicPeriod" startAt="5"/>
            </a:pPr>
            <a:r>
              <a:rPr b="1" lang="en-US" sz="1600"/>
              <a:t>Maintenance</a:t>
            </a:r>
            <a:r>
              <a:rPr lang="en-US" sz="1600"/>
              <a:t>: </a:t>
            </a:r>
            <a:endParaRPr sz="1600"/>
          </a:p>
          <a:p>
            <a:pPr indent="-306000" lvl="1" marL="630000" rtl="0" algn="l">
              <a:spcBef>
                <a:spcPts val="920"/>
              </a:spcBef>
              <a:spcAft>
                <a:spcPts val="0"/>
              </a:spcAft>
              <a:buSzPts val="1472"/>
              <a:buChar char="◼"/>
            </a:pPr>
            <a:r>
              <a:rPr lang="en-US" sz="1600"/>
              <a:t>Implement mechanisms for monitoring the performance and security of the keylogger system in real-time.</a:t>
            </a:r>
            <a:endParaRPr sz="1600"/>
          </a:p>
          <a:p>
            <a:pPr indent="-314128" lvl="1" marL="630000" rtl="0" algn="l">
              <a:spcBef>
                <a:spcPts val="920"/>
              </a:spcBef>
              <a:spcAft>
                <a:spcPts val="0"/>
              </a:spcAft>
              <a:buSzPts val="1600"/>
              <a:buChar char="◼"/>
            </a:pPr>
            <a:r>
              <a:rPr lang="en-US" sz="1600"/>
              <a:t>Regularly update and maintain the system to address emerging threats and vulnerabilities, and to incorporate new features and enhancements.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c947b4511c_0_14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0" name="Google Shape;140;g2c947b4511c_0_14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t/>
            </a:r>
            <a:endParaRPr sz="1200"/>
          </a:p>
          <a:p>
            <a:pPr indent="0" lvl="0" marL="0" rtl="0" algn="l">
              <a:lnSpc>
                <a:spcPct val="110000"/>
              </a:lnSpc>
              <a:spcBef>
                <a:spcPts val="840"/>
              </a:spcBef>
              <a:spcAft>
                <a:spcPts val="0"/>
              </a:spcAft>
              <a:buSzPts val="1104"/>
              <a:buNone/>
            </a:pPr>
            <a:r>
              <a:t/>
            </a:r>
            <a:endParaRPr sz="1200"/>
          </a:p>
          <a:p>
            <a:pPr indent="0" lvl="0" marL="0" rtl="0" algn="l">
              <a:lnSpc>
                <a:spcPct val="110000"/>
              </a:lnSpc>
              <a:spcBef>
                <a:spcPts val="840"/>
              </a:spcBef>
              <a:spcAft>
                <a:spcPts val="0"/>
              </a:spcAft>
              <a:buSzPts val="1104"/>
              <a:buNone/>
            </a:pPr>
            <a:r>
              <a:rPr lang="en-US" sz="1200"/>
              <a:t>This Python code creates a basic keylogger using the pynput library and a simple GUI built with tkinter. Let's break down the algorithm and approach used in this code:</a:t>
            </a:r>
            <a:endParaRPr sz="1200"/>
          </a:p>
          <a:p>
            <a:pPr indent="0" lvl="0" marL="0" rtl="0" algn="l">
              <a:lnSpc>
                <a:spcPct val="110000"/>
              </a:lnSpc>
              <a:spcBef>
                <a:spcPts val="840"/>
              </a:spcBef>
              <a:spcAft>
                <a:spcPts val="0"/>
              </a:spcAft>
              <a:buSzPts val="1104"/>
              <a:buNone/>
            </a:pPr>
            <a:r>
              <a:t/>
            </a:r>
            <a:endParaRPr sz="1200"/>
          </a:p>
          <a:p>
            <a:pPr indent="0" lvl="0" marL="0" rtl="0" algn="l">
              <a:lnSpc>
                <a:spcPct val="110000"/>
              </a:lnSpc>
              <a:spcBef>
                <a:spcPts val="900"/>
              </a:spcBef>
              <a:spcAft>
                <a:spcPts val="0"/>
              </a:spcAft>
              <a:buSzPts val="1380"/>
              <a:buNone/>
            </a:pPr>
            <a:r>
              <a:rPr lang="en-US" sz="1500" u="sng">
                <a:solidFill>
                  <a:schemeClr val="dk1"/>
                </a:solidFill>
              </a:rPr>
              <a:t>Import Required Libraries:</a:t>
            </a:r>
            <a:endParaRPr sz="1500" u="sng">
              <a:solidFill>
                <a:schemeClr val="dk1"/>
              </a:solidFill>
            </a:endParaRPr>
          </a:p>
          <a:p>
            <a:pPr indent="-305435" lvl="0" marL="305435" rtl="0" algn="l">
              <a:lnSpc>
                <a:spcPct val="110000"/>
              </a:lnSpc>
              <a:spcBef>
                <a:spcPts val="840"/>
              </a:spcBef>
              <a:spcAft>
                <a:spcPts val="0"/>
              </a:spcAft>
              <a:buSzPts val="1104"/>
              <a:buChar char="◼"/>
            </a:pPr>
            <a:r>
              <a:rPr lang="en-US" sz="1200"/>
              <a:t>The code imports necessary libraries including tkinter for GUI, keyboard from pynput for capturing keyboard events, and json for handling JSON data.</a:t>
            </a:r>
            <a:endParaRPr sz="1200"/>
          </a:p>
          <a:p>
            <a:pPr indent="0" lvl="0" marL="0" rtl="0" algn="l">
              <a:lnSpc>
                <a:spcPct val="110000"/>
              </a:lnSpc>
              <a:spcBef>
                <a:spcPts val="840"/>
              </a:spcBef>
              <a:spcAft>
                <a:spcPts val="0"/>
              </a:spcAft>
              <a:buSzPts val="1104"/>
              <a:buNone/>
            </a:pPr>
            <a:r>
              <a:t/>
            </a:r>
            <a:endParaRPr sz="1200"/>
          </a:p>
          <a:p>
            <a:pPr indent="0" lvl="0" marL="0" rtl="0" algn="l">
              <a:lnSpc>
                <a:spcPct val="110000"/>
              </a:lnSpc>
              <a:spcBef>
                <a:spcPts val="900"/>
              </a:spcBef>
              <a:spcAft>
                <a:spcPts val="0"/>
              </a:spcAft>
              <a:buSzPts val="1380"/>
              <a:buNone/>
            </a:pPr>
            <a:r>
              <a:rPr lang="en-US" sz="1500" u="sng">
                <a:solidFill>
                  <a:schemeClr val="dk1"/>
                </a:solidFill>
              </a:rPr>
              <a:t>Global Variables:</a:t>
            </a:r>
            <a:endParaRPr sz="1500" u="sng">
              <a:solidFill>
                <a:schemeClr val="dk1"/>
              </a:solidFill>
            </a:endParaRPr>
          </a:p>
          <a:p>
            <a:pPr indent="-305435" lvl="0" marL="305435" rtl="0" algn="l">
              <a:lnSpc>
                <a:spcPct val="110000"/>
              </a:lnSpc>
              <a:spcBef>
                <a:spcPts val="840"/>
              </a:spcBef>
              <a:spcAft>
                <a:spcPts val="0"/>
              </a:spcAft>
              <a:buSzPts val="1104"/>
              <a:buChar char="◼"/>
            </a:pPr>
            <a:r>
              <a:rPr lang="en-US" sz="1200"/>
              <a:t>keys_used: List to store information about the pressed, held, and released keys.</a:t>
            </a:r>
            <a:endParaRPr sz="1200"/>
          </a:p>
          <a:p>
            <a:pPr indent="-305435" lvl="0" marL="305435" rtl="0" algn="l">
              <a:lnSpc>
                <a:spcPct val="110000"/>
              </a:lnSpc>
              <a:spcBef>
                <a:spcPts val="840"/>
              </a:spcBef>
              <a:spcAft>
                <a:spcPts val="0"/>
              </a:spcAft>
              <a:buSzPts val="1104"/>
              <a:buChar char="◼"/>
            </a:pPr>
            <a:r>
              <a:rPr lang="en-US" sz="1200"/>
              <a:t>flag: Boolean variable to track whether a key is being held.</a:t>
            </a:r>
            <a:endParaRPr sz="1200"/>
          </a:p>
          <a:p>
            <a:pPr indent="-305435" lvl="0" marL="305435" rtl="0" algn="l">
              <a:lnSpc>
                <a:spcPct val="110000"/>
              </a:lnSpc>
              <a:spcBef>
                <a:spcPts val="840"/>
              </a:spcBef>
              <a:spcAft>
                <a:spcPts val="0"/>
              </a:spcAft>
              <a:buSzPts val="1104"/>
              <a:buChar char="◼"/>
            </a:pPr>
            <a:r>
              <a:rPr lang="en-US" sz="1200"/>
              <a:t>keys: String variable to store the sequence of keys pressed.</a:t>
            </a:r>
            <a:endParaRPr sz="1200"/>
          </a:p>
          <a:p>
            <a:pPr indent="0" lvl="0" marL="0" rtl="0" algn="l">
              <a:lnSpc>
                <a:spcPct val="110000"/>
              </a:lnSpc>
              <a:spcBef>
                <a:spcPts val="840"/>
              </a:spcBef>
              <a:spcAft>
                <a:spcPts val="0"/>
              </a:spcAft>
              <a:buSzPts val="1104"/>
              <a:buNone/>
            </a:pPr>
            <a:r>
              <a:t/>
            </a:r>
            <a:endParaRPr sz="1200"/>
          </a:p>
          <a:p>
            <a:pPr indent="0" lvl="0" marL="0" rtl="0" algn="l">
              <a:lnSpc>
                <a:spcPct val="110000"/>
              </a:lnSpc>
              <a:spcBef>
                <a:spcPts val="900"/>
              </a:spcBef>
              <a:spcAft>
                <a:spcPts val="0"/>
              </a:spcAft>
              <a:buSzPts val="1380"/>
              <a:buNone/>
            </a:pPr>
            <a:r>
              <a:rPr lang="en-US" sz="1500" u="sng">
                <a:solidFill>
                  <a:schemeClr val="dk1"/>
                </a:solidFill>
              </a:rPr>
              <a:t>Functions:</a:t>
            </a:r>
            <a:endParaRPr sz="1500" u="sng">
              <a:solidFill>
                <a:schemeClr val="dk1"/>
              </a:solidFill>
            </a:endParaRPr>
          </a:p>
          <a:p>
            <a:pPr indent="-305435" lvl="0" marL="305435" rtl="0" algn="l">
              <a:lnSpc>
                <a:spcPct val="110000"/>
              </a:lnSpc>
              <a:spcBef>
                <a:spcPts val="840"/>
              </a:spcBef>
              <a:spcAft>
                <a:spcPts val="0"/>
              </a:spcAft>
              <a:buSzPts val="1104"/>
              <a:buChar char="◼"/>
            </a:pPr>
            <a:r>
              <a:rPr lang="en-US" sz="1200"/>
              <a:t>generate_text_log(key): Writes the pressed keys to a text file named "key_log.txt".</a:t>
            </a:r>
            <a:endParaRPr sz="1200"/>
          </a:p>
          <a:p>
            <a:pPr indent="-305435" lvl="0" marL="305435" rtl="0" algn="l">
              <a:lnSpc>
                <a:spcPct val="110000"/>
              </a:lnSpc>
              <a:spcBef>
                <a:spcPts val="840"/>
              </a:spcBef>
              <a:spcAft>
                <a:spcPts val="0"/>
              </a:spcAft>
              <a:buSzPts val="1104"/>
              <a:buChar char="◼"/>
            </a:pPr>
            <a:r>
              <a:rPr lang="en-US" sz="1200"/>
              <a:t>generate_json_file(keys_used): Writes the captured keys to a JSON file named "key_log.json".</a:t>
            </a:r>
            <a:endParaRPr sz="1200"/>
          </a:p>
          <a:p>
            <a:pPr indent="-305435" lvl="0" marL="305435" rtl="0" algn="l">
              <a:lnSpc>
                <a:spcPct val="110000"/>
              </a:lnSpc>
              <a:spcBef>
                <a:spcPts val="840"/>
              </a:spcBef>
              <a:spcAft>
                <a:spcPts val="0"/>
              </a:spcAft>
              <a:buSzPts val="1104"/>
              <a:buChar char="◼"/>
            </a:pPr>
            <a:r>
              <a:rPr lang="en-US" sz="1200"/>
              <a:t>on_press(key): Callback function invoked when a key is pressed. It adds the pressed or held key to the keys_used list and generates the JSON file.</a:t>
            </a:r>
            <a:endParaRPr sz="1200"/>
          </a:p>
          <a:p>
            <a:pPr indent="-305435" lvl="0" marL="305435" rtl="0" algn="l">
              <a:lnSpc>
                <a:spcPct val="110000"/>
              </a:lnSpc>
              <a:spcBef>
                <a:spcPts val="840"/>
              </a:spcBef>
              <a:spcAft>
                <a:spcPts val="0"/>
              </a:spcAft>
              <a:buSzPts val="1104"/>
              <a:buChar char="◼"/>
            </a:pPr>
            <a:r>
              <a:rPr lang="en-US" sz="1200"/>
              <a:t>on_release(key): Callback function invoked when a key is released. It adds the released key to the keys_used list, updates the keys string, and generates both text and JSON log files.</a:t>
            </a:r>
            <a:endParaRPr sz="1200"/>
          </a:p>
          <a:p>
            <a:pPr indent="-305435" lvl="0" marL="305435" rtl="0" algn="l">
              <a:lnSpc>
                <a:spcPct val="110000"/>
              </a:lnSpc>
              <a:spcBef>
                <a:spcPts val="840"/>
              </a:spcBef>
              <a:spcAft>
                <a:spcPts val="0"/>
              </a:spcAft>
              <a:buSzPts val="1104"/>
              <a:buChar char="◼"/>
            </a:pPr>
            <a:r>
              <a:rPr lang="en-US" sz="1200"/>
              <a:t>start_keylogger(): Initiates the keylogger by starting the listener and updating the GUI.</a:t>
            </a:r>
            <a:endParaRPr sz="1200"/>
          </a:p>
          <a:p>
            <a:pPr indent="-305435" lvl="0" marL="305435" rtl="0" algn="l">
              <a:lnSpc>
                <a:spcPct val="110000"/>
              </a:lnSpc>
              <a:spcBef>
                <a:spcPts val="840"/>
              </a:spcBef>
              <a:spcAft>
                <a:spcPts val="0"/>
              </a:spcAft>
              <a:buSzPts val="1104"/>
              <a:buChar char="◼"/>
            </a:pPr>
            <a:r>
              <a:rPr lang="en-US" sz="1200"/>
              <a:t>stop_keylogger(): Stops the keylogger by stopping the listener and updating the GUI.</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c947b4511c_0_241"/>
          <p:cNvSpPr txBox="1"/>
          <p:nvPr>
            <p:ph idx="1" type="body"/>
          </p:nvPr>
        </p:nvSpPr>
        <p:spPr>
          <a:xfrm>
            <a:off x="581192" y="8448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lang="en-US" u="sng">
                <a:solidFill>
                  <a:schemeClr val="dk1"/>
                </a:solidFill>
              </a:rPr>
              <a:t>GUI Creation:</a:t>
            </a:r>
            <a:endParaRPr u="sng">
              <a:solidFill>
                <a:schemeClr val="dk1"/>
              </a:solidFill>
            </a:endParaRPr>
          </a:p>
          <a:p>
            <a:pPr indent="-306070" lvl="0" marL="306070" rtl="0" algn="l">
              <a:lnSpc>
                <a:spcPct val="110000"/>
              </a:lnSpc>
              <a:spcBef>
                <a:spcPts val="940"/>
              </a:spcBef>
              <a:spcAft>
                <a:spcPts val="0"/>
              </a:spcAft>
              <a:buSzPts val="1564"/>
              <a:buChar char="◼"/>
            </a:pPr>
            <a:r>
              <a:rPr lang="en-US"/>
              <a:t>Creates a simple GUI window using tkinter with two buttons: "Start" and "Stop", and a label to display the keylogger status.</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rPr lang="en-US" u="sng">
                <a:solidFill>
                  <a:schemeClr val="dk1"/>
                </a:solidFill>
              </a:rPr>
              <a:t>Main Functionality:</a:t>
            </a:r>
            <a:endParaRPr u="sng">
              <a:solidFill>
                <a:schemeClr val="dk1"/>
              </a:solidFill>
            </a:endParaRPr>
          </a:p>
          <a:p>
            <a:pPr indent="-306070" lvl="0" marL="306070" rtl="0" algn="l">
              <a:lnSpc>
                <a:spcPct val="110000"/>
              </a:lnSpc>
              <a:spcBef>
                <a:spcPts val="940"/>
              </a:spcBef>
              <a:spcAft>
                <a:spcPts val="0"/>
              </a:spcAft>
              <a:buSzPts val="1564"/>
              <a:buChar char="◼"/>
            </a:pPr>
            <a:r>
              <a:rPr lang="en-US"/>
              <a:t>When the "Start" button is clicked, it starts the keylogger by calling start_keylogger().</a:t>
            </a:r>
            <a:endParaRPr/>
          </a:p>
          <a:p>
            <a:pPr indent="-306070" lvl="0" marL="306070" rtl="0" algn="l">
              <a:lnSpc>
                <a:spcPct val="110000"/>
              </a:lnSpc>
              <a:spcBef>
                <a:spcPts val="940"/>
              </a:spcBef>
              <a:spcAft>
                <a:spcPts val="0"/>
              </a:spcAft>
              <a:buSzPts val="1564"/>
              <a:buChar char="◼"/>
            </a:pPr>
            <a:r>
              <a:rPr lang="en-US"/>
              <a:t>When the "Stop" button is clicked, it stops the keylogger by calling stop_keylogger().</a:t>
            </a:r>
            <a:endParaRPr/>
          </a:p>
          <a:p>
            <a:pPr indent="0" lvl="0" marL="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rPr lang="en-US" u="sng">
                <a:solidFill>
                  <a:schemeClr val="dk1"/>
                </a:solidFill>
              </a:rPr>
              <a:t>Event Handling:</a:t>
            </a:r>
            <a:endParaRPr u="sng">
              <a:solidFill>
                <a:schemeClr val="dk1"/>
              </a:solidFill>
            </a:endParaRPr>
          </a:p>
          <a:p>
            <a:pPr indent="-306070" lvl="0" marL="306070" rtl="0" algn="l">
              <a:lnSpc>
                <a:spcPct val="110000"/>
              </a:lnSpc>
              <a:spcBef>
                <a:spcPts val="940"/>
              </a:spcBef>
              <a:spcAft>
                <a:spcPts val="0"/>
              </a:spcAft>
              <a:buSzPts val="1564"/>
              <a:buChar char="◼"/>
            </a:pPr>
            <a:r>
              <a:rPr lang="en-US"/>
              <a:t>The keylogger captures keyboard events using the pynput library's Listener class.</a:t>
            </a:r>
            <a:endParaRPr/>
          </a:p>
          <a:p>
            <a:pPr indent="-306070" lvl="0" marL="306070" rtl="0" algn="l">
              <a:lnSpc>
                <a:spcPct val="110000"/>
              </a:lnSpc>
              <a:spcBef>
                <a:spcPts val="940"/>
              </a:spcBef>
              <a:spcAft>
                <a:spcPts val="0"/>
              </a:spcAft>
              <a:buSzPts val="1564"/>
              <a:buChar char="◼"/>
            </a:pPr>
            <a:r>
              <a:rPr lang="en-US"/>
              <a:t>The on_press() and on_release() functions are invoked when a key is pressed and released, respectively.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