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7" autoAdjust="0"/>
    <p:restoredTop sz="94660"/>
  </p:normalViewPr>
  <p:slideViewPr>
    <p:cSldViewPr snapToGrid="0">
      <p:cViewPr varScale="1">
        <p:scale>
          <a:sx n="122" d="100"/>
          <a:sy n="122" d="100"/>
        </p:scale>
        <p:origin x="36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3/7/22</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3/7/22</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3/7/22</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3/7/22</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3/7/22</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3/7/22</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3/7/22</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3/7/22</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3/7/22</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3/7/22</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3/7/22</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3/7/22</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BA8DD916-3B89-4584-9AA2-53F8092116F1}"/>
              </a:ext>
            </a:extLst>
          </p:cNvPr>
          <p:cNvSpPr>
            <a:spLocks noGrp="1"/>
          </p:cNvSpPr>
          <p:nvPr>
            <p:ph type="ctrTitle"/>
          </p:nvPr>
        </p:nvSpPr>
        <p:spPr>
          <a:xfrm>
            <a:off x="1524000" y="2284755"/>
            <a:ext cx="9144000" cy="1203491"/>
          </a:xfrm>
        </p:spPr>
        <p:txBody>
          <a:bodyPr>
            <a:normAutofit fontScale="90000"/>
          </a:bodyPr>
          <a:lstStyle/>
          <a:p>
            <a:r>
              <a:rPr lang="en-US" sz="4000" dirty="0"/>
              <a:t>Data Visualization, Mid term Exam </a:t>
            </a:r>
            <a:br>
              <a:rPr lang="en-US" sz="4000" dirty="0"/>
            </a:br>
            <a:br>
              <a:rPr lang="en-US" dirty="0"/>
            </a:br>
            <a:r>
              <a:rPr lang="en-US" sz="2200" dirty="0"/>
              <a:t>Ananth Kumar </a:t>
            </a:r>
            <a:br>
              <a:rPr lang="en-US" sz="2200" dirty="0"/>
            </a:br>
            <a:r>
              <a:rPr lang="en-US" sz="2200" dirty="0"/>
              <a:t>sseetham@kent.edu</a:t>
            </a:r>
            <a:endParaRPr sz="2200" dirty="0"/>
          </a:p>
        </p:txBody>
      </p:sp>
      <p:sp>
        <p:nvSpPr>
          <p:cNvPr id="4" name="TextBox 3">
            <a:extLst>
              <a:ext uri="{FF2B5EF4-FFF2-40B4-BE49-F238E27FC236}">
                <a16:creationId xmlns:a16="http://schemas.microsoft.com/office/drawing/2014/main" id="{A86A085E-0FEE-474F-BB85-E0B0ED8C59A6}"/>
              </a:ext>
            </a:extLst>
          </p:cNvPr>
          <p:cNvSpPr txBox="1"/>
          <p:nvPr/>
        </p:nvSpPr>
        <p:spPr>
          <a:xfrm>
            <a:off x="3032077" y="3971499"/>
            <a:ext cx="6374681" cy="369332"/>
          </a:xfrm>
          <a:prstGeom prst="rect">
            <a:avLst/>
          </a:prstGeom>
          <a:noFill/>
        </p:spPr>
        <p:txBody>
          <a:bodyPr wrap="square" rtlCol="0">
            <a:spAutoFit/>
          </a:bodyPr>
          <a:lstStyle/>
          <a:p>
            <a:r>
              <a:rPr lang="en-US" dirty="0"/>
              <a:t>Assumptions and Stacked Bar Graph for Establishment Survey(CES) </a:t>
            </a:r>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8F0CF-B795-694D-B19B-80074DDEDF18}"/>
              </a:ext>
            </a:extLst>
          </p:cNvPr>
          <p:cNvSpPr>
            <a:spLocks noGrp="1"/>
          </p:cNvSpPr>
          <p:nvPr>
            <p:ph type="title"/>
          </p:nvPr>
        </p:nvSpPr>
        <p:spPr>
          <a:xfrm>
            <a:off x="374248" y="-126124"/>
            <a:ext cx="10515600" cy="1325563"/>
          </a:xfrm>
        </p:spPr>
        <p:txBody>
          <a:bodyPr>
            <a:normAutofit/>
          </a:bodyPr>
          <a:lstStyle/>
          <a:p>
            <a:r>
              <a:rPr lang="en-US" sz="2800" dirty="0">
                <a:latin typeface="Times New Roman" panose="02020603050405020304" pitchFamily="18" charset="0"/>
                <a:cs typeface="Times New Roman" panose="02020603050405020304" pitchFamily="18" charset="0"/>
              </a:rPr>
              <a:t>Assumptions: CES Revised Survey and Published Survey</a:t>
            </a:r>
          </a:p>
        </p:txBody>
      </p:sp>
      <p:sp>
        <p:nvSpPr>
          <p:cNvPr id="3" name="Content Placeholder 2">
            <a:extLst>
              <a:ext uri="{FF2B5EF4-FFF2-40B4-BE49-F238E27FC236}">
                <a16:creationId xmlns:a16="http://schemas.microsoft.com/office/drawing/2014/main" id="{D99CC9DA-C23A-9D49-9B8F-666C052357BA}"/>
              </a:ext>
            </a:extLst>
          </p:cNvPr>
          <p:cNvSpPr>
            <a:spLocks noGrp="1"/>
          </p:cNvSpPr>
          <p:nvPr>
            <p:ph idx="1"/>
          </p:nvPr>
        </p:nvSpPr>
        <p:spPr>
          <a:xfrm>
            <a:off x="225136" y="994352"/>
            <a:ext cx="11592616" cy="5533770"/>
          </a:xfrm>
        </p:spPr>
        <p:txBody>
          <a:bodyPr>
            <a:noAutofit/>
          </a:bodyPr>
          <a:lstStyle/>
          <a:p>
            <a:pPr marL="411480">
              <a:lnSpc>
                <a:spcPct val="100000"/>
              </a:lnSpc>
            </a:pPr>
            <a:r>
              <a:rPr lang="en-US" sz="1600" dirty="0">
                <a:latin typeface="Times New Roman" panose="02020603050405020304" pitchFamily="18" charset="0"/>
                <a:cs typeface="Times New Roman" panose="02020603050405020304" pitchFamily="18" charset="0"/>
              </a:rPr>
              <a:t>Assuming few of the non-farm entities are not considered in the previously published.</a:t>
            </a:r>
          </a:p>
          <a:p>
            <a:pPr marL="411480">
              <a:lnSpc>
                <a:spcPct val="100000"/>
              </a:lnSpc>
            </a:pPr>
            <a:r>
              <a:rPr lang="en-US" sz="1600" dirty="0">
                <a:latin typeface="Times New Roman" panose="02020603050405020304" pitchFamily="18" charset="0"/>
                <a:cs typeface="Times New Roman" panose="02020603050405020304" pitchFamily="18" charset="0"/>
              </a:rPr>
              <a:t>Assuming that there might be multiple records for an employee, if employee working multiple jobs when initial survey was conducted.</a:t>
            </a:r>
          </a:p>
          <a:p>
            <a:pPr marL="411480">
              <a:lnSpc>
                <a:spcPct val="100000"/>
              </a:lnSpc>
            </a:pPr>
            <a:r>
              <a:rPr lang="en-IN" sz="1600" dirty="0">
                <a:latin typeface="Times New Roman" panose="02020603050405020304" pitchFamily="18" charset="0"/>
                <a:cs typeface="Times New Roman" panose="02020603050405020304" pitchFamily="18" charset="0"/>
              </a:rPr>
              <a:t>Assuming that, it also reflects adjustments for net international migration, updated vital statistics, and estimation methodology improvements.</a:t>
            </a:r>
          </a:p>
          <a:p>
            <a:pPr marL="411480">
              <a:lnSpc>
                <a:spcPct val="100000"/>
              </a:lnSpc>
            </a:pPr>
            <a:r>
              <a:rPr lang="en-IN" sz="1600" dirty="0">
                <a:latin typeface="Times New Roman" panose="02020603050405020304" pitchFamily="18" charset="0"/>
                <a:cs typeface="Times New Roman" panose="02020603050405020304" pitchFamily="18" charset="0"/>
              </a:rPr>
              <a:t>As the deadline for collecting the data for month-month analysis is 12</a:t>
            </a:r>
            <a:r>
              <a:rPr lang="en-IN" sz="1600" baseline="30000" dirty="0">
                <a:latin typeface="Times New Roman" panose="02020603050405020304" pitchFamily="18" charset="0"/>
                <a:cs typeface="Times New Roman" panose="02020603050405020304" pitchFamily="18" charset="0"/>
              </a:rPr>
              <a:t>th, </a:t>
            </a:r>
            <a:r>
              <a:rPr lang="en-IN" sz="1600" dirty="0">
                <a:latin typeface="Times New Roman" panose="02020603050405020304" pitchFamily="18" charset="0"/>
                <a:cs typeface="Times New Roman" panose="02020603050405020304" pitchFamily="18" charset="0"/>
              </a:rPr>
              <a:t>Given this short collection cycle for the first preliminary estimates, many establishments are not able to provide their payroll information in time to be included in these estimates. </a:t>
            </a:r>
          </a:p>
          <a:p>
            <a:pPr marL="411480">
              <a:lnSpc>
                <a:spcPct val="100000"/>
              </a:lnSpc>
            </a:pPr>
            <a:r>
              <a:rPr lang="en-IN" sz="1600" dirty="0">
                <a:latin typeface="Times New Roman" panose="02020603050405020304" pitchFamily="18" charset="0"/>
                <a:cs typeface="Times New Roman" panose="02020603050405020304" pitchFamily="18" charset="0"/>
              </a:rPr>
              <a:t>The establishment survey revises published estimates to improve its data series by incorporating additional information that was not available at the time of the initial publication of the estimates. The establishment survey revises its initial monthly estimates twice, in the immediately succeeding 2 months, to incorporate additional sample receipts from respondents in the survey and recalculated seasonal adjustment factors.</a:t>
            </a:r>
          </a:p>
          <a:p>
            <a:pPr marL="411480">
              <a:lnSpc>
                <a:spcPct val="100000"/>
              </a:lnSpc>
            </a:pPr>
            <a:r>
              <a:rPr lang="en-IN" sz="1600" dirty="0">
                <a:latin typeface="Times New Roman" panose="02020603050405020304" pitchFamily="18" charset="0"/>
                <a:cs typeface="Times New Roman" panose="02020603050405020304" pitchFamily="18" charset="0"/>
              </a:rPr>
              <a:t>People are also counted as employed if they were temporarily absent from their jobs because of illness, bad weather, vacation, labor-management disputes, or personal reasons.</a:t>
            </a:r>
          </a:p>
          <a:p>
            <a:pPr marL="411480">
              <a:lnSpc>
                <a:spcPct val="100000"/>
              </a:lnSpc>
            </a:pPr>
            <a:r>
              <a:rPr lang="en-US" sz="1600" dirty="0">
                <a:latin typeface="Times New Roman" panose="02020603050405020304" pitchFamily="18" charset="0"/>
                <a:cs typeface="Times New Roman" panose="02020603050405020304" pitchFamily="18" charset="0"/>
              </a:rPr>
              <a:t>Some of the employee might have quit the company during published survey but was an employee when the revised survey was conducted.</a:t>
            </a:r>
          </a:p>
          <a:p>
            <a:pPr marL="0" indent="0">
              <a:lnSpc>
                <a:spcPct val="100000"/>
              </a:lnSpc>
              <a:buNone/>
            </a:pPr>
            <a:endParaRPr lang="en-US" sz="1600" dirty="0">
              <a:latin typeface="Times New Roman" panose="02020603050405020304" pitchFamily="18" charset="0"/>
              <a:cs typeface="Times New Roman" panose="02020603050405020304" pitchFamily="18" charset="0"/>
            </a:endParaRPr>
          </a:p>
          <a:p>
            <a:pPr marL="0" indent="0">
              <a:lnSpc>
                <a:spcPct val="100000"/>
              </a:lnSpc>
              <a:buNone/>
            </a:pPr>
            <a:r>
              <a:rPr lang="en-US" sz="1600" dirty="0">
                <a:latin typeface="Times New Roman" panose="02020603050405020304" pitchFamily="18" charset="0"/>
                <a:cs typeface="Times New Roman" panose="02020603050405020304" pitchFamily="18" charset="0"/>
              </a:rPr>
              <a:t>Story:</a:t>
            </a:r>
          </a:p>
          <a:p>
            <a:pPr>
              <a:lnSpc>
                <a:spcPct val="100000"/>
              </a:lnSpc>
            </a:pPr>
            <a:r>
              <a:rPr lang="en-US" sz="1600" dirty="0">
                <a:latin typeface="Times New Roman" panose="02020603050405020304" pitchFamily="18" charset="0"/>
                <a:cs typeface="Times New Roman" panose="02020603050405020304" pitchFamily="18" charset="0"/>
              </a:rPr>
              <a:t>Identifying and understanding the assumptions for the gap between revised survey data and previously published survey. </a:t>
            </a:r>
          </a:p>
        </p:txBody>
      </p:sp>
    </p:spTree>
    <p:extLst>
      <p:ext uri="{BB962C8B-B14F-4D97-AF65-F5344CB8AC3E}">
        <p14:creationId xmlns:p14="http://schemas.microsoft.com/office/powerpoint/2010/main" val="1862597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2" descr="Dashboard 1">
            <a:extLst>
              <a:ext uri="{FF2B5EF4-FFF2-40B4-BE49-F238E27FC236}">
                <a16:creationId xmlns:a16="http://schemas.microsoft.com/office/drawing/2014/main" id="{B0B6006A-6E24-D140-BBFC-C479C81BC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1737" y="95250"/>
            <a:ext cx="9334500" cy="6667500"/>
          </a:xfrm>
          <a:prstGeom prst="rect">
            <a:avLst/>
          </a:prstGeom>
          <a:solidFill>
            <a:schemeClr val="bg1"/>
          </a:solidFill>
        </p:spPr>
      </p:pic>
      <p:sp>
        <p:nvSpPr>
          <p:cNvPr id="5" name="TextBox 4">
            <a:extLst>
              <a:ext uri="{FF2B5EF4-FFF2-40B4-BE49-F238E27FC236}">
                <a16:creationId xmlns:a16="http://schemas.microsoft.com/office/drawing/2014/main" id="{E6D49685-50A3-314C-AD4D-EAC82BBD827F}"/>
              </a:ext>
            </a:extLst>
          </p:cNvPr>
          <p:cNvSpPr txBox="1"/>
          <p:nvPr/>
        </p:nvSpPr>
        <p:spPr>
          <a:xfrm>
            <a:off x="1891737" y="83675"/>
            <a:ext cx="5808518" cy="307777"/>
          </a:xfrm>
          <a:prstGeom prst="rect">
            <a:avLst/>
          </a:prstGeom>
          <a:noFill/>
        </p:spPr>
        <p:txBody>
          <a:bodyPr wrap="square" rtlCol="0">
            <a:spAutoFit/>
          </a:bodyPr>
          <a:lstStyle/>
          <a:p>
            <a:r>
              <a:rPr lang="en-US" sz="1400" dirty="0"/>
              <a:t>2021(Monthly)CES Survey Previously Published Vs Revised </a:t>
            </a:r>
          </a:p>
        </p:txBody>
      </p:sp>
      <p:sp>
        <p:nvSpPr>
          <p:cNvPr id="6" name="Rectangle 5">
            <a:extLst>
              <a:ext uri="{FF2B5EF4-FFF2-40B4-BE49-F238E27FC236}">
                <a16:creationId xmlns:a16="http://schemas.microsoft.com/office/drawing/2014/main" id="{6E642733-93BE-BA4F-AD72-8D834FB2E6AA}"/>
              </a:ext>
            </a:extLst>
          </p:cNvPr>
          <p:cNvSpPr/>
          <p:nvPr/>
        </p:nvSpPr>
        <p:spPr>
          <a:xfrm>
            <a:off x="5011838" y="391452"/>
            <a:ext cx="1284790" cy="6371298"/>
          </a:xfrm>
          <a:prstGeom prst="rect">
            <a:avLst/>
          </a:prstGeom>
          <a:solidFill>
            <a:schemeClr val="bg2">
              <a:lumMod val="90000"/>
              <a:alpha val="2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802B80C-F3EA-6847-AE72-CE97E36F7842}"/>
              </a:ext>
            </a:extLst>
          </p:cNvPr>
          <p:cNvSpPr txBox="1"/>
          <p:nvPr/>
        </p:nvSpPr>
        <p:spPr>
          <a:xfrm>
            <a:off x="9416729" y="6412374"/>
            <a:ext cx="1482499" cy="230832"/>
          </a:xfrm>
          <a:prstGeom prst="rect">
            <a:avLst/>
          </a:prstGeom>
          <a:noFill/>
        </p:spPr>
        <p:txBody>
          <a:bodyPr wrap="square" rtlCol="0">
            <a:spAutoFit/>
          </a:bodyPr>
          <a:lstStyle/>
          <a:p>
            <a:r>
              <a:rPr lang="en-US" sz="900" dirty="0"/>
              <a:t>*Numbers in thousands</a:t>
            </a:r>
          </a:p>
        </p:txBody>
      </p:sp>
    </p:spTree>
    <p:extLst>
      <p:ext uri="{BB962C8B-B14F-4D97-AF65-F5344CB8AC3E}">
        <p14:creationId xmlns:p14="http://schemas.microsoft.com/office/powerpoint/2010/main" val="1553739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284</Words>
  <Application>Microsoft Macintosh PowerPoint</Application>
  <PresentationFormat>Widescreen</PresentationFormat>
  <Paragraphs>15</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Times New Roman</vt:lpstr>
      <vt:lpstr>Office Theme</vt:lpstr>
      <vt:lpstr>Data Visualization, Mid term Exam   Ananth Kumar  sseetham@kent.edu</vt:lpstr>
      <vt:lpstr>Assumptions: CES Revised Survey and Published Survey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Mid term   Ananth Kumar  sseetham@kent.edu</dc:title>
  <dc:creator/>
  <cp:lastModifiedBy>ananth kumar</cp:lastModifiedBy>
  <cp:revision>8</cp:revision>
  <dcterms:created xsi:type="dcterms:W3CDTF">2022-03-08T02:06:52Z</dcterms:created>
  <dcterms:modified xsi:type="dcterms:W3CDTF">2022-03-08T04:31:32Z</dcterms:modified>
</cp:coreProperties>
</file>