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79" r:id="rId5"/>
    <p:sldId id="260" r:id="rId6"/>
    <p:sldId id="261" r:id="rId7"/>
    <p:sldId id="277" r:id="rId8"/>
    <p:sldId id="264" r:id="rId9"/>
    <p:sldId id="265" r:id="rId10"/>
    <p:sldId id="266" r:id="rId11"/>
    <p:sldId id="285" r:id="rId12"/>
    <p:sldId id="286" r:id="rId13"/>
    <p:sldId id="288" r:id="rId14"/>
    <p:sldId id="287" r:id="rId15"/>
    <p:sldId id="290" r:id="rId16"/>
    <p:sldId id="291"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vind Spidey" initials="AS" lastIdx="1" clrIdx="0">
    <p:extLst>
      <p:ext uri="{19B8F6BF-5375-455C-9EA6-DF929625EA0E}">
        <p15:presenceInfo xmlns="" xmlns:p15="http://schemas.microsoft.com/office/powerpoint/2012/main" userId="804221a90e8164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81A6E-9539-46D4-BA4C-4519858386A4}" v="66" dt="2021-08-05T13:08:12.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04T17:12:09.815" idx="1">
    <p:pos x="7421" y="1298"/>
    <p:text/>
    <p:extLst>
      <p:ext uri="{C676402C-5697-4E1C-873F-D02D1690AC5C}">
        <p15:threadingInfo xmlns=""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3/21/2023</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3/21/2023</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6835"/>
            <a:ext cx="9780104" cy="1364974"/>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CYCLISTIC BIKE SHARE ANALYSIS</a:t>
            </a:r>
            <a:endParaRPr lang="en-US" sz="4000" cap="small" dirty="0"/>
          </a:p>
        </p:txBody>
      </p:sp>
      <p:sp>
        <p:nvSpPr>
          <p:cNvPr id="3" name="Content Placeholder 2"/>
          <p:cNvSpPr>
            <a:spLocks noGrp="1"/>
          </p:cNvSpPr>
          <p:nvPr>
            <p:ph idx="1"/>
          </p:nvPr>
        </p:nvSpPr>
        <p:spPr>
          <a:xfrm>
            <a:off x="609600" y="2616751"/>
            <a:ext cx="11039062" cy="3863562"/>
          </a:xfrm>
        </p:spPr>
        <p:txBody>
          <a:bodyPr>
            <a:normAutofit/>
          </a:bodyPr>
          <a:lstStyle/>
          <a:p>
            <a:pPr marL="0" indent="0" algn="r">
              <a:lnSpc>
                <a:spcPct val="120000"/>
              </a:lnSpc>
              <a:buNone/>
            </a:pPr>
            <a:r>
              <a:rPr lang="en-US" sz="3200" b="1" i="1" cap="small" dirty="0" smtClean="0">
                <a:latin typeface="Times New Roman" panose="02020603050405020304" pitchFamily="18" charset="0"/>
                <a:cs typeface="Times New Roman" panose="02020603050405020304" pitchFamily="18" charset="0"/>
              </a:rPr>
              <a:t>PRESENTED </a:t>
            </a:r>
            <a:r>
              <a:rPr lang="en-US" sz="3200" b="1" i="1" cap="small" dirty="0">
                <a:latin typeface="Times New Roman" panose="02020603050405020304" pitchFamily="18" charset="0"/>
                <a:cs typeface="Times New Roman" panose="02020603050405020304" pitchFamily="18" charset="0"/>
              </a:rPr>
              <a:t>BY </a:t>
            </a:r>
          </a:p>
          <a:p>
            <a:pPr marL="0" indent="0" algn="r">
              <a:lnSpc>
                <a:spcPct val="120000"/>
              </a:lnSpc>
              <a:buNone/>
            </a:pPr>
            <a:r>
              <a:rPr lang="en-US" sz="3200" cap="small" dirty="0" smtClean="0">
                <a:latin typeface="Times New Roman" panose="02020603050405020304" pitchFamily="18" charset="0"/>
                <a:cs typeface="Times New Roman" panose="02020603050405020304" pitchFamily="18" charset="0"/>
              </a:rPr>
              <a:t>H.ANANTHARAMAN</a:t>
            </a:r>
            <a:r>
              <a:rPr lang="en-US" sz="3500" cap="small" dirty="0" smtClean="0">
                <a:latin typeface="Times New Roman" panose="02020603050405020304" pitchFamily="18" charset="0"/>
                <a:cs typeface="Times New Roman" panose="02020603050405020304" pitchFamily="18" charset="0"/>
              </a:rPr>
              <a:t>   </a:t>
            </a:r>
            <a:endParaRPr lang="en-US" sz="3500" dirty="0">
              <a:latin typeface="Times New Roman" panose="02020603050405020304" pitchFamily="18" charset="0"/>
              <a:cs typeface="Times New Roman" panose="02020603050405020304" pitchFamily="18" charset="0"/>
            </a:endParaRPr>
          </a:p>
          <a:p>
            <a:pPr marL="0" indent="0" algn="r">
              <a:lnSpc>
                <a:spcPct val="120000"/>
              </a:lnSpc>
              <a:buNone/>
            </a:pPr>
            <a:r>
              <a:rPr lang="en-US" sz="6400" cap="small" dirty="0">
                <a:latin typeface="Times New Roman" panose="02020603050405020304" pitchFamily="18" charset="0"/>
                <a:cs typeface="Times New Roman" panose="02020603050405020304" pitchFamily="18" charset="0"/>
              </a:rPr>
              <a:t>      </a:t>
            </a:r>
            <a:r>
              <a:rPr lang="en-US" cap="small" dirty="0"/>
              <a:t/>
            </a:r>
            <a:br>
              <a:rPr lang="en-US" cap="small" dirty="0"/>
            </a:br>
            <a:endParaRPr lang="en-US" dirty="0"/>
          </a:p>
        </p:txBody>
      </p:sp>
      <p:pic>
        <p:nvPicPr>
          <p:cNvPr id="1026" name="Picture 2" descr="C:\Users\ANANTHARAMAN\OneDrive\Pictures\Screenshots\Screenshot (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77" y="2485293"/>
            <a:ext cx="4185138" cy="427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400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20505"/>
            <a:ext cx="9255138" cy="1336429"/>
          </a:xfrm>
          <a:effectLst>
            <a:outerShdw blurRad="50800" dist="38100" dir="18900000" algn="bl" rotWithShape="0">
              <a:prstClr val="black">
                <a:alpha val="40000"/>
              </a:prstClr>
            </a:outerShdw>
          </a:effectLst>
        </p:spPr>
        <p:txBody>
          <a:bodyPr/>
          <a:lstStyle/>
          <a:p>
            <a:pPr algn="ctr"/>
            <a:r>
              <a:rPr lang="en-US" b="1" cap="small" dirty="0" smtClean="0">
                <a:latin typeface="Times New Roman" panose="02020603050405020304" pitchFamily="18" charset="0"/>
                <a:cs typeface="Times New Roman" panose="02020603050405020304" pitchFamily="18" charset="0"/>
              </a:rPr>
              <a:t>INTERPRETATIONS</a:t>
            </a:r>
            <a:r>
              <a:rPr lang="en-US" b="1" cap="small" dirty="0">
                <a:latin typeface="Times New Roman" panose="02020603050405020304" pitchFamily="18" charset="0"/>
                <a:cs typeface="Times New Roman" panose="02020603050405020304" pitchFamily="18" charset="0"/>
              </a:rPr>
              <a:t> </a:t>
            </a:r>
            <a:endParaRPr lang="en-US" cap="small" dirty="0"/>
          </a:p>
        </p:txBody>
      </p:sp>
      <p:sp>
        <p:nvSpPr>
          <p:cNvPr id="3" name="Content Placeholder 2"/>
          <p:cNvSpPr>
            <a:spLocks noGrp="1"/>
          </p:cNvSpPr>
          <p:nvPr>
            <p:ph idx="1"/>
          </p:nvPr>
        </p:nvSpPr>
        <p:spPr>
          <a:xfrm>
            <a:off x="596348" y="2349305"/>
            <a:ext cx="11051701" cy="4304713"/>
          </a:xfrm>
        </p:spPr>
        <p:txBody>
          <a:bodyPr>
            <a:noAutofit/>
          </a:bodyPr>
          <a:lstStyle/>
          <a:p>
            <a:pPr fontAlgn="base"/>
            <a:r>
              <a:rPr lang="en-US" sz="1600" b="1" cap="small" dirty="0" smtClean="0">
                <a:latin typeface="Times New Roman" panose="02020603050405020304" pitchFamily="18" charset="0"/>
                <a:cs typeface="Times New Roman" panose="02020603050405020304" pitchFamily="18" charset="0"/>
              </a:rPr>
              <a:t>THE DEVELOPED MODEL WAS EXPLORED IN WHICH A FEW INTERPRETATIONS WERE MADE ON THE BASIS OF WHICH IT WAS DECIDED TO ILLUSTRATE THE DIFFERENCES BETWEEN CASUAL AND CYCLISTIC MEMBERS IN TERMS OF :</a:t>
            </a:r>
          </a:p>
          <a:p>
            <a:pPr fontAlgn="base"/>
            <a:r>
              <a:rPr lang="en-US" sz="1600" b="1" cap="small" dirty="0" smtClean="0">
                <a:latin typeface="Times New Roman" panose="02020603050405020304" pitchFamily="18" charset="0"/>
                <a:cs typeface="Times New Roman" panose="02020603050405020304" pitchFamily="18" charset="0"/>
              </a:rPr>
              <a:t>TOTAL NUMBER OF RIDES FOR THE YEAR 2022.</a:t>
            </a:r>
          </a:p>
          <a:p>
            <a:pPr fontAlgn="base"/>
            <a:r>
              <a:rPr lang="en-US" sz="1600" b="1" cap="small" dirty="0" smtClean="0">
                <a:latin typeface="Times New Roman" panose="02020603050405020304" pitchFamily="18" charset="0"/>
                <a:cs typeface="Times New Roman" panose="02020603050405020304" pitchFamily="18" charset="0"/>
              </a:rPr>
              <a:t>THE NUMBER OF RIDES BY EACH BIKE TYPE FOR EACH MONTH IN 2022.</a:t>
            </a:r>
          </a:p>
          <a:p>
            <a:pPr fontAlgn="base"/>
            <a:r>
              <a:rPr lang="en-US" sz="1600" b="1" cap="small" dirty="0" smtClean="0">
                <a:latin typeface="Times New Roman" panose="02020603050405020304" pitchFamily="18" charset="0"/>
                <a:cs typeface="Times New Roman" panose="02020603050405020304" pitchFamily="18" charset="0"/>
              </a:rPr>
              <a:t>THE AVERAGE NUMBER OF RIDES DURING WEEKDAYS AND WEEKENDS IN 2022.</a:t>
            </a:r>
          </a:p>
          <a:p>
            <a:pPr fontAlgn="base"/>
            <a:r>
              <a:rPr lang="en-US" sz="1600" b="1" cap="small" dirty="0" smtClean="0">
                <a:latin typeface="Times New Roman" panose="02020603050405020304" pitchFamily="18" charset="0"/>
                <a:cs typeface="Times New Roman" panose="02020603050405020304" pitchFamily="18" charset="0"/>
              </a:rPr>
              <a:t>THE AVERAGE NUMBER OF RIDES DURING EACH PHASE OF THE DAY IN 2022.</a:t>
            </a:r>
          </a:p>
          <a:p>
            <a:pPr fontAlgn="base"/>
            <a:r>
              <a:rPr lang="en-US" sz="1600" b="1" cap="small" dirty="0" smtClean="0">
                <a:latin typeface="Times New Roman" panose="02020603050405020304" pitchFamily="18" charset="0"/>
                <a:cs typeface="Times New Roman" panose="02020603050405020304" pitchFamily="18" charset="0"/>
              </a:rPr>
              <a:t>THE AVERAGE RIDE DURATION FOR THE YEAR 2022.</a:t>
            </a:r>
          </a:p>
          <a:p>
            <a:pPr fontAlgn="base"/>
            <a:endParaRPr lang="en-US" sz="1600" cap="sm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30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ANTHARAMAN\OneDrive\Documents\Cyclistic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8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862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NANTHARAMAN\OneDrive\Documents\Cyclistic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27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616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NANTHARAMAN\OneDrive\Documents\Cyclistic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29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890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NANTHARAMAN\OneDrive\Documents\Cyclistic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183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NANTHARAMAN\OneDrive\Documents\Cyclistic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18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289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NANTHARAMAN\OneDrive\Documents\Cyclistic Dash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 y="-1"/>
            <a:ext cx="12188092" cy="6295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001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64235"/>
            <a:ext cx="8761413" cy="1420836"/>
          </a:xfrm>
          <a:effectLst>
            <a:outerShdw blurRad="50800" dist="38100" dir="18900000" algn="bl" rotWithShape="0">
              <a:prstClr val="black">
                <a:alpha val="40000"/>
              </a:prstClr>
            </a:outerShdw>
          </a:effectLst>
        </p:spPr>
        <p:txBody>
          <a:bodyPr/>
          <a:lstStyle/>
          <a:p>
            <a:pPr algn="ctr"/>
            <a:r>
              <a:rPr lang="en-US" sz="4400" b="1" cap="small" dirty="0" smtClean="0">
                <a:latin typeface="Times New Roman" panose="02020603050405020304" pitchFamily="18" charset="0"/>
                <a:cs typeface="Times New Roman" panose="02020603050405020304" pitchFamily="18" charset="0"/>
              </a:rPr>
              <a:t>Conclusions</a:t>
            </a:r>
            <a:endParaRPr lang="en-US" sz="4400" b="1" cap="sm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fontAlgn="base"/>
            <a:r>
              <a:rPr lang="en-US" sz="1600" b="1" dirty="0" smtClean="0">
                <a:latin typeface="Times New Roman" panose="02020603050405020304" pitchFamily="18" charset="0"/>
                <a:cs typeface="Times New Roman" panose="02020603050405020304" pitchFamily="18" charset="0"/>
              </a:rPr>
              <a:t>THUS FROM THE ABOVE DIFFERENCES WE CAN CONCLUDE THAT :</a:t>
            </a:r>
          </a:p>
          <a:p>
            <a:pPr fontAlgn="base"/>
            <a:r>
              <a:rPr lang="en-US" sz="1600" b="1" dirty="0" smtClean="0">
                <a:latin typeface="Times New Roman" panose="02020603050405020304" pitchFamily="18" charset="0"/>
                <a:cs typeface="Times New Roman" panose="02020603050405020304" pitchFamily="18" charset="0"/>
              </a:rPr>
              <a:t>ANNUAL MEMBERS PREDOMINANTLY USE BIKES FOR WORK RELATED PURPOSES LIKE GOING TO OFFICE AND FOR OTHER PROFESSIONAL PURPOSES.</a:t>
            </a:r>
          </a:p>
          <a:p>
            <a:pPr fontAlgn="base"/>
            <a:r>
              <a:rPr lang="en-US" sz="1600" b="1" dirty="0" smtClean="0">
                <a:latin typeface="Times New Roman" panose="02020603050405020304" pitchFamily="18" charset="0"/>
                <a:cs typeface="Times New Roman" panose="02020603050405020304" pitchFamily="18" charset="0"/>
              </a:rPr>
              <a:t>CASUAL MEMBERS PREDOMINANTLY USE BIKES FOR RELAXING BY GOING TO BEACHES, PARKS ETC. WHICH IS NON PROFESSIONAL.</a:t>
            </a:r>
          </a:p>
          <a:p>
            <a:pPr fontAlgn="base"/>
            <a:r>
              <a:rPr lang="en-US" sz="1600" b="1" dirty="0" smtClean="0">
                <a:latin typeface="Times New Roman" panose="02020603050405020304" pitchFamily="18" charset="0"/>
                <a:cs typeface="Times New Roman" panose="02020603050405020304" pitchFamily="18" charset="0"/>
              </a:rPr>
              <a:t>THE ABOVE 2 CONCLUSIONS ARE SUPPORTED BY THE BELOW FACTS:</a:t>
            </a:r>
          </a:p>
          <a:p>
            <a:pPr fontAlgn="base"/>
            <a:r>
              <a:rPr lang="en-US" sz="1600" b="1" dirty="0" smtClean="0">
                <a:latin typeface="Times New Roman" panose="02020603050405020304" pitchFamily="18" charset="0"/>
                <a:cs typeface="Times New Roman" panose="02020603050405020304" pitchFamily="18" charset="0"/>
              </a:rPr>
              <a:t>CASUAL MEMBERS PREFER WEEKENDS FOR THEIR RIDES WHEREAS ANNUAL MEMBERS PREFER WEEKDAYS FOR THEIR RIDES.  </a:t>
            </a:r>
          </a:p>
          <a:p>
            <a:pPr fontAlgn="base"/>
            <a:r>
              <a:rPr lang="en-US" sz="1600" b="1" dirty="0" smtClean="0">
                <a:latin typeface="Times New Roman" panose="02020603050405020304" pitchFamily="18" charset="0"/>
                <a:cs typeface="Times New Roman" panose="02020603050405020304" pitchFamily="18" charset="0"/>
              </a:rPr>
              <a:t>THE RIDE DURATION FOR THE CASUAL MEMBERS IS HIGH WHEN COMPARED TO ANNUAL MEMBERS.</a:t>
            </a:r>
          </a:p>
          <a:p>
            <a:pPr fontAlgn="base"/>
            <a:r>
              <a:rPr lang="en-US" sz="1600" b="1" dirty="0" smtClean="0">
                <a:latin typeface="Times New Roman" panose="02020603050405020304" pitchFamily="18" charset="0"/>
                <a:cs typeface="Times New Roman" panose="02020603050405020304" pitchFamily="18" charset="0"/>
              </a:rPr>
              <a:t>THE FACT THAT ANNUAL MEMBERS PREDOMINANTLY USE THEIR BIKES DURING MORNING THAN COMPARED TO CASUAL MEMBERS WHO PREDOMINANTLY USE THEIR BIKES DURING AFTERNOON AND EVENING.</a:t>
            </a:r>
          </a:p>
          <a:p>
            <a:pPr fontAlgn="base"/>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247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34572"/>
            <a:ext cx="8761413" cy="1336431"/>
          </a:xfrm>
          <a:effectLst>
            <a:outerShdw blurRad="50800" dist="38100" dir="18900000" algn="bl" rotWithShape="0">
              <a:prstClr val="black">
                <a:alpha val="40000"/>
              </a:prstClr>
            </a:outerShdw>
          </a:effectLst>
        </p:spPr>
        <p:txBody>
          <a:bodyPr/>
          <a:lstStyle/>
          <a:p>
            <a:pPr algn="ctr"/>
            <a:r>
              <a:rPr lang="en-US" b="1" cap="small" dirty="0" smtClean="0">
                <a:latin typeface="Times New Roman" panose="02020603050405020304" pitchFamily="18" charset="0"/>
                <a:cs typeface="Times New Roman" panose="02020603050405020304" pitchFamily="18" charset="0"/>
              </a:rPr>
              <a:t>RECOMMENDATIONS</a:t>
            </a:r>
            <a:endParaRPr lang="en-US" cap="sm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fontAlgn="base"/>
            <a:r>
              <a:rPr lang="en-US" sz="1900" b="1" cap="small" dirty="0" smtClean="0">
                <a:latin typeface="Times New Roman" pitchFamily="18" charset="0"/>
                <a:cs typeface="Times New Roman" pitchFamily="18" charset="0"/>
              </a:rPr>
              <a:t>CYCLISTIC CAN FOCUS ON PROVIDING ANY OFFERS OR DISCOUNTS FOR RIDES DURING WEEKENDS IN THEIR ANNUAL MEMBERSHIP PLAN.</a:t>
            </a:r>
          </a:p>
          <a:p>
            <a:pPr fontAlgn="base"/>
            <a:r>
              <a:rPr lang="en-US" sz="1900" b="1" cap="small" dirty="0" smtClean="0">
                <a:latin typeface="Times New Roman" pitchFamily="18" charset="0"/>
                <a:cs typeface="Times New Roman" pitchFamily="18" charset="0"/>
              </a:rPr>
              <a:t>IN THE MONTHS OF OCTOBER, NOVEMBER AND DECEMBER SOME OFFERS CAN BE PROVIDED RELATED TO THE USAGE OF ELECTRIC BIKES AS ELECTRIC BIKES ARE PREDOMINANTLY USED IN THESE MONTHS BY CASUAL RIDERS.</a:t>
            </a:r>
          </a:p>
          <a:p>
            <a:pPr fontAlgn="base"/>
            <a:r>
              <a:rPr lang="en-US" sz="2100" b="1" cap="small" dirty="0" smtClean="0">
                <a:latin typeface="Times New Roman" pitchFamily="18" charset="0"/>
                <a:cs typeface="Times New Roman" pitchFamily="18" charset="0"/>
              </a:rPr>
              <a:t>Offers can also be provided in the month of </a:t>
            </a:r>
            <a:r>
              <a:rPr lang="en-US" sz="2100" b="1" cap="small" dirty="0" err="1" smtClean="0">
                <a:latin typeface="Times New Roman" pitchFamily="18" charset="0"/>
                <a:cs typeface="Times New Roman" pitchFamily="18" charset="0"/>
              </a:rPr>
              <a:t>july</a:t>
            </a:r>
            <a:r>
              <a:rPr lang="en-US" sz="2100" b="1" cap="small" dirty="0" smtClean="0">
                <a:latin typeface="Times New Roman" pitchFamily="18" charset="0"/>
                <a:cs typeface="Times New Roman" pitchFamily="18" charset="0"/>
              </a:rPr>
              <a:t> in which the number of rides by casual members are the maximum based on which they can also plan to conduct campaigns and promotional activities in the month of may so that chances of many casual members taking memberships from </a:t>
            </a:r>
            <a:r>
              <a:rPr lang="en-US" sz="2100" b="1" cap="small" dirty="0" err="1" smtClean="0">
                <a:latin typeface="Times New Roman" pitchFamily="18" charset="0"/>
                <a:cs typeface="Times New Roman" pitchFamily="18" charset="0"/>
              </a:rPr>
              <a:t>july</a:t>
            </a:r>
            <a:r>
              <a:rPr lang="en-US" sz="2100" b="1" cap="small" dirty="0" smtClean="0">
                <a:latin typeface="Times New Roman" pitchFamily="18" charset="0"/>
                <a:cs typeface="Times New Roman" pitchFamily="18" charset="0"/>
              </a:rPr>
              <a:t>  are high.</a:t>
            </a:r>
          </a:p>
          <a:p>
            <a:pPr fontAlgn="base"/>
            <a:r>
              <a:rPr lang="en-US" sz="2100" b="1" cap="small" dirty="0" smtClean="0">
                <a:latin typeface="Times New Roman" pitchFamily="18" charset="0"/>
                <a:cs typeface="Times New Roman" pitchFamily="18" charset="0"/>
              </a:rPr>
              <a:t>Based on the above recommendations </a:t>
            </a:r>
            <a:r>
              <a:rPr lang="en-US" sz="2100" b="1" cap="small" dirty="0" err="1" smtClean="0">
                <a:latin typeface="Times New Roman" pitchFamily="18" charset="0"/>
                <a:cs typeface="Times New Roman" pitchFamily="18" charset="0"/>
              </a:rPr>
              <a:t>cyclistic</a:t>
            </a:r>
            <a:r>
              <a:rPr lang="en-US" sz="2100" b="1" cap="small" dirty="0" smtClean="0">
                <a:latin typeface="Times New Roman" pitchFamily="18" charset="0"/>
                <a:cs typeface="Times New Roman" pitchFamily="18" charset="0"/>
              </a:rPr>
              <a:t> can tweak their annual membership plan to attract more casual members.</a:t>
            </a:r>
            <a:r>
              <a:rPr lang="en-US" b="1" cap="small" dirty="0"/>
              <a:t/>
            </a:r>
            <a:br>
              <a:rPr lang="en-US" b="1" cap="small" dirty="0"/>
            </a:br>
            <a:r>
              <a:rPr lang="en-US" b="1" cap="small" dirty="0"/>
              <a:t/>
            </a:r>
            <a:br>
              <a:rPr lang="en-US" b="1" cap="small" dirty="0"/>
            </a:br>
            <a:endParaRPr lang="en-US" dirty="0"/>
          </a:p>
        </p:txBody>
      </p:sp>
    </p:spTree>
    <p:extLst>
      <p:ext uri="{BB962C8B-B14F-4D97-AF65-F5344CB8AC3E}">
        <p14:creationId xmlns:p14="http://schemas.microsoft.com/office/powerpoint/2010/main" val="3987998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36098"/>
            <a:ext cx="8761413" cy="1392702"/>
          </a:xfrm>
          <a:effectLst>
            <a:outerShdw blurRad="50800" dist="38100" dir="18900000" algn="bl" rotWithShape="0">
              <a:prstClr val="black">
                <a:alpha val="40000"/>
              </a:prstClr>
            </a:outerShdw>
          </a:effectLst>
        </p:spPr>
        <p:txBody>
          <a:bodyPr/>
          <a:lstStyle/>
          <a:p>
            <a:pPr algn="ctr"/>
            <a:r>
              <a:rPr lang="en-US" sz="4000" b="1" cap="small"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sz="half" idx="1"/>
          </p:nvPr>
        </p:nvSpPr>
        <p:spPr>
          <a:xfrm>
            <a:off x="556591" y="2603500"/>
            <a:ext cx="5423521" cy="4254500"/>
          </a:xfrm>
        </p:spPr>
        <p:txBody>
          <a:bodyPr>
            <a:noAutofit/>
          </a:bodyPr>
          <a:lstStyle/>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 Introduction</a:t>
            </a:r>
            <a:endParaRPr lang="en-US" b="1" dirty="0">
              <a:latin typeface="Times New Roman" panose="02020603050405020304" pitchFamily="18" charset="0"/>
              <a:cs typeface="Times New Roman" panose="02020603050405020304" pitchFamily="18" charset="0"/>
            </a:endParaRP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Data Integrity</a:t>
            </a:r>
            <a:endParaRPr lang="en-US" b="1" cap="small" dirty="0">
              <a:latin typeface="Times New Roman" panose="02020603050405020304" pitchFamily="18" charset="0"/>
              <a:cs typeface="Times New Roman" panose="02020603050405020304" pitchFamily="18" charset="0"/>
            </a:endParaRP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Data Preprocessing</a:t>
            </a:r>
            <a:endParaRPr lang="en-US" b="1" cap="small" dirty="0">
              <a:latin typeface="Times New Roman" panose="02020603050405020304" pitchFamily="18" charset="0"/>
              <a:cs typeface="Times New Roman" panose="02020603050405020304" pitchFamily="18" charset="0"/>
            </a:endParaRP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Data Processing</a:t>
            </a: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Model Development</a:t>
            </a:r>
          </a:p>
          <a:p>
            <a:pPr fontAlgn="base">
              <a:buFont typeface="+mj-lt"/>
              <a:buAutoNum type="arabicPeriod"/>
            </a:pPr>
            <a:r>
              <a:rPr lang="en-US" b="1" cap="small" dirty="0" err="1" smtClean="0">
                <a:latin typeface="Times New Roman" panose="02020603050405020304" pitchFamily="18" charset="0"/>
                <a:cs typeface="Times New Roman" panose="02020603050405020304" pitchFamily="18" charset="0"/>
              </a:rPr>
              <a:t>Interpretation</a:t>
            </a:r>
            <a:r>
              <a:rPr lang="en-US" sz="1600" b="1" dirty="0" err="1">
                <a:latin typeface="Times New Roman" panose="02020603050405020304" pitchFamily="18" charset="0"/>
                <a:cs typeface="Times New Roman" panose="02020603050405020304" pitchFamily="18" charset="0"/>
              </a:rPr>
              <a:t>S</a:t>
            </a:r>
            <a:endParaRPr lang="en-US" sz="1600" b="1" dirty="0">
              <a:latin typeface="Times New Roman" panose="02020603050405020304" pitchFamily="18" charset="0"/>
              <a:cs typeface="Times New Roman" panose="02020603050405020304" pitchFamily="18" charset="0"/>
            </a:endParaRP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Conclusions</a:t>
            </a: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Recommendations</a:t>
            </a:r>
            <a:endParaRPr lang="en-US" b="1" cap="small" dirty="0">
              <a:latin typeface="Times New Roman" panose="02020603050405020304" pitchFamily="18" charset="0"/>
              <a:cs typeface="Times New Roman" panose="02020603050405020304" pitchFamily="18" charset="0"/>
            </a:endParaRPr>
          </a:p>
          <a:p>
            <a:pPr fontAlgn="base">
              <a:buFont typeface="+mj-lt"/>
              <a:buAutoNum type="arabicPeriod"/>
            </a:pPr>
            <a:endParaRPr lang="en-US" b="1" cap="small" dirty="0" smtClean="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 xmlns:a16="http://schemas.microsoft.com/office/drawing/2014/main" id="{0FF155E7-E066-440D-AEB0-115FDCEEA8FE}"/>
              </a:ext>
            </a:extLst>
          </p:cNvPr>
          <p:cNvSpPr>
            <a:spLocks noGrp="1"/>
          </p:cNvSpPr>
          <p:nvPr>
            <p:ph sz="half" idx="2"/>
          </p:nvPr>
        </p:nvSpPr>
        <p:spPr>
          <a:xfrm>
            <a:off x="6232158" y="2250831"/>
            <a:ext cx="4825159" cy="4607170"/>
          </a:xfrm>
        </p:spPr>
        <p:txBody>
          <a:bodyPr>
            <a:normAutofit/>
          </a:bodyPr>
          <a:lstStyle/>
          <a:p>
            <a:pPr marL="342900" marR="0" lvl="0" indent="-342900" algn="l" defTabSz="457200" rtl="0" eaLnBrk="1" fontAlgn="base" latinLnBrk="0" hangingPunct="1">
              <a:lnSpc>
                <a:spcPct val="100000"/>
              </a:lnSpc>
              <a:spcBef>
                <a:spcPts val="1000"/>
              </a:spcBef>
              <a:spcAft>
                <a:spcPts val="0"/>
              </a:spcAft>
              <a:buClr>
                <a:srgbClr val="F5A408"/>
              </a:buClr>
              <a:buSzPct val="80000"/>
              <a:buFont typeface="+mj-lt"/>
              <a:buAutoNum type="arabicPeriod" startAt="9"/>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0" indent="0" fontAlgn="base">
              <a:buNone/>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524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402923" y="492369"/>
            <a:ext cx="8761413" cy="1448973"/>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Introduction</a:t>
            </a:r>
            <a:endParaRPr lang="en-US" sz="4000" b="1" cap="sm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9843" y="2310536"/>
            <a:ext cx="11158331" cy="4078541"/>
          </a:xfrm>
        </p:spPr>
        <p:txBody>
          <a:bodyPr>
            <a:noAutofit/>
          </a:bodyPr>
          <a:lstStyle/>
          <a:p>
            <a:pPr algn="just" fontAlgn="base">
              <a:lnSpc>
                <a:spcPct val="170000"/>
              </a:lnSpc>
              <a:buFont typeface="Wingdings" panose="05000000000000000000" pitchFamily="2" charset="2"/>
              <a:buChar char="Ø"/>
            </a:pPr>
            <a:r>
              <a:rPr lang="en-US" sz="1200" b="1" dirty="0" smtClean="0">
                <a:latin typeface="Times New Roman" pitchFamily="18" charset="0"/>
                <a:cs typeface="Times New Roman" pitchFamily="18" charset="0"/>
              </a:rPr>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 </a:t>
            </a:r>
          </a:p>
          <a:p>
            <a:pPr algn="just" fontAlgn="base">
              <a:lnSpc>
                <a:spcPct val="170000"/>
              </a:lnSpc>
              <a:buFont typeface="Wingdings" panose="05000000000000000000" pitchFamily="2" charset="2"/>
              <a:buChar char="Ø"/>
            </a:pPr>
            <a:r>
              <a:rPr lang="en-US" sz="1200" b="1" dirty="0" smtClean="0">
                <a:latin typeface="Times New Roman" pitchFamily="18" charset="0"/>
                <a:cs typeface="Times New Roman" pitchFamily="18" charset="0"/>
              </a:rPr>
              <a:t>UNTIL NOW, CYCLISTIC’S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 </a:t>
            </a:r>
          </a:p>
          <a:p>
            <a:pPr algn="just" fontAlgn="base">
              <a:lnSpc>
                <a:spcPct val="170000"/>
              </a:lnSpc>
              <a:buFont typeface="Wingdings" panose="05000000000000000000" pitchFamily="2" charset="2"/>
              <a:buChar char="Ø"/>
            </a:pPr>
            <a:r>
              <a:rPr lang="en-US" sz="1200" b="1" dirty="0" smtClean="0">
                <a:latin typeface="Times New Roman" pitchFamily="18" charset="0"/>
                <a:cs typeface="Times New Roman" pitchFamily="18" charset="0"/>
              </a:rPr>
              <a:t>CYCLISTIC’S FINANCE ANALYSTS HAVE CONCLUDED THAT ANNUAL MEMBERS ARE MUCH MORE PROFITABLE THAN CASUAL RIDERS. ALTHOUGH THE PRICING FLEXIBILITY HELPS CYCLISTIC ATTRACT MORE CUSTOMERS, MORENO BELIEVES THAT MAXIMIZING THE NUMBER OF ANNUAL MEMBERS WILL BE KEY TO FUTURE GROWTH. RATHER THAN CREATING A MARKETING CAMPAIGN THAT TARGETS ALL-NEW CUSTOMERS, MORENO BELIEVES THERE IS A VERY GOOD CHANCE TO CONVERT CASUAL RIDERS INTO MEMBERS. SHE NOTES THAT CASUAL RIDERS ARE ALREADY AWARE OF THE CYCLISTIC PROGRAM AND HAVE CHOSEN CYCLISTIC FOR THEIR MOBILITY NEEDS.</a:t>
            </a:r>
          </a:p>
          <a:p>
            <a:pPr algn="just" fontAlgn="base">
              <a:lnSpc>
                <a:spcPct val="170000"/>
              </a:lnSpc>
              <a:buFont typeface="Wingdings" panose="05000000000000000000" pitchFamily="2" charset="2"/>
              <a:buChar char="Ø"/>
            </a:pPr>
            <a:r>
              <a:rPr lang="en-US" sz="1100" b="1" dirty="0" smtClean="0"/>
              <a:t> </a:t>
            </a:r>
            <a:endParaRPr lang="en-IN" sz="1100" b="1"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261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709" y="2310536"/>
            <a:ext cx="11169746" cy="4547464"/>
          </a:xfrm>
        </p:spPr>
        <p:txBody>
          <a:bodyPr>
            <a:normAutofit/>
          </a:bodyPr>
          <a:lstStyle/>
          <a:p>
            <a:pPr algn="just" fontAlgn="base">
              <a:lnSpc>
                <a:spcPct val="170000"/>
              </a:lnSpc>
              <a:spcBef>
                <a:spcPts val="600"/>
              </a:spcBef>
              <a:spcAft>
                <a:spcPts val="600"/>
              </a:spcAft>
            </a:pPr>
            <a:r>
              <a:rPr lang="en-US" sz="2800" b="1" cap="small" dirty="0" smtClean="0">
                <a:solidFill>
                  <a:schemeClr val="tx1"/>
                </a:solidFill>
                <a:latin typeface="Times New Roman" pitchFamily="18" charset="0"/>
                <a:cs typeface="Times New Roman" pitchFamily="18" charset="0"/>
              </a:rPr>
              <a:t>PROBLEM </a:t>
            </a:r>
            <a:r>
              <a:rPr lang="en-US" sz="2800" b="1" cap="small" dirty="0" smtClean="0">
                <a:latin typeface="Times New Roman" pitchFamily="18" charset="0"/>
                <a:cs typeface="Times New Roman" pitchFamily="18" charset="0"/>
              </a:rPr>
              <a:t>: design market strategies aimed at converting </a:t>
            </a:r>
            <a:r>
              <a:rPr lang="en-US" sz="2800" b="1" cap="small" dirty="0" smtClean="0">
                <a:solidFill>
                  <a:schemeClr val="tx1"/>
                </a:solidFill>
                <a:latin typeface="Times New Roman" pitchFamily="18" charset="0"/>
                <a:cs typeface="Times New Roman" pitchFamily="18" charset="0"/>
              </a:rPr>
              <a:t>casual members to </a:t>
            </a:r>
            <a:r>
              <a:rPr lang="en-US" sz="2800" b="1" cap="small" dirty="0" err="1" smtClean="0">
                <a:solidFill>
                  <a:schemeClr val="tx1"/>
                </a:solidFill>
                <a:latin typeface="Times New Roman" pitchFamily="18" charset="0"/>
                <a:cs typeface="Times New Roman" pitchFamily="18" charset="0"/>
              </a:rPr>
              <a:t>cyclistic</a:t>
            </a:r>
            <a:r>
              <a:rPr lang="en-US" sz="2800" b="1" cap="small" dirty="0" smtClean="0">
                <a:solidFill>
                  <a:schemeClr val="tx1"/>
                </a:solidFill>
                <a:latin typeface="Times New Roman" pitchFamily="18" charset="0"/>
                <a:cs typeface="Times New Roman" pitchFamily="18" charset="0"/>
              </a:rPr>
              <a:t> members</a:t>
            </a:r>
            <a:r>
              <a:rPr lang="en-US" sz="2800" b="1" cap="small" dirty="0" smtClean="0">
                <a:latin typeface="Times New Roman" pitchFamily="18" charset="0"/>
                <a:cs typeface="Times New Roman" pitchFamily="18" charset="0"/>
              </a:rPr>
              <a:t>.</a:t>
            </a:r>
          </a:p>
          <a:p>
            <a:pPr algn="just" fontAlgn="base">
              <a:lnSpc>
                <a:spcPct val="170000"/>
              </a:lnSpc>
              <a:spcBef>
                <a:spcPts val="600"/>
              </a:spcBef>
              <a:spcAft>
                <a:spcPts val="600"/>
              </a:spcAft>
            </a:pPr>
            <a:r>
              <a:rPr lang="en-US" sz="2800" b="1" cap="small" dirty="0" smtClean="0">
                <a:solidFill>
                  <a:schemeClr val="tx1"/>
                </a:solidFill>
                <a:latin typeface="Times New Roman" pitchFamily="18" charset="0"/>
                <a:cs typeface="Times New Roman" pitchFamily="18" charset="0"/>
              </a:rPr>
              <a:t>BUSINESS OBJECTIVE </a:t>
            </a:r>
            <a:r>
              <a:rPr lang="en-US" sz="2800" b="1" cap="small" dirty="0" smtClean="0">
                <a:latin typeface="Times New Roman" pitchFamily="18" charset="0"/>
                <a:cs typeface="Times New Roman" pitchFamily="18" charset="0"/>
              </a:rPr>
              <a:t>: </a:t>
            </a:r>
            <a:r>
              <a:rPr lang="en-US" sz="2800" b="1" cap="small" dirty="0">
                <a:latin typeface="Times New Roman" pitchFamily="18" charset="0"/>
                <a:cs typeface="Times New Roman" pitchFamily="18" charset="0"/>
              </a:rPr>
              <a:t> </a:t>
            </a:r>
            <a:r>
              <a:rPr lang="en-US" sz="2800" b="1" cap="small" dirty="0" smtClean="0">
                <a:latin typeface="Times New Roman" pitchFamily="18" charset="0"/>
                <a:cs typeface="Times New Roman" pitchFamily="18" charset="0"/>
              </a:rPr>
              <a:t>To understand how </a:t>
            </a:r>
            <a:r>
              <a:rPr lang="en-US" sz="2800" b="1" cap="small" dirty="0" smtClean="0">
                <a:solidFill>
                  <a:schemeClr val="tx1"/>
                </a:solidFill>
                <a:latin typeface="Times New Roman" pitchFamily="18" charset="0"/>
                <a:cs typeface="Times New Roman" pitchFamily="18" charset="0"/>
              </a:rPr>
              <a:t>casual members and </a:t>
            </a:r>
            <a:r>
              <a:rPr lang="en-US" sz="2800" b="1" cap="small" dirty="0" err="1" smtClean="0">
                <a:solidFill>
                  <a:schemeClr val="tx1"/>
                </a:solidFill>
                <a:latin typeface="Times New Roman" pitchFamily="18" charset="0"/>
                <a:cs typeface="Times New Roman" pitchFamily="18" charset="0"/>
              </a:rPr>
              <a:t>cyclistic</a:t>
            </a:r>
            <a:r>
              <a:rPr lang="en-US" sz="2800" b="1" cap="small" dirty="0" smtClean="0">
                <a:solidFill>
                  <a:schemeClr val="tx1"/>
                </a:solidFill>
                <a:latin typeface="Times New Roman" pitchFamily="18" charset="0"/>
                <a:cs typeface="Times New Roman" pitchFamily="18" charset="0"/>
              </a:rPr>
              <a:t> members use </a:t>
            </a:r>
            <a:r>
              <a:rPr lang="en-US" sz="2800" b="1" cap="small" dirty="0" err="1" smtClean="0">
                <a:solidFill>
                  <a:schemeClr val="tx1"/>
                </a:solidFill>
                <a:latin typeface="Times New Roman" pitchFamily="18" charset="0"/>
                <a:cs typeface="Times New Roman" pitchFamily="18" charset="0"/>
              </a:rPr>
              <a:t>cyclistic</a:t>
            </a:r>
            <a:r>
              <a:rPr lang="en-US" sz="2800" b="1" cap="small" dirty="0">
                <a:solidFill>
                  <a:schemeClr val="tx1"/>
                </a:solidFill>
                <a:latin typeface="Times New Roman" pitchFamily="18" charset="0"/>
                <a:cs typeface="Times New Roman" pitchFamily="18" charset="0"/>
              </a:rPr>
              <a:t> </a:t>
            </a:r>
            <a:r>
              <a:rPr lang="en-US" sz="2800" b="1" cap="small" dirty="0" smtClean="0">
                <a:solidFill>
                  <a:schemeClr val="tx1"/>
                </a:solidFill>
                <a:latin typeface="Times New Roman" pitchFamily="18" charset="0"/>
                <a:cs typeface="Times New Roman" pitchFamily="18" charset="0"/>
              </a:rPr>
              <a:t>bikes differently </a:t>
            </a:r>
            <a:r>
              <a:rPr lang="en-US" sz="2800" b="1" cap="small" dirty="0" smtClean="0">
                <a:latin typeface="Times New Roman" pitchFamily="18" charset="0"/>
                <a:cs typeface="Times New Roman" pitchFamily="18" charset="0"/>
              </a:rPr>
              <a:t>by analyzing the </a:t>
            </a:r>
            <a:r>
              <a:rPr lang="en-US" sz="2800" b="1" cap="small" dirty="0" err="1" smtClean="0">
                <a:latin typeface="Times New Roman" pitchFamily="18" charset="0"/>
                <a:cs typeface="Times New Roman" pitchFamily="18" charset="0"/>
              </a:rPr>
              <a:t>cyclistic</a:t>
            </a:r>
            <a:r>
              <a:rPr lang="en-US" sz="2800" b="1" cap="small" dirty="0" smtClean="0">
                <a:latin typeface="Times New Roman" pitchFamily="18" charset="0"/>
                <a:cs typeface="Times New Roman" pitchFamily="18" charset="0"/>
              </a:rPr>
              <a:t> trip data for the year </a:t>
            </a:r>
            <a:r>
              <a:rPr lang="en-US" sz="2800" b="1" cap="small" dirty="0" smtClean="0">
                <a:solidFill>
                  <a:schemeClr val="tx1"/>
                </a:solidFill>
                <a:latin typeface="Times New Roman" pitchFamily="18" charset="0"/>
                <a:cs typeface="Times New Roman" pitchFamily="18" charset="0"/>
              </a:rPr>
              <a:t>2022.</a:t>
            </a:r>
          </a:p>
        </p:txBody>
      </p:sp>
      <p:sp>
        <p:nvSpPr>
          <p:cNvPr id="6" name="Title 1">
            <a:extLst>
              <a:ext uri="{FF2B5EF4-FFF2-40B4-BE49-F238E27FC236}">
                <a16:creationId xmlns="" xmlns:a16="http://schemas.microsoft.com/office/drawing/2014/main" id="{665F48A3-7D15-4619-970F-E44588781A95}"/>
              </a:ext>
            </a:extLst>
          </p:cNvPr>
          <p:cNvSpPr>
            <a:spLocks noGrp="1"/>
          </p:cNvSpPr>
          <p:nvPr>
            <p:ph type="title"/>
          </p:nvPr>
        </p:nvSpPr>
        <p:spPr>
          <a:xfrm rot="10800000" flipV="1">
            <a:off x="1402924" y="563733"/>
            <a:ext cx="8761413" cy="1405744"/>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OBJECTIVE</a:t>
            </a:r>
            <a:endParaRPr lang="en-US" sz="4000" b="1" cap="sm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929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92369"/>
            <a:ext cx="8761413" cy="1468167"/>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DATA INTEGRITY</a:t>
            </a:r>
            <a:r>
              <a:rPr lang="en-US" sz="4000" b="1" cap="small" dirty="0">
                <a:latin typeface="Times New Roman" panose="02020603050405020304" pitchFamily="18" charset="0"/>
                <a:cs typeface="Times New Roman" panose="02020603050405020304" pitchFamily="18" charset="0"/>
              </a:rPr>
              <a:t> </a:t>
            </a:r>
            <a:endParaRPr lang="en-US" sz="4000" cap="sm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0506" y="2603499"/>
            <a:ext cx="11169746" cy="3952045"/>
          </a:xfrm>
        </p:spPr>
        <p:txBody>
          <a:bodyPr>
            <a:noAutofit/>
          </a:bodyPr>
          <a:lstStyle/>
          <a:p>
            <a:pPr fontAlgn="base"/>
            <a:r>
              <a:rPr lang="en-US" b="1" cap="small" dirty="0" smtClean="0">
                <a:effectLst/>
                <a:latin typeface="Times New Roman" panose="02020603050405020304" pitchFamily="18" charset="0"/>
                <a:ea typeface="Calibri" panose="020F0502020204030204" pitchFamily="34" charset="0"/>
                <a:cs typeface="Times New Roman" panose="02020603050405020304" pitchFamily="18" charset="0"/>
              </a:rPr>
              <a:t>DATA SOURCE : 12 MONTHS OF CYCLISTIC TRIP DATA BY MOTIVATE INTERNATIONAL INC. </a:t>
            </a:r>
          </a:p>
          <a:p>
            <a:pPr fontAlgn="base"/>
            <a:r>
              <a:rPr lang="en-US" b="1" cap="small" dirty="0" smtClean="0">
                <a:latin typeface="Times New Roman" panose="02020603050405020304" pitchFamily="18" charset="0"/>
                <a:ea typeface="Calibri" panose="020F0502020204030204" pitchFamily="34" charset="0"/>
                <a:cs typeface="Times New Roman" panose="02020603050405020304" pitchFamily="18" charset="0"/>
              </a:rPr>
              <a:t>THERE ARE 12 DATA SETS FOR THE RESPECTIVE 12 MONTHS.</a:t>
            </a:r>
          </a:p>
          <a:p>
            <a:pPr fontAlgn="base"/>
            <a:r>
              <a:rPr lang="en-US" b="1" cap="small" dirty="0" smtClean="0">
                <a:latin typeface="Times New Roman" panose="02020603050405020304" pitchFamily="18" charset="0"/>
                <a:ea typeface="Calibri" panose="020F0502020204030204" pitchFamily="34" charset="0"/>
                <a:cs typeface="Times New Roman" panose="02020603050405020304" pitchFamily="18" charset="0"/>
              </a:rPr>
              <a:t>THE DATA FOLLOWS A ROCCC APPROACH.</a:t>
            </a:r>
          </a:p>
          <a:p>
            <a:pPr fontAlgn="base"/>
            <a:r>
              <a:rPr lang="en-US" b="1" cap="small"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RELIABILITY</a:t>
            </a:r>
            <a:r>
              <a:rPr lang="en-US" b="1" cap="small" dirty="0" smtClean="0">
                <a:latin typeface="Times New Roman" panose="02020603050405020304" pitchFamily="18" charset="0"/>
                <a:ea typeface="Calibri" panose="020F0502020204030204" pitchFamily="34" charset="0"/>
                <a:cs typeface="Times New Roman" panose="02020603050405020304" pitchFamily="18" charset="0"/>
              </a:rPr>
              <a:t> : THE DATA FOR THE 12 MONTHS OF THE YEAR 2022 WAS MADE AVAILABLE BY MOTIVATE INTERNATIONAL INC. UNDER A PROPER LICENSE.</a:t>
            </a:r>
          </a:p>
          <a:p>
            <a:pPr fontAlgn="base"/>
            <a:r>
              <a:rPr lang="en-US" b="1" cap="small"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ORIGINAL</a:t>
            </a:r>
            <a:r>
              <a:rPr lang="en-US" b="1" cap="small" dirty="0" smtClean="0">
                <a:latin typeface="Times New Roman" panose="02020603050405020304" pitchFamily="18" charset="0"/>
                <a:ea typeface="Calibri" panose="020F0502020204030204" pitchFamily="34" charset="0"/>
                <a:cs typeface="Times New Roman" panose="02020603050405020304" pitchFamily="18" charset="0"/>
              </a:rPr>
              <a:t> : THE DATA IS ORIGINAL AS IT IS FROM A VERIFIED SOURCE MOTIVATE INTERNATIONAL INC.</a:t>
            </a:r>
          </a:p>
          <a:p>
            <a:pPr fontAlgn="base"/>
            <a:r>
              <a:rPr lang="en-US" b="1" cap="small"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COMPRHENSIVE</a:t>
            </a:r>
            <a:r>
              <a:rPr lang="en-US" b="1" cap="small" dirty="0" smtClean="0">
                <a:latin typeface="Times New Roman" panose="02020603050405020304" pitchFamily="18" charset="0"/>
                <a:ea typeface="Calibri" panose="020F0502020204030204" pitchFamily="34" charset="0"/>
                <a:cs typeface="Times New Roman" panose="02020603050405020304" pitchFamily="18" charset="0"/>
              </a:rPr>
              <a:t> : THE DATA IS COMPREHENSIVE IN TERMS OF BEING MEANINGFUL, EASY TO UNDERSTAND AND READABLE.</a:t>
            </a:r>
          </a:p>
          <a:p>
            <a:pPr fontAlgn="base"/>
            <a:r>
              <a:rPr lang="en-US" b="1" cap="small"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CURRENT</a:t>
            </a:r>
            <a:r>
              <a:rPr lang="en-US" b="1" cap="small" dirty="0" smtClean="0">
                <a:latin typeface="Times New Roman" panose="02020603050405020304" pitchFamily="18" charset="0"/>
                <a:ea typeface="Calibri" panose="020F0502020204030204" pitchFamily="34" charset="0"/>
                <a:cs typeface="Times New Roman" panose="02020603050405020304" pitchFamily="18" charset="0"/>
              </a:rPr>
              <a:t> : THE GIVEN DATA IS FOR THE PREVIOUS YEAR (2022) , SO IT IS VERY RECENT.</a:t>
            </a:r>
          </a:p>
          <a:p>
            <a:pPr fontAlgn="base"/>
            <a:r>
              <a:rPr lang="en-US" b="1" cap="small"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CITED</a:t>
            </a:r>
            <a:r>
              <a:rPr lang="en-US" b="1" cap="small" dirty="0" smtClean="0">
                <a:latin typeface="Times New Roman" panose="02020603050405020304" pitchFamily="18" charset="0"/>
                <a:ea typeface="Calibri" panose="020F0502020204030204" pitchFamily="34" charset="0"/>
                <a:cs typeface="Times New Roman" panose="02020603050405020304" pitchFamily="18" charset="0"/>
              </a:rPr>
              <a:t> : UNKNOWN      </a:t>
            </a:r>
            <a:endParaRPr lang="en-IN" b="1" cap="small" dirty="0" smtClean="0">
              <a:latin typeface="Times New Roman" panose="02020603050405020304" pitchFamily="18" charset="0"/>
              <a:ea typeface="Calibri" panose="020F0502020204030204" pitchFamily="34" charset="0"/>
              <a:cs typeface="Times New Roman" panose="02020603050405020304" pitchFamily="18" charset="0"/>
            </a:endParaRPr>
          </a:p>
          <a:p>
            <a:pPr algn="just" fontAlgn="base">
              <a:lnSpc>
                <a:spcPct val="150000"/>
              </a:lnSpc>
            </a:pPr>
            <a:endParaRPr lang="en-US" sz="1600" cap="small"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3696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059" y="2332892"/>
            <a:ext cx="11197882" cy="4625927"/>
          </a:xfrm>
        </p:spPr>
        <p:txBody>
          <a:bodyPr>
            <a:normAutofit/>
          </a:bodyPr>
          <a:lstStyle/>
          <a:p>
            <a:pPr algn="just"/>
            <a:r>
              <a:rPr lang="en-US" sz="1400" b="1" dirty="0" smtClean="0">
                <a:solidFill>
                  <a:schemeClr val="tx1"/>
                </a:solidFill>
                <a:latin typeface="Times New Roman" panose="02020603050405020304" pitchFamily="18" charset="0"/>
                <a:cs typeface="Times New Roman" panose="02020603050405020304" pitchFamily="18" charset="0"/>
              </a:rPr>
              <a:t>DATA CLEANING :</a:t>
            </a:r>
          </a:p>
          <a:p>
            <a:pPr algn="just"/>
            <a:r>
              <a:rPr lang="en-US" sz="1400" b="1" dirty="0" smtClean="0">
                <a:latin typeface="Times New Roman" panose="02020603050405020304" pitchFamily="18" charset="0"/>
                <a:cs typeface="Times New Roman" panose="02020603050405020304" pitchFamily="18" charset="0"/>
              </a:rPr>
              <a:t>AFTER HAVING EXPLORED THE 12 DATASETS THERE WERE SOME DATA QUALITY ISSUES THAT HAD TO BE ADDRESED.</a:t>
            </a:r>
          </a:p>
          <a:p>
            <a:pPr algn="just"/>
            <a:r>
              <a:rPr lang="en-US" sz="1400" b="1" dirty="0" smtClean="0">
                <a:latin typeface="Times New Roman" panose="02020603050405020304" pitchFamily="18" charset="0"/>
                <a:cs typeface="Times New Roman" panose="02020603050405020304" pitchFamily="18" charset="0"/>
              </a:rPr>
              <a:t>SOME OF THE DATA QUALITY ISSUES WERE : </a:t>
            </a:r>
          </a:p>
          <a:p>
            <a:pPr algn="just"/>
            <a:r>
              <a:rPr lang="en-US" sz="1400" b="1" dirty="0" smtClean="0">
                <a:latin typeface="Times New Roman" panose="02020603050405020304" pitchFamily="18" charset="0"/>
                <a:cs typeface="Times New Roman" panose="02020603050405020304" pitchFamily="18" charset="0"/>
              </a:rPr>
              <a:t>INCOMPLETE DATA : THERE WERE A LOT OF BLANKS IN A FEW FIELDS.</a:t>
            </a:r>
          </a:p>
          <a:p>
            <a:pPr algn="just"/>
            <a:r>
              <a:rPr lang="en-US" sz="1400" b="1" dirty="0" smtClean="0">
                <a:latin typeface="Times New Roman" panose="02020603050405020304" pitchFamily="18" charset="0"/>
                <a:cs typeface="Times New Roman" panose="02020603050405020304" pitchFamily="18" charset="0"/>
              </a:rPr>
              <a:t>INCORRECT DATATYPE : A LOT OF DATA FIELDS WERE NOT PRESENT IN THE RIGHT DATA TYPE.</a:t>
            </a:r>
          </a:p>
          <a:p>
            <a:pPr algn="just"/>
            <a:r>
              <a:rPr lang="en-US" sz="1400" b="1" dirty="0" smtClean="0">
                <a:latin typeface="Times New Roman" panose="02020603050405020304" pitchFamily="18" charset="0"/>
                <a:cs typeface="Times New Roman" panose="02020603050405020304" pitchFamily="18" charset="0"/>
              </a:rPr>
              <a:t>INCORRECT VALUES : A FEW DATA FIELDS HAD NEGATIVE VALUES AND SOME ABSURD VALUES THAT WERE QUITE IRRELEVANT.</a:t>
            </a:r>
          </a:p>
          <a:p>
            <a:pPr algn="just"/>
            <a:r>
              <a:rPr lang="en-US" sz="1400" b="1" dirty="0" smtClean="0">
                <a:latin typeface="Times New Roman" panose="02020603050405020304" pitchFamily="18" charset="0"/>
                <a:cs typeface="Times New Roman" panose="02020603050405020304" pitchFamily="18" charset="0"/>
              </a:rPr>
              <a:t>SO THESE ISSUES WERE SOLVED BY DELETING THE ROWS IN THE RESPECTIVE FIELDS THAT HAD BLANK VALUES AND VALUES WHICH WERE IRRELEVANT. MANY DATA FIELDS WERE CONVERTED TO THE APPROPRIATE DATA TYPE .</a:t>
            </a:r>
            <a:endParaRPr lang="en-US" sz="1400" b="1" dirty="0" smtClean="0">
              <a:solidFill>
                <a:schemeClr val="tx1"/>
              </a:solidFill>
              <a:latin typeface="Times New Roman" panose="02020603050405020304" pitchFamily="18" charset="0"/>
              <a:cs typeface="Times New Roman" panose="02020603050405020304" pitchFamily="18" charset="0"/>
            </a:endParaRPr>
          </a:p>
          <a:p>
            <a:pPr algn="just"/>
            <a:r>
              <a:rPr lang="en-US" sz="1400" b="1" dirty="0" smtClean="0">
                <a:solidFill>
                  <a:schemeClr val="tx1"/>
                </a:solidFill>
                <a:latin typeface="Times New Roman" panose="02020603050405020304" pitchFamily="18" charset="0"/>
                <a:cs typeface="Times New Roman" panose="02020603050405020304" pitchFamily="18" charset="0"/>
              </a:rPr>
              <a:t>DATA FORMATTING AND ADJUSTING :</a:t>
            </a:r>
          </a:p>
          <a:p>
            <a:pPr algn="just"/>
            <a:r>
              <a:rPr lang="en-US" sz="1400" b="1" dirty="0" smtClean="0">
                <a:latin typeface="Times New Roman" panose="02020603050405020304" pitchFamily="18" charset="0"/>
                <a:cs typeface="Times New Roman" panose="02020603050405020304" pitchFamily="18" charset="0"/>
              </a:rPr>
              <a:t>THE DATE AND TIME COLUMN WAS SPLIT INTO 2 COLUMNS DATE AND TIME AND THE TIME COLUMN WAS FURTHER     SPLIT INTO HOURS MINUTES AND SECONDS.</a:t>
            </a:r>
          </a:p>
          <a:p>
            <a:pPr algn="just"/>
            <a:r>
              <a:rPr lang="en-US" sz="1400" b="1" dirty="0" smtClean="0">
                <a:solidFill>
                  <a:schemeClr val="tx1"/>
                </a:solidFill>
                <a:latin typeface="Times New Roman" panose="02020603050405020304" pitchFamily="18" charset="0"/>
                <a:cs typeface="Times New Roman" panose="02020603050405020304" pitchFamily="18" charset="0"/>
              </a:rPr>
              <a:t>SORTING :</a:t>
            </a:r>
          </a:p>
          <a:p>
            <a:pPr algn="just"/>
            <a:r>
              <a:rPr lang="en-US" sz="1400" b="1" dirty="0" smtClean="0">
                <a:latin typeface="Times New Roman" panose="02020603050405020304" pitchFamily="18" charset="0"/>
                <a:cs typeface="Times New Roman" panose="02020603050405020304" pitchFamily="18" charset="0"/>
              </a:rPr>
              <a:t>THE DATASET WAS SORTED BY DATE COLUMN IN THE OLDEST TO THE NEWEST ORDER.</a:t>
            </a:r>
          </a:p>
          <a:p>
            <a:pPr algn="just"/>
            <a:endParaRPr lang="en-US" sz="1600" dirty="0" smtClean="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 xmlns:a16="http://schemas.microsoft.com/office/drawing/2014/main" id="{22D86F01-D2A5-4F7C-986F-3E2A6D75223C}"/>
              </a:ext>
            </a:extLst>
          </p:cNvPr>
          <p:cNvSpPr>
            <a:spLocks noGrp="1"/>
          </p:cNvSpPr>
          <p:nvPr>
            <p:ph type="title"/>
          </p:nvPr>
        </p:nvSpPr>
        <p:spPr>
          <a:xfrm>
            <a:off x="1154954" y="492369"/>
            <a:ext cx="8761413" cy="1468167"/>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DATA PREPROCESSING</a:t>
            </a:r>
            <a:endParaRPr lang="en-US" sz="4000" cap="sm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724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A3D7904-3FE0-4A8F-BAA9-1F69A2C554F2}"/>
              </a:ext>
            </a:extLst>
          </p:cNvPr>
          <p:cNvSpPr>
            <a:spLocks noGrp="1"/>
          </p:cNvSpPr>
          <p:nvPr>
            <p:ph idx="1"/>
          </p:nvPr>
        </p:nvSpPr>
        <p:spPr>
          <a:xfrm>
            <a:off x="464235" y="2335237"/>
            <a:ext cx="11296356" cy="4318781"/>
          </a:xfrm>
        </p:spPr>
        <p:txBody>
          <a:bodyPr>
            <a:normAutofit/>
          </a:bodyPr>
          <a:lstStyle/>
          <a:p>
            <a:r>
              <a:rPr lang="en-US" sz="1600" b="1" cap="small" dirty="0" smtClean="0">
                <a:latin typeface="Times New Roman" panose="02020603050405020304" pitchFamily="18" charset="0"/>
                <a:cs typeface="Times New Roman" panose="02020603050405020304" pitchFamily="18" charset="0"/>
              </a:rPr>
              <a:t>DATA PROCESSING INVOLVES THE CONVERSION OF RAW DATA INTO USEFUL INFORMATION.</a:t>
            </a:r>
          </a:p>
          <a:p>
            <a:r>
              <a:rPr lang="en-US" sz="1600" b="1" cap="small" dirty="0" smtClean="0">
                <a:latin typeface="Times New Roman" panose="02020603050405020304" pitchFamily="18" charset="0"/>
                <a:cs typeface="Times New Roman" panose="02020603050405020304" pitchFamily="18" charset="0"/>
              </a:rPr>
              <a:t>BY KEEPING THE BUSINESS TASK IN MIND IT WAS DECIDED TO IDENTIFY COLUMNS THAT CAN BE SIMPLIFIED AS WELL AS COLUMNS THAT CAN BE USED AS OPERANDS IN A FORMULAE IN ORDER TO CREATE NEW CALCULATED COLUMNS.</a:t>
            </a:r>
          </a:p>
          <a:p>
            <a:r>
              <a:rPr lang="en-US" sz="1600" b="1" cap="small" dirty="0" smtClean="0">
                <a:latin typeface="Times New Roman" panose="02020603050405020304" pitchFamily="18" charset="0"/>
                <a:cs typeface="Times New Roman" panose="02020603050405020304" pitchFamily="18" charset="0"/>
              </a:rPr>
              <a:t>TWO CALCULATED COLUMNS NAMELY RIDE DURATION AND RIDE DISTANCE WERE CREATED BY APPLYING THE FOLLOWING FORMULAE :</a:t>
            </a:r>
          </a:p>
          <a:p>
            <a:r>
              <a:rPr lang="en-US" sz="1600" b="1" cap="small" dirty="0" smtClean="0">
                <a:solidFill>
                  <a:schemeClr val="tx1"/>
                </a:solidFill>
                <a:latin typeface="Times New Roman" panose="02020603050405020304" pitchFamily="18" charset="0"/>
                <a:cs typeface="Times New Roman" panose="02020603050405020304" pitchFamily="18" charset="0"/>
              </a:rPr>
              <a:t>RIDE DURATION ( IN MINS) </a:t>
            </a:r>
            <a:r>
              <a:rPr lang="en-US" sz="1600" b="1" cap="small" dirty="0" smtClean="0">
                <a:latin typeface="Times New Roman" panose="02020603050405020304" pitchFamily="18" charset="0"/>
                <a:cs typeface="Times New Roman" panose="02020603050405020304" pitchFamily="18" charset="0"/>
              </a:rPr>
              <a:t>: </a:t>
            </a:r>
            <a:r>
              <a:rPr lang="en-US" sz="1600" b="1" cap="small" dirty="0" smtClean="0">
                <a:solidFill>
                  <a:schemeClr val="tx1"/>
                </a:solidFill>
                <a:latin typeface="Times New Roman" panose="02020603050405020304" pitchFamily="18" charset="0"/>
                <a:cs typeface="Times New Roman" panose="02020603050405020304" pitchFamily="18" charset="0"/>
              </a:rPr>
              <a:t>(((START_HOURS*3600) + (START_MINS*60) + START_SECONDS) – ((END_HOURS*3600) + (END_MINS*60) + END_SECONDS)) / 60. </a:t>
            </a:r>
          </a:p>
          <a:p>
            <a:r>
              <a:rPr lang="en-US" sz="1600" b="1" cap="small" dirty="0" smtClean="0">
                <a:solidFill>
                  <a:schemeClr val="tx1"/>
                </a:solidFill>
                <a:latin typeface="Times New Roman" panose="02020603050405020304" pitchFamily="18" charset="0"/>
                <a:cs typeface="Times New Roman" panose="02020603050405020304" pitchFamily="18" charset="0"/>
              </a:rPr>
              <a:t>RIDE DISTANCE (IN KMS) :                                                                                                                                                                         ACOS( SIN(LAT1*PI()/180)*SIN(LAT2*PI()/180) + COS(LAT1*PI()/180)*COS(LAT2*PI()/180)*COS(LON2*PI()/180-LON1*PI()/180) ) * 6371. (LATITUDE AND LONGITUDE SHOULD BE IN DEGREES.)</a:t>
            </a:r>
          </a:p>
          <a:p>
            <a:pPr marL="0" indent="0">
              <a:buNone/>
            </a:pPr>
            <a:r>
              <a:rPr lang="en-US" sz="1600" cap="small" dirty="0" smtClean="0">
                <a:solidFill>
                  <a:schemeClr val="tx1"/>
                </a:solidFill>
                <a:latin typeface="Times New Roman" panose="02020603050405020304" pitchFamily="18" charset="0"/>
                <a:cs typeface="Times New Roman" panose="02020603050405020304" pitchFamily="18" charset="0"/>
              </a:rPr>
              <a:t>      </a:t>
            </a:r>
            <a:endParaRPr lang="en-US" sz="1600" cap="small" dirty="0">
              <a:solidFill>
                <a:schemeClr val="tx1"/>
              </a:solidFill>
              <a:latin typeface="Times New Roman" panose="02020603050405020304" pitchFamily="18" charset="0"/>
              <a:cs typeface="Times New Roman" panose="02020603050405020304" pitchFamily="18" charset="0"/>
            </a:endParaRPr>
          </a:p>
          <a:p>
            <a:endParaRPr lang="en-US" sz="1600" cap="small" dirty="0" smtClean="0">
              <a:latin typeface="Times New Roman" panose="02020603050405020304" pitchFamily="18" charset="0"/>
              <a:cs typeface="Times New Roman" panose="02020603050405020304" pitchFamily="18" charset="0"/>
            </a:endParaRPr>
          </a:p>
          <a:p>
            <a:endParaRPr lang="en-US" sz="1600" cap="small" dirty="0" smtClean="0">
              <a:latin typeface="Times New Roman" panose="02020603050405020304" pitchFamily="18" charset="0"/>
              <a:cs typeface="Times New Roman" panose="02020603050405020304" pitchFamily="18" charset="0"/>
            </a:endParaRPr>
          </a:p>
          <a:p>
            <a:endParaRPr lang="en-US" sz="1600" cap="small"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 xmlns:a16="http://schemas.microsoft.com/office/drawing/2014/main" id="{FC715BA3-02F6-47B0-87CB-68D90A7DD137}"/>
              </a:ext>
            </a:extLst>
          </p:cNvPr>
          <p:cNvSpPr>
            <a:spLocks noGrp="1"/>
          </p:cNvSpPr>
          <p:nvPr>
            <p:ph type="title"/>
          </p:nvPr>
        </p:nvSpPr>
        <p:spPr>
          <a:xfrm>
            <a:off x="1154954" y="492369"/>
            <a:ext cx="8761413" cy="1468167"/>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DATA PROCESSING</a:t>
            </a:r>
            <a:endParaRPr lang="en-US" sz="4000" cap="sm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179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92369"/>
            <a:ext cx="9184800" cy="1448973"/>
          </a:xfrm>
          <a:effectLst>
            <a:outerShdw blurRad="50800" dist="38100" dir="18900000" algn="bl" rotWithShape="0">
              <a:prstClr val="black">
                <a:alpha val="40000"/>
              </a:prstClr>
            </a:outerShdw>
          </a:effectLst>
        </p:spPr>
        <p:txBody>
          <a:bodyPr/>
          <a:lstStyle/>
          <a:p>
            <a:pPr algn="ctr"/>
            <a:r>
              <a:rPr lang="en-US" b="1" cap="small" dirty="0" smtClean="0">
                <a:latin typeface="Times New Roman" panose="02020603050405020304" pitchFamily="18" charset="0"/>
                <a:cs typeface="Times New Roman" panose="02020603050405020304" pitchFamily="18" charset="0"/>
              </a:rPr>
              <a:t>DATA PROCESSING</a:t>
            </a:r>
            <a:endParaRPr lang="en-US" cap="sm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166" y="2377441"/>
            <a:ext cx="11268222" cy="4234374"/>
          </a:xfrm>
        </p:spPr>
        <p:txBody>
          <a:bodyPr>
            <a:normAutofit fontScale="92500" lnSpcReduction="20000"/>
          </a:bodyPr>
          <a:lstStyle/>
          <a:p>
            <a:pPr algn="just"/>
            <a:r>
              <a:rPr lang="en-US" sz="1600" b="1" cap="small" dirty="0">
                <a:latin typeface="Times New Roman" panose="02020603050405020304" pitchFamily="18" charset="0"/>
                <a:cs typeface="Times New Roman" panose="02020603050405020304" pitchFamily="18" charset="0"/>
              </a:rPr>
              <a:t>BY USING PIVOT TABLES IT WAS DECIDED TO SUMMARIZE THE WHOLE DATASET BASED ON CERTAIN COLUMNS ACCORDING TO THE BUSINESS TASK</a:t>
            </a:r>
            <a:r>
              <a:rPr lang="en-US" sz="1600" b="1" cap="small" dirty="0" smtClean="0">
                <a:latin typeface="Times New Roman" panose="02020603050405020304" pitchFamily="18" charset="0"/>
                <a:cs typeface="Times New Roman" panose="02020603050405020304" pitchFamily="18" charset="0"/>
              </a:rPr>
              <a:t>.</a:t>
            </a:r>
          </a:p>
          <a:p>
            <a:pPr algn="just"/>
            <a:r>
              <a:rPr lang="en-US" sz="1600" b="1" cap="small" dirty="0" smtClean="0">
                <a:latin typeface="Times New Roman" panose="02020603050405020304" pitchFamily="18" charset="0"/>
                <a:cs typeface="Times New Roman" panose="02020603050405020304" pitchFamily="18" charset="0"/>
              </a:rPr>
              <a:t>THE BASIC IDEA WAS TO COUNT THE NUMBER OF RIDES BY CASUAL AND ANNUAL MEMBERS AS WELL AS  NUMBER OF RIDES BY EACH BIKE TYPE USED BY EACH MEMBER.</a:t>
            </a:r>
          </a:p>
          <a:p>
            <a:pPr algn="just"/>
            <a:r>
              <a:rPr lang="en-US" sz="1600" b="1" cap="small" dirty="0" smtClean="0">
                <a:latin typeface="Times New Roman" panose="02020603050405020304" pitchFamily="18" charset="0"/>
                <a:cs typeface="Times New Roman" panose="02020603050405020304" pitchFamily="18" charset="0"/>
              </a:rPr>
              <a:t>THE DATE COLUMN WAS USED TO COUNT THE NUMBER OF RIDES ON EACH DAY AND THIS WAS FURTHER SIMPLIFIED BY CALCULATING THE AVERAGE NUMBER OF RIDES ON WEEKDAYS AND WEEKENDS FOR EACH MONTH. </a:t>
            </a:r>
            <a:endParaRPr lang="en-US" sz="1600" b="1" cap="small" dirty="0">
              <a:latin typeface="Times New Roman" panose="02020603050405020304" pitchFamily="18" charset="0"/>
              <a:cs typeface="Times New Roman" panose="02020603050405020304" pitchFamily="18" charset="0"/>
            </a:endParaRPr>
          </a:p>
          <a:p>
            <a:pPr algn="just"/>
            <a:r>
              <a:rPr lang="en-US" sz="1600" b="1" cap="small" dirty="0" smtClean="0">
                <a:latin typeface="Times New Roman" panose="02020603050405020304" pitchFamily="18" charset="0"/>
                <a:cs typeface="Times New Roman" panose="02020603050405020304" pitchFamily="18" charset="0"/>
              </a:rPr>
              <a:t>THE TIME COLUMN WAS USED TO COUNT THE NUMBER OF RIDES ON EACH HOUR OF THE DAY AND THIS WAS FURTHER SIMPLIFIED INTO PHASES OF THE DAY SUCH AS MORNING, NOON, EVENING AND NIGHT IN WHICH THE AVERAGE NUMBER OF RIDES WERE CALCULATED BASED ON THE FOLLOWING ASSUMPTIONS :    </a:t>
            </a:r>
          </a:p>
          <a:p>
            <a:pPr algn="just"/>
            <a:r>
              <a:rPr lang="en-US" sz="1600" b="1" cap="small" dirty="0" smtClean="0">
                <a:solidFill>
                  <a:schemeClr val="tx1"/>
                </a:solidFill>
                <a:latin typeface="Times New Roman" panose="02020603050405020304" pitchFamily="18" charset="0"/>
                <a:cs typeface="Times New Roman" panose="02020603050405020304" pitchFamily="18" charset="0"/>
              </a:rPr>
              <a:t>MORNING HOURS : 6:00 A.M. – 12:00 P.M.</a:t>
            </a:r>
          </a:p>
          <a:p>
            <a:pPr algn="just"/>
            <a:r>
              <a:rPr lang="en-US" sz="1600" b="1" cap="small" dirty="0" smtClean="0">
                <a:solidFill>
                  <a:schemeClr val="tx1"/>
                </a:solidFill>
                <a:latin typeface="Times New Roman" panose="02020603050405020304" pitchFamily="18" charset="0"/>
                <a:cs typeface="Times New Roman" panose="02020603050405020304" pitchFamily="18" charset="0"/>
              </a:rPr>
              <a:t>NOON HOURS : 12:00 P.M. – 5:00 P.M. </a:t>
            </a:r>
          </a:p>
          <a:p>
            <a:pPr algn="just"/>
            <a:r>
              <a:rPr lang="en-US" sz="1600" b="1" cap="small" dirty="0" smtClean="0">
                <a:solidFill>
                  <a:schemeClr val="tx1"/>
                </a:solidFill>
                <a:latin typeface="Times New Roman" panose="02020603050405020304" pitchFamily="18" charset="0"/>
                <a:cs typeface="Times New Roman" panose="02020603050405020304" pitchFamily="18" charset="0"/>
              </a:rPr>
              <a:t>EVENING HOURS : 5:00 P.M. – 8:00 P.M.</a:t>
            </a:r>
          </a:p>
          <a:p>
            <a:pPr algn="just"/>
            <a:r>
              <a:rPr lang="en-US" sz="1600" b="1" cap="small" dirty="0" smtClean="0">
                <a:solidFill>
                  <a:schemeClr val="tx1"/>
                </a:solidFill>
                <a:latin typeface="Times New Roman" panose="02020603050405020304" pitchFamily="18" charset="0"/>
                <a:cs typeface="Times New Roman" panose="02020603050405020304" pitchFamily="18" charset="0"/>
              </a:rPr>
              <a:t>NIGHT HOURS : 8</a:t>
            </a:r>
            <a:r>
              <a:rPr lang="en-US" sz="1600" b="1" cap="small" dirty="0" smtClean="0">
                <a:solidFill>
                  <a:schemeClr val="tx1"/>
                </a:solidFill>
                <a:latin typeface="Times New Roman" panose="02020603050405020304" pitchFamily="18" charset="0"/>
                <a:cs typeface="Times New Roman" panose="02020603050405020304" pitchFamily="18" charset="0"/>
                <a:sym typeface="Wingdings" pitchFamily="2" charset="2"/>
              </a:rPr>
              <a:t>:00 P.M. – 6:00 A.M.</a:t>
            </a:r>
            <a:r>
              <a:rPr lang="en-US" sz="1600" b="1" cap="small" dirty="0" smtClean="0">
                <a:solidFill>
                  <a:schemeClr val="tx1"/>
                </a:solidFill>
                <a:latin typeface="Times New Roman" panose="02020603050405020304" pitchFamily="18" charset="0"/>
                <a:cs typeface="Times New Roman" panose="02020603050405020304" pitchFamily="18" charset="0"/>
              </a:rPr>
              <a:t>       </a:t>
            </a:r>
          </a:p>
          <a:p>
            <a:pPr algn="just"/>
            <a:r>
              <a:rPr lang="en-US" sz="1600" b="1" cap="small" dirty="0" smtClean="0">
                <a:latin typeface="Times New Roman" panose="02020603050405020304" pitchFamily="18" charset="0"/>
                <a:cs typeface="Times New Roman" panose="02020603050405020304" pitchFamily="18" charset="0"/>
              </a:rPr>
              <a:t>THUS THE DATA FIELDS IN THE DATA SETS WERE PROCESSED ACCORDING TO THE REQUIREMENTS OF THE BUSINESS TASK.</a:t>
            </a:r>
            <a:r>
              <a:rPr lang="en-US" sz="1600" b="1" cap="small" dirty="0" smtClean="0">
                <a:solidFill>
                  <a:schemeClr val="tx1"/>
                </a:solidFill>
                <a:latin typeface="Times New Roman" panose="02020603050405020304" pitchFamily="18" charset="0"/>
                <a:cs typeface="Times New Roman" panose="02020603050405020304" pitchFamily="18" charset="0"/>
              </a:rPr>
              <a:t>                                                                                </a:t>
            </a:r>
            <a:endParaRPr lang="en-US" sz="1600" b="1" cap="small"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1600" cap="small"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3255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64234"/>
            <a:ext cx="9241071" cy="1448972"/>
          </a:xfrm>
          <a:effectLst>
            <a:outerShdw blurRad="50800" dist="38100" dir="18900000" algn="bl" rotWithShape="0">
              <a:prstClr val="black">
                <a:alpha val="40000"/>
              </a:prstClr>
            </a:outerShdw>
          </a:effectLst>
        </p:spPr>
        <p:txBody>
          <a:bodyPr/>
          <a:lstStyle/>
          <a:p>
            <a:pPr algn="ctr"/>
            <a:r>
              <a:rPr lang="en-US" b="1" cap="small" dirty="0" smtClean="0">
                <a:latin typeface="Times New Roman" panose="02020603050405020304" pitchFamily="18" charset="0"/>
                <a:cs typeface="Times New Roman" panose="02020603050405020304" pitchFamily="18" charset="0"/>
              </a:rPr>
              <a:t>MODEL DEVELOPMENT</a:t>
            </a:r>
            <a:endParaRPr lang="en-US" cap="sm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640" y="2363372"/>
            <a:ext cx="11183815" cy="4234376"/>
          </a:xfrm>
        </p:spPr>
        <p:txBody>
          <a:bodyPr>
            <a:normAutofit/>
          </a:bodyPr>
          <a:lstStyle/>
          <a:p>
            <a:r>
              <a:rPr lang="en-US" sz="1600" b="1" dirty="0" smtClean="0">
                <a:latin typeface="Times New Roman" panose="02020603050405020304" pitchFamily="18" charset="0"/>
                <a:cs typeface="Times New Roman" panose="02020603050405020304" pitchFamily="18" charset="0"/>
              </a:rPr>
              <a:t>AFTER HAVING PROCESSED THE DATA IT WAS DECIDED TO CREATE A MODEL TO ACCOMMODATE THE NECCESARY INFORMATION FROM THE PROCESSED DATA INTO ROWS AND COLUMNS.</a:t>
            </a:r>
          </a:p>
          <a:p>
            <a:r>
              <a:rPr lang="en-US" sz="1600" b="1" dirty="0" smtClean="0">
                <a:latin typeface="Times New Roman" panose="02020603050405020304" pitchFamily="18" charset="0"/>
                <a:cs typeface="Times New Roman" panose="02020603050405020304" pitchFamily="18" charset="0"/>
              </a:rPr>
              <a:t>THE MODEL CONSISTED OF 14 COLUMNS AND 118 ROWS. </a:t>
            </a:r>
          </a:p>
          <a:p>
            <a:r>
              <a:rPr lang="en-US" sz="1600" b="1" dirty="0" smtClean="0">
                <a:latin typeface="Times New Roman" panose="02020603050405020304" pitchFamily="18" charset="0"/>
                <a:cs typeface="Times New Roman" panose="02020603050405020304" pitchFamily="18" charset="0"/>
              </a:rPr>
              <a:t>THE COLUMN NAMES WERE : </a:t>
            </a:r>
            <a:r>
              <a:rPr lang="en-US" sz="1600" b="1" dirty="0" smtClean="0">
                <a:solidFill>
                  <a:schemeClr val="tx1"/>
                </a:solidFill>
                <a:latin typeface="Times New Roman" panose="02020603050405020304" pitchFamily="18" charset="0"/>
                <a:cs typeface="Times New Roman" panose="02020603050405020304" pitchFamily="18" charset="0"/>
              </a:rPr>
              <a:t>1.S.NO. , 2.MEMBER TYPE, 3.BIKE TYPE, 4.MONTH AND YEAR , 5.MONTH, 6.WEEKDAYS AVERAGE, 7.WEEKENDS AVERAGE, 8.MORNING, 9.NOON, 10.EVENING, 11.NIGHT 12. RIDE DURATION, 13.RIDE DISTANCE, 14.TOTAL NUMBER OF RIDES.</a:t>
            </a:r>
          </a:p>
          <a:p>
            <a:r>
              <a:rPr lang="en-US" sz="1600" b="1" dirty="0" smtClean="0">
                <a:latin typeface="Times New Roman" panose="02020603050405020304" pitchFamily="18" charset="0"/>
                <a:cs typeface="Times New Roman" panose="02020603050405020304" pitchFamily="18" charset="0"/>
              </a:rPr>
              <a:t>THUS WHATEVER FIELDS THAT WERE PROCESSED WERE ADDED INTO THE MODEL AS COLUMNS SUCH AS WEEKDAYS,WEEKENDS,MORNING,NOON ETC. ON THE BASIS OF THE MEMBER TYPE,BIKE TYPE,AND MONTH AND YEAR.</a:t>
            </a:r>
          </a:p>
          <a:p>
            <a:r>
              <a:rPr lang="en-US" sz="1600" b="1" dirty="0" smtClean="0">
                <a:latin typeface="Times New Roman" panose="02020603050405020304" pitchFamily="18" charset="0"/>
                <a:cs typeface="Times New Roman" panose="02020603050405020304" pitchFamily="18" charset="0"/>
              </a:rPr>
              <a:t>THUS THE MODEL WAS DEVELOPED FOR FURTHER ANALYSIS</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5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Retrospect</Template>
  <TotalTime>827</TotalTime>
  <Words>1360</Words>
  <Application>Microsoft Office PowerPoint</Application>
  <PresentationFormat>Custom</PresentationFormat>
  <Paragraphs>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CYCLISTIC BIKE SHARE ANALYSIS</vt:lpstr>
      <vt:lpstr>Agenda</vt:lpstr>
      <vt:lpstr>Introduction</vt:lpstr>
      <vt:lpstr>OBJECTIVE</vt:lpstr>
      <vt:lpstr>DATA INTEGRITY </vt:lpstr>
      <vt:lpstr>DATA PREPROCESSING</vt:lpstr>
      <vt:lpstr>DATA PROCESSING</vt:lpstr>
      <vt:lpstr>DATA PROCESSING</vt:lpstr>
      <vt:lpstr>MODEL DEVELOPMENT</vt:lpstr>
      <vt:lpstr>INTERPRETATIONS </vt:lpstr>
      <vt:lpstr>PowerPoint Presentation</vt:lpstr>
      <vt:lpstr>PowerPoint Presentation</vt:lpstr>
      <vt:lpstr>PowerPoint Presentation</vt:lpstr>
      <vt:lpstr>PowerPoint Presentation</vt:lpstr>
      <vt:lpstr>PowerPoint Presentation</vt:lpstr>
      <vt:lpstr>PowerPoint Presentation</vt:lpstr>
      <vt:lpstr>Conclusions</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FABRICATION  PROJECT OF BECKON CROWN AND ROLLER  PINION MECHANISM</dc:title>
  <dc:creator>Ajay</dc:creator>
  <cp:lastModifiedBy>ANANTHARAMAN</cp:lastModifiedBy>
  <cp:revision>72</cp:revision>
  <dcterms:created xsi:type="dcterms:W3CDTF">2021-08-03T07:53:54Z</dcterms:created>
  <dcterms:modified xsi:type="dcterms:W3CDTF">2023-03-21T06:40:48Z</dcterms:modified>
</cp:coreProperties>
</file>