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79" r:id="rId5"/>
    <p:sldId id="260" r:id="rId6"/>
    <p:sldId id="261" r:id="rId7"/>
    <p:sldId id="277" r:id="rId8"/>
    <p:sldId id="264" r:id="rId9"/>
    <p:sldId id="285" r:id="rId10"/>
    <p:sldId id="289" r:id="rId11"/>
    <p:sldId id="286" r:id="rId12"/>
    <p:sldId id="287" r:id="rId13"/>
    <p:sldId id="288" r:id="rId14"/>
    <p:sldId id="266"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vind Spidey" initials="AS" lastIdx="1" clrIdx="0">
    <p:extLst>
      <p:ext uri="{19B8F6BF-5375-455C-9EA6-DF929625EA0E}">
        <p15:presenceInfo xmlns:p15="http://schemas.microsoft.com/office/powerpoint/2012/main" xmlns="" userId="804221a90e8164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81A6E-9539-46D4-BA4C-4519858386A4}" v="66" dt="2021-08-05T13:08:12.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04T17:12:09.815" idx="1">
    <p:pos x="7421" y="1298"/>
    <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3/26/2023</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3/26/2023</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835"/>
            <a:ext cx="9780104" cy="1364974"/>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BELLEBEAT FITNESS CASE STUDY</a:t>
            </a:r>
            <a:endParaRPr lang="en-US" sz="4000" cap="small" dirty="0"/>
          </a:p>
        </p:txBody>
      </p:sp>
      <p:sp>
        <p:nvSpPr>
          <p:cNvPr id="3" name="Content Placeholder 2"/>
          <p:cNvSpPr>
            <a:spLocks noGrp="1"/>
          </p:cNvSpPr>
          <p:nvPr>
            <p:ph idx="1"/>
          </p:nvPr>
        </p:nvSpPr>
        <p:spPr>
          <a:xfrm>
            <a:off x="609600" y="2616751"/>
            <a:ext cx="11039062" cy="3863562"/>
          </a:xfrm>
        </p:spPr>
        <p:txBody>
          <a:bodyPr>
            <a:normAutofit fontScale="92500" lnSpcReduction="20000"/>
          </a:bodyPr>
          <a:lstStyle/>
          <a:p>
            <a:pPr marL="0" indent="0" algn="r">
              <a:lnSpc>
                <a:spcPct val="120000"/>
              </a:lnSpc>
              <a:buNone/>
            </a:pPr>
            <a:r>
              <a:rPr lang="en-US" sz="3600" b="1" cap="small" dirty="0" smtClean="0">
                <a:latin typeface="Times New Roman" panose="02020603050405020304" pitchFamily="18" charset="0"/>
                <a:cs typeface="Times New Roman" panose="02020603050405020304" pitchFamily="18" charset="0"/>
              </a:rPr>
              <a:t> </a:t>
            </a:r>
            <a:r>
              <a:rPr lang="en-US" sz="3600" b="1" i="1" cap="small" dirty="0" smtClean="0">
                <a:latin typeface="Times New Roman" panose="02020603050405020304" pitchFamily="18" charset="0"/>
                <a:cs typeface="Times New Roman" panose="02020603050405020304" pitchFamily="18" charset="0"/>
              </a:rPr>
              <a:t>PRESENTED BY</a:t>
            </a:r>
          </a:p>
          <a:p>
            <a:pPr marL="0" indent="0" algn="r">
              <a:lnSpc>
                <a:spcPct val="120000"/>
              </a:lnSpc>
              <a:buNone/>
            </a:pPr>
            <a:r>
              <a:rPr lang="en-US" sz="3600" b="1" i="1" cap="small" dirty="0" smtClean="0">
                <a:latin typeface="Times New Roman" panose="02020603050405020304" pitchFamily="18" charset="0"/>
                <a:cs typeface="Times New Roman" panose="02020603050405020304" pitchFamily="18" charset="0"/>
              </a:rPr>
              <a:t>H.ANANTHARAMAN</a:t>
            </a:r>
            <a:r>
              <a:rPr lang="en-US" sz="6400" b="1" i="1" cap="small" dirty="0">
                <a:latin typeface="Times New Roman" panose="02020603050405020304" pitchFamily="18" charset="0"/>
                <a:cs typeface="Times New Roman" panose="02020603050405020304" pitchFamily="18" charset="0"/>
              </a:rPr>
              <a:t> </a:t>
            </a:r>
          </a:p>
          <a:p>
            <a:pPr marL="0" indent="0" algn="r">
              <a:lnSpc>
                <a:spcPct val="120000"/>
              </a:lnSpc>
              <a:buNone/>
            </a:pPr>
            <a:r>
              <a:rPr lang="en-US" sz="6400" b="1" i="1" dirty="0">
                <a:latin typeface="Times New Roman" panose="02020603050405020304" pitchFamily="18" charset="0"/>
                <a:cs typeface="Times New Roman" panose="02020603050405020304" pitchFamily="18" charset="0"/>
              </a:rPr>
              <a:t/>
            </a:r>
            <a:br>
              <a:rPr lang="en-US" sz="6400" b="1" i="1" dirty="0">
                <a:latin typeface="Times New Roman" panose="02020603050405020304" pitchFamily="18" charset="0"/>
                <a:cs typeface="Times New Roman" panose="02020603050405020304" pitchFamily="18" charset="0"/>
              </a:rPr>
            </a:br>
            <a:r>
              <a:rPr lang="en-US" sz="6400" b="1" i="1" dirty="0">
                <a:latin typeface="Times New Roman" panose="02020603050405020304" pitchFamily="18" charset="0"/>
                <a:cs typeface="Times New Roman" panose="02020603050405020304" pitchFamily="18" charset="0"/>
              </a:rPr>
              <a:t> </a:t>
            </a:r>
            <a:r>
              <a:rPr lang="en-US" cap="small" dirty="0"/>
              <a:t/>
            </a:r>
            <a:br>
              <a:rPr lang="en-US" cap="small" dirty="0"/>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689" y="2532185"/>
            <a:ext cx="427452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400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ANTHARAMAN\OneDrive\Pictures\Screenshots\Screenshot (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201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988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670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2147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650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ANTHARAMAN\OneDrive\Pictures\Screenshots\Screenshot (8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59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20505"/>
            <a:ext cx="9255138" cy="1336429"/>
          </a:xfrm>
          <a:effectLst>
            <a:outerShdw blurRad="50800" dist="38100" dir="18900000" algn="bl" rotWithShape="0">
              <a:prstClr val="black">
                <a:alpha val="40000"/>
              </a:prstClr>
            </a:outerShdw>
          </a:effectLst>
        </p:spPr>
        <p:txBody>
          <a:bodyPr/>
          <a:lstStyle/>
          <a:p>
            <a:pPr algn="ctr"/>
            <a:r>
              <a:rPr lang="en-US" b="1" cap="small" dirty="0">
                <a:latin typeface="Times New Roman" panose="02020603050405020304" pitchFamily="18" charset="0"/>
                <a:cs typeface="Times New Roman" panose="02020603050405020304" pitchFamily="18" charset="0"/>
              </a:rPr>
              <a:t> </a:t>
            </a:r>
            <a:r>
              <a:rPr lang="en-US" b="1" cap="small" dirty="0" smtClean="0">
                <a:latin typeface="Times New Roman" panose="02020603050405020304" pitchFamily="18" charset="0"/>
                <a:cs typeface="Times New Roman" panose="02020603050405020304" pitchFamily="18" charset="0"/>
              </a:rPr>
              <a:t>CONCLUSIONS</a:t>
            </a:r>
            <a:endParaRPr lang="en-US" cap="small" dirty="0"/>
          </a:p>
        </p:txBody>
      </p:sp>
      <p:sp>
        <p:nvSpPr>
          <p:cNvPr id="3" name="Content Placeholder 2"/>
          <p:cNvSpPr>
            <a:spLocks noGrp="1"/>
          </p:cNvSpPr>
          <p:nvPr>
            <p:ph idx="1"/>
          </p:nvPr>
        </p:nvSpPr>
        <p:spPr>
          <a:xfrm>
            <a:off x="596348" y="2349305"/>
            <a:ext cx="11051701" cy="4304713"/>
          </a:xfrm>
        </p:spPr>
        <p:txBody>
          <a:bodyPr>
            <a:noAutofit/>
          </a:bodyPr>
          <a:lstStyle/>
          <a:p>
            <a:pPr fontAlgn="base"/>
            <a:r>
              <a:rPr lang="en-US" sz="1600" b="1" cap="small" dirty="0" smtClean="0">
                <a:latin typeface="Times New Roman" panose="02020603050405020304" pitchFamily="18" charset="0"/>
                <a:cs typeface="Times New Roman" panose="02020603050405020304" pitchFamily="18" charset="0"/>
              </a:rPr>
              <a:t>MOST OF THE ACTIVITY TIME WAS SPENT ON SEDENTARY ACTIVITIES WHICH SEEMS THAT THE USERS ARE FOLLOWING A SEDENTARY LIFESTYLE.</a:t>
            </a:r>
          </a:p>
          <a:p>
            <a:pPr fontAlgn="base"/>
            <a:r>
              <a:rPr lang="en-US" sz="1600" b="1" cap="small" dirty="0" smtClean="0">
                <a:latin typeface="Times New Roman" panose="02020603050405020304" pitchFamily="18" charset="0"/>
                <a:cs typeface="Times New Roman" panose="02020603050405020304" pitchFamily="18" charset="0"/>
              </a:rPr>
              <a:t>SATURDAY WAS THE MOST ACTIVE DAY OF THE WEEK IN TERMS OF MAXIMUM NUMBER OF STEPS TAKEN FOLLOWED BY MAXIMUM DISTANCE COVERED AND MINIMUM TIME SPENT ON SEDENTARY ACTIVITY.</a:t>
            </a:r>
          </a:p>
          <a:p>
            <a:pPr fontAlgn="base"/>
            <a:r>
              <a:rPr lang="en-US" sz="1600" b="1" cap="small" dirty="0" smtClean="0">
                <a:latin typeface="Times New Roman" panose="02020603050405020304" pitchFamily="18" charset="0"/>
                <a:cs typeface="Times New Roman" panose="02020603050405020304" pitchFamily="18" charset="0"/>
              </a:rPr>
              <a:t>SUNDAY WAS THE MOST LAZIEST DAY FOR THE USERS IN TERMS OF MINIMUM NUMBER OF STEPS FOLLOWED BY MINIMUM DISTANCE WHICH CONCLUDES THE FACT THAT THERE IS A POSITIVE CORRELATION BETWEEN NO.OF STEPS TAKEN AND THE DISTANCE COVERED.</a:t>
            </a:r>
          </a:p>
          <a:p>
            <a:pPr fontAlgn="base"/>
            <a:r>
              <a:rPr lang="en-US" sz="1600" b="1" cap="small" dirty="0" smtClean="0">
                <a:latin typeface="Times New Roman" panose="02020603050405020304" pitchFamily="18" charset="0"/>
                <a:cs typeface="Times New Roman" panose="02020603050405020304" pitchFamily="18" charset="0"/>
              </a:rPr>
              <a:t>FROM THE PREVIOUS 2 POINTS IT IS BETTER TO CONCLUDE THAT THERE IS A VARIATION IN THE ACTIVITIES OF THE USERS ON EACH DAY OF THE WEEK.</a:t>
            </a:r>
            <a:r>
              <a:rPr lang="en-US" sz="1600" b="1" cap="small" dirty="0" smtClean="0">
                <a:latin typeface="Times New Roman" panose="02020603050405020304" pitchFamily="18" charset="0"/>
                <a:cs typeface="Times New Roman" panose="02020603050405020304" pitchFamily="18" charset="0"/>
              </a:rPr>
              <a:t> </a:t>
            </a:r>
          </a:p>
          <a:p>
            <a:pPr fontAlgn="base"/>
            <a:r>
              <a:rPr lang="en-US" sz="1600" b="1" cap="small" dirty="0" smtClean="0">
                <a:latin typeface="Times New Roman" panose="02020603050405020304" pitchFamily="18" charset="0"/>
                <a:cs typeface="Times New Roman" panose="02020603050405020304" pitchFamily="18" charset="0"/>
              </a:rPr>
              <a:t>THE INSIGHTS OR CONCLUSIONS FROM THE ANALYSIS ARE WELL APPLICABLE TO WO BELLEBEAT PRODUCTS NAMELY:</a:t>
            </a:r>
          </a:p>
          <a:p>
            <a:pPr fontAlgn="base"/>
            <a:r>
              <a:rPr lang="en-US" sz="1600" b="1" cap="small" dirty="0" smtClean="0">
                <a:latin typeface="Times New Roman" panose="02020603050405020304" pitchFamily="18" charset="0"/>
                <a:cs typeface="Times New Roman" panose="02020603050405020304" pitchFamily="18" charset="0"/>
              </a:rPr>
              <a:t>1. LEAF</a:t>
            </a:r>
          </a:p>
          <a:p>
            <a:pPr fontAlgn="base"/>
            <a:r>
              <a:rPr lang="en-US" sz="1600" b="1" cap="small" dirty="0" smtClean="0">
                <a:latin typeface="Times New Roman" panose="02020603050405020304" pitchFamily="18" charset="0"/>
                <a:cs typeface="Times New Roman" panose="02020603050405020304" pitchFamily="18" charset="0"/>
              </a:rPr>
              <a:t>2. TIME</a:t>
            </a:r>
            <a:endParaRPr lang="en-US" sz="1600" b="1"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30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20505"/>
            <a:ext cx="9255138" cy="1336429"/>
          </a:xfrm>
          <a:effectLst>
            <a:outerShdw blurRad="50800" dist="38100" dir="18900000" algn="bl" rotWithShape="0">
              <a:prstClr val="black">
                <a:alpha val="40000"/>
              </a:prstClr>
            </a:outerShdw>
          </a:effectLst>
        </p:spPr>
        <p:txBody>
          <a:bodyPr/>
          <a:lstStyle/>
          <a:p>
            <a:pPr algn="ctr"/>
            <a:r>
              <a:rPr lang="en-US" b="1" cap="small" dirty="0">
                <a:latin typeface="Times New Roman" panose="02020603050405020304" pitchFamily="18" charset="0"/>
                <a:cs typeface="Times New Roman" panose="02020603050405020304" pitchFamily="18" charset="0"/>
              </a:rPr>
              <a:t> </a:t>
            </a:r>
            <a:r>
              <a:rPr lang="en-US" b="1" cap="small" dirty="0" smtClean="0">
                <a:latin typeface="Times New Roman" panose="02020603050405020304" pitchFamily="18" charset="0"/>
                <a:cs typeface="Times New Roman" panose="02020603050405020304" pitchFamily="18" charset="0"/>
              </a:rPr>
              <a:t>RECOMMENDAT</a:t>
            </a:r>
            <a:r>
              <a:rPr lang="en-US" b="1" cap="small" dirty="0" smtClean="0">
                <a:latin typeface="Times New Roman" panose="02020603050405020304" pitchFamily="18" charset="0"/>
                <a:cs typeface="Times New Roman" panose="02020603050405020304" pitchFamily="18" charset="0"/>
              </a:rPr>
              <a:t>IONS</a:t>
            </a:r>
            <a:endParaRPr lang="en-US" cap="small" dirty="0"/>
          </a:p>
        </p:txBody>
      </p:sp>
      <p:sp>
        <p:nvSpPr>
          <p:cNvPr id="3" name="Content Placeholder 2"/>
          <p:cNvSpPr>
            <a:spLocks noGrp="1"/>
          </p:cNvSpPr>
          <p:nvPr>
            <p:ph idx="1"/>
          </p:nvPr>
        </p:nvSpPr>
        <p:spPr>
          <a:xfrm>
            <a:off x="596348" y="2349305"/>
            <a:ext cx="11051701" cy="4304713"/>
          </a:xfrm>
        </p:spPr>
        <p:txBody>
          <a:bodyPr>
            <a:noAutofit/>
          </a:bodyPr>
          <a:lstStyle/>
          <a:p>
            <a:pPr fontAlgn="base"/>
            <a:r>
              <a:rPr lang="en-US" sz="1400" b="1" cap="small" dirty="0" smtClean="0">
                <a:latin typeface="Times New Roman" panose="02020603050405020304" pitchFamily="18" charset="0"/>
                <a:cs typeface="Times New Roman" panose="02020603050405020304" pitchFamily="18" charset="0"/>
              </a:rPr>
              <a:t>SOME OF THE FEATURES THAT CAN BE  IMPLEMENTED IN THE BELLEBEAT PRODUCTS ARE AS FOLLOWS:</a:t>
            </a:r>
          </a:p>
          <a:p>
            <a:pPr fontAlgn="base"/>
            <a:r>
              <a:rPr lang="en-US" sz="1400" b="1" cap="small" dirty="0" smtClean="0">
                <a:latin typeface="Times New Roman" panose="02020603050405020304" pitchFamily="18" charset="0"/>
                <a:cs typeface="Times New Roman" panose="02020603050405020304" pitchFamily="18" charset="0"/>
              </a:rPr>
              <a:t>GET DETAILS REGARDING THE BMI OF THE USERS WHILE CREATING AN ACCOUNT WHICH WILL HELP IN ESTIMATING THE NO. OF STEPS TO BE TAKEN , NO. OF CALORIES TO BE CONSUMED AND BURNED ETC. FOR EACH DAY, WEEK OR MONTH.</a:t>
            </a:r>
          </a:p>
          <a:p>
            <a:pPr fontAlgn="base"/>
            <a:r>
              <a:rPr lang="en-US" sz="1400" b="1" cap="small" dirty="0" smtClean="0">
                <a:latin typeface="Times New Roman" panose="02020603050405020304" pitchFamily="18" charset="0"/>
                <a:cs typeface="Times New Roman" panose="02020603050405020304" pitchFamily="18" charset="0"/>
              </a:rPr>
              <a:t>PROVIDE SUGGESTIONS REGARDING THE DIET TYPE THAT THE PARTICULAR USER NEEDS TO FOLLOW TO MAINTAIN A HEALTHIER LIFESTYLE.</a:t>
            </a:r>
          </a:p>
          <a:p>
            <a:pPr fontAlgn="base"/>
            <a:r>
              <a:rPr lang="en-US" sz="1400" b="1" cap="small" dirty="0" smtClean="0">
                <a:latin typeface="Times New Roman" panose="02020603050405020304" pitchFamily="18" charset="0"/>
                <a:cs typeface="Times New Roman" panose="02020603050405020304" pitchFamily="18" charset="0"/>
              </a:rPr>
              <a:t>SEND NOTIFICATONS OR REMINDERS IF THE PARTICULAR USER HAS NOT COMPLETED OR FULFILLED THE REQUIRED QUANTITY OF THE PARAMETERS SUCH AS NO. OF STEPS, NO. OF CALORIES, ETC. OR IF THE PERSON HAS SPENT MORE TIME ON SEDENTARY ACTIVITIES IN ORDER FOR THE USERS TO BE AWARE OF THEIR DAILY ACTIVITIES.</a:t>
            </a:r>
          </a:p>
          <a:p>
            <a:pPr fontAlgn="base"/>
            <a:r>
              <a:rPr lang="en-US" sz="1400" b="1" cap="small" dirty="0" smtClean="0">
                <a:latin typeface="Times New Roman" panose="02020603050405020304" pitchFamily="18" charset="0"/>
                <a:cs typeface="Times New Roman" panose="02020603050405020304" pitchFamily="18" charset="0"/>
              </a:rPr>
              <a:t>PROVIDE SOME OFFERS ON ANNUAL SUBSCRIPTIONS AND IMPLEMENT POINT BASED SYSTEMS IN ORDER TO MOTIVATE USERS BY PROVIDING POINTS IF THEY HAVE ACHIEVED THEIR FITNESS GOAL AND THEN LATER THE USER CAN REDEEM THEIR POINTS IN ORDER TO BUY ANY PRODUCTS RELATED TO FITNESS ACTIVITIES OR SPORTS.</a:t>
            </a:r>
          </a:p>
          <a:p>
            <a:pPr fontAlgn="base"/>
            <a:r>
              <a:rPr lang="en-US" sz="1400" b="1" cap="small" dirty="0" smtClean="0">
                <a:latin typeface="Times New Roman" panose="02020603050405020304" pitchFamily="18" charset="0"/>
                <a:cs typeface="Times New Roman" panose="02020603050405020304" pitchFamily="18" charset="0"/>
              </a:rPr>
              <a:t>MARKET THE SPRING PRODUCT EXTENSIVELY IN ORDER TO GET THE HYDRATION LEVEL DETAILS OF USERS TO SUGGEST SOME MORE THINGS REGARDING HYDRATION WHICH CAN IMPACT THE HEALTH OF A PERSON.</a:t>
            </a:r>
          </a:p>
          <a:p>
            <a:pPr fontAlgn="base"/>
            <a:endParaRPr lang="en-US" sz="1600" b="1" cap="small"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331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36098"/>
            <a:ext cx="8761413" cy="1392702"/>
          </a:xfrm>
          <a:effectLst>
            <a:outerShdw blurRad="50800" dist="38100" dir="18900000" algn="bl" rotWithShape="0">
              <a:prstClr val="black">
                <a:alpha val="40000"/>
              </a:prstClr>
            </a:outerShdw>
          </a:effectLst>
        </p:spPr>
        <p:txBody>
          <a:bodyPr/>
          <a:lstStyle/>
          <a:p>
            <a:pPr algn="ctr"/>
            <a:r>
              <a:rPr lang="en-US" sz="4000" b="1" cap="small"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sz="half" idx="1"/>
          </p:nvPr>
        </p:nvSpPr>
        <p:spPr>
          <a:xfrm>
            <a:off x="556591" y="2603500"/>
            <a:ext cx="5423521" cy="3668346"/>
          </a:xfrm>
        </p:spPr>
        <p:txBody>
          <a:bodyPr>
            <a:noAutofit/>
          </a:bodyPr>
          <a:lstStyle/>
          <a:p>
            <a:pPr marL="0" indent="0" fontAlgn="base">
              <a:buNone/>
            </a:pPr>
            <a:endParaRPr lang="en-US" b="1" dirty="0">
              <a:latin typeface="Times New Roman" panose="02020603050405020304" pitchFamily="18" charset="0"/>
              <a:cs typeface="Times New Roman" panose="02020603050405020304" pitchFamily="18" charset="0"/>
            </a:endParaRP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Objective</a:t>
            </a: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Data Integrity</a:t>
            </a:r>
            <a:endParaRPr lang="en-US" b="1" cap="small" dirty="0">
              <a:latin typeface="Times New Roman" panose="02020603050405020304" pitchFamily="18" charset="0"/>
              <a:cs typeface="Times New Roman" panose="02020603050405020304" pitchFamily="18" charset="0"/>
            </a:endParaRPr>
          </a:p>
          <a:p>
            <a:pPr fontAlgn="base">
              <a:buFont typeface="+mj-lt"/>
              <a:buAutoNum type="arabicPeriod"/>
            </a:pPr>
            <a:r>
              <a:rPr lang="en-US" b="1" cap="small" dirty="0">
                <a:latin typeface="Times New Roman" panose="02020603050405020304" pitchFamily="18" charset="0"/>
                <a:cs typeface="Times New Roman" panose="02020603050405020304" pitchFamily="18" charset="0"/>
              </a:rPr>
              <a:t>D</a:t>
            </a:r>
            <a:r>
              <a:rPr lang="en-US" b="1" cap="small" dirty="0" smtClean="0">
                <a:latin typeface="Times New Roman" panose="02020603050405020304" pitchFamily="18" charset="0"/>
                <a:cs typeface="Times New Roman" panose="02020603050405020304" pitchFamily="18" charset="0"/>
              </a:rPr>
              <a:t>ata Cleaning and Manipulation</a:t>
            </a: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Analysis</a:t>
            </a: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Conclusions</a:t>
            </a:r>
          </a:p>
          <a:p>
            <a:pPr fontAlgn="base">
              <a:buFont typeface="+mj-lt"/>
              <a:buAutoNum type="arabicPeriod"/>
            </a:pPr>
            <a:r>
              <a:rPr lang="en-US" b="1" cap="small" dirty="0" smtClean="0">
                <a:latin typeface="Times New Roman" panose="02020603050405020304" pitchFamily="18" charset="0"/>
                <a:cs typeface="Times New Roman" panose="02020603050405020304" pitchFamily="18" charset="0"/>
              </a:rPr>
              <a:t>Recommendations</a:t>
            </a:r>
            <a:endParaRPr lang="en-US" b="1" cap="small"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xmlns="" id="{0FF155E7-E066-440D-AEB0-115FDCEEA8FE}"/>
              </a:ext>
            </a:extLst>
          </p:cNvPr>
          <p:cNvSpPr>
            <a:spLocks noGrp="1"/>
          </p:cNvSpPr>
          <p:nvPr>
            <p:ph sz="half" idx="2"/>
          </p:nvPr>
        </p:nvSpPr>
        <p:spPr>
          <a:xfrm>
            <a:off x="6243880" y="2603500"/>
            <a:ext cx="4825159" cy="3377705"/>
          </a:xfrm>
        </p:spPr>
        <p:txBody>
          <a:bodyPr>
            <a:normAutofit/>
          </a:bodyPr>
          <a:lstStyle/>
          <a:p>
            <a:pPr marL="0" indent="0" fontAlgn="base">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524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402923" y="492369"/>
            <a:ext cx="8761413" cy="1448973"/>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Introduction</a:t>
            </a:r>
            <a:endParaRPr lang="en-US" sz="4000" b="1" cap="sm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9843" y="2310536"/>
            <a:ext cx="11158331" cy="4287212"/>
          </a:xfrm>
        </p:spPr>
        <p:txBody>
          <a:bodyPr>
            <a:noAutofit/>
          </a:bodyPr>
          <a:lstStyle/>
          <a:p>
            <a:pPr algn="just" fontAlgn="base">
              <a:lnSpc>
                <a:spcPct val="170000"/>
              </a:lnSpc>
              <a:buFont typeface="Wingdings" panose="05000000000000000000" pitchFamily="2" charset="2"/>
              <a:buChar char="Ø"/>
            </a:pPr>
            <a:r>
              <a:rPr lang="en-US" sz="1100" b="1" dirty="0" smtClean="0">
                <a:latin typeface="Times New Roman" pitchFamily="18" charset="0"/>
                <a:cs typeface="Times New Roman" pitchFamily="18" charset="0"/>
              </a:rPr>
              <a:t>URŠKA SRŠEN AND SANDO MUR FOUNDED BELLABEAT, A HIGH-TECH COMPANY THAT MANUFACTURES HEALTH-FOCUSED SMART PRODUCTS. SRŠEN USED HER BACKGROUND AS AN ARTIST TO DEVELOP BEAUTIFULLY DESIGNED TECHNOLOGY THAT INFORMS AND INSPIRES WOMEN AROUND THE WORLD. COLLECTING DATA ON ACTIVITY, SLEEP, STRESS, AND REPRODUCTIVE HEALTH HAS ALLOWED BELLABEAT TO EMPOWER WOMEN WITH KNOWLEDGE ABOUT THEIR OWN HEALTH AND HABITS. SINCE IT WAS FOUNDED IN 2013, BELLABEAT HAS GROWN RAPIDLY AND QUICKLY POSITIONED ITSELF AS A TECH-DRIVEN WELLNESS COMPANY FOR WOMEN.</a:t>
            </a:r>
          </a:p>
          <a:p>
            <a:pPr algn="just" fontAlgn="base">
              <a:lnSpc>
                <a:spcPct val="170000"/>
              </a:lnSpc>
              <a:buFont typeface="Wingdings" panose="05000000000000000000" pitchFamily="2" charset="2"/>
              <a:buChar char="Ø"/>
            </a:pPr>
            <a:r>
              <a:rPr lang="en-US" sz="1100" b="1" dirty="0" smtClean="0">
                <a:latin typeface="Times New Roman" pitchFamily="18" charset="0"/>
                <a:cs typeface="Times New Roman" pitchFamily="18" charset="0"/>
              </a:rPr>
              <a:t> BY 2016, BELLABEAT HAD OPENED OFFICES AROUND THE WORLD AND LAUNCHED MULTIPLE PRODUCTS. BELLABEAT PRODUCTS BECAME AVAILABLE THROUGH A GROWING NUMBER OF ONLINE RETAILERS IN ADDITION TO THEIR OWN E-COMMERCE CHANNEL ON THEIR WEBSITE. THE COMPANY HAS INVESTED IN TRADITIONAL ADVERTISING MEDIA, SUCH AS RADIO, OUT-OF-HOME BILLBOARDS, PRINT, AND TELEVISION, BUT FOCUSES ON DIGITAL MARKETING EXTENSIVELY. BELLABEAT INVESTS YEAR-ROUND IN GOOGLE SEARCH, MAINTAINING ACTIVE FACEBOOK AND INSTAGRAM PAGES, AND CONSISTENTLY ENGAGES CONSUMERS ON TWITTER. ADDITIONALLY, BELLABEAT RUNS VIDEO ADS ON YOUTUBE AND DISPLAY ADS ON THE GOOGLE DISPLAY NETWORK TO SUPPORT CAMPAIGNS AROUND KEY MARKETING DATES. </a:t>
            </a:r>
          </a:p>
          <a:p>
            <a:pPr algn="just" fontAlgn="base">
              <a:lnSpc>
                <a:spcPct val="170000"/>
              </a:lnSpc>
              <a:buFont typeface="Wingdings" panose="05000000000000000000" pitchFamily="2" charset="2"/>
              <a:buChar char="Ø"/>
            </a:pPr>
            <a:r>
              <a:rPr lang="en-US" sz="1100" b="1" dirty="0" smtClean="0">
                <a:latin typeface="Times New Roman" pitchFamily="18" charset="0"/>
                <a:cs typeface="Times New Roman" pitchFamily="18" charset="0"/>
              </a:rPr>
              <a:t>SRŠEN KNOWS THAT AN ANALYSIS OF BELLABEAT’S AVAILABLE CONSUMER DATA WOULD REVEAL MORE OPPORTUNITIES FOR GROWTH. SHE HAS ASKED THE MARKETING ANALYTICS TEAM TO FOCUS ON A BELLABEAT PRODUCT AND ANALYZE SMART DEVICE USAGE DATA IN ORDER TO GAIN INSIGHT INTO HOW PEOPLE ARE ALREADY USING THEIR SMART DEVICES. THEN, USING THIS INFORMATION, SHE WOULD LIKE HIGH-LEVEL RECOMMENDATIONS FOR HOW THESE TRENDS CAN INFORM BELLABEAT MARKETING STRATEGY.</a:t>
            </a:r>
            <a:endParaRPr lang="en-IN" sz="1100" b="1" cap="small"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261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709" y="2310536"/>
            <a:ext cx="11169746" cy="4547464"/>
          </a:xfrm>
        </p:spPr>
        <p:txBody>
          <a:bodyPr>
            <a:normAutofit/>
          </a:bodyPr>
          <a:lstStyle/>
          <a:p>
            <a:pPr marL="0" indent="0" algn="just" fontAlgn="base">
              <a:lnSpc>
                <a:spcPct val="170000"/>
              </a:lnSpc>
              <a:spcBef>
                <a:spcPts val="600"/>
              </a:spcBef>
              <a:spcAft>
                <a:spcPts val="600"/>
              </a:spcAft>
              <a:buNone/>
            </a:pPr>
            <a:r>
              <a:rPr lang="en-US" sz="2800" b="1" dirty="0" smtClean="0">
                <a:latin typeface="Times New Roman" pitchFamily="18" charset="0"/>
                <a:cs typeface="Times New Roman" pitchFamily="18" charset="0"/>
              </a:rPr>
              <a:t>TO ANALYZE SMART DEVICE USAGE DATA IN ORDER TO GAIN INSIGHTS INTO HOW CONSUMERS USE NON-BELLABEAT SMART DEVICES AND THEN SELECT ONE BELLABEAT PRODUCT TO APPLY THESE INSIGHTS.</a:t>
            </a:r>
            <a:endParaRPr lang="en-US" sz="2800" b="1" cap="small"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665F48A3-7D15-4619-970F-E44588781A95}"/>
              </a:ext>
            </a:extLst>
          </p:cNvPr>
          <p:cNvSpPr>
            <a:spLocks noGrp="1"/>
          </p:cNvSpPr>
          <p:nvPr>
            <p:ph type="title"/>
          </p:nvPr>
        </p:nvSpPr>
        <p:spPr>
          <a:xfrm rot="10800000" flipV="1">
            <a:off x="1402924" y="563733"/>
            <a:ext cx="8761413" cy="1405744"/>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OBJECTIVE</a:t>
            </a:r>
            <a:endParaRPr lang="en-US" sz="4000" b="1"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929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92369"/>
            <a:ext cx="8761413" cy="1468167"/>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DATA INTEGRITY</a:t>
            </a:r>
            <a:endParaRPr lang="en-US" sz="4000" cap="sm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0506" y="2603499"/>
            <a:ext cx="11169746" cy="4254501"/>
          </a:xfrm>
        </p:spPr>
        <p:txBody>
          <a:bodyPr>
            <a:noAutofit/>
          </a:bodyPr>
          <a:lstStyle/>
          <a:p>
            <a:pPr fontAlgn="base"/>
            <a:r>
              <a:rPr lang="en-US" sz="1600" b="1" cap="small" dirty="0">
                <a:latin typeface="Times New Roman" panose="02020603050405020304" pitchFamily="18" charset="0"/>
                <a:ea typeface="Calibri" panose="020F0502020204030204" pitchFamily="34" charset="0"/>
                <a:cs typeface="Times New Roman" panose="02020603050405020304" pitchFamily="18" charset="0"/>
              </a:rPr>
              <a:t>DATA SOURCE : </a:t>
            </a:r>
            <a:r>
              <a:rPr lang="en-US" sz="1600" b="1" cap="small" dirty="0" smtClean="0">
                <a:latin typeface="Times New Roman" panose="02020603050405020304" pitchFamily="18" charset="0"/>
                <a:ea typeface="Calibri" panose="020F0502020204030204" pitchFamily="34" charset="0"/>
                <a:cs typeface="Times New Roman" panose="02020603050405020304" pitchFamily="18" charset="0"/>
              </a:rPr>
              <a:t>30 PARTICIPANTS FITNESS FITBIT DATA FROM MOBIUS. </a:t>
            </a:r>
            <a:endParaRPr lang="en-US" sz="1600" b="1" cap="small" dirty="0">
              <a:latin typeface="Times New Roman" panose="02020603050405020304" pitchFamily="18" charset="0"/>
              <a:ea typeface="Calibri" panose="020F0502020204030204" pitchFamily="34" charset="0"/>
              <a:cs typeface="Times New Roman" panose="02020603050405020304" pitchFamily="18" charset="0"/>
            </a:endParaRPr>
          </a:p>
          <a:p>
            <a:pPr fontAlgn="base"/>
            <a:r>
              <a:rPr lang="en-US" sz="1600" b="1" cap="small" dirty="0">
                <a:latin typeface="Times New Roman" panose="02020603050405020304" pitchFamily="18" charset="0"/>
                <a:ea typeface="Calibri" panose="020F0502020204030204" pitchFamily="34" charset="0"/>
                <a:cs typeface="Times New Roman" panose="02020603050405020304" pitchFamily="18" charset="0"/>
              </a:rPr>
              <a:t>THERE ARE </a:t>
            </a:r>
            <a:r>
              <a:rPr lang="en-US" sz="1600" b="1" cap="small" dirty="0" smtClean="0">
                <a:latin typeface="Times New Roman" panose="02020603050405020304" pitchFamily="18" charset="0"/>
                <a:ea typeface="Calibri" panose="020F0502020204030204" pitchFamily="34" charset="0"/>
                <a:cs typeface="Times New Roman" panose="02020603050405020304" pitchFamily="18" charset="0"/>
              </a:rPr>
              <a:t>18 CSV FILES ASSOCIATED WITH THE DATA. </a:t>
            </a:r>
          </a:p>
          <a:p>
            <a:pPr fontAlgn="base"/>
            <a:r>
              <a:rPr lang="en-US" sz="1600" b="1" cap="small"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1600" b="1" cap="small" dirty="0">
                <a:latin typeface="Times New Roman" panose="02020603050405020304" pitchFamily="18" charset="0"/>
                <a:ea typeface="Calibri" panose="020F0502020204030204" pitchFamily="34" charset="0"/>
                <a:cs typeface="Times New Roman" panose="02020603050405020304" pitchFamily="18" charset="0"/>
              </a:rPr>
              <a:t>DATA FOLLOWS A ROCCC APPROACH.</a:t>
            </a:r>
          </a:p>
          <a:p>
            <a:pPr fontAlgn="base"/>
            <a:r>
              <a:rPr lang="en-US" sz="1600" b="1" cap="small"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RELIABILITY</a:t>
            </a:r>
            <a:r>
              <a:rPr lang="en-US" sz="1600" b="1" cap="small" dirty="0">
                <a:latin typeface="Times New Roman" panose="02020603050405020304" pitchFamily="18" charset="0"/>
                <a:ea typeface="Calibri" panose="020F0502020204030204" pitchFamily="34" charset="0"/>
                <a:cs typeface="Times New Roman" panose="02020603050405020304" pitchFamily="18" charset="0"/>
              </a:rPr>
              <a:t> : </a:t>
            </a:r>
            <a:r>
              <a:rPr lang="en-US" sz="1600" b="1" dirty="0" smtClean="0">
                <a:latin typeface="Times New Roman" pitchFamily="18" charset="0"/>
                <a:cs typeface="Times New Roman" pitchFamily="18" charset="0"/>
              </a:rPr>
              <a:t>THIRTY ELIGIBLE FITBIT USERS CONSENTED TO THE SUBMISSION OF PERSONAL TRACKER DATA, INCLUDING MINUTE-LEVEL OUTPUT FOR PHYSICAL ACTIVITY, HEART RATE, AND SLEEP MONITORING.</a:t>
            </a:r>
            <a:endParaRPr lang="en-US" sz="1600" b="1" cap="small" dirty="0">
              <a:latin typeface="Times New Roman" panose="02020603050405020304" pitchFamily="18" charset="0"/>
              <a:ea typeface="Calibri" panose="020F0502020204030204" pitchFamily="34" charset="0"/>
              <a:cs typeface="Times New Roman" panose="02020603050405020304" pitchFamily="18" charset="0"/>
            </a:endParaRPr>
          </a:p>
          <a:p>
            <a:pPr fontAlgn="base"/>
            <a:r>
              <a:rPr lang="en-US" sz="1600" b="1" cap="small"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ORIGINAL</a:t>
            </a:r>
            <a:r>
              <a:rPr lang="en-US" sz="1600" b="1" cap="small" dirty="0">
                <a:latin typeface="Times New Roman" panose="02020603050405020304" pitchFamily="18" charset="0"/>
                <a:ea typeface="Calibri" panose="020F0502020204030204" pitchFamily="34" charset="0"/>
                <a:cs typeface="Times New Roman" panose="02020603050405020304" pitchFamily="18" charset="0"/>
              </a:rPr>
              <a:t> : THE DATA IS </a:t>
            </a:r>
            <a:r>
              <a:rPr lang="en-US" sz="1600" b="1" cap="small" dirty="0" smtClean="0">
                <a:latin typeface="Times New Roman" panose="02020603050405020304" pitchFamily="18" charset="0"/>
                <a:ea typeface="Calibri" panose="020F0502020204030204" pitchFamily="34" charset="0"/>
                <a:cs typeface="Times New Roman" panose="02020603050405020304" pitchFamily="18" charset="0"/>
              </a:rPr>
              <a:t>FROM THE 30 FITBIT USERS WHO CONSENTED TO THE SUBMISSION OF PERSONAL TRACKER DATA VIA AMAZON MECHANICAL TURK SURVEY.</a:t>
            </a:r>
            <a:endParaRPr lang="en-US" sz="1600" b="1" cap="small" dirty="0">
              <a:latin typeface="Times New Roman" panose="02020603050405020304" pitchFamily="18" charset="0"/>
              <a:ea typeface="Calibri" panose="020F0502020204030204" pitchFamily="34" charset="0"/>
              <a:cs typeface="Times New Roman" panose="02020603050405020304" pitchFamily="18" charset="0"/>
            </a:endParaRPr>
          </a:p>
          <a:p>
            <a:pPr fontAlgn="base"/>
            <a:r>
              <a:rPr lang="en-US" sz="1600" b="1" cap="small"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COMPRHENSIVE</a:t>
            </a:r>
            <a:r>
              <a:rPr lang="en-US" sz="1600" b="1" cap="small" dirty="0">
                <a:latin typeface="Times New Roman" panose="02020603050405020304" pitchFamily="18" charset="0"/>
                <a:ea typeface="Calibri" panose="020F0502020204030204" pitchFamily="34" charset="0"/>
                <a:cs typeface="Times New Roman" panose="02020603050405020304" pitchFamily="18" charset="0"/>
              </a:rPr>
              <a:t> : THE DATA IS COMPREHENSIVE IN TERMS OF BEING MEANINGFUL, EASY TO UNDERSTAND AND </a:t>
            </a:r>
            <a:r>
              <a:rPr lang="en-US" sz="1600" b="1" cap="small" dirty="0" smtClean="0">
                <a:latin typeface="Times New Roman" panose="02020603050405020304" pitchFamily="18" charset="0"/>
                <a:ea typeface="Calibri" panose="020F0502020204030204" pitchFamily="34" charset="0"/>
                <a:cs typeface="Times New Roman" panose="02020603050405020304" pitchFamily="18" charset="0"/>
              </a:rPr>
              <a:t>READABLE. THERE IS NOT MUCH OF DATA AVAILABLE AS WELL AS THE DATA IS INCOMPLETE.</a:t>
            </a:r>
            <a:endParaRPr lang="en-US" sz="1600" b="1" cap="small" dirty="0">
              <a:latin typeface="Times New Roman" panose="02020603050405020304" pitchFamily="18" charset="0"/>
              <a:ea typeface="Calibri" panose="020F0502020204030204" pitchFamily="34" charset="0"/>
              <a:cs typeface="Times New Roman" panose="02020603050405020304" pitchFamily="18" charset="0"/>
            </a:endParaRPr>
          </a:p>
          <a:p>
            <a:pPr fontAlgn="base"/>
            <a:r>
              <a:rPr lang="en-US" sz="1600" b="1" cap="small"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CURRENT</a:t>
            </a:r>
            <a:r>
              <a:rPr lang="en-US" sz="1600" b="1" cap="small" dirty="0">
                <a:latin typeface="Times New Roman" panose="02020603050405020304" pitchFamily="18" charset="0"/>
                <a:ea typeface="Calibri" panose="020F0502020204030204" pitchFamily="34" charset="0"/>
                <a:cs typeface="Times New Roman" panose="02020603050405020304" pitchFamily="18" charset="0"/>
              </a:rPr>
              <a:t> : THE GIVEN DATA IS </a:t>
            </a:r>
            <a:r>
              <a:rPr lang="en-US" sz="1600" b="1" cap="small" dirty="0" smtClean="0">
                <a:latin typeface="Times New Roman" panose="02020603050405020304" pitchFamily="18" charset="0"/>
                <a:ea typeface="Calibri" panose="020F0502020204030204" pitchFamily="34" charset="0"/>
                <a:cs typeface="Times New Roman" panose="02020603050405020304" pitchFamily="18" charset="0"/>
              </a:rPr>
              <a:t>FROM MARCH 2016 TO MAY 2016  AND IT IS A OLD DATA.</a:t>
            </a:r>
          </a:p>
          <a:p>
            <a:pPr fontAlgn="base"/>
            <a:r>
              <a:rPr lang="en-US" sz="1600" b="1" cap="small"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CITED</a:t>
            </a:r>
            <a:r>
              <a:rPr lang="en-US" sz="1600" b="1" cap="small"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1600" b="1" cap="small" dirty="0">
                <a:latin typeface="Times New Roman" panose="02020603050405020304" pitchFamily="18" charset="0"/>
                <a:ea typeface="Calibri" panose="020F0502020204030204" pitchFamily="34" charset="0"/>
                <a:cs typeface="Times New Roman" panose="02020603050405020304" pitchFamily="18" charset="0"/>
              </a:rPr>
              <a:t>: UNKNOWN      </a:t>
            </a:r>
            <a:endParaRPr lang="en-IN" sz="1600" b="1" cap="small"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fontAlgn="base">
              <a:lnSpc>
                <a:spcPct val="150000"/>
              </a:lnSpc>
              <a:buNone/>
            </a:pPr>
            <a:endParaRPr lang="en-IN" sz="1600" cap="small"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3696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59" y="2328206"/>
            <a:ext cx="11197882" cy="4466491"/>
          </a:xfrm>
        </p:spPr>
        <p:txBody>
          <a:bodyPr>
            <a:normAutofit lnSpcReduction="10000"/>
          </a:bodyPr>
          <a:lstStyle/>
          <a:p>
            <a:pPr algn="just"/>
            <a:r>
              <a:rPr lang="en-US" sz="1600" b="1" dirty="0">
                <a:solidFill>
                  <a:schemeClr val="tx1"/>
                </a:solidFill>
                <a:latin typeface="Times New Roman" panose="02020603050405020304" pitchFamily="18" charset="0"/>
                <a:cs typeface="Times New Roman" panose="02020603050405020304" pitchFamily="18" charset="0"/>
              </a:rPr>
              <a:t>DATA CLEANING :</a:t>
            </a:r>
          </a:p>
          <a:p>
            <a:pPr algn="just"/>
            <a:r>
              <a:rPr lang="en-US" sz="1600" b="1" dirty="0">
                <a:latin typeface="Times New Roman" panose="02020603050405020304" pitchFamily="18" charset="0"/>
                <a:cs typeface="Times New Roman" panose="02020603050405020304" pitchFamily="18" charset="0"/>
              </a:rPr>
              <a:t>AFTER HAVING EXPLORED </a:t>
            </a:r>
            <a:r>
              <a:rPr lang="en-US" sz="1600" b="1" dirty="0" smtClean="0">
                <a:latin typeface="Times New Roman" panose="02020603050405020304" pitchFamily="18" charset="0"/>
                <a:cs typeface="Times New Roman" panose="02020603050405020304" pitchFamily="18" charset="0"/>
              </a:rPr>
              <a:t>THE GIVEN CSV FILES </a:t>
            </a:r>
            <a:r>
              <a:rPr lang="en-US" sz="1600" b="1" dirty="0">
                <a:latin typeface="Times New Roman" panose="02020603050405020304" pitchFamily="18" charset="0"/>
                <a:cs typeface="Times New Roman" panose="02020603050405020304" pitchFamily="18" charset="0"/>
              </a:rPr>
              <a:t>THERE WERE SOME DATA QUALITY ISSUES THAT HAD TO BE ADDRESED.</a:t>
            </a:r>
          </a:p>
          <a:p>
            <a:pPr algn="just"/>
            <a:r>
              <a:rPr lang="en-US" sz="1600" b="1" dirty="0">
                <a:latin typeface="Times New Roman" panose="02020603050405020304" pitchFamily="18" charset="0"/>
                <a:cs typeface="Times New Roman" panose="02020603050405020304" pitchFamily="18" charset="0"/>
              </a:rPr>
              <a:t>SOME OF THE DATA QUALITY ISSUES WERE : </a:t>
            </a:r>
          </a:p>
          <a:p>
            <a:pPr algn="just"/>
            <a:r>
              <a:rPr lang="en-US" sz="1600" b="1" dirty="0">
                <a:latin typeface="Times New Roman" panose="02020603050405020304" pitchFamily="18" charset="0"/>
                <a:cs typeface="Times New Roman" panose="02020603050405020304" pitchFamily="18" charset="0"/>
              </a:rPr>
              <a:t>INCOMPLETE DATA : THERE WERE A LOT OF </a:t>
            </a:r>
            <a:r>
              <a:rPr lang="en-US" sz="1600" b="1" dirty="0" smtClean="0">
                <a:latin typeface="Times New Roman" panose="02020603050405020304" pitchFamily="18" charset="0"/>
                <a:cs typeface="Times New Roman" panose="02020603050405020304" pitchFamily="18" charset="0"/>
              </a:rPr>
              <a:t>BLANK ROWS IN  </a:t>
            </a:r>
            <a:r>
              <a:rPr lang="en-US" sz="1600" b="1" dirty="0">
                <a:latin typeface="Times New Roman" panose="02020603050405020304" pitchFamily="18" charset="0"/>
                <a:cs typeface="Times New Roman" panose="02020603050405020304" pitchFamily="18" charset="0"/>
              </a:rPr>
              <a:t>FEW FIELDS.</a:t>
            </a:r>
          </a:p>
          <a:p>
            <a:pPr algn="just"/>
            <a:r>
              <a:rPr lang="en-US" sz="1600" b="1" dirty="0">
                <a:latin typeface="Times New Roman" panose="02020603050405020304" pitchFamily="18" charset="0"/>
                <a:cs typeface="Times New Roman" panose="02020603050405020304" pitchFamily="18" charset="0"/>
              </a:rPr>
              <a:t>INCORRECT DATATYPE : A LOT OF DATA FIELDS WERE NOT PRESENT IN THE RIGHT DATA TYPE.</a:t>
            </a:r>
          </a:p>
          <a:p>
            <a:pPr algn="just"/>
            <a:r>
              <a:rPr lang="en-US" sz="1600" b="1" dirty="0">
                <a:latin typeface="Times New Roman" panose="02020603050405020304" pitchFamily="18" charset="0"/>
                <a:cs typeface="Times New Roman" panose="02020603050405020304" pitchFamily="18" charset="0"/>
              </a:rPr>
              <a:t>INCORRECT VALUES : A FEW DATA FIELDS HAD NEGATIVE VALUES AND SOME ABSURD VALUES THAT WERE QUITE IRRELEVANT.</a:t>
            </a:r>
          </a:p>
          <a:p>
            <a:pPr algn="just"/>
            <a:r>
              <a:rPr lang="en-US" sz="1600" b="1" dirty="0">
                <a:latin typeface="Times New Roman" panose="02020603050405020304" pitchFamily="18" charset="0"/>
                <a:cs typeface="Times New Roman" panose="02020603050405020304" pitchFamily="18" charset="0"/>
              </a:rPr>
              <a:t>SO THESE ISSUES WERE SOLVED BY DELETING THE ROWS IN THE RESPECTIVE FIELDS THAT HAD BLANK VALUES AND VALUES WHICH WERE IRRELEVANT. MANY DATA FIELDS WERE CONVERTED TO THE APPROPRIATE DATA TYPE </a:t>
            </a:r>
            <a:r>
              <a:rPr lang="en-US" sz="1600" b="1" dirty="0" smtClean="0">
                <a:latin typeface="Times New Roman" panose="02020603050405020304" pitchFamily="18" charset="0"/>
                <a:cs typeface="Times New Roman" panose="02020603050405020304" pitchFamily="18" charset="0"/>
              </a:rPr>
              <a:t>.</a:t>
            </a:r>
          </a:p>
          <a:p>
            <a:pPr algn="just"/>
            <a:r>
              <a:rPr lang="en-US" sz="1600" b="1" dirty="0" smtClean="0">
                <a:solidFill>
                  <a:schemeClr val="tx1"/>
                </a:solidFill>
                <a:latin typeface="Times New Roman" panose="02020603050405020304" pitchFamily="18" charset="0"/>
                <a:cs typeface="Times New Roman" panose="02020603050405020304" pitchFamily="18" charset="0"/>
              </a:rPr>
              <a:t>DATA MANIPULATION : </a:t>
            </a:r>
          </a:p>
          <a:p>
            <a:pPr algn="just"/>
            <a:r>
              <a:rPr lang="en-US" sz="1600" b="1" dirty="0" smtClean="0">
                <a:latin typeface="Times New Roman" panose="02020603050405020304" pitchFamily="18" charset="0"/>
                <a:cs typeface="Times New Roman" panose="02020603050405020304" pitchFamily="18" charset="0"/>
              </a:rPr>
              <a:t>CREATED A NEW CALCULATED COLUMN NAMED DAY BY MANIPULATION OF THE COLUMN ACTIVITY DATE WHICH INVOLVED THE CONVERSION OF DATE TO DAY.</a:t>
            </a:r>
            <a:endParaRPr lang="en-US" sz="1600" b="1"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1600" dirty="0" smtClean="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22D86F01-D2A5-4F7C-986F-3E2A6D75223C}"/>
              </a:ext>
            </a:extLst>
          </p:cNvPr>
          <p:cNvSpPr>
            <a:spLocks noGrp="1"/>
          </p:cNvSpPr>
          <p:nvPr>
            <p:ph type="title"/>
          </p:nvPr>
        </p:nvSpPr>
        <p:spPr>
          <a:xfrm>
            <a:off x="1154954" y="492369"/>
            <a:ext cx="8761413" cy="1468167"/>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DATA CLEANING AND MANIPULATION</a:t>
            </a:r>
            <a:endParaRPr lang="en-US" sz="4000"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724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A3D7904-3FE0-4A8F-BAA9-1F69A2C554F2}"/>
              </a:ext>
            </a:extLst>
          </p:cNvPr>
          <p:cNvSpPr>
            <a:spLocks noGrp="1"/>
          </p:cNvSpPr>
          <p:nvPr>
            <p:ph idx="1"/>
          </p:nvPr>
        </p:nvSpPr>
        <p:spPr>
          <a:xfrm>
            <a:off x="464235" y="2335237"/>
            <a:ext cx="11296356" cy="4318781"/>
          </a:xfrm>
        </p:spPr>
        <p:txBody>
          <a:bodyPr>
            <a:normAutofit fontScale="92500" lnSpcReduction="20000"/>
          </a:bodyPr>
          <a:lstStyle/>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THE ANALYSIS WAS DONE ON THE CLEANED AND MANIPULATED DATASETS.</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IDENTIFIED THE FIELDS WHICH WERE USED TO CALCULATE THE AVERAGE VALUES FOR THE GIVEN USERS IN ONE DAY AND THOSE FIELDS ARE :</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TOTAL STEPS</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TOTAL DISTANCE</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VERY ACTIVE DISTANCE</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MODERATIVELY ACTIVE DISTANCE</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LIGHT ACTIVE DISTANCE</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VERY ACTIVE MINUTES</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FAIRLY ACTIVE MINUTES</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LIGHTLY ACTIVE MINUTES</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SEDENTARY MINUTES</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CALORIES</a:t>
            </a:r>
          </a:p>
          <a:p>
            <a:pPr>
              <a:buFont typeface="Wingdings" pitchFamily="2" charset="2"/>
              <a:buChar char="Ø"/>
            </a:pPr>
            <a:r>
              <a:rPr lang="en-US" sz="1600" b="1" cap="small" dirty="0" smtClean="0">
                <a:solidFill>
                  <a:schemeClr val="tx1">
                    <a:lumMod val="65000"/>
                    <a:lumOff val="35000"/>
                  </a:schemeClr>
                </a:solidFill>
                <a:latin typeface="Times New Roman" panose="02020603050405020304" pitchFamily="18" charset="0"/>
                <a:cs typeface="Times New Roman" panose="02020603050405020304" pitchFamily="18" charset="0"/>
              </a:rPr>
              <a:t>THE AVERAGE VALUES FOR THE ABOVE FIELDS WERE CALCULATED WITH THE HELP OF PIVOT TABLES.</a:t>
            </a:r>
            <a:endParaRPr lang="en-US" sz="1600" b="1" cap="small"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FC715BA3-02F6-47B0-87CB-68D90A7DD137}"/>
              </a:ext>
            </a:extLst>
          </p:cNvPr>
          <p:cNvSpPr>
            <a:spLocks noGrp="1"/>
          </p:cNvSpPr>
          <p:nvPr>
            <p:ph type="title"/>
          </p:nvPr>
        </p:nvSpPr>
        <p:spPr>
          <a:xfrm>
            <a:off x="1154954" y="492369"/>
            <a:ext cx="8761413" cy="1468167"/>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ANALYSIS</a:t>
            </a:r>
            <a:endParaRPr lang="en-US" sz="4000" cap="sm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179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92369"/>
            <a:ext cx="9184800" cy="1448973"/>
          </a:xfrm>
          <a:effectLst>
            <a:outerShdw blurRad="50800" dist="38100" dir="18900000" algn="bl" rotWithShape="0">
              <a:prstClr val="black">
                <a:alpha val="40000"/>
              </a:prstClr>
            </a:outerShdw>
          </a:effectLst>
        </p:spPr>
        <p:txBody>
          <a:bodyPr/>
          <a:lstStyle/>
          <a:p>
            <a:pPr algn="ctr"/>
            <a:r>
              <a:rPr lang="en-US" sz="4000" b="1" cap="small" dirty="0" smtClean="0">
                <a:latin typeface="Times New Roman" panose="02020603050405020304" pitchFamily="18" charset="0"/>
                <a:cs typeface="Times New Roman" panose="02020603050405020304" pitchFamily="18" charset="0"/>
              </a:rPr>
              <a:t>ANALYSIS</a:t>
            </a:r>
            <a:endParaRPr lang="en-US" sz="4000" cap="small"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166" y="2377441"/>
            <a:ext cx="11268222" cy="4234374"/>
          </a:xfrm>
        </p:spPr>
        <p:txBody>
          <a:bodyPr>
            <a:normAutofit fontScale="92500" lnSpcReduction="20000"/>
          </a:bodyPr>
          <a:lstStyle/>
          <a:p>
            <a:pPr algn="just">
              <a:lnSpc>
                <a:spcPct val="150000"/>
              </a:lnSpc>
            </a:pP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THE TOTAL VALUES PER EACH DAY WERE ALSO CALCULATED FROM THE FOLLOWING FIELDS:</a:t>
            </a:r>
          </a:p>
          <a:p>
            <a:pPr algn="just">
              <a:lnSpc>
                <a:spcPct val="150000"/>
              </a:lnSpc>
            </a:pP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 STEPS </a:t>
            </a:r>
          </a:p>
          <a:p>
            <a:pPr algn="just">
              <a:lnSpc>
                <a:spcPct val="150000"/>
              </a:lnSpc>
            </a:pP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 SEDENTARY </a:t>
            </a: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MINUTES</a:t>
            </a:r>
          </a:p>
          <a:p>
            <a:pPr algn="just">
              <a:lnSpc>
                <a:spcPct val="150000"/>
              </a:lnSpc>
            </a:pPr>
            <a:r>
              <a:rPr lang="en-US" sz="1600" b="1" cap="small" dirty="0" smtClean="0">
                <a:latin typeface="Times New Roman" panose="02020603050405020304" pitchFamily="18" charset="0"/>
                <a:ea typeface="Calibri" panose="020F0502020204030204" pitchFamily="34" charset="0"/>
                <a:cs typeface="Times New Roman" panose="02020603050405020304" pitchFamily="18" charset="0"/>
              </a:rPr>
              <a:t> DISTANCE</a:t>
            </a:r>
            <a:endPar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THE TOTAL ACTIVITY TIME WAS ALSO CALCULATED FOR THE FOLLOWING ACTIVITY TYPES:</a:t>
            </a:r>
          </a:p>
          <a:p>
            <a:pPr algn="just">
              <a:lnSpc>
                <a:spcPct val="150000"/>
              </a:lnSpc>
            </a:pP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VERY ACTIVE</a:t>
            </a:r>
          </a:p>
          <a:p>
            <a:pPr algn="just">
              <a:lnSpc>
                <a:spcPct val="150000"/>
              </a:lnSpc>
            </a:pP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LIGHTLY ACTIVE</a:t>
            </a:r>
          </a:p>
          <a:p>
            <a:pPr algn="just">
              <a:lnSpc>
                <a:spcPct val="150000"/>
              </a:lnSpc>
            </a:pP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FAIRLY ACTIVE </a:t>
            </a:r>
          </a:p>
          <a:p>
            <a:pPr algn="just">
              <a:lnSpc>
                <a:spcPct val="150000"/>
              </a:lnSpc>
            </a:pP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SEDENTARY ACTIVE</a:t>
            </a:r>
          </a:p>
          <a:p>
            <a:pPr algn="just">
              <a:lnSpc>
                <a:spcPct val="150000"/>
              </a:lnSpc>
            </a:pPr>
            <a:r>
              <a:rPr lang="en-IN" sz="1600" b="1" cap="small" dirty="0" smtClean="0">
                <a:latin typeface="Times New Roman" panose="02020603050405020304" pitchFamily="18" charset="0"/>
                <a:ea typeface="Calibri" panose="020F0502020204030204" pitchFamily="34" charset="0"/>
                <a:cs typeface="Times New Roman" panose="02020603050405020304" pitchFamily="18" charset="0"/>
              </a:rPr>
              <a:t>THE ABOVE CALCULATIONS WERE DONE WITH THE HELP OF PIVOT TABLE.</a:t>
            </a:r>
            <a:endParaRPr lang="en-IN" sz="1600" b="1" cap="small"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3255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NANTHARAMAN\OneDrive\Pictures\Screenshots\Screenshot (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 y="0"/>
            <a:ext cx="12192000" cy="665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73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Retrospect</Template>
  <TotalTime>1002</TotalTime>
  <Words>1092</Words>
  <Application>Microsoft Office PowerPoint</Application>
  <PresentationFormat>Custom</PresentationFormat>
  <Paragraphs>78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BELLEBEAT FITNESS CASE STUDY</vt:lpstr>
      <vt:lpstr>Agenda</vt:lpstr>
      <vt:lpstr>Introduction</vt:lpstr>
      <vt:lpstr>OBJECTIVE</vt:lpstr>
      <vt:lpstr>DATA INTEGRITY</vt:lpstr>
      <vt:lpstr>DATA CLEANING AND MANIPULATION</vt:lpstr>
      <vt:lpstr>ANALYSIS</vt:lpstr>
      <vt:lpstr>ANALYSIS</vt:lpstr>
      <vt:lpstr>PowerPoint Presentation</vt:lpstr>
      <vt:lpstr>PowerPoint Presentation</vt:lpstr>
      <vt:lpstr>PowerPoint Presentation</vt:lpstr>
      <vt:lpstr>PowerPoint Presentation</vt:lpstr>
      <vt:lpstr>PowerPoint Presentation</vt:lpstr>
      <vt:lpstr> CONCLUSIONS</vt:lpstr>
      <vt:lpstr>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FABRICATION  PROJECT OF BECKON CROWN AND ROLLER  PINION MECHANISM</dc:title>
  <dc:creator>Ajay</dc:creator>
  <cp:lastModifiedBy>ANANTHARAMAN</cp:lastModifiedBy>
  <cp:revision>49</cp:revision>
  <dcterms:created xsi:type="dcterms:W3CDTF">2021-08-03T07:53:54Z</dcterms:created>
  <dcterms:modified xsi:type="dcterms:W3CDTF">2023-03-26T09:58:28Z</dcterms:modified>
</cp:coreProperties>
</file>