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9" r:id="rId4"/>
    <p:sldId id="260" r:id="rId5"/>
    <p:sldId id="261" r:id="rId6"/>
    <p:sldId id="263" r:id="rId7"/>
    <p:sldId id="264"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521415D9-36F7-43E2-AB2F-B90AF26B5E84}">
      <p14:sectionLst xmlns:p14="http://schemas.microsoft.com/office/powerpoint/2010/main">
        <p14:section name="Default Section" id="{C5BCD9B2-A067-43F6-8503-90609059324D}">
          <p14:sldIdLst>
            <p14:sldId id="256"/>
            <p14:sldId id="257"/>
            <p14:sldId id="259"/>
            <p14:sldId id="260"/>
            <p14:sldId id="261"/>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086731133"/>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file:///C:\Users\ANANTHARAMAN\OneDrive\Documents\Transactions%20by%20Age%20Group.pdf" TargetMode="External"/><Relationship Id="rId7" Type="http://schemas.openxmlformats.org/officeDocument/2006/relationships/hyperlink" Target="file:///C:\Users\ANANTHARAMAN\OneDrive\Documents\Transactions%20by%20Gender.pdf" TargetMode="External"/><Relationship Id="rId2" Type="http://schemas.openxmlformats.org/officeDocument/2006/relationships/hyperlink" Target="file:///C:\Users\ANANTHARAMAN\OneDrive\Documents\Transactions%20by%20Brand.pdf" TargetMode="External"/><Relationship Id="rId1" Type="http://schemas.openxmlformats.org/officeDocument/2006/relationships/slideLayout" Target="../slideLayouts/slideLayout3.xml"/><Relationship Id="rId6" Type="http://schemas.openxmlformats.org/officeDocument/2006/relationships/hyperlink" Target="file:///C:\Users\ANANTHARAMAN\OneDrive\Documents\Transactions%20by%20JobCategory.pdf" TargetMode="External"/><Relationship Id="rId5" Type="http://schemas.openxmlformats.org/officeDocument/2006/relationships/hyperlink" Target="file:///C:\Users\ANANTHARAMAN\OneDrive\Documents\Transactions%20by%20Wealth%20Segment.pdf" TargetMode="External"/><Relationship Id="rId4" Type="http://schemas.openxmlformats.org/officeDocument/2006/relationships/hyperlink" Target="file:///C:\Users\ANANTHARAMAN\OneDrive\Documents\Transactions%20by%20State.pdf"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file:///C:\Users\ANANTHARAMAN\OneDrive\Documents\KPMG%20VIRTUAL%20INTERNSHIP%20ANSWERS\KPMG%20TASK%203%20Answer.pdf"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smtClean="0"/>
              <a:t>[</a:t>
            </a:r>
            <a:r>
              <a:rPr lang="en-IN" dirty="0" smtClean="0"/>
              <a:t>Analytics</a:t>
            </a:r>
            <a:r>
              <a:rPr dirty="0" smtClean="0"/>
              <a:t>] [</a:t>
            </a:r>
            <a:r>
              <a:rPr lang="en-IN" dirty="0" err="1" smtClean="0"/>
              <a:t>Anantharaman</a:t>
            </a:r>
            <a:r>
              <a:rPr lang="en-IN" dirty="0" smtClean="0"/>
              <a:t> H</a:t>
            </a:r>
            <a:r>
              <a:rPr dirty="0" smtClean="0"/>
              <a:t>] </a:t>
            </a:r>
            <a:r>
              <a:rPr dirty="0"/>
              <a:t>[Junior Consultant]</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24646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smtClean="0"/>
              <a:t>Data </a:t>
            </a:r>
            <a:r>
              <a:rPr dirty="0"/>
              <a:t>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33" name="Shape 82"/>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grpSp>
        <p:nvGrpSpPr>
          <p:cNvPr id="136" name="Shape 83"/>
          <p:cNvGrpSpPr/>
          <p:nvPr/>
        </p:nvGrpSpPr>
        <p:grpSpPr>
          <a:xfrm>
            <a:off x="4969973" y="2164723"/>
            <a:ext cx="3800704" cy="2649304"/>
            <a:chOff x="-1" y="-1"/>
            <a:chExt cx="3800702" cy="2649302"/>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124612"/>
              <a:ext cx="3800702" cy="4000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endParaRPr dirty="0"/>
            </a:p>
          </p:txBody>
        </p:sp>
      </p:grpSp>
      <p:sp>
        <p:nvSpPr>
          <p:cNvPr id="3" name="Text Placeholder 2"/>
          <p:cNvSpPr>
            <a:spLocks noGrp="1"/>
          </p:cNvSpPr>
          <p:nvPr>
            <p:ph type="body" idx="1"/>
          </p:nvPr>
        </p:nvSpPr>
        <p:spPr>
          <a:xfrm>
            <a:off x="0" y="820524"/>
            <a:ext cx="9175901" cy="4322975"/>
          </a:xfrm>
        </p:spPr>
        <p:txBody>
          <a:bodyPr/>
          <a:lstStyle/>
          <a:p>
            <a:r>
              <a:rPr lang="en-IN" dirty="0" smtClean="0"/>
              <a:t>On the exploration of the given dataset our team found out that there were a lot of data cleaning to be done.</a:t>
            </a:r>
          </a:p>
          <a:p>
            <a:pPr marL="114300" indent="0">
              <a:buNone/>
            </a:pPr>
            <a:endParaRPr lang="en-IN" dirty="0" smtClean="0"/>
          </a:p>
          <a:p>
            <a:r>
              <a:rPr lang="en-IN" dirty="0" smtClean="0"/>
              <a:t>After having cleaned the data our team identified the fields in the dataset which were relevant to our business context.</a:t>
            </a:r>
          </a:p>
          <a:p>
            <a:pPr marL="114300" indent="0">
              <a:buNone/>
            </a:pPr>
            <a:endParaRPr lang="en-IN" dirty="0" smtClean="0"/>
          </a:p>
          <a:p>
            <a:r>
              <a:rPr lang="en-IN" dirty="0" smtClean="0"/>
              <a:t>On the basis of the number of transactions made by customers in the year 2017 it was decided to categorize the no. of customers on the basis of relevant parameters taken out from the Customer Demographic and Customer Address datasets.</a:t>
            </a:r>
          </a:p>
          <a:p>
            <a:endParaRPr lang="en-IN" dirty="0" smtClean="0"/>
          </a:p>
          <a:p>
            <a:r>
              <a:rPr lang="en-IN" dirty="0" smtClean="0"/>
              <a:t>After having completed the above steps our team proceeded in developing a model with the conclusions arrived after exploring the data for further analysis. </a:t>
            </a:r>
            <a:endParaRPr lang="en-IN"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0" y="11981"/>
            <a:ext cx="9169400"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42" name="Shape 91"/>
          <p:cNvSpPr/>
          <p:nvPr/>
        </p:nvSpPr>
        <p:spPr>
          <a:xfrm>
            <a:off x="205025" y="2164724"/>
            <a:ext cx="4134600" cy="42752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dirty="0" smtClean="0"/>
              <a:t>.</a:t>
            </a:r>
            <a:endParaRPr dirty="0"/>
          </a:p>
        </p:txBody>
      </p:sp>
      <p:grpSp>
        <p:nvGrpSpPr>
          <p:cNvPr id="145" name="Shape 92"/>
          <p:cNvGrpSpPr/>
          <p:nvPr/>
        </p:nvGrpSpPr>
        <p:grpSpPr>
          <a:xfrm>
            <a:off x="4969973" y="2164723"/>
            <a:ext cx="3800704" cy="2649304"/>
            <a:chOff x="-1" y="-1"/>
            <a:chExt cx="3800702" cy="2649302"/>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124612"/>
              <a:ext cx="3800702" cy="4000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endParaRPr dirty="0"/>
            </a:p>
          </p:txBody>
        </p:sp>
      </p:grpSp>
      <p:sp>
        <p:nvSpPr>
          <p:cNvPr id="7" name="Text Placeholder 6"/>
          <p:cNvSpPr>
            <a:spLocks noGrp="1"/>
          </p:cNvSpPr>
          <p:nvPr>
            <p:ph type="body" idx="1"/>
          </p:nvPr>
        </p:nvSpPr>
        <p:spPr>
          <a:xfrm>
            <a:off x="0" y="917294"/>
            <a:ext cx="9169400" cy="4226205"/>
          </a:xfrm>
        </p:spPr>
        <p:txBody>
          <a:bodyPr>
            <a:normAutofit fontScale="92500" lnSpcReduction="10000"/>
          </a:bodyPr>
          <a:lstStyle/>
          <a:p>
            <a:r>
              <a:rPr lang="en-IN" dirty="0" smtClean="0"/>
              <a:t>The model was developed on the basis of the no. of transactions that were made by customers in the year 2017.</a:t>
            </a:r>
          </a:p>
          <a:p>
            <a:r>
              <a:rPr lang="en-IN" dirty="0" smtClean="0"/>
              <a:t>Customers were categorized on the basis of parameters which were: Age, Gender, State, Wealth Segment and Job Industry Category.</a:t>
            </a:r>
          </a:p>
          <a:p>
            <a:r>
              <a:rPr lang="en-IN" dirty="0" smtClean="0"/>
              <a:t>Irrelevant fields belonging to the Transactions dataset were taken out.</a:t>
            </a:r>
          </a:p>
          <a:p>
            <a:r>
              <a:rPr lang="en-IN" dirty="0" smtClean="0"/>
              <a:t>By keeping the transactions dataset as a base for the model, information regarding customer parameters such as : Age, Gender ,State , Wealth Segment and Job Industry Category were taken from the Customer Demographic and Customer Address datasets.</a:t>
            </a:r>
          </a:p>
          <a:p>
            <a:r>
              <a:rPr lang="en-IN" dirty="0" smtClean="0"/>
              <a:t>Customer parameters from the above mentioned datasets were merged into the Transactions dataset on the basis of Customer id which was common to the three datasets : Transactions , Customer Demographic , Customer Address through VLOOKUP function in excel.</a:t>
            </a:r>
          </a:p>
          <a:p>
            <a:r>
              <a:rPr lang="en-IN" dirty="0" smtClean="0"/>
              <a:t>Thus the model was developed on the basis of the above mentioned analysis and is ready for the next step of analysis.</a:t>
            </a:r>
            <a:endParaRPr lang="en-IN"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51" name="Shape 100"/>
          <p:cNvSpPr/>
          <p:nvPr/>
        </p:nvSpPr>
        <p:spPr>
          <a:xfrm>
            <a:off x="205025" y="2164724"/>
            <a:ext cx="4134600" cy="42752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grpSp>
        <p:nvGrpSpPr>
          <p:cNvPr id="154" name="Shape 101"/>
          <p:cNvGrpSpPr/>
          <p:nvPr/>
        </p:nvGrpSpPr>
        <p:grpSpPr>
          <a:xfrm>
            <a:off x="4969973" y="2164723"/>
            <a:ext cx="3800704" cy="2649304"/>
            <a:chOff x="-1" y="-1"/>
            <a:chExt cx="3800702" cy="2649302"/>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124612"/>
              <a:ext cx="3800702" cy="4000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endParaRPr dirty="0"/>
            </a:p>
          </p:txBody>
        </p:sp>
      </p:grpSp>
      <p:sp>
        <p:nvSpPr>
          <p:cNvPr id="3" name="Text Placeholder 2"/>
          <p:cNvSpPr>
            <a:spLocks noGrp="1"/>
          </p:cNvSpPr>
          <p:nvPr>
            <p:ph type="body" idx="1"/>
          </p:nvPr>
        </p:nvSpPr>
        <p:spPr/>
        <p:txBody>
          <a:bodyPr/>
          <a:lstStyle/>
          <a:p>
            <a:r>
              <a:rPr lang="en-IN" dirty="0" smtClean="0"/>
              <a:t>Analysis on the model that was developed was done and then the following interpretations were made into visuals as follows:</a:t>
            </a:r>
          </a:p>
          <a:p>
            <a:r>
              <a:rPr lang="en-IN" dirty="0" smtClean="0"/>
              <a:t>Transactions by Brand                            </a:t>
            </a:r>
            <a:r>
              <a:rPr lang="en-IN" dirty="0">
                <a:hlinkClick r:id="rId2"/>
              </a:rPr>
              <a:t>Transactions by Brand.pdf</a:t>
            </a:r>
            <a:endParaRPr lang="en-IN" dirty="0" smtClean="0"/>
          </a:p>
          <a:p>
            <a:r>
              <a:rPr lang="en-IN" dirty="0" smtClean="0"/>
              <a:t>Transactions by Age                               </a:t>
            </a:r>
            <a:r>
              <a:rPr lang="en-IN" dirty="0">
                <a:hlinkClick r:id="rId3"/>
              </a:rPr>
              <a:t>Transactions by Age Group.pdf</a:t>
            </a:r>
            <a:endParaRPr lang="en-IN" dirty="0" smtClean="0"/>
          </a:p>
          <a:p>
            <a:r>
              <a:rPr lang="en-IN" dirty="0" smtClean="0"/>
              <a:t>Transactions by State                             </a:t>
            </a:r>
            <a:r>
              <a:rPr lang="en-IN" dirty="0">
                <a:hlinkClick r:id="rId4"/>
              </a:rPr>
              <a:t>Transactions by State.pdf</a:t>
            </a:r>
            <a:endParaRPr lang="en-IN" dirty="0" smtClean="0"/>
          </a:p>
          <a:p>
            <a:r>
              <a:rPr lang="en-IN" dirty="0" smtClean="0"/>
              <a:t>Transactions by Wealth Segment           </a:t>
            </a:r>
            <a:r>
              <a:rPr lang="en-IN" dirty="0">
                <a:hlinkClick r:id="rId5"/>
              </a:rPr>
              <a:t>Transactions by Wealth Segment.pdf</a:t>
            </a:r>
            <a:endParaRPr lang="en-IN" dirty="0" smtClean="0"/>
          </a:p>
          <a:p>
            <a:r>
              <a:rPr lang="en-IN" dirty="0" smtClean="0"/>
              <a:t>Transactions by Job Industry Category   </a:t>
            </a:r>
            <a:r>
              <a:rPr lang="en-IN" dirty="0">
                <a:hlinkClick r:id="rId6"/>
              </a:rPr>
              <a:t>Transactions by JobCategory.pdf</a:t>
            </a:r>
            <a:endParaRPr lang="en-IN" dirty="0" smtClean="0"/>
          </a:p>
          <a:p>
            <a:r>
              <a:rPr lang="en-IN" dirty="0" smtClean="0"/>
              <a:t>Transactions by Gender                          </a:t>
            </a:r>
            <a:r>
              <a:rPr lang="en-IN" dirty="0">
                <a:hlinkClick r:id="rId7"/>
              </a:rPr>
              <a:t>Transactions by Gender.pdf</a:t>
            </a:r>
            <a:endParaRPr lang="en-IN"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smtClean="0"/>
              <a:t>Conclusions based on Interpretation</a:t>
            </a:r>
            <a:endParaRPr dirty="0"/>
          </a:p>
        </p:txBody>
      </p:sp>
      <p:sp>
        <p:nvSpPr>
          <p:cNvPr id="150" name="Shape 99"/>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51" name="Shape 100"/>
          <p:cNvSpPr/>
          <p:nvPr/>
        </p:nvSpPr>
        <p:spPr>
          <a:xfrm>
            <a:off x="205025" y="2164724"/>
            <a:ext cx="4134600" cy="42752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grpSp>
        <p:nvGrpSpPr>
          <p:cNvPr id="154" name="Shape 101"/>
          <p:cNvGrpSpPr/>
          <p:nvPr/>
        </p:nvGrpSpPr>
        <p:grpSpPr>
          <a:xfrm>
            <a:off x="4969973" y="2164723"/>
            <a:ext cx="3800704" cy="2649304"/>
            <a:chOff x="-1" y="-1"/>
            <a:chExt cx="3800702" cy="2649302"/>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124612"/>
              <a:ext cx="3800702" cy="4000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endParaRPr dirty="0"/>
            </a:p>
          </p:txBody>
        </p:sp>
      </p:grpSp>
      <p:sp>
        <p:nvSpPr>
          <p:cNvPr id="3" name="Text Placeholder 2"/>
          <p:cNvSpPr>
            <a:spLocks noGrp="1"/>
          </p:cNvSpPr>
          <p:nvPr>
            <p:ph type="body" idx="1"/>
          </p:nvPr>
        </p:nvSpPr>
        <p:spPr/>
        <p:txBody>
          <a:bodyPr>
            <a:normAutofit fontScale="85000" lnSpcReduction="20000"/>
          </a:bodyPr>
          <a:lstStyle/>
          <a:p>
            <a:r>
              <a:rPr lang="en-IN" dirty="0" smtClean="0"/>
              <a:t>The total number of transactions that were made in the year 2017 were : 16516.</a:t>
            </a:r>
          </a:p>
          <a:p>
            <a:r>
              <a:rPr lang="en-IN" dirty="0" smtClean="0"/>
              <a:t>The total number of transactions that were made by Female customers were: 8227.</a:t>
            </a:r>
          </a:p>
          <a:p>
            <a:r>
              <a:rPr lang="en-IN" dirty="0" smtClean="0"/>
              <a:t>The total number of transactions that were made by Male customers were: 7929.</a:t>
            </a:r>
          </a:p>
          <a:p>
            <a:r>
              <a:rPr lang="en-IN" dirty="0" smtClean="0"/>
              <a:t>The total number of transactions that were made by customers who belonged to NSW : 8590</a:t>
            </a:r>
          </a:p>
          <a:p>
            <a:r>
              <a:rPr lang="en-IN" dirty="0" smtClean="0"/>
              <a:t>The total number of transactions that were made by customers who belonged to Mass Customers Segment were : 8109</a:t>
            </a:r>
          </a:p>
          <a:p>
            <a:r>
              <a:rPr lang="en-IN" dirty="0" smtClean="0"/>
              <a:t>The total number of transactions that were made by customers who belonged to the age group 41-50 were : 5567</a:t>
            </a:r>
          </a:p>
          <a:p>
            <a:r>
              <a:rPr lang="en-IN" dirty="0" smtClean="0"/>
              <a:t>Thus the above mentioned data is the maximum amount of transactions made by customers who are categorized into different categories such as : Gender, State ,Wealth Segment , Age Group.</a:t>
            </a:r>
          </a:p>
          <a:p>
            <a:r>
              <a:rPr lang="en-IN" dirty="0" smtClean="0"/>
              <a:t>In order to support my above mentioned conclusions I have created a dashboard that contains visuals regarding the above conclusions which I have attached below</a:t>
            </a:r>
            <a:r>
              <a:rPr lang="en-IN" dirty="0" smtClean="0"/>
              <a:t>.</a:t>
            </a:r>
          </a:p>
          <a:p>
            <a:r>
              <a:rPr lang="en-IN" dirty="0">
                <a:hlinkClick r:id="rId2"/>
              </a:rPr>
              <a:t>KPMG TASK 3 Answer.pdf</a:t>
            </a:r>
            <a:endParaRPr lang="en-IN" dirty="0"/>
          </a:p>
        </p:txBody>
      </p:sp>
    </p:spTree>
    <p:extLst>
      <p:ext uri="{BB962C8B-B14F-4D97-AF65-F5344CB8AC3E}">
        <p14:creationId xmlns:p14="http://schemas.microsoft.com/office/powerpoint/2010/main" val="385216767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smtClean="0"/>
              <a:t>Recommendations based on Conclusions to target New Customers</a:t>
            </a:r>
            <a:endParaRPr dirty="0"/>
          </a:p>
        </p:txBody>
      </p:sp>
      <p:sp>
        <p:nvSpPr>
          <p:cNvPr id="150" name="Shape 99"/>
          <p:cNvSpPr/>
          <p:nvPr/>
        </p:nvSpPr>
        <p:spPr>
          <a:xfrm>
            <a:off x="205025" y="1083299"/>
            <a:ext cx="8565600" cy="50850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51" name="Shape 100"/>
          <p:cNvSpPr/>
          <p:nvPr/>
        </p:nvSpPr>
        <p:spPr>
          <a:xfrm>
            <a:off x="205025" y="2164724"/>
            <a:ext cx="4134600" cy="42752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grpSp>
        <p:nvGrpSpPr>
          <p:cNvPr id="154" name="Shape 101"/>
          <p:cNvGrpSpPr/>
          <p:nvPr/>
        </p:nvGrpSpPr>
        <p:grpSpPr>
          <a:xfrm>
            <a:off x="4969973" y="2164723"/>
            <a:ext cx="3800704" cy="2649304"/>
            <a:chOff x="-1" y="-1"/>
            <a:chExt cx="3800702" cy="2649302"/>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124612"/>
              <a:ext cx="3800702" cy="4000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endParaRPr dirty="0"/>
            </a:p>
          </p:txBody>
        </p:sp>
      </p:grpSp>
      <p:sp>
        <p:nvSpPr>
          <p:cNvPr id="3" name="Text Placeholder 2"/>
          <p:cNvSpPr>
            <a:spLocks noGrp="1"/>
          </p:cNvSpPr>
          <p:nvPr>
            <p:ph type="body" idx="1"/>
          </p:nvPr>
        </p:nvSpPr>
        <p:spPr/>
        <p:txBody>
          <a:bodyPr>
            <a:normAutofit/>
          </a:bodyPr>
          <a:lstStyle/>
          <a:p>
            <a:r>
              <a:rPr lang="en-IN" dirty="0" smtClean="0"/>
              <a:t>Based on the conclusions from the interpretations of the developed model I hereby provide the following recommendations in order to target the new customers :</a:t>
            </a:r>
          </a:p>
          <a:p>
            <a:r>
              <a:rPr lang="en-IN" dirty="0" smtClean="0"/>
              <a:t>Focus more on customers who are </a:t>
            </a:r>
            <a:r>
              <a:rPr lang="en-IN" b="1" dirty="0" smtClean="0"/>
              <a:t>females</a:t>
            </a:r>
            <a:r>
              <a:rPr lang="en-IN" dirty="0" smtClean="0"/>
              <a:t>.</a:t>
            </a:r>
          </a:p>
          <a:p>
            <a:r>
              <a:rPr lang="en-IN" dirty="0" smtClean="0"/>
              <a:t>Focus more on customers who belong to the age group </a:t>
            </a:r>
            <a:r>
              <a:rPr lang="en-IN" b="1" dirty="0" smtClean="0"/>
              <a:t>41-50</a:t>
            </a:r>
            <a:r>
              <a:rPr lang="en-IN" dirty="0" smtClean="0"/>
              <a:t>.</a:t>
            </a:r>
          </a:p>
          <a:p>
            <a:r>
              <a:rPr lang="en-IN" dirty="0" smtClean="0"/>
              <a:t>Focus more on customers who belong to the state </a:t>
            </a:r>
            <a:r>
              <a:rPr lang="en-IN" b="1" dirty="0" smtClean="0"/>
              <a:t>NSW</a:t>
            </a:r>
            <a:r>
              <a:rPr lang="en-IN" dirty="0" smtClean="0"/>
              <a:t>.</a:t>
            </a:r>
          </a:p>
          <a:p>
            <a:r>
              <a:rPr lang="en-IN" dirty="0" smtClean="0"/>
              <a:t>Focus more on customers who belong to the </a:t>
            </a:r>
            <a:r>
              <a:rPr lang="en-IN" b="1" dirty="0" smtClean="0"/>
              <a:t>Mass Customers</a:t>
            </a:r>
            <a:r>
              <a:rPr lang="en-IN" dirty="0" smtClean="0"/>
              <a:t> Category of the Wealth Segment category.</a:t>
            </a:r>
          </a:p>
          <a:p>
            <a:r>
              <a:rPr lang="en-IN" dirty="0" smtClean="0"/>
              <a:t>Focus more on customers who belong to the 3 job categories :</a:t>
            </a:r>
            <a:r>
              <a:rPr lang="en-IN" b="1" dirty="0" smtClean="0"/>
              <a:t> Manufacturing, Financial Services and Health </a:t>
            </a:r>
          </a:p>
          <a:p>
            <a:endParaRPr lang="en-IN" dirty="0"/>
          </a:p>
        </p:txBody>
      </p:sp>
    </p:spTree>
    <p:extLst>
      <p:ext uri="{BB962C8B-B14F-4D97-AF65-F5344CB8AC3E}">
        <p14:creationId xmlns:p14="http://schemas.microsoft.com/office/powerpoint/2010/main" val="146423583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408</TotalTime>
  <Words>633</Words>
  <Application>Microsoft Office PowerPoint</Application>
  <PresentationFormat>On-screen Show (16:9)</PresentationFormat>
  <Paragraphs>48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ANANTHARAMAN</dc:creator>
  <cp:lastModifiedBy>ANANTHARAMAN</cp:lastModifiedBy>
  <cp:revision>28</cp:revision>
  <dcterms:modified xsi:type="dcterms:W3CDTF">2023-03-25T11:17:06Z</dcterms:modified>
</cp:coreProperties>
</file>