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72" r:id="rId7"/>
    <p:sldId id="266" r:id="rId8"/>
    <p:sldId id="267" r:id="rId9"/>
    <p:sldId id="270" r:id="rId10"/>
    <p:sldId id="259" r:id="rId11"/>
    <p:sldId id="261" r:id="rId12"/>
    <p:sldId id="271" r:id="rId13"/>
    <p:sldId id="268" r:id="rId14"/>
    <p:sldId id="262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E09A9-1A1E-48D3-8EFD-02E39A41ABD5}" v="356" dt="2023-04-27T01:39:09.801"/>
    <p1510:client id="{43B5685F-98D0-41AE-876B-40CCF166CEA3}" v="1220" dt="2023-04-26T17:09:19.741"/>
    <p1510:client id="{55E5BEB5-28A2-449E-859D-4EB648BDCB3E}" v="484" dt="2023-04-27T02:32:14.505"/>
    <p1510:client id="{BA86BF7E-DF51-496B-B83A-2A311710AC15}" v="516" dt="2023-04-26T14:18:28.288"/>
    <p1510:client id="{BD6374C2-229E-46A7-BD7C-8D0FF7B4B525}" v="83" dt="2023-04-26T13:40:47.731"/>
    <p1510:client id="{D06A372A-3E1D-438A-9BE3-65F3392E2E3A}" v="683" dt="2023-04-26T23:05:09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27A0-ECE6-C574-711D-54510D8CB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E33AC-5CBE-1103-86F3-97054E47F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AD5C9-5A5C-541D-DCBF-68FC8FB9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69C3-5C39-4959-ACA9-24CC3ED20406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CFB4F-FD89-0DE4-C40B-AD82221B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F7690-0F4C-45B8-2BCF-FF1A6BAA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7326-5310-46B3-8DFE-83744031E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01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DF3A-FC52-D6C7-38DF-B80D5059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52448-4AE0-3360-65CC-9F8D9BEBE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34FFD-A480-8652-1203-3616ADF9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69C3-5C39-4959-ACA9-24CC3ED20406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5ECF1-AEC1-D61E-95C8-DEAA4526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2C856-01D8-A465-7D82-6B7C48A7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7326-5310-46B3-8DFE-83744031E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15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8B78E-9A47-6CC7-844D-B40919A58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D48DF-4AF6-DADD-A023-7A2A20D59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83264-97D1-B966-00BA-4294135E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69C3-5C39-4959-ACA9-24CC3ED20406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F0C4C-76A9-AA26-E859-DC33208B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D3729-0CCB-2819-307D-3B0647F0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7326-5310-46B3-8DFE-83744031E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38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274D-5E23-9FA3-E06A-96844DFE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B4488-2DD2-7F9C-DEDD-A6BC21547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DB870-B46A-B4A6-C0E5-58848864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69C3-5C39-4959-ACA9-24CC3ED20406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52C46-2303-BC1B-E5D6-E19BD794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EA683-2B2D-A9CC-20E4-D75A2ED3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7326-5310-46B3-8DFE-83744031E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05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7A5A-A82D-6FE8-9F95-514584FF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C0D87-2673-7BF6-0CCF-1FA711AD1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5B319-36A0-2683-1907-980A2AC2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69C3-5C39-4959-ACA9-24CC3ED20406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F370D-ADA8-D973-3B5F-CDA406EE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8074F-96DB-2C90-B694-F95E56DF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7326-5310-46B3-8DFE-83744031E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41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0F3C-E0A6-A754-0020-D0DE09B9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811A-3EF7-2ABC-FF32-09F4773BC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59EDB-6ED4-DF18-50F3-CADCFB68F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EA418-4BB5-D7C8-28F7-85270BAD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69C3-5C39-4959-ACA9-24CC3ED20406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90E4D-B1C8-6581-082D-F7AD56D6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7D519-A434-B3C3-F780-7B9E0741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7326-5310-46B3-8DFE-83744031E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04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1E62-3D18-09D7-05B6-BC4522F6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C025E-5524-C69F-55E8-338202BDA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69D60-7694-AEE3-3699-683AA2C00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562A5-B596-5D4F-DD87-6E64050D3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0B083-0EA9-B981-DC29-0B1D5D65E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05D48-9239-AF69-B70E-829F4ABE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69C3-5C39-4959-ACA9-24CC3ED20406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A17DF-5164-31AC-2ADF-E679F462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AD5BB-873A-DA7E-A642-31AD1E50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7326-5310-46B3-8DFE-83744031E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26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36A0-C3FF-A0F2-B562-5FC5A1A0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342C5-9E3D-89D2-2D5E-A8FDDC3D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69C3-5C39-4959-ACA9-24CC3ED20406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55A80-A28B-A4D5-084D-4EFA5CFA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0A01C-F579-8C73-746F-D74AC1C1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7326-5310-46B3-8DFE-83744031E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71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6EF8B1-8CD8-9800-672F-651C9C39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69C3-5C39-4959-ACA9-24CC3ED20406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04577-263D-BC6C-D17A-EC5A28CA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60A78-479B-C262-74DC-C39D63D8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7326-5310-46B3-8DFE-83744031E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83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C363-976F-F5EA-5702-92EEB1FB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7630-A413-64F4-FF74-37C28E23A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27A93-C2CE-B9AA-E7E7-347687AF0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A51AA-161D-EEE0-2F82-8BDB938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69C3-5C39-4959-ACA9-24CC3ED20406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AAF26-C1C5-F961-1BCC-6CD462BE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11DD2-17F1-87E5-894F-502FB162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7326-5310-46B3-8DFE-83744031E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18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E648-8230-FA36-2849-787CE887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A9F67F-8931-515C-F6DA-E4C98B2CF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35C56-23E5-458A-D226-992D4ABB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0245A-0C6F-9F00-8D96-92C431E7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69C3-5C39-4959-ACA9-24CC3ED20406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69273-CE53-A47A-96D9-10946BA6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CBF29-9829-88D5-3AD4-EA4BB698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7326-5310-46B3-8DFE-83744031E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6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979FA-DD89-5374-BAF9-1F03E758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E7CF5-EBFF-9245-38A7-4B49EEBD6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C9A43-6918-5848-4E48-F6D0AF11C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C69C3-5C39-4959-ACA9-24CC3ED20406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5F3BB-4122-BEC0-B2EF-5C44DE14D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D4C79-81B4-BFFB-3347-85050EC0E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97326-5310-46B3-8DFE-83744031E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93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DEE6-291E-E7DB-9355-E0F66B869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cs typeface="Calibri Light"/>
              </a:rPr>
              <a:t>CS 230 Project</a:t>
            </a:r>
            <a:br>
              <a:rPr lang="en-IN" dirty="0">
                <a:cs typeface="Calibri Light"/>
              </a:rPr>
            </a:br>
            <a:r>
              <a:rPr lang="en-IN" sz="2800" dirty="0">
                <a:cs typeface="Calibri Light"/>
              </a:rPr>
              <a:t>(</a:t>
            </a:r>
            <a:r>
              <a:rPr lang="en-IN" sz="2800" dirty="0" err="1">
                <a:cs typeface="Calibri Light"/>
              </a:rPr>
              <a:t>IntelLigent</a:t>
            </a:r>
            <a:r>
              <a:rPr lang="en-IN" sz="2800" dirty="0">
                <a:cs typeface="Calibri Light"/>
              </a:rPr>
              <a:t> Prefetchers)</a:t>
            </a:r>
            <a:endParaRPr lang="en-IN" dirty="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035C1-071E-0DCC-89A3-C9C1E64F0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b="1" dirty="0">
                <a:cs typeface="Calibri"/>
              </a:rPr>
              <a:t>Data Prefetching for Graphs, SPEC, CPU, servers and SAT workloads</a:t>
            </a:r>
          </a:p>
          <a:p>
            <a:r>
              <a:rPr lang="en-IN" dirty="0">
                <a:cs typeface="Calibri"/>
              </a:rPr>
              <a:t>Josyula Venkata Aditya – 210050075</a:t>
            </a:r>
          </a:p>
          <a:p>
            <a:r>
              <a:rPr lang="en-IN" dirty="0">
                <a:cs typeface="Calibri"/>
              </a:rPr>
              <a:t>Ananth Krishna Kidambi – 210051002</a:t>
            </a:r>
          </a:p>
          <a:p>
            <a:r>
              <a:rPr lang="en-IN" dirty="0">
                <a:cs typeface="Calibri"/>
              </a:rPr>
              <a:t>Guramrit Singh - 210050061</a:t>
            </a:r>
          </a:p>
        </p:txBody>
      </p:sp>
    </p:spTree>
    <p:extLst>
      <p:ext uri="{BB962C8B-B14F-4D97-AF65-F5344CB8AC3E}">
        <p14:creationId xmlns:p14="http://schemas.microsoft.com/office/powerpoint/2010/main" val="4052903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A5C6-DD01-B918-CE14-EE806096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% Difference: IPCP vs PAP</a:t>
            </a:r>
          </a:p>
        </p:txBody>
      </p:sp>
      <p:pic>
        <p:nvPicPr>
          <p:cNvPr id="4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44C5387D-CB3D-7548-1F71-064FAE797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648" y="1825624"/>
            <a:ext cx="8541620" cy="4234922"/>
          </a:xfrm>
        </p:spPr>
      </p:pic>
    </p:spTree>
    <p:extLst>
      <p:ext uri="{BB962C8B-B14F-4D97-AF65-F5344CB8AC3E}">
        <p14:creationId xmlns:p14="http://schemas.microsoft.com/office/powerpoint/2010/main" val="79430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54A0-AC3F-D289-873A-94C50909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Useful / Useless Prefetch Ratios</a:t>
            </a:r>
            <a:endParaRPr lang="en-US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ABCFF65-11F3-F86C-2F70-B9D53E88A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482" y="1825625"/>
            <a:ext cx="8785036" cy="4351338"/>
          </a:xfrm>
        </p:spPr>
      </p:pic>
    </p:spTree>
    <p:extLst>
      <p:ext uri="{BB962C8B-B14F-4D97-AF65-F5344CB8AC3E}">
        <p14:creationId xmlns:p14="http://schemas.microsoft.com/office/powerpoint/2010/main" val="1341249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DB79-445A-AE9C-579B-F826FE0D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Some numbers....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3CD8-E525-39DD-E1F1-D7E21CB9C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Geometric mean of the ratio of IPC of PAP to IPCP = 1.0013</a:t>
            </a:r>
          </a:p>
          <a:p>
            <a:r>
              <a:rPr lang="en-US" dirty="0">
                <a:cs typeface="Calibri"/>
              </a:rPr>
              <a:t>Geometric mean of the ratio of IPC of PAP to no prefetching = </a:t>
            </a:r>
            <a:r>
              <a:rPr lang="en-US" dirty="0">
                <a:ea typeface="+mn-lt"/>
                <a:cs typeface="+mn-lt"/>
              </a:rPr>
              <a:t>1.1476</a:t>
            </a:r>
          </a:p>
          <a:p>
            <a:r>
              <a:rPr lang="en-US" dirty="0">
                <a:cs typeface="Calibri"/>
              </a:rPr>
              <a:t>Geometric mean of the ratio of IPC of PAP to IPCP on graph traces = </a:t>
            </a:r>
            <a:r>
              <a:rPr lang="en-US" dirty="0">
                <a:ea typeface="+mn-lt"/>
                <a:cs typeface="+mn-lt"/>
              </a:rPr>
              <a:t>1.002645488496508</a:t>
            </a:r>
          </a:p>
        </p:txBody>
      </p:sp>
    </p:spTree>
    <p:extLst>
      <p:ext uri="{BB962C8B-B14F-4D97-AF65-F5344CB8AC3E}">
        <p14:creationId xmlns:p14="http://schemas.microsoft.com/office/powerpoint/2010/main" val="3580340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3DA2-F735-3D15-BBA1-BA747F11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9241D-A905-6768-0D4E-D2C7C989B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It has been generally observed that if there are many different page consecutive accesses in the program, then our optimization performs well.</a:t>
            </a:r>
          </a:p>
          <a:p>
            <a:r>
              <a:rPr lang="en-US" dirty="0">
                <a:cs typeface="Calibri"/>
              </a:rPr>
              <a:t>An example of this is </a:t>
            </a:r>
            <a:r>
              <a:rPr lang="en-US" dirty="0" err="1">
                <a:cs typeface="Calibri"/>
              </a:rPr>
              <a:t>bfs</a:t>
            </a:r>
            <a:r>
              <a:rPr lang="en-US" dirty="0">
                <a:cs typeface="Calibri"/>
              </a:rPr>
              <a:t>, where not being able to pre-fetch from a different page may be a significant disadvantage.</a:t>
            </a:r>
          </a:p>
          <a:p>
            <a:r>
              <a:rPr lang="en-US" dirty="0">
                <a:cs typeface="Calibri"/>
              </a:rPr>
              <a:t>Another possible optimization would be to use next line prefetching in the LLC, which reduces the number of misses in the LLC. </a:t>
            </a:r>
          </a:p>
        </p:txBody>
      </p:sp>
    </p:spTree>
    <p:extLst>
      <p:ext uri="{BB962C8B-B14F-4D97-AF65-F5344CB8AC3E}">
        <p14:creationId xmlns:p14="http://schemas.microsoft.com/office/powerpoint/2010/main" val="362818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14E1-85C3-6254-2E0D-C3FD1F82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180A-B76F-7DE1-4925-9DE2B48F9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expected jump in IPC is not obtained in some cases due to the following reasons-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When a prefetch spans more than one page, we fetch a new physical address only once and stop the prefetching if the prefetches span across more pages. This results in a decrease in IPC for some traces.</a:t>
            </a:r>
          </a:p>
          <a:p>
            <a:pPr lvl="1"/>
            <a:r>
              <a:rPr lang="en-US" dirty="0">
                <a:cs typeface="Calibri"/>
              </a:rPr>
              <a:t>We also prevent merging of requests in the TLBs from the prefetcher with those from the instructions, and this results in an increase in the number of TLB accesses.</a:t>
            </a:r>
          </a:p>
          <a:p>
            <a:pPr lvl="1"/>
            <a:r>
              <a:rPr lang="en-US" dirty="0">
                <a:cs typeface="Calibri"/>
              </a:rPr>
              <a:t>In case the memory accesses are random, then this results in an overhead due to the extra TLB accesses.</a:t>
            </a:r>
          </a:p>
          <a:p>
            <a:pPr marL="457200" lvl="1" indent="0">
              <a:buNone/>
            </a:pPr>
            <a:r>
              <a:rPr lang="en-US" sz="1100" dirty="0">
                <a:cs typeface="Calibri"/>
              </a:rPr>
              <a:t>Note – We also didn't focus much on parameter tuning and focused more on ensuring the correctness of the code.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0659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83F3-D2E8-07FC-186D-71C802C62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Thank 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6A1C1-A6AC-523A-E41E-D2F7D4EBC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1806"/>
            <a:ext cx="9144000" cy="1655762"/>
          </a:xfrm>
        </p:spPr>
        <p:txBody>
          <a:bodyPr/>
          <a:lstStyle/>
          <a:p>
            <a:r>
              <a:rPr lang="en-US" dirty="0"/>
              <a:t>This presentation is the culmination of an extremely intensive journey of  14 hours of continuous debugging and packet tracing in </a:t>
            </a:r>
            <a:r>
              <a:rPr lang="en-US" dirty="0" err="1"/>
              <a:t>ChampSim</a:t>
            </a:r>
            <a:r>
              <a:rPr lang="en-US" dirty="0"/>
              <a:t>. Hope you enjoyed this presentation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83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5DD6-D39B-616C-6A0E-D372E931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cs typeface="Calibri Light"/>
              </a:rPr>
              <a:t>The</a:t>
            </a:r>
            <a:r>
              <a:rPr lang="en-US" dirty="0">
                <a:cs typeface="Calibri Light"/>
              </a:rPr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5453-C800-7F9A-B1B3-71CD982A1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 panose="020F0502020204030204"/>
              </a:rPr>
              <a:t>Firstly, what are prefetchers?</a:t>
            </a:r>
          </a:p>
          <a:p>
            <a:r>
              <a:rPr lang="en-US" dirty="0">
                <a:ea typeface="+mn-lt"/>
                <a:cs typeface="+mn-lt"/>
              </a:rPr>
              <a:t>A prefetcher is a mechanism designed to improve performance by predicting what data will be needed next and loading it into caches before it is actually requested by the processor.</a:t>
            </a:r>
          </a:p>
          <a:p>
            <a:r>
              <a:rPr lang="en-US" dirty="0">
                <a:ea typeface="+mn-lt"/>
                <a:cs typeface="+mn-lt"/>
              </a:rPr>
              <a:t>The instruction pointer classifier based prefetching (</a:t>
            </a:r>
            <a:r>
              <a:rPr lang="en-US" b="1" i="1" dirty="0">
                <a:ea typeface="+mn-lt"/>
                <a:cs typeface="+mn-lt"/>
              </a:rPr>
              <a:t>IPCP</a:t>
            </a:r>
            <a:r>
              <a:rPr lang="en-US" dirty="0">
                <a:ea typeface="+mn-lt"/>
                <a:cs typeface="+mn-lt"/>
              </a:rPr>
              <a:t>) uses the fact that in different situations, different types of prefetching are optimal for different instruction pointers, thus selecting between constant stride prefetching, complex stride prefetching and stream prefetching.</a:t>
            </a:r>
          </a:p>
          <a:p>
            <a:r>
              <a:rPr lang="en-US" dirty="0">
                <a:ea typeface="+mn-lt"/>
                <a:cs typeface="+mn-lt"/>
              </a:rPr>
              <a:t>The goal of this project was to improve upon this idea.</a:t>
            </a:r>
            <a:endParaRPr lang="en-US" dirty="0"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605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6972-BEA7-EA98-711E-50819ADA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Observations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C760-B879-36B7-5570-15A6369E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Firstly, we observed that TLB communication wasn't being used in the original implementation. So, we thought if using the TLB could lead to a possible optimization.</a:t>
            </a:r>
          </a:p>
          <a:p>
            <a:r>
              <a:rPr lang="en-US" dirty="0">
                <a:cs typeface="Calibri"/>
              </a:rPr>
              <a:t>Secondly, it was observed that the number of page breaks that happen in the IPCP due to the prefetch physical address crossing the page boundary was large. </a:t>
            </a:r>
          </a:p>
          <a:p>
            <a:r>
              <a:rPr lang="en-US" dirty="0">
                <a:cs typeface="Calibri"/>
              </a:rPr>
              <a:t>3.2 lakh/22 lakh prefetches in 482-sphinx trace and</a:t>
            </a:r>
          </a:p>
          <a:p>
            <a:r>
              <a:rPr lang="en-US" dirty="0">
                <a:cs typeface="Calibri"/>
              </a:rPr>
              <a:t>12 lakh/ 40 lakh prefetches in 450-soplex trace are not issued due to overflowing page boundaries.</a:t>
            </a:r>
          </a:p>
          <a:p>
            <a:r>
              <a:rPr lang="en-US" dirty="0">
                <a:cs typeface="Calibri"/>
              </a:rPr>
              <a:t>This lead us to our optimization : Page-Aware-Prefetching (PAP)</a:t>
            </a:r>
          </a:p>
        </p:txBody>
      </p:sp>
    </p:spTree>
    <p:extLst>
      <p:ext uri="{BB962C8B-B14F-4D97-AF65-F5344CB8AC3E}">
        <p14:creationId xmlns:p14="http://schemas.microsoft.com/office/powerpoint/2010/main" val="399336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3A3E-8897-BC4E-4E1E-64A66D21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Page Aware Prefetching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DCBF-4331-5AF7-F714-7E7375B5D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For traces where there is </a:t>
            </a:r>
            <a:r>
              <a:rPr lang="en-US" b="1" dirty="0">
                <a:cs typeface="Calibri"/>
              </a:rPr>
              <a:t>less</a:t>
            </a:r>
            <a:r>
              <a:rPr lang="en-US" dirty="0">
                <a:cs typeface="Calibri"/>
              </a:rPr>
              <a:t> spatial locality in data access patterns, the prefetch addresses could potentially go out of pages.</a:t>
            </a:r>
          </a:p>
          <a:p>
            <a:r>
              <a:rPr lang="en-US" dirty="0">
                <a:cs typeface="Calibri"/>
              </a:rPr>
              <a:t>We propose an optimization that </a:t>
            </a:r>
            <a:r>
              <a:rPr lang="en-US" i="1" dirty="0">
                <a:cs typeface="Calibri"/>
              </a:rPr>
              <a:t>breaks these boundaries </a:t>
            </a:r>
            <a:r>
              <a:rPr lang="en-US" dirty="0">
                <a:cs typeface="Calibri"/>
              </a:rPr>
              <a:t>:)</a:t>
            </a:r>
          </a:p>
          <a:p>
            <a:r>
              <a:rPr lang="en-US" dirty="0">
                <a:cs typeface="Calibri"/>
              </a:rPr>
              <a:t>In essence, we fetch the physical page addresses whose virtual addresses the prefetcher is trying to prefetch.</a:t>
            </a:r>
          </a:p>
          <a:p>
            <a:r>
              <a:rPr lang="en-US" dirty="0">
                <a:cs typeface="Calibri"/>
              </a:rPr>
              <a:t>We make requests to the TLB in order to get physical addresses and page allocations.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406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6113-6F46-9933-EA50-9ECA08E8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10K feet view of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19D2E-BB05-3DEC-AE67-45E97E779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Whenever a physical prefetch address goes out of the page, we record the virtual address corresponding to this address and store it in a </a:t>
            </a:r>
            <a:r>
              <a:rPr lang="en-US" b="1" i="1" dirty="0" err="1">
                <a:cs typeface="Calibri"/>
              </a:rPr>
              <a:t>pending_translations</a:t>
            </a:r>
            <a:r>
              <a:rPr lang="en-US" i="1" dirty="0">
                <a:cs typeface="Calibri"/>
              </a:rPr>
              <a:t> </a:t>
            </a:r>
            <a:r>
              <a:rPr lang="en-US" dirty="0">
                <a:cs typeface="Calibri"/>
              </a:rPr>
              <a:t>buffer. </a:t>
            </a:r>
          </a:p>
          <a:p>
            <a:r>
              <a:rPr lang="en-US" dirty="0">
                <a:cs typeface="Calibri"/>
              </a:rPr>
              <a:t>Here we also store information such as the current cycle, number of pending prefetches, stride value etc.</a:t>
            </a:r>
          </a:p>
          <a:p>
            <a:r>
              <a:rPr lang="en-US" dirty="0">
                <a:cs typeface="Calibri"/>
              </a:rPr>
              <a:t>We then issue a read request to </a:t>
            </a:r>
            <a:r>
              <a:rPr lang="en-US" b="1" i="1" dirty="0">
                <a:cs typeface="Calibri"/>
              </a:rPr>
              <a:t>DTLB</a:t>
            </a:r>
            <a:r>
              <a:rPr lang="en-US" b="1" dirty="0">
                <a:cs typeface="Calibri"/>
              </a:rPr>
              <a:t> </a:t>
            </a:r>
            <a:r>
              <a:rPr lang="en-US" dirty="0">
                <a:cs typeface="Calibri"/>
              </a:rPr>
              <a:t>for the virtual address, which would then return us the physical address corresponding to that virtual address after some cycles. </a:t>
            </a:r>
          </a:p>
          <a:p>
            <a:r>
              <a:rPr lang="en-US" dirty="0">
                <a:cs typeface="Calibri"/>
              </a:rPr>
              <a:t>i.e. if (&lt;</a:t>
            </a:r>
            <a:r>
              <a:rPr lang="en-US" dirty="0" err="1">
                <a:cs typeface="Calibri"/>
              </a:rPr>
              <a:t>phy_addr</a:t>
            </a:r>
            <a:r>
              <a:rPr lang="en-US" dirty="0">
                <a:cs typeface="Calibri"/>
              </a:rPr>
              <a:t>&gt; + 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cs typeface="Calibri"/>
              </a:rPr>
              <a:t>) caused a page break, then we request the physical address of (&lt;</a:t>
            </a:r>
            <a:r>
              <a:rPr lang="en-US" dirty="0" err="1">
                <a:cs typeface="Calibri"/>
              </a:rPr>
              <a:t>virt_addr</a:t>
            </a:r>
            <a:r>
              <a:rPr lang="en-US" dirty="0">
                <a:cs typeface="Calibri"/>
              </a:rPr>
              <a:t>&gt; + 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cs typeface="Calibri"/>
              </a:rPr>
              <a:t>), where </a:t>
            </a:r>
            <a:r>
              <a:rPr lang="en-US" dirty="0" err="1">
                <a:cs typeface="Calibri"/>
              </a:rPr>
              <a:t>virt_addr</a:t>
            </a:r>
            <a:r>
              <a:rPr lang="en-US" dirty="0">
                <a:cs typeface="Calibri"/>
              </a:rPr>
              <a:t> corresponds to the virtual address of </a:t>
            </a:r>
            <a:r>
              <a:rPr lang="en-US" dirty="0" err="1">
                <a:cs typeface="Calibri"/>
              </a:rPr>
              <a:t>phy_addr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483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453317D-88B3-5C9A-964F-74BD0E8C754F}"/>
              </a:ext>
            </a:extLst>
          </p:cNvPr>
          <p:cNvSpPr/>
          <p:nvPr/>
        </p:nvSpPr>
        <p:spPr>
          <a:xfrm>
            <a:off x="845574" y="432619"/>
            <a:ext cx="2054942" cy="8554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Prefetcher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CAA820-35E3-2B5D-51F9-FB9047461C34}"/>
              </a:ext>
            </a:extLst>
          </p:cNvPr>
          <p:cNvSpPr/>
          <p:nvPr/>
        </p:nvSpPr>
        <p:spPr>
          <a:xfrm>
            <a:off x="7403690" y="589935"/>
            <a:ext cx="2467897" cy="6980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DTLB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1CDDD9-EA89-64FC-4B0F-182489BD9E64}"/>
              </a:ext>
            </a:extLst>
          </p:cNvPr>
          <p:cNvSpPr/>
          <p:nvPr/>
        </p:nvSpPr>
        <p:spPr>
          <a:xfrm>
            <a:off x="7434171" y="1288026"/>
            <a:ext cx="1276227" cy="7865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RQ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63AAAB-8EFF-BB9E-7930-EFC161463029}"/>
              </a:ext>
            </a:extLst>
          </p:cNvPr>
          <p:cNvSpPr/>
          <p:nvPr/>
        </p:nvSpPr>
        <p:spPr>
          <a:xfrm>
            <a:off x="8652387" y="1288026"/>
            <a:ext cx="1160206" cy="7865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MSHR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06CFDB-31DB-C4A8-5854-27EE46C28E9B}"/>
              </a:ext>
            </a:extLst>
          </p:cNvPr>
          <p:cNvSpPr/>
          <p:nvPr/>
        </p:nvSpPr>
        <p:spPr>
          <a:xfrm>
            <a:off x="7605252" y="3429000"/>
            <a:ext cx="2467897" cy="6980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STLB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241239-822B-E798-5679-2192276766E0}"/>
              </a:ext>
            </a:extLst>
          </p:cNvPr>
          <p:cNvSpPr/>
          <p:nvPr/>
        </p:nvSpPr>
        <p:spPr>
          <a:xfrm>
            <a:off x="7635733" y="4127091"/>
            <a:ext cx="1276227" cy="7865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RQ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526422-3E97-8974-C8A5-CA0B8E3B4CD1}"/>
              </a:ext>
            </a:extLst>
          </p:cNvPr>
          <p:cNvSpPr/>
          <p:nvPr/>
        </p:nvSpPr>
        <p:spPr>
          <a:xfrm>
            <a:off x="8853949" y="4127091"/>
            <a:ext cx="1160206" cy="7865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MSHR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0FBCA1-CB9F-D06F-286D-E573BEAD176F}"/>
              </a:ext>
            </a:extLst>
          </p:cNvPr>
          <p:cNvSpPr/>
          <p:nvPr/>
        </p:nvSpPr>
        <p:spPr>
          <a:xfrm>
            <a:off x="973394" y="1288026"/>
            <a:ext cx="1710812" cy="85540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TLB_REPLY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E63F5F-53AF-20CA-29CE-E6276BD2B8B7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2900516" y="860323"/>
            <a:ext cx="4533655" cy="820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35A68E-BF8B-CA69-D596-C8E0C705FECC}"/>
              </a:ext>
            </a:extLst>
          </p:cNvPr>
          <p:cNvSpPr txBox="1"/>
          <p:nvPr/>
        </p:nvSpPr>
        <p:spPr>
          <a:xfrm>
            <a:off x="3589266" y="407907"/>
            <a:ext cx="175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 of Page prefetch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BF63C89-53EC-2C2F-5B0E-63296912922B}"/>
              </a:ext>
            </a:extLst>
          </p:cNvPr>
          <p:cNvCxnSpPr>
            <a:stCxn id="4" idx="2"/>
            <a:endCxn id="5" idx="2"/>
          </p:cNvCxnSpPr>
          <p:nvPr/>
        </p:nvCxnSpPr>
        <p:spPr>
          <a:xfrm rot="16200000" flipH="1">
            <a:off x="8652387" y="1494503"/>
            <a:ext cx="12700" cy="1160205"/>
          </a:xfrm>
          <a:prstGeom prst="curvedConnector3">
            <a:avLst>
              <a:gd name="adj1" fmla="val 443226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6530C0-F111-00DA-3949-19CAF4576F5C}"/>
              </a:ext>
            </a:extLst>
          </p:cNvPr>
          <p:cNvSpPr txBox="1"/>
          <p:nvPr/>
        </p:nvSpPr>
        <p:spPr>
          <a:xfrm>
            <a:off x="7804356" y="2588031"/>
            <a:ext cx="150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DTLB miss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00E82F7-987C-1735-49A0-821702BF3315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H="1">
            <a:off x="8273847" y="1681316"/>
            <a:ext cx="1538746" cy="3232355"/>
          </a:xfrm>
          <a:prstGeom prst="curvedConnector4">
            <a:avLst>
              <a:gd name="adj1" fmla="val -103674"/>
              <a:gd name="adj2" fmla="val 14479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6EBCFC-28C2-AF60-C051-63AD0B2BE246}"/>
              </a:ext>
            </a:extLst>
          </p:cNvPr>
          <p:cNvSpPr txBox="1"/>
          <p:nvPr/>
        </p:nvSpPr>
        <p:spPr>
          <a:xfrm>
            <a:off x="11179277" y="1480791"/>
            <a:ext cx="1150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 Request to STLB</a:t>
            </a: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712404AA-4235-B90A-3B62-7DE76B850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335216"/>
              </p:ext>
            </p:extLst>
          </p:nvPr>
        </p:nvGraphicFramePr>
        <p:xfrm>
          <a:off x="1158567" y="3885653"/>
          <a:ext cx="305127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639">
                  <a:extLst>
                    <a:ext uri="{9D8B030D-6E8A-4147-A177-3AD203B41FA5}">
                      <a16:colId xmlns:a16="http://schemas.microsoft.com/office/drawing/2014/main" val="1324173266"/>
                    </a:ext>
                  </a:extLst>
                </a:gridCol>
                <a:gridCol w="1525639">
                  <a:extLst>
                    <a:ext uri="{9D8B030D-6E8A-4147-A177-3AD203B41FA5}">
                      <a16:colId xmlns:a16="http://schemas.microsoft.com/office/drawing/2014/main" val="2475863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Virtual page</a:t>
                      </a:r>
                    </a:p>
                    <a:p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Physical Page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3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836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36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95919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C7973FB-0CAE-93E4-85F4-D3D0FF2875E2}"/>
              </a:ext>
            </a:extLst>
          </p:cNvPr>
          <p:cNvSpPr txBox="1"/>
          <p:nvPr/>
        </p:nvSpPr>
        <p:spPr>
          <a:xfrm>
            <a:off x="2025445" y="5889522"/>
            <a:ext cx="175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Page Table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083F377-BB34-7D7C-A76F-38E6F9AE0BB2}"/>
              </a:ext>
            </a:extLst>
          </p:cNvPr>
          <p:cNvCxnSpPr>
            <a:stCxn id="7" idx="2"/>
            <a:endCxn id="8" idx="2"/>
          </p:cNvCxnSpPr>
          <p:nvPr/>
        </p:nvCxnSpPr>
        <p:spPr>
          <a:xfrm rot="16200000" flipH="1">
            <a:off x="8853949" y="4333568"/>
            <a:ext cx="12700" cy="1160205"/>
          </a:xfrm>
          <a:prstGeom prst="curvedConnector3">
            <a:avLst>
              <a:gd name="adj1" fmla="val 42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A5807A-054C-190B-E3B3-76DD71B85D92}"/>
              </a:ext>
            </a:extLst>
          </p:cNvPr>
          <p:cNvSpPr txBox="1"/>
          <p:nvPr/>
        </p:nvSpPr>
        <p:spPr>
          <a:xfrm>
            <a:off x="9360310" y="4991922"/>
            <a:ext cx="1022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STLB Miss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5A57C25-B760-CCB0-4C64-883E4C087DD5}"/>
              </a:ext>
            </a:extLst>
          </p:cNvPr>
          <p:cNvCxnSpPr>
            <a:stCxn id="8" idx="3"/>
            <a:endCxn id="29" idx="3"/>
          </p:cNvCxnSpPr>
          <p:nvPr/>
        </p:nvCxnSpPr>
        <p:spPr>
          <a:xfrm flipH="1">
            <a:off x="3775587" y="4520381"/>
            <a:ext cx="6238568" cy="1553807"/>
          </a:xfrm>
          <a:prstGeom prst="bentConnector3">
            <a:avLst>
              <a:gd name="adj1" fmla="val -3664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11A7636-6DCA-F929-827E-63EFC4500F2A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775587" y="5638253"/>
            <a:ext cx="0" cy="435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F1EDFF-7D98-8088-7A71-FF8DBEADD6BE}"/>
              </a:ext>
            </a:extLst>
          </p:cNvPr>
          <p:cNvSpPr txBox="1"/>
          <p:nvPr/>
        </p:nvSpPr>
        <p:spPr>
          <a:xfrm>
            <a:off x="5298440" y="4873859"/>
            <a:ext cx="1528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 Page Mapping From Page Table </a:t>
            </a: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B17568BB-EEDF-A460-09A0-0DFE7B325CDF}"/>
              </a:ext>
            </a:extLst>
          </p:cNvPr>
          <p:cNvCxnSpPr>
            <a:stCxn id="8" idx="3"/>
            <a:endCxn id="6" idx="3"/>
          </p:cNvCxnSpPr>
          <p:nvPr/>
        </p:nvCxnSpPr>
        <p:spPr>
          <a:xfrm flipV="1">
            <a:off x="10014155" y="3778046"/>
            <a:ext cx="58994" cy="742335"/>
          </a:xfrm>
          <a:prstGeom prst="curvedConnector3">
            <a:avLst>
              <a:gd name="adj1" fmla="val 107082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C3EE3BE-96A0-9B53-459C-FC2087B45464}"/>
              </a:ext>
            </a:extLst>
          </p:cNvPr>
          <p:cNvCxnSpPr>
            <a:stCxn id="6" idx="0"/>
          </p:cNvCxnSpPr>
          <p:nvPr/>
        </p:nvCxnSpPr>
        <p:spPr>
          <a:xfrm flipV="1">
            <a:off x="8839201" y="2080956"/>
            <a:ext cx="594851" cy="1348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4528142E-FA2F-8971-D58E-C1AAC94C0CCA}"/>
              </a:ext>
            </a:extLst>
          </p:cNvPr>
          <p:cNvCxnSpPr>
            <a:stCxn id="5" idx="3"/>
            <a:endCxn id="3" idx="3"/>
          </p:cNvCxnSpPr>
          <p:nvPr/>
        </p:nvCxnSpPr>
        <p:spPr>
          <a:xfrm flipV="1">
            <a:off x="9812593" y="938981"/>
            <a:ext cx="58994" cy="742335"/>
          </a:xfrm>
          <a:prstGeom prst="curvedConnector3">
            <a:avLst>
              <a:gd name="adj1" fmla="val 143748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A9DA52-CC70-93F8-EACB-3C1AB0DF5333}"/>
              </a:ext>
            </a:extLst>
          </p:cNvPr>
          <p:cNvCxnSpPr>
            <a:cxnSpLocks/>
            <a:stCxn id="3" idx="1"/>
            <a:endCxn id="9" idx="3"/>
          </p:cNvCxnSpPr>
          <p:nvPr/>
        </p:nvCxnSpPr>
        <p:spPr>
          <a:xfrm flipH="1">
            <a:off x="2684206" y="938981"/>
            <a:ext cx="4719484" cy="776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8B2B425C-9B6E-1525-FE5C-8191B6668E78}"/>
              </a:ext>
            </a:extLst>
          </p:cNvPr>
          <p:cNvCxnSpPr>
            <a:stCxn id="9" idx="1"/>
            <a:endCxn id="2" idx="1"/>
          </p:cNvCxnSpPr>
          <p:nvPr/>
        </p:nvCxnSpPr>
        <p:spPr>
          <a:xfrm rot="10800000">
            <a:off x="845574" y="860324"/>
            <a:ext cx="127820" cy="855407"/>
          </a:xfrm>
          <a:prstGeom prst="curvedConnector3">
            <a:avLst>
              <a:gd name="adj1" fmla="val 49422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72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30B8-58D3-D9B1-BCAD-C6718F20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10K feet view of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99F1-B4C4-F33C-448E-19748E4F0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Once we get the physical address, we first check the current cycle and compare it with the one stored on </a:t>
            </a:r>
            <a:r>
              <a:rPr lang="en-US" b="1" i="1" dirty="0" err="1">
                <a:cs typeface="Calibri"/>
              </a:rPr>
              <a:t>pending_translations</a:t>
            </a:r>
            <a:r>
              <a:rPr lang="en-US" b="1" i="1" dirty="0">
                <a:cs typeface="Calibri"/>
              </a:rPr>
              <a:t> </a:t>
            </a:r>
            <a:r>
              <a:rPr lang="en-US" dirty="0">
                <a:cs typeface="Calibri"/>
              </a:rPr>
              <a:t>buffer. If the difference is more than a threshold, we just drop this from the buffer.</a:t>
            </a:r>
          </a:p>
          <a:p>
            <a:r>
              <a:rPr lang="en-US" dirty="0">
                <a:cs typeface="Calibri"/>
              </a:rPr>
              <a:t>Else, we issue prefetches with the received physical address as a base address and the stride value stored on the buffer against the virtual address.</a:t>
            </a:r>
          </a:p>
          <a:p>
            <a:r>
              <a:rPr lang="en-US" dirty="0">
                <a:cs typeface="Calibri"/>
              </a:rPr>
              <a:t>If a page overflow happens for the second time, we don't issue read requests to the TLB, just to not overcrowd the TLB's read queue with prefetches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980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95D7-F51A-E6E5-9B31-03D0D99D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10K feet view of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A9510-6E43-7E99-AE01-B90FD92A2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This was done only for the L-1 data cache. For L-2, we retained the base implementation of the IPCP.</a:t>
            </a:r>
          </a:p>
          <a:p>
            <a:r>
              <a:rPr lang="en-US" dirty="0">
                <a:cs typeface="Calibri"/>
              </a:rPr>
              <a:t>This essentially also allows the DTLB to learn </a:t>
            </a:r>
            <a:r>
              <a:rPr lang="en-US" i="1" dirty="0">
                <a:cs typeface="Calibri"/>
              </a:rPr>
              <a:t>page mappings, </a:t>
            </a:r>
            <a:r>
              <a:rPr lang="en-US" dirty="0">
                <a:cs typeface="Calibri"/>
              </a:rPr>
              <a:t>as we are prefetching the page mappings (that would be required in the future) into the DTLB(if they are not already available in the DTLB)</a:t>
            </a:r>
            <a:endParaRPr lang="en-US" dirty="0"/>
          </a:p>
          <a:p>
            <a:r>
              <a:rPr lang="en-US" dirty="0">
                <a:cs typeface="Calibri"/>
              </a:rPr>
              <a:t>A lot of the implementation details have been hidden from the slides as </a:t>
            </a:r>
            <a:r>
              <a:rPr lang="en-US" i="1" dirty="0">
                <a:cs typeface="Calibri"/>
              </a:rPr>
              <a:t>the devil is in the details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132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E0F1-FA3A-CC56-C289-6D80B18B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IPC Improvement Over No Prefetching</a:t>
            </a:r>
            <a:endParaRPr lang="en-US" dirty="0"/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010E9FE9-B322-6620-6939-18F791BCD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482" y="1825625"/>
            <a:ext cx="8785036" cy="4351338"/>
          </a:xfrm>
        </p:spPr>
      </p:pic>
    </p:spTree>
    <p:extLst>
      <p:ext uri="{BB962C8B-B14F-4D97-AF65-F5344CB8AC3E}">
        <p14:creationId xmlns:p14="http://schemas.microsoft.com/office/powerpoint/2010/main" val="229340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CS 230 Project (IntelLigent Prefetchers)</vt:lpstr>
      <vt:lpstr>The Project</vt:lpstr>
      <vt:lpstr>Observations</vt:lpstr>
      <vt:lpstr>Page Aware Prefetching</vt:lpstr>
      <vt:lpstr>10K feet view of Implementation</vt:lpstr>
      <vt:lpstr>PowerPoint Presentation</vt:lpstr>
      <vt:lpstr>10K feet view of Implementation</vt:lpstr>
      <vt:lpstr>10K feet view of Implementation</vt:lpstr>
      <vt:lpstr>IPC Improvement Over No Prefetching</vt:lpstr>
      <vt:lpstr>% Difference: IPCP vs PAP</vt:lpstr>
      <vt:lpstr>Useful / Useless Prefetch Ratios</vt:lpstr>
      <vt:lpstr>Some numbers....</vt:lpstr>
      <vt:lpstr>Conclusions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Ananth Krishna Kidambi</dc:creator>
  <cp:lastModifiedBy>Ananth Krishna Kidambi</cp:lastModifiedBy>
  <cp:revision>589</cp:revision>
  <dcterms:created xsi:type="dcterms:W3CDTF">2023-04-25T19:13:13Z</dcterms:created>
  <dcterms:modified xsi:type="dcterms:W3CDTF">2023-04-27T04:12:20Z</dcterms:modified>
</cp:coreProperties>
</file>