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FB26-4F23-4F1F-9868-6C3044542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1268-635F-4D15-9B9E-878439EE13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FB26-4F23-4F1F-9868-6C3044542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1268-635F-4D15-9B9E-878439EE1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7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FB26-4F23-4F1F-9868-6C3044542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1268-635F-4D15-9B9E-878439EE1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9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FB26-4F23-4F1F-9868-6C3044542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1268-635F-4D15-9B9E-878439EE1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2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FB26-4F23-4F1F-9868-6C3044542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1268-635F-4D15-9B9E-878439EE13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70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FB26-4F23-4F1F-9868-6C3044542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1268-635F-4D15-9B9E-878439EE1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FB26-4F23-4F1F-9868-6C3044542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1268-635F-4D15-9B9E-878439EE1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FB26-4F23-4F1F-9868-6C3044542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1268-635F-4D15-9B9E-878439EE1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3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FB26-4F23-4F1F-9868-6C3044542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1268-635F-4D15-9B9E-878439EE1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2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74FB26-4F23-4F1F-9868-6C3044542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2E1268-635F-4D15-9B9E-878439EE1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9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FB26-4F23-4F1F-9868-6C3044542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1268-635F-4D15-9B9E-878439EE1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6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74FB26-4F23-4F1F-9868-6C304454261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2E1268-635F-4D15-9B9E-878439EE13B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31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C25A-9440-4D01-95DF-B50898964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1157"/>
            <a:ext cx="9144000" cy="90880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STACKS AND QUEUES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(Real-time case study)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B734BA-8356-4FB9-9C40-BCF55164409A}"/>
              </a:ext>
            </a:extLst>
          </p:cNvPr>
          <p:cNvSpPr txBox="1"/>
          <p:nvPr/>
        </p:nvSpPr>
        <p:spPr>
          <a:xfrm>
            <a:off x="7732450" y="3509963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 Ananth Kumar Vasamsetti</a:t>
            </a:r>
          </a:p>
        </p:txBody>
      </p:sp>
    </p:spTree>
    <p:extLst>
      <p:ext uri="{BB962C8B-B14F-4D97-AF65-F5344CB8AC3E}">
        <p14:creationId xmlns:p14="http://schemas.microsoft.com/office/powerpoint/2010/main" val="112480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6BDE-0D5D-4BD1-A828-7DC0F2F8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5927-6733-49D4-8FF8-45EEA0585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E0000"/>
                </a:solidFill>
                <a:effectLst/>
              </a:rPr>
              <a:t>Stack</a:t>
            </a:r>
            <a:r>
              <a:rPr lang="en-US" b="0" i="0" dirty="0">
                <a:solidFill>
                  <a:srgbClr val="202122"/>
                </a:solidFill>
                <a:effectLst/>
                <a:latin typeface="+mj-lt"/>
              </a:rPr>
              <a:t> is a basic data structure that can be logically thought of as a linear structure represented by a real physical stack or pile. </a:t>
            </a:r>
            <a:r>
              <a:rPr lang="en-US" sz="1400" b="0" i="1" dirty="0">
                <a:solidFill>
                  <a:srgbClr val="202122"/>
                </a:solidFill>
                <a:effectLst/>
                <a:latin typeface="+mj-lt"/>
              </a:rPr>
              <a:t>– wiki</a:t>
            </a:r>
          </a:p>
          <a:p>
            <a:endParaRPr lang="en-US" sz="1400" i="1" dirty="0">
              <a:solidFill>
                <a:srgbClr val="202122"/>
              </a:solidFill>
              <a:latin typeface="+mj-lt"/>
            </a:endParaRPr>
          </a:p>
          <a:p>
            <a:endParaRPr lang="en-US" b="1" i="1" dirty="0">
              <a:solidFill>
                <a:srgbClr val="EE0000"/>
              </a:solidFill>
            </a:endParaRPr>
          </a:p>
          <a:p>
            <a:endParaRPr lang="en-US" b="1" i="1" dirty="0">
              <a:solidFill>
                <a:srgbClr val="EE0000"/>
              </a:solidFill>
            </a:endParaRPr>
          </a:p>
          <a:p>
            <a:r>
              <a:rPr lang="en-US" b="1" i="1" dirty="0">
                <a:solidFill>
                  <a:srgbClr val="EE0000"/>
                </a:solidFill>
              </a:rPr>
              <a:t>Queue </a:t>
            </a:r>
            <a:r>
              <a:rPr lang="en-US" b="0" i="0" dirty="0">
                <a:solidFill>
                  <a:srgbClr val="202122"/>
                </a:solidFill>
                <a:effectLst/>
                <a:latin typeface="+mj-lt"/>
              </a:rPr>
              <a:t>is a basic data structure that you can think of it as a line in a ticket counter. The first one in the line is the first one to be served. </a:t>
            </a:r>
            <a:r>
              <a:rPr lang="en-US" sz="1400" b="0" i="1" dirty="0">
                <a:solidFill>
                  <a:srgbClr val="202122"/>
                </a:solidFill>
                <a:effectLst/>
                <a:latin typeface="+mj-lt"/>
              </a:rPr>
              <a:t>– wiki</a:t>
            </a:r>
            <a:endParaRPr lang="en-US" sz="1400" b="1" i="1" dirty="0">
              <a:solidFill>
                <a:srgbClr val="EE0000"/>
              </a:solidFill>
              <a:latin typeface="+mj-lt"/>
            </a:endParaRPr>
          </a:p>
          <a:p>
            <a:endParaRPr lang="en-US" sz="1400" i="1" dirty="0">
              <a:latin typeface="+mj-lt"/>
            </a:endParaRPr>
          </a:p>
        </p:txBody>
      </p:sp>
      <p:pic>
        <p:nvPicPr>
          <p:cNvPr id="5" name="Picture 4" descr="Logo, company name, sunburst chart&#10;&#10;Description automatically generated">
            <a:extLst>
              <a:ext uri="{FF2B5EF4-FFF2-40B4-BE49-F238E27FC236}">
                <a16:creationId xmlns:a16="http://schemas.microsoft.com/office/drawing/2014/main" id="{B8B5C625-7D87-4635-B57F-CB8C58419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921" y="2180427"/>
            <a:ext cx="1562878" cy="1562878"/>
          </a:xfrm>
          <a:prstGeom prst="rect">
            <a:avLst/>
          </a:prstGeom>
        </p:spPr>
      </p:pic>
      <p:pic>
        <p:nvPicPr>
          <p:cNvPr id="7" name="Picture 6" descr="A group of people standing together&#10;&#10;Description automatically generated with low confidence">
            <a:extLst>
              <a:ext uri="{FF2B5EF4-FFF2-40B4-BE49-F238E27FC236}">
                <a16:creationId xmlns:a16="http://schemas.microsoft.com/office/drawing/2014/main" id="{42648E73-7692-4C9F-B5F5-C673AB5D5C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572"/>
          <a:stretch/>
        </p:blipFill>
        <p:spPr>
          <a:xfrm>
            <a:off x="6969968" y="4255552"/>
            <a:ext cx="2454485" cy="168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5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CF819C-8A9B-4376-94B0-EB2812E036D9}"/>
              </a:ext>
            </a:extLst>
          </p:cNvPr>
          <p:cNvSpPr txBox="1"/>
          <p:nvPr/>
        </p:nvSpPr>
        <p:spPr>
          <a:xfrm>
            <a:off x="745724" y="292963"/>
            <a:ext cx="3888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Differentiating factors: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3D7F0-742B-4E94-94FF-674CEB93035C}"/>
              </a:ext>
            </a:extLst>
          </p:cNvPr>
          <p:cNvSpPr txBox="1"/>
          <p:nvPr/>
        </p:nvSpPr>
        <p:spPr>
          <a:xfrm>
            <a:off x="1145219" y="18820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1FEDB7-081F-40E2-BA19-DAB0686AFCA7}"/>
              </a:ext>
            </a:extLst>
          </p:cNvPr>
          <p:cNvSpPr txBox="1"/>
          <p:nvPr/>
        </p:nvSpPr>
        <p:spPr>
          <a:xfrm>
            <a:off x="905522" y="1012054"/>
            <a:ext cx="34456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  <a:cs typeface="Arial" panose="020B0604020202020204" pitchFamily="34" charset="0"/>
              </a:rPr>
              <a:t>Stacks – Last in first out (</a:t>
            </a:r>
            <a:r>
              <a:rPr lang="en-US" sz="2000" b="1" dirty="0">
                <a:solidFill>
                  <a:srgbClr val="EE0000"/>
                </a:solidFill>
                <a:latin typeface="+mj-lt"/>
                <a:cs typeface="Arial" panose="020B0604020202020204" pitchFamily="34" charset="0"/>
              </a:rPr>
              <a:t>LIFO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)</a:t>
            </a:r>
          </a:p>
          <a:p>
            <a:endParaRPr lang="en-US" sz="2000" dirty="0">
              <a:latin typeface="+mj-lt"/>
              <a:cs typeface="Arial" panose="020B0604020202020204" pitchFamily="34" charset="0"/>
            </a:endParaRPr>
          </a:p>
          <a:p>
            <a:r>
              <a:rPr lang="en-US" sz="2000" dirty="0">
                <a:latin typeface="+mj-lt"/>
                <a:cs typeface="Arial" panose="020B0604020202020204" pitchFamily="34" charset="0"/>
              </a:rPr>
              <a:t>Queues – First in first out (</a:t>
            </a:r>
            <a:r>
              <a:rPr lang="en-US" sz="2000" b="1" dirty="0">
                <a:solidFill>
                  <a:srgbClr val="EE0000"/>
                </a:solidFill>
                <a:latin typeface="+mj-lt"/>
                <a:cs typeface="Arial" panose="020B0604020202020204" pitchFamily="34" charset="0"/>
              </a:rPr>
              <a:t>FIFO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B8D70EA-F21C-497F-8D05-A45E6DB50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385635"/>
              </p:ext>
            </p:extLst>
          </p:nvPr>
        </p:nvGraphicFramePr>
        <p:xfrm>
          <a:off x="6764785" y="1012054"/>
          <a:ext cx="48600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10">
                  <a:extLst>
                    <a:ext uri="{9D8B030D-6E8A-4147-A177-3AD203B41FA5}">
                      <a16:colId xmlns:a16="http://schemas.microsoft.com/office/drawing/2014/main" val="2524560723"/>
                    </a:ext>
                  </a:extLst>
                </a:gridCol>
                <a:gridCol w="1620010">
                  <a:extLst>
                    <a:ext uri="{9D8B030D-6E8A-4147-A177-3AD203B41FA5}">
                      <a16:colId xmlns:a16="http://schemas.microsoft.com/office/drawing/2014/main" val="2518230130"/>
                    </a:ext>
                  </a:extLst>
                </a:gridCol>
                <a:gridCol w="1620010">
                  <a:extLst>
                    <a:ext uri="{9D8B030D-6E8A-4147-A177-3AD203B41FA5}">
                      <a16:colId xmlns:a16="http://schemas.microsoft.com/office/drawing/2014/main" val="214786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66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Enqueue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57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Dequeue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95230"/>
                  </a:ext>
                </a:extLst>
              </a:tr>
            </a:tbl>
          </a:graphicData>
        </a:graphic>
      </p:graphicFrame>
      <p:pic>
        <p:nvPicPr>
          <p:cNvPr id="11" name="Picture 11">
            <a:extLst>
              <a:ext uri="{FF2B5EF4-FFF2-40B4-BE49-F238E27FC236}">
                <a16:creationId xmlns:a16="http://schemas.microsoft.com/office/drawing/2014/main" id="{CD970192-B2D7-F941-BDA7-F2FB713A4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2" y="2763893"/>
            <a:ext cx="3113561" cy="3324976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00B286C1-0D85-3F4A-A001-AADD0521F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051" y="3558181"/>
            <a:ext cx="4111298" cy="173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3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0EB426-27E4-465E-ACC0-DA26A252F423}"/>
              </a:ext>
            </a:extLst>
          </p:cNvPr>
          <p:cNvSpPr txBox="1"/>
          <p:nvPr/>
        </p:nvSpPr>
        <p:spPr>
          <a:xfrm>
            <a:off x="313044" y="1063262"/>
            <a:ext cx="3673755" cy="54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u="sng" spc="-50" dirty="0">
                <a:solidFill>
                  <a:srgbClr val="FFFFFF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Operations(STACK):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4E1AD5-2E68-4D9E-9055-90FD270CB7A4}"/>
              </a:ext>
            </a:extLst>
          </p:cNvPr>
          <p:cNvSpPr txBox="1"/>
          <p:nvPr/>
        </p:nvSpPr>
        <p:spPr>
          <a:xfrm>
            <a:off x="477622" y="1918484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 b="1" i="1" dirty="0">
                <a:solidFill>
                  <a:srgbClr val="FFFFFF"/>
                </a:solidFill>
              </a:rPr>
              <a:t>push(&lt;Element&gt;)</a:t>
            </a:r>
            <a:r>
              <a:rPr lang="en-US" sz="1500" i="1" dirty="0">
                <a:solidFill>
                  <a:srgbClr val="FFFFFF"/>
                </a:solidFill>
              </a:rPr>
              <a:t>: </a:t>
            </a:r>
            <a:r>
              <a:rPr lang="en-US" sz="1500" dirty="0">
                <a:solidFill>
                  <a:srgbClr val="FFFFFF"/>
                </a:solidFill>
              </a:rPr>
              <a:t>Inserts at the top of stack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500" i="1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 b="1" i="1" dirty="0">
                <a:solidFill>
                  <a:srgbClr val="FFFFFF"/>
                </a:solidFill>
              </a:rPr>
              <a:t>pop()</a:t>
            </a:r>
            <a:r>
              <a:rPr lang="en-US" sz="1500" i="1" dirty="0">
                <a:solidFill>
                  <a:srgbClr val="FFFFFF"/>
                </a:solidFill>
              </a:rPr>
              <a:t>: </a:t>
            </a:r>
            <a:r>
              <a:rPr lang="en-US" sz="1500" dirty="0">
                <a:solidFill>
                  <a:srgbClr val="FFFFFF"/>
                </a:solidFill>
              </a:rPr>
              <a:t>Removes from the top of stack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500" i="1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 b="1" i="1" dirty="0">
                <a:solidFill>
                  <a:srgbClr val="FFFFFF"/>
                </a:solidFill>
              </a:rPr>
              <a:t>size()</a:t>
            </a:r>
            <a:r>
              <a:rPr lang="en-US" sz="1500" i="1" dirty="0">
                <a:solidFill>
                  <a:srgbClr val="FFFFFF"/>
                </a:solidFill>
              </a:rPr>
              <a:t>: </a:t>
            </a:r>
            <a:r>
              <a:rPr lang="en-US" sz="1500" dirty="0">
                <a:solidFill>
                  <a:srgbClr val="FFFFFF"/>
                </a:solidFill>
              </a:rPr>
              <a:t>Returns the size of stack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500" i="1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 b="1" i="1" dirty="0">
                <a:solidFill>
                  <a:srgbClr val="FFFFFF"/>
                </a:solidFill>
              </a:rPr>
              <a:t>isEmpty()</a:t>
            </a:r>
            <a:r>
              <a:rPr lang="en-US" sz="1500" i="1" dirty="0">
                <a:solidFill>
                  <a:srgbClr val="FFFFFF"/>
                </a:solidFill>
              </a:rPr>
              <a:t>: </a:t>
            </a:r>
            <a:r>
              <a:rPr lang="en-US" sz="1500" dirty="0">
                <a:solidFill>
                  <a:srgbClr val="FFFFFF"/>
                </a:solidFill>
              </a:rPr>
              <a:t>Returns Boolean indicating if stack is empty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500" i="1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 b="1" i="1" dirty="0">
                <a:solidFill>
                  <a:srgbClr val="FFFFFF"/>
                </a:solidFill>
              </a:rPr>
              <a:t>top()</a:t>
            </a:r>
            <a:r>
              <a:rPr lang="en-US" sz="1500" i="1" dirty="0">
                <a:solidFill>
                  <a:srgbClr val="FFFFFF"/>
                </a:solidFill>
              </a:rPr>
              <a:t>: </a:t>
            </a:r>
            <a:r>
              <a:rPr lang="en-US" sz="1500" dirty="0">
                <a:solidFill>
                  <a:srgbClr val="FFFFFF"/>
                </a:solidFill>
              </a:rPr>
              <a:t>Returns the last inserted element (doesn’t removes it)</a:t>
            </a: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892396-E599-44CA-AD41-AD96D18AE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093" y="-5854"/>
            <a:ext cx="5167210" cy="686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8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5586AB-D67F-4D99-8466-2890715617BD}"/>
              </a:ext>
            </a:extLst>
          </p:cNvPr>
          <p:cNvSpPr txBox="1"/>
          <p:nvPr/>
        </p:nvSpPr>
        <p:spPr>
          <a:xfrm>
            <a:off x="265455" y="1073058"/>
            <a:ext cx="3509177" cy="518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u="sng" spc="-50" dirty="0">
                <a:solidFill>
                  <a:srgbClr val="FFFFFF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Operations(QUEUE):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149AF-3A78-40F5-B890-5A8A78F52398}"/>
              </a:ext>
            </a:extLst>
          </p:cNvPr>
          <p:cNvSpPr txBox="1"/>
          <p:nvPr/>
        </p:nvSpPr>
        <p:spPr>
          <a:xfrm>
            <a:off x="450986" y="1936567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400" b="1" i="1" dirty="0">
                <a:solidFill>
                  <a:srgbClr val="FFFFFF"/>
                </a:solidFill>
              </a:rPr>
              <a:t>enqueue(&lt;Element&gt;)</a:t>
            </a:r>
            <a:r>
              <a:rPr lang="en-US" sz="1400" i="1" dirty="0">
                <a:solidFill>
                  <a:srgbClr val="FFFFFF"/>
                </a:solidFill>
              </a:rPr>
              <a:t>: </a:t>
            </a:r>
            <a:r>
              <a:rPr lang="en-US" sz="1400" dirty="0">
                <a:solidFill>
                  <a:srgbClr val="FFFFFF"/>
                </a:solidFill>
              </a:rPr>
              <a:t>Inserts at the rear end of queue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400" i="1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400" b="1" i="1" dirty="0">
                <a:solidFill>
                  <a:srgbClr val="FFFFFF"/>
                </a:solidFill>
              </a:rPr>
              <a:t>dequeue()</a:t>
            </a:r>
            <a:r>
              <a:rPr lang="en-US" sz="1400" i="1" dirty="0">
                <a:solidFill>
                  <a:srgbClr val="FFFFFF"/>
                </a:solidFill>
              </a:rPr>
              <a:t>: </a:t>
            </a:r>
            <a:r>
              <a:rPr lang="en-US" sz="1400" dirty="0">
                <a:solidFill>
                  <a:srgbClr val="FFFFFF"/>
                </a:solidFill>
              </a:rPr>
              <a:t>Removes from the front of queue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400" i="1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400" b="1" i="1" dirty="0">
                <a:solidFill>
                  <a:srgbClr val="FFFFFF"/>
                </a:solidFill>
              </a:rPr>
              <a:t>size()</a:t>
            </a:r>
            <a:r>
              <a:rPr lang="en-US" sz="1400" i="1" dirty="0">
                <a:solidFill>
                  <a:srgbClr val="FFFFFF"/>
                </a:solidFill>
              </a:rPr>
              <a:t>: </a:t>
            </a:r>
            <a:r>
              <a:rPr lang="en-US" sz="1400" dirty="0">
                <a:solidFill>
                  <a:srgbClr val="FFFFFF"/>
                </a:solidFill>
              </a:rPr>
              <a:t>Returns the size of queue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400" i="1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400" b="1" i="1" dirty="0">
                <a:solidFill>
                  <a:srgbClr val="FFFFFF"/>
                </a:solidFill>
              </a:rPr>
              <a:t>isEmpty()</a:t>
            </a:r>
            <a:r>
              <a:rPr lang="en-US" sz="1400" i="1" dirty="0">
                <a:solidFill>
                  <a:srgbClr val="FFFFFF"/>
                </a:solidFill>
              </a:rPr>
              <a:t>: </a:t>
            </a:r>
            <a:r>
              <a:rPr lang="en-US" sz="1400" dirty="0">
                <a:solidFill>
                  <a:srgbClr val="FFFFFF"/>
                </a:solidFill>
              </a:rPr>
              <a:t>Returns Boolean indicating if queue is empty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400" i="1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400" b="1" i="1" dirty="0">
                <a:solidFill>
                  <a:srgbClr val="FFFFFF"/>
                </a:solidFill>
              </a:rPr>
              <a:t>front()</a:t>
            </a:r>
            <a:r>
              <a:rPr lang="en-US" sz="1400" i="1" dirty="0">
                <a:solidFill>
                  <a:srgbClr val="FFFFFF"/>
                </a:solidFill>
              </a:rPr>
              <a:t>: </a:t>
            </a:r>
            <a:r>
              <a:rPr lang="en-US" sz="1400" dirty="0">
                <a:solidFill>
                  <a:srgbClr val="FFFFFF"/>
                </a:solidFill>
              </a:rPr>
              <a:t>Returns the element on the front (doesn’t removes it)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6DE7FF-9BF8-427C-B8F2-CED9D852C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033" y="85061"/>
            <a:ext cx="5263116" cy="665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1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B56A9E-5970-43CF-8132-1D020532828F}"/>
              </a:ext>
            </a:extLst>
          </p:cNvPr>
          <p:cNvSpPr txBox="1"/>
          <p:nvPr/>
        </p:nvSpPr>
        <p:spPr>
          <a:xfrm>
            <a:off x="745724" y="292963"/>
            <a:ext cx="3888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Realtime applications: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830D3A-46C3-42F3-9342-DB4F0ADC6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858" y="493018"/>
            <a:ext cx="4293054" cy="24899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32854D-B858-4128-B1BC-4CF3F16A6713}"/>
              </a:ext>
            </a:extLst>
          </p:cNvPr>
          <p:cNvSpPr txBox="1"/>
          <p:nvPr/>
        </p:nvSpPr>
        <p:spPr>
          <a:xfrm>
            <a:off x="774104" y="829737"/>
            <a:ext cx="6578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Recently closed tabs</a:t>
            </a:r>
            <a:r>
              <a:rPr lang="en-US" sz="1600" dirty="0">
                <a:latin typeface="+mj-lt"/>
              </a:rPr>
              <a:t>, is the everyday scenario we see which uses </a:t>
            </a:r>
            <a:r>
              <a:rPr lang="en-US" sz="1600" i="1" dirty="0">
                <a:latin typeface="+mj-lt"/>
              </a:rPr>
              <a:t>“</a:t>
            </a:r>
            <a:r>
              <a:rPr lang="en-US" sz="1600" b="1" i="1" dirty="0">
                <a:latin typeface="+mj-lt"/>
              </a:rPr>
              <a:t>Stacks</a:t>
            </a:r>
            <a:r>
              <a:rPr lang="en-US" sz="1600" i="1" dirty="0">
                <a:latin typeface="+mj-lt"/>
              </a:rPr>
              <a:t>” </a:t>
            </a:r>
            <a:r>
              <a:rPr lang="en-US" sz="1600" dirty="0">
                <a:latin typeface="+mj-lt"/>
              </a:rPr>
              <a:t>under the hood to keep track of the tabs that a user is dealing with.</a:t>
            </a:r>
          </a:p>
          <a:p>
            <a:endParaRPr lang="en-US" sz="1600" b="1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Example:</a:t>
            </a:r>
          </a:p>
          <a:p>
            <a:r>
              <a:rPr lang="en-US" sz="1600" b="1" dirty="0">
                <a:latin typeface="+mj-lt"/>
              </a:rPr>
              <a:t>	</a:t>
            </a:r>
            <a:r>
              <a:rPr lang="en-US" sz="1600" dirty="0">
                <a:latin typeface="+mj-lt"/>
              </a:rPr>
              <a:t>User’s closing order of browser tabs </a:t>
            </a:r>
            <a:r>
              <a:rPr lang="en-US" sz="1600" b="1" i="1" dirty="0">
                <a:latin typeface="+mj-lt"/>
              </a:rPr>
              <a:t>Tab1, Tab2, Tab3</a:t>
            </a:r>
          </a:p>
          <a:p>
            <a:endParaRPr lang="en-US" sz="16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2C0BC0-FA80-4C21-BD65-5B091C19F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42" y="2266334"/>
            <a:ext cx="793162" cy="11971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0437B1-82F8-4156-9D2F-97E48D089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558" y="2266334"/>
            <a:ext cx="795671" cy="11971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282023-5281-4E30-97A6-B1C3F1D9D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2583" y="2266334"/>
            <a:ext cx="757963" cy="1197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16B35C-3943-4B5C-BAF3-19B21B7AFE6C}"/>
              </a:ext>
            </a:extLst>
          </p:cNvPr>
          <p:cNvSpPr txBox="1"/>
          <p:nvPr/>
        </p:nvSpPr>
        <p:spPr>
          <a:xfrm>
            <a:off x="745724" y="3698333"/>
            <a:ext cx="738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Now, if one tries to reopen the tabs the one that was recently closed will be opened first and followed by the remaining. Hence the name Recently closed tabs.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6F72E8-9A59-4D6F-88CD-094757B1D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042" y="4358095"/>
            <a:ext cx="755970" cy="11949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7F4A25-0FAF-4AE5-BAA3-2ECEC4770C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5346" y="4358095"/>
            <a:ext cx="798645" cy="11949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8D100C-4F1D-4F05-A3E4-E20202FD98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0325" y="4358095"/>
            <a:ext cx="792549" cy="11949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12B6FF-06CF-456A-A48B-D22CA5A1D3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9209" y="4358095"/>
            <a:ext cx="792549" cy="11949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9972248-FADC-478B-8CDC-D38AACCF5FDB}"/>
              </a:ext>
            </a:extLst>
          </p:cNvPr>
          <p:cNvSpPr txBox="1"/>
          <p:nvPr/>
        </p:nvSpPr>
        <p:spPr>
          <a:xfrm>
            <a:off x="3384475" y="3415701"/>
            <a:ext cx="1439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/>
              <a:t>Closing order – left to right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6A08C5-4ADE-47F6-970F-354D2F17F949}"/>
              </a:ext>
            </a:extLst>
          </p:cNvPr>
          <p:cNvSpPr txBox="1"/>
          <p:nvPr/>
        </p:nvSpPr>
        <p:spPr>
          <a:xfrm>
            <a:off x="4229579" y="5583416"/>
            <a:ext cx="15969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/>
              <a:t>Reopening order – left to right</a:t>
            </a:r>
          </a:p>
        </p:txBody>
      </p:sp>
    </p:spTree>
    <p:extLst>
      <p:ext uri="{BB962C8B-B14F-4D97-AF65-F5344CB8AC3E}">
        <p14:creationId xmlns:p14="http://schemas.microsoft.com/office/powerpoint/2010/main" val="278984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50694-347C-44B1-B8C5-371C39039238}"/>
              </a:ext>
            </a:extLst>
          </p:cNvPr>
          <p:cNvSpPr txBox="1"/>
          <p:nvPr/>
        </p:nvSpPr>
        <p:spPr>
          <a:xfrm>
            <a:off x="525101" y="334978"/>
            <a:ext cx="7161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Customer support call routing</a:t>
            </a:r>
            <a:r>
              <a:rPr lang="en-US" sz="1600" dirty="0">
                <a:latin typeface="+mj-lt"/>
              </a:rPr>
              <a:t>, these kind of systems use “</a:t>
            </a:r>
            <a:r>
              <a:rPr lang="en-US" sz="1600" b="1" i="1" dirty="0">
                <a:latin typeface="+mj-lt"/>
              </a:rPr>
              <a:t>Queues</a:t>
            </a:r>
            <a:r>
              <a:rPr lang="en-US" sz="1600" dirty="0">
                <a:latin typeface="+mj-lt"/>
              </a:rPr>
              <a:t>” while re-directing the calls to available support team members.</a:t>
            </a:r>
          </a:p>
          <a:p>
            <a:r>
              <a:rPr lang="en-US" sz="1600" dirty="0">
                <a:latin typeface="+mj-lt"/>
              </a:rPr>
              <a:t>Which would be basically on first come first serve basis.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17A634-BBC2-47E5-B9BD-A82337F37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438" y="334978"/>
            <a:ext cx="3777119" cy="27098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9D709B-96EF-41A8-A05A-CA1270E846A4}"/>
              </a:ext>
            </a:extLst>
          </p:cNvPr>
          <p:cNvSpPr/>
          <p:nvPr/>
        </p:nvSpPr>
        <p:spPr>
          <a:xfrm>
            <a:off x="1348130" y="2859649"/>
            <a:ext cx="2423372" cy="7184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54E6F1-E2A6-46AF-B0C0-AE90F8AA1B87}"/>
              </a:ext>
            </a:extLst>
          </p:cNvPr>
          <p:cNvCxnSpPr>
            <a:cxnSpLocks/>
          </p:cNvCxnSpPr>
          <p:nvPr/>
        </p:nvCxnSpPr>
        <p:spPr>
          <a:xfrm>
            <a:off x="1348130" y="2859649"/>
            <a:ext cx="2423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8A8B7B-EFC7-4260-AEEC-825B3791288C}"/>
              </a:ext>
            </a:extLst>
          </p:cNvPr>
          <p:cNvCxnSpPr>
            <a:cxnSpLocks/>
          </p:cNvCxnSpPr>
          <p:nvPr/>
        </p:nvCxnSpPr>
        <p:spPr>
          <a:xfrm>
            <a:off x="1348130" y="3569998"/>
            <a:ext cx="2423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3EEB30-8EB9-450C-95FE-387BB4DE0BEF}"/>
              </a:ext>
            </a:extLst>
          </p:cNvPr>
          <p:cNvCxnSpPr>
            <a:cxnSpLocks/>
          </p:cNvCxnSpPr>
          <p:nvPr/>
        </p:nvCxnSpPr>
        <p:spPr>
          <a:xfrm>
            <a:off x="3771502" y="2859648"/>
            <a:ext cx="0" cy="710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71C2C5-37F9-4C27-A075-75760843C68E}"/>
              </a:ext>
            </a:extLst>
          </p:cNvPr>
          <p:cNvCxnSpPr>
            <a:cxnSpLocks/>
          </p:cNvCxnSpPr>
          <p:nvPr/>
        </p:nvCxnSpPr>
        <p:spPr>
          <a:xfrm flipV="1">
            <a:off x="3407490" y="2863701"/>
            <a:ext cx="0" cy="710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F4F11D-40AC-4EC2-8BA6-CB5CC737EA52}"/>
              </a:ext>
            </a:extLst>
          </p:cNvPr>
          <p:cNvCxnSpPr>
            <a:cxnSpLocks/>
          </p:cNvCxnSpPr>
          <p:nvPr/>
        </p:nvCxnSpPr>
        <p:spPr>
          <a:xfrm flipV="1">
            <a:off x="3078930" y="2855067"/>
            <a:ext cx="0" cy="710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A7DDF1-A8AF-4546-8472-238D87F045BA}"/>
              </a:ext>
            </a:extLst>
          </p:cNvPr>
          <p:cNvCxnSpPr>
            <a:cxnSpLocks/>
          </p:cNvCxnSpPr>
          <p:nvPr/>
        </p:nvCxnSpPr>
        <p:spPr>
          <a:xfrm flipV="1">
            <a:off x="2751100" y="2861430"/>
            <a:ext cx="0" cy="710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37F8EAD-8099-49F1-B332-57123A5C9AC5}"/>
              </a:ext>
            </a:extLst>
          </p:cNvPr>
          <p:cNvSpPr/>
          <p:nvPr/>
        </p:nvSpPr>
        <p:spPr>
          <a:xfrm>
            <a:off x="5255913" y="2273328"/>
            <a:ext cx="1004047" cy="4721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Executive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840A80-D4CD-41D4-93E5-3BBEB8ED2598}"/>
              </a:ext>
            </a:extLst>
          </p:cNvPr>
          <p:cNvSpPr/>
          <p:nvPr/>
        </p:nvSpPr>
        <p:spPr>
          <a:xfrm>
            <a:off x="5255913" y="3008263"/>
            <a:ext cx="1004047" cy="4721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Executive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C2EF67-76AA-4B6A-AEF7-D40E209B2BF2}"/>
              </a:ext>
            </a:extLst>
          </p:cNvPr>
          <p:cNvSpPr/>
          <p:nvPr/>
        </p:nvSpPr>
        <p:spPr>
          <a:xfrm>
            <a:off x="5255913" y="3740296"/>
            <a:ext cx="1004047" cy="4721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Executive 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685A8FC-1880-465F-9D16-8CF8A5E64731}"/>
              </a:ext>
            </a:extLst>
          </p:cNvPr>
          <p:cNvCxnSpPr>
            <a:cxnSpLocks/>
          </p:cNvCxnSpPr>
          <p:nvPr/>
        </p:nvCxnSpPr>
        <p:spPr>
          <a:xfrm flipV="1">
            <a:off x="2396024" y="2861430"/>
            <a:ext cx="0" cy="710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D7DC7D-BFF6-4BD5-8480-F393B322D2FF}"/>
              </a:ext>
            </a:extLst>
          </p:cNvPr>
          <p:cNvCxnSpPr/>
          <p:nvPr/>
        </p:nvCxnSpPr>
        <p:spPr>
          <a:xfrm flipV="1">
            <a:off x="3854432" y="2579809"/>
            <a:ext cx="1333500" cy="42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68A354-8713-49F4-9E7D-1DB129662600}"/>
              </a:ext>
            </a:extLst>
          </p:cNvPr>
          <p:cNvCxnSpPr/>
          <p:nvPr/>
        </p:nvCxnSpPr>
        <p:spPr>
          <a:xfrm>
            <a:off x="3854432" y="3210243"/>
            <a:ext cx="133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B779F4-7A3D-45A6-8910-AEC55B1C68F6}"/>
              </a:ext>
            </a:extLst>
          </p:cNvPr>
          <p:cNvCxnSpPr>
            <a:cxnSpLocks/>
          </p:cNvCxnSpPr>
          <p:nvPr/>
        </p:nvCxnSpPr>
        <p:spPr>
          <a:xfrm>
            <a:off x="3854432" y="3480405"/>
            <a:ext cx="1333500" cy="49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DA146DFA-EE44-46A7-A03D-36E44172BB81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H="1">
            <a:off x="660367" y="2531115"/>
            <a:ext cx="1086744" cy="2887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3779F14-503E-4685-A720-F31EE8833180}"/>
              </a:ext>
            </a:extLst>
          </p:cNvPr>
          <p:cNvSpPr txBox="1"/>
          <p:nvPr/>
        </p:nvSpPr>
        <p:spPr>
          <a:xfrm>
            <a:off x="2443649" y="3059668"/>
            <a:ext cx="219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4    3    2    1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B247BC3-5D35-4257-A9F5-C9D1CC16002F}"/>
              </a:ext>
            </a:extLst>
          </p:cNvPr>
          <p:cNvSpPr/>
          <p:nvPr/>
        </p:nvSpPr>
        <p:spPr>
          <a:xfrm>
            <a:off x="7321532" y="3005275"/>
            <a:ext cx="1004040" cy="4721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Service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F207679-E671-4BF0-8809-E88272E6DE70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6317485" y="2579809"/>
            <a:ext cx="1004047" cy="66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7AA624-A219-43FE-ACB9-5ACEB47404E4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6288722" y="3241346"/>
            <a:ext cx="1032810" cy="3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6B0975B-2925-4F93-A5FD-1A2B4F850B9E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6259960" y="3241346"/>
            <a:ext cx="1061572" cy="69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53FC90B-466D-4981-B1F1-2ED9DFDC2F4F}"/>
              </a:ext>
            </a:extLst>
          </p:cNvPr>
          <p:cNvSpPr txBox="1"/>
          <p:nvPr/>
        </p:nvSpPr>
        <p:spPr>
          <a:xfrm>
            <a:off x="544622" y="1953045"/>
            <a:ext cx="10294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+mj-lt"/>
              </a:rPr>
              <a:t>New incoming call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630127-FA3D-44FC-BB23-DDC2B5DB8F39}"/>
              </a:ext>
            </a:extLst>
          </p:cNvPr>
          <p:cNvSpPr txBox="1"/>
          <p:nvPr/>
        </p:nvSpPr>
        <p:spPr>
          <a:xfrm>
            <a:off x="2443649" y="3621034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+mj-lt"/>
              </a:rPr>
              <a:t>Waiting to be served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C657AA-CAE7-4AB5-B57E-52A2CE8DE913}"/>
              </a:ext>
            </a:extLst>
          </p:cNvPr>
          <p:cNvSpPr txBox="1"/>
          <p:nvPr/>
        </p:nvSpPr>
        <p:spPr>
          <a:xfrm>
            <a:off x="498095" y="15017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+mj-lt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05015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289</TotalTime>
  <Words>356</Words>
  <Application>Microsoft Office PowerPoint</Application>
  <PresentationFormat>Widescreen</PresentationFormat>
  <Paragraphs>59</Paragraphs>
  <Slides>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Courier New</vt:lpstr>
      <vt:lpstr>Retrospect</vt:lpstr>
      <vt:lpstr>STACKS AND QUEUES (Real-time case study)</vt:lpstr>
      <vt:lpstr>Definition: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AND QUEUES</dc:title>
  <dc:creator>Ananth Kumar Vasamsetti</dc:creator>
  <cp:lastModifiedBy>Ananth Kumar Vasamsetti</cp:lastModifiedBy>
  <cp:revision>5</cp:revision>
  <dcterms:created xsi:type="dcterms:W3CDTF">2021-10-26T16:39:56Z</dcterms:created>
  <dcterms:modified xsi:type="dcterms:W3CDTF">2021-11-02T15:41:41Z</dcterms:modified>
</cp:coreProperties>
</file>