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8.png" ContentType="image/png"/>
  <Override PartName="/ppt/media/image12.png" ContentType="image/png"/>
  <Override PartName="/ppt/media/image9.png" ContentType="image/png"/>
  <Override PartName="/ppt/media/image11.jpeg" ContentType="image/jpe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20104100" cy="11309350"/>
  <p:notesSz cx="7010400" cy="9296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3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pc="-1" strike="noStrike">
                <a:solidFill>
                  <a:srgbClr val="000000"/>
                </a:solidFill>
                <a:latin typeface="Arial"/>
              </a:rPr>
              <a:t>Click to edit the notes format</a:t>
            </a:r>
            <a:endParaRPr b="0" lang="en-IN" sz="2000" spc="-1" strike="noStrike">
              <a:solidFill>
                <a:srgbClr val="000000"/>
              </a:solidFill>
              <a:latin typeface="Arial"/>
            </a:endParaRPr>
          </a:p>
        </p:txBody>
      </p:sp>
      <p:sp>
        <p:nvSpPr>
          <p:cNvPr id="3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pc="-1" strike="noStrike">
                <a:solidFill>
                  <a:srgbClr val="000000"/>
                </a:solidFill>
                <a:latin typeface="Times New Roman"/>
              </a:rPr>
              <a:t>&lt;header&gt;</a:t>
            </a:r>
            <a:endParaRPr b="0" lang="en-IN" sz="1400" spc="-1" strike="noStrike">
              <a:solidFill>
                <a:srgbClr val="000000"/>
              </a:solidFill>
              <a:latin typeface="Times New Roman"/>
            </a:endParaRPr>
          </a:p>
        </p:txBody>
      </p:sp>
      <p:sp>
        <p:nvSpPr>
          <p:cNvPr id="37"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IN" sz="1400" spc="-1" strike="noStrike">
                <a:solidFill>
                  <a:srgbClr val="000000"/>
                </a:solidFill>
                <a:latin typeface="Times New Roman"/>
              </a:defRPr>
            </a:lvl1pPr>
          </a:lstStyle>
          <a:p>
            <a:pPr indent="0" algn="r">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8"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9"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pc="-1" strike="noStrike">
                <a:solidFill>
                  <a:srgbClr val="000000"/>
                </a:solidFill>
                <a:latin typeface="Times New Roman"/>
              </a:defRPr>
            </a:lvl1pPr>
          </a:lstStyle>
          <a:p>
            <a:pPr indent="0" algn="r">
              <a:buNone/>
            </a:pPr>
            <a:fld id="{648A9D8B-9387-4773-A8A7-D22D092618BA}" type="slidenum">
              <a:rPr b="0" lang="en-IN" sz="1400" spc="-1" strike="noStrike">
                <a:solidFill>
                  <a:srgbClr val="000000"/>
                </a:solidFill>
                <a:latin typeface="Times New Roman"/>
              </a:rPr>
              <a:t>&lt;number&gt;</a:t>
            </a:fld>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sldImg"/>
          </p:nvPr>
        </p:nvSpPr>
        <p:spPr>
          <a:xfrm>
            <a:off x="406440" y="696960"/>
            <a:ext cx="6197400" cy="3485880"/>
          </a:xfrm>
          <a:prstGeom prst="rect">
            <a:avLst/>
          </a:prstGeom>
          <a:ln w="0">
            <a:noFill/>
          </a:ln>
        </p:spPr>
      </p:sp>
      <p:sp>
        <p:nvSpPr>
          <p:cNvPr id="151" name="PlaceHolder 2"/>
          <p:cNvSpPr>
            <a:spLocks noGrp="1"/>
          </p:cNvSpPr>
          <p:nvPr>
            <p:ph type="body"/>
          </p:nvPr>
        </p:nvSpPr>
        <p:spPr>
          <a:xfrm>
            <a:off x="700200" y="4416480"/>
            <a:ext cx="5609880" cy="4182840"/>
          </a:xfrm>
          <a:prstGeom prst="rect">
            <a:avLst/>
          </a:prstGeom>
          <a:noFill/>
          <a:ln w="0">
            <a:noFill/>
          </a:ln>
        </p:spPr>
        <p:txBody>
          <a:bodyPr lIns="47520" rIns="47520" tIns="23760" bIns="23760" anchor="t">
            <a:noAutofit/>
          </a:bodyPr>
          <a:p>
            <a:pPr marL="216000" indent="-216000">
              <a:buNone/>
            </a:pPr>
            <a:endParaRPr b="0" lang="en-IN" sz="1800" spc="-1" strike="noStrike">
              <a:solidFill>
                <a:srgbClr val="000000"/>
              </a:solidFill>
              <a:latin typeface="Arial"/>
            </a:endParaRPr>
          </a:p>
        </p:txBody>
      </p:sp>
      <p:sp>
        <p:nvSpPr>
          <p:cNvPr id="152" name="Google Shape;82;p1:notes"/>
          <p:cNvSpPr/>
          <p:nvPr/>
        </p:nvSpPr>
        <p:spPr>
          <a:xfrm>
            <a:off x="3970440" y="8831160"/>
            <a:ext cx="3038040" cy="463320"/>
          </a:xfrm>
          <a:prstGeom prst="rect">
            <a:avLst/>
          </a:prstGeom>
          <a:noFill/>
          <a:ln w="0">
            <a:noFill/>
          </a:ln>
        </p:spPr>
        <p:style>
          <a:lnRef idx="0"/>
          <a:fillRef idx="0"/>
          <a:effectRef idx="0"/>
          <a:fontRef idx="minor"/>
        </p:style>
        <p:txBody>
          <a:bodyPr lIns="47520" rIns="47520" tIns="23760" bIns="23760" anchor="b">
            <a:noAutofit/>
          </a:bodyPr>
          <a:p>
            <a:pPr algn="r">
              <a:lnSpc>
                <a:spcPct val="100000"/>
              </a:lnSpc>
              <a:tabLst>
                <a:tab algn="l" pos="0"/>
              </a:tabLst>
            </a:pPr>
            <a:fld id="{C43A56D2-F5EE-46FC-81F1-2C09CFF10C01}" type="slidenum">
              <a:rPr b="0" lang="en-US" sz="600" spc="-1" strike="noStrike">
                <a:solidFill>
                  <a:srgbClr val="000000"/>
                </a:solidFill>
                <a:latin typeface="Calibri"/>
                <a:ea typeface="Calibri"/>
              </a:rPr>
              <a:t>&lt;number&gt;</a:t>
            </a:fld>
            <a:endParaRPr b="0" lang="en-IN" sz="6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5"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6"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3"/>
          </p:nvPr>
        </p:nvSpPr>
        <p:spPr/>
        <p:txBody>
          <a:bodyPr/>
          <a:p>
            <a:fld id="{07CA3FDC-6793-4588-A215-873A9BC3732C}" type="slidenum">
              <a:t>&lt;#&gt;</a:t>
            </a:fld>
          </a:p>
        </p:txBody>
      </p:sp>
      <p:sp>
        <p:nvSpPr>
          <p:cNvPr id="6" name="PlaceHolder 5"/>
          <p:cNvSpPr>
            <a:spLocks noGrp="1"/>
          </p:cNvSpPr>
          <p:nvPr>
            <p:ph type="dt" idx="2"/>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3"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6"/>
          </p:nvPr>
        </p:nvSpPr>
        <p:spPr/>
        <p:txBody>
          <a:bodyPr/>
          <a:p>
            <a:fld id="{C85B565F-5729-4EBD-AA21-EDF94300353E}" type="slidenum">
              <a:t>&lt;#&gt;</a:t>
            </a:fld>
          </a:p>
        </p:txBody>
      </p:sp>
      <p:sp>
        <p:nvSpPr>
          <p:cNvPr id="6" name="PlaceHolder 5"/>
          <p:cNvSpPr>
            <a:spLocks noGrp="1"/>
          </p:cNvSpPr>
          <p:nvPr>
            <p:ph type="dt" idx="5"/>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1">
    <p:spTree>
      <p:nvGrpSpPr>
        <p:cNvPr id="1" name=""/>
        <p:cNvGrpSpPr/>
        <p:nvPr/>
      </p:nvGrpSpPr>
      <p:grpSpPr>
        <a:xfrm>
          <a:off x="0" y="0"/>
          <a:ext cx="0" cy="0"/>
          <a:chOff x="0" y="0"/>
          <a:chExt cx="0" cy="0"/>
        </a:xfrm>
      </p:grpSpPr>
      <p:sp>
        <p:nvSpPr>
          <p:cNvPr id="18"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19"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9"/>
          </p:nvPr>
        </p:nvSpPr>
        <p:spPr/>
        <p:txBody>
          <a:bodyPr/>
          <a:p>
            <a:fld id="{8086985A-B340-442C-8632-06A493F45EBE}" type="slidenum">
              <a:t>&lt;#&gt;</a:t>
            </a:fld>
          </a:p>
        </p:txBody>
      </p:sp>
      <p:sp>
        <p:nvSpPr>
          <p:cNvPr id="6" name="PlaceHolder 5"/>
          <p:cNvSpPr>
            <a:spLocks noGrp="1"/>
          </p:cNvSpPr>
          <p:nvPr>
            <p:ph type="dt" idx="8"/>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2">
    <p:spTree>
      <p:nvGrpSpPr>
        <p:cNvPr id="1" name=""/>
        <p:cNvGrpSpPr/>
        <p:nvPr/>
      </p:nvGrpSpPr>
      <p:grpSpPr>
        <a:xfrm>
          <a:off x="0" y="0"/>
          <a:ext cx="0" cy="0"/>
          <a:chOff x="0" y="0"/>
          <a:chExt cx="0" cy="0"/>
        </a:xfrm>
      </p:grpSpPr>
      <p:sp>
        <p:nvSpPr>
          <p:cNvPr id="26"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27"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2"/>
          </p:nvPr>
        </p:nvSpPr>
        <p:spPr/>
        <p:txBody>
          <a:bodyPr/>
          <a:p>
            <a:fld id="{261A6D46-4E48-49D8-9F33-FA23D5E87DE0}" type="slidenum">
              <a:t>&lt;#&gt;</a:t>
            </a:fld>
          </a:p>
        </p:txBody>
      </p:sp>
      <p:sp>
        <p:nvSpPr>
          <p:cNvPr id="6" name="PlaceHolder 5"/>
          <p:cNvSpPr>
            <a:spLocks noGrp="1"/>
          </p:cNvSpPr>
          <p:nvPr>
            <p:ph type="dt" idx="1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spTree>
      <p:nvGrpSpPr>
        <p:cNvPr id="1" name=""/>
        <p:cNvGrpSpPr/>
        <p:nvPr/>
      </p:nvGrpSpPr>
      <p:grpSpPr>
        <a:xfrm>
          <a:off x="0" y="0"/>
          <a:ext cx="0" cy="0"/>
          <a:chOff x="0" y="0"/>
          <a:chExt cx="0" cy="0"/>
        </a:xfrm>
      </p:grpSpPr>
      <p:sp>
        <p:nvSpPr>
          <p:cNvPr id="32" name="PlaceHolder 1"/>
          <p:cNvSpPr>
            <a:spLocks noGrp="1"/>
          </p:cNvSpPr>
          <p:nvPr>
            <p:ph type="title"/>
          </p:nvPr>
        </p:nvSpPr>
        <p:spPr>
          <a:xfrm>
            <a:off x="581040" y="407880"/>
            <a:ext cx="18941760" cy="1888560"/>
          </a:xfrm>
          <a:prstGeom prst="rect">
            <a:avLst/>
          </a:prstGeom>
          <a:noFill/>
          <a:ln w="0">
            <a:noFill/>
          </a:ln>
        </p:spPr>
        <p:txBody>
          <a:bodyPr lIns="0" rIns="0" tIns="0" bIns="0" anchor="ctr">
            <a:noAutofit/>
          </a:bodyPr>
          <a:p>
            <a:pPr indent="0">
              <a:buNone/>
            </a:pPr>
            <a:endParaRPr b="0" lang="en-IN" sz="1400" spc="-1" strike="noStrike">
              <a:solidFill>
                <a:srgbClr val="000000"/>
              </a:solidFill>
              <a:latin typeface="Arial"/>
            </a:endParaRPr>
          </a:p>
        </p:txBody>
      </p:sp>
      <p:sp>
        <p:nvSpPr>
          <p:cNvPr id="33" name="PlaceHolder 2"/>
          <p:cNvSpPr>
            <a:spLocks noGrp="1"/>
          </p:cNvSpPr>
          <p:nvPr>
            <p:ph/>
          </p:nvPr>
        </p:nvSpPr>
        <p:spPr>
          <a:xfrm>
            <a:off x="2746440" y="2612880"/>
            <a:ext cx="14610960" cy="6559200"/>
          </a:xfrm>
          <a:prstGeom prst="rect">
            <a:avLst/>
          </a:prstGeom>
          <a:noFill/>
          <a:ln w="0">
            <a:noFill/>
          </a:ln>
        </p:spPr>
        <p:txBody>
          <a:bodyPr lIns="0" rIns="0" tIns="0" bIns="0" anchor="t">
            <a:normAutofit/>
          </a:bodyPr>
          <a:p>
            <a:pPr indent="0">
              <a:spcBef>
                <a:spcPts val="1417"/>
              </a:spcBef>
              <a:buNone/>
            </a:pPr>
            <a:endParaRPr b="0" lang="en-IN" sz="1400" spc="-1" strike="noStrike">
              <a:solidFill>
                <a:srgbClr val="000000"/>
              </a:solidFill>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5"/>
          </p:nvPr>
        </p:nvSpPr>
        <p:spPr/>
        <p:txBody>
          <a:bodyPr/>
          <a:p>
            <a:fld id="{14543CF6-CA16-489B-B779-DCF4862A81AE}" type="slidenum">
              <a:t>&lt;#&gt;</a:t>
            </a:fld>
          </a:p>
        </p:txBody>
      </p:sp>
      <p:sp>
        <p:nvSpPr>
          <p:cNvPr id="6" name="PlaceHolder 5"/>
          <p:cNvSpPr>
            <a:spLocks noGrp="1"/>
          </p:cNvSpPr>
          <p:nvPr>
            <p:ph type="dt" idx="14"/>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 name="PlaceHolder 2"/>
          <p:cNvSpPr>
            <a:spLocks noGrp="1"/>
          </p:cNvSpPr>
          <p:nvPr>
            <p:ph type="dt" idx="2"/>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 name="PlaceHolder 3"/>
          <p:cNvSpPr>
            <a:spLocks noGrp="1"/>
          </p:cNvSpPr>
          <p:nvPr>
            <p:ph type="sldNum" idx="3"/>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B9DA5E2E-8B72-416A-B132-52ED6617DC06}"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
        <p:nvSpPr>
          <p:cNvPr id="3" name="PlaceHolder 4"/>
          <p:cNvSpPr>
            <a:spLocks noGrp="1"/>
          </p:cNvSpPr>
          <p:nvPr>
            <p:ph type="title"/>
          </p:nvPr>
        </p:nvSpPr>
        <p:spPr>
          <a:xfrm>
            <a:off x="1005120" y="451080"/>
            <a:ext cx="18093240" cy="1888200"/>
          </a:xfrm>
          <a:prstGeom prst="rect">
            <a:avLst/>
          </a:prstGeom>
          <a:noFill/>
          <a:ln w="0">
            <a:noFill/>
          </a:ln>
        </p:spPr>
        <p:txBody>
          <a:bodyPr lIns="0" rIns="0" tIns="0" bIns="0" anchor="ctr">
            <a:noAutofit/>
          </a:bodyPr>
          <a:p>
            <a:pPr indent="0">
              <a:buNone/>
            </a:pPr>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
        <p:nvSpPr>
          <p:cNvPr id="4" name="PlaceHolder 5"/>
          <p:cNvSpPr>
            <a:spLocks noGrp="1"/>
          </p:cNvSpPr>
          <p:nvPr>
            <p:ph type="body"/>
          </p:nvPr>
        </p:nvSpPr>
        <p:spPr>
          <a:xfrm>
            <a:off x="1005120" y="2646360"/>
            <a:ext cx="18093240" cy="65588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581040" y="407880"/>
            <a:ext cx="18941760" cy="1888560"/>
          </a:xfrm>
          <a:prstGeom prst="rect">
            <a:avLst/>
          </a:prstGeom>
          <a:noFill/>
          <a:ln w="0">
            <a:noFill/>
          </a:ln>
        </p:spPr>
        <p:txBody>
          <a:bodyPr lIns="0" rIns="0" tIns="0" bIns="0" anchor="t">
            <a:noAutofit/>
          </a:bodyPr>
          <a:p>
            <a:pPr indent="0">
              <a:buNone/>
            </a:pPr>
            <a:r>
              <a:rPr b="0" lang="en-IN" sz="3100" spc="-1" strike="noStrike">
                <a:solidFill>
                  <a:srgbClr val="000000"/>
                </a:solidFill>
                <a:latin typeface="Arial"/>
              </a:rPr>
              <a:t>Click to edit the title text format</a:t>
            </a:r>
            <a:endParaRPr b="0" lang="en-IN" sz="3100" spc="-1" strike="noStrike">
              <a:solidFill>
                <a:srgbClr val="000000"/>
              </a:solidFill>
              <a:latin typeface="Arial"/>
            </a:endParaRPr>
          </a:p>
        </p:txBody>
      </p:sp>
      <p:sp>
        <p:nvSpPr>
          <p:cNvPr id="8" name="PlaceHolder 2"/>
          <p:cNvSpPr>
            <a:spLocks noGrp="1"/>
          </p:cNvSpPr>
          <p:nvPr>
            <p:ph type="body"/>
          </p:nvPr>
        </p:nvSpPr>
        <p:spPr>
          <a:xfrm>
            <a:off x="2746440" y="2612880"/>
            <a:ext cx="14610960" cy="65592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9" name="PlaceHolder 3"/>
          <p:cNvSpPr>
            <a:spLocks noGrp="1"/>
          </p:cNvSpPr>
          <p:nvPr>
            <p:ph type="ftr" idx="4"/>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0" name="PlaceHolder 4"/>
          <p:cNvSpPr>
            <a:spLocks noGrp="1"/>
          </p:cNvSpPr>
          <p:nvPr>
            <p:ph type="dt" idx="5"/>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1" name="PlaceHolder 5"/>
          <p:cNvSpPr>
            <a:spLocks noGrp="1"/>
          </p:cNvSpPr>
          <p:nvPr>
            <p:ph type="sldNum" idx="6"/>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482547D8-176D-46C7-BFAA-31C87DDDD528}"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1507680" y="3506040"/>
            <a:ext cx="17088120" cy="1888560"/>
          </a:xfrm>
          <a:prstGeom prst="rect">
            <a:avLst/>
          </a:prstGeom>
          <a:noFill/>
          <a:ln w="0">
            <a:noFill/>
          </a:ln>
        </p:spPr>
        <p:txBody>
          <a:bodyPr lIns="0" rIns="0" tIns="0" bIns="0" anchor="t">
            <a:noAutofit/>
          </a:bodyPr>
          <a:p>
            <a:pPr indent="0">
              <a:buNone/>
            </a:pPr>
            <a:r>
              <a:rPr b="0" lang="en-IN" sz="4400" spc="-1" strike="noStrike">
                <a:solidFill>
                  <a:srgbClr val="000000"/>
                </a:solidFill>
                <a:latin typeface="Arial"/>
              </a:rPr>
              <a:t>Click to edit the title text format</a:t>
            </a:r>
            <a:endParaRPr b="0" lang="en-IN" sz="4400" spc="-1" strike="noStrike">
              <a:solidFill>
                <a:srgbClr val="000000"/>
              </a:solidFill>
              <a:latin typeface="Arial"/>
            </a:endParaRPr>
          </a:p>
        </p:txBody>
      </p:sp>
      <p:sp>
        <p:nvSpPr>
          <p:cNvPr id="15" name="PlaceHolder 2"/>
          <p:cNvSpPr>
            <a:spLocks noGrp="1"/>
          </p:cNvSpPr>
          <p:nvPr>
            <p:ph type="ftr" idx="7"/>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16" name="PlaceHolder 3"/>
          <p:cNvSpPr>
            <a:spLocks noGrp="1"/>
          </p:cNvSpPr>
          <p:nvPr>
            <p:ph type="dt" idx="8"/>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17" name="PlaceHolder 4"/>
          <p:cNvSpPr>
            <a:spLocks noGrp="1"/>
          </p:cNvSpPr>
          <p:nvPr>
            <p:ph type="sldNum" idx="9"/>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0215867C-A154-4F10-B90F-470EB739C7F3}"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581040" y="407880"/>
            <a:ext cx="18941760" cy="1888560"/>
          </a:xfrm>
          <a:prstGeom prst="rect">
            <a:avLst/>
          </a:prstGeom>
          <a:noFill/>
          <a:ln w="0">
            <a:noFill/>
          </a:ln>
        </p:spPr>
        <p:txBody>
          <a:bodyPr lIns="0" rIns="0" tIns="0" bIns="0" anchor="t">
            <a:noAutofit/>
          </a:bodyPr>
          <a:p>
            <a:pPr indent="0">
              <a:buNone/>
            </a:pPr>
            <a:r>
              <a:rPr b="0" lang="en-IN" sz="3100" spc="-1" strike="noStrike">
                <a:solidFill>
                  <a:srgbClr val="000000"/>
                </a:solidFill>
                <a:latin typeface="Arial"/>
              </a:rPr>
              <a:t>Click to edit the title text format</a:t>
            </a:r>
            <a:endParaRPr b="0" lang="en-IN" sz="3100" spc="-1" strike="noStrike">
              <a:solidFill>
                <a:srgbClr val="000000"/>
              </a:solidFill>
              <a:latin typeface="Arial"/>
            </a:endParaRPr>
          </a:p>
        </p:txBody>
      </p:sp>
      <p:sp>
        <p:nvSpPr>
          <p:cNvPr id="21" name="PlaceHolder 2"/>
          <p:cNvSpPr>
            <a:spLocks noGrp="1"/>
          </p:cNvSpPr>
          <p:nvPr>
            <p:ph type="body"/>
          </p:nvPr>
        </p:nvSpPr>
        <p:spPr>
          <a:xfrm>
            <a:off x="1005120" y="2601000"/>
            <a:ext cx="8744760" cy="65592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22" name="PlaceHolder 3"/>
          <p:cNvSpPr>
            <a:spLocks noGrp="1"/>
          </p:cNvSpPr>
          <p:nvPr>
            <p:ph type="body"/>
          </p:nvPr>
        </p:nvSpPr>
        <p:spPr>
          <a:xfrm>
            <a:off x="10353600" y="2601000"/>
            <a:ext cx="8744760" cy="6559200"/>
          </a:xfrm>
          <a:prstGeom prst="rect">
            <a:avLst/>
          </a:prstGeom>
          <a:noFill/>
          <a:ln w="0">
            <a:noFill/>
          </a:ln>
        </p:spPr>
        <p:txBody>
          <a:bodyPr lIns="0" rIns="0" tIns="0" bIns="0" anchor="t">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23" name="PlaceHolder 4"/>
          <p:cNvSpPr>
            <a:spLocks noGrp="1"/>
          </p:cNvSpPr>
          <p:nvPr>
            <p:ph type="ftr" idx="10"/>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24" name="PlaceHolder 5"/>
          <p:cNvSpPr>
            <a:spLocks noGrp="1"/>
          </p:cNvSpPr>
          <p:nvPr>
            <p:ph type="dt" idx="11"/>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25" name="PlaceHolder 6"/>
          <p:cNvSpPr>
            <a:spLocks noGrp="1"/>
          </p:cNvSpPr>
          <p:nvPr>
            <p:ph type="sldNum" idx="12"/>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EC852B65-4ABF-455F-B0C8-96BCA587F1CC}"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581040" y="407880"/>
            <a:ext cx="18941760" cy="1888560"/>
          </a:xfrm>
          <a:prstGeom prst="rect">
            <a:avLst/>
          </a:prstGeom>
          <a:noFill/>
          <a:ln w="0">
            <a:noFill/>
          </a:ln>
        </p:spPr>
        <p:txBody>
          <a:bodyPr lIns="0" rIns="0" tIns="0" bIns="0" anchor="t">
            <a:noAutofit/>
          </a:bodyPr>
          <a:p>
            <a:pPr indent="0">
              <a:buNone/>
            </a:pPr>
            <a:r>
              <a:rPr b="0" lang="en-IN" sz="3100" spc="-1" strike="noStrike">
                <a:solidFill>
                  <a:srgbClr val="000000"/>
                </a:solidFill>
                <a:latin typeface="Arial"/>
              </a:rPr>
              <a:t>Click to edit the title text format</a:t>
            </a:r>
            <a:endParaRPr b="0" lang="en-IN" sz="3100" spc="-1" strike="noStrike">
              <a:solidFill>
                <a:srgbClr val="000000"/>
              </a:solidFill>
              <a:latin typeface="Arial"/>
            </a:endParaRPr>
          </a:p>
        </p:txBody>
      </p:sp>
      <p:sp>
        <p:nvSpPr>
          <p:cNvPr id="29" name="PlaceHolder 2"/>
          <p:cNvSpPr>
            <a:spLocks noGrp="1"/>
          </p:cNvSpPr>
          <p:nvPr>
            <p:ph type="ftr" idx="13"/>
          </p:nvPr>
        </p:nvSpPr>
        <p:spPr>
          <a:xfrm>
            <a:off x="6835680" y="10517040"/>
            <a:ext cx="6432120" cy="6559200"/>
          </a:xfrm>
          <a:prstGeom prst="rect">
            <a:avLst/>
          </a:prstGeom>
          <a:noFill/>
          <a:ln w="0">
            <a:noFill/>
          </a:ln>
        </p:spPr>
        <p:txBody>
          <a:bodyPr lIns="0" rIns="0" tIns="0" bIns="0" anchor="t">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0" name="PlaceHolder 3"/>
          <p:cNvSpPr>
            <a:spLocks noGrp="1"/>
          </p:cNvSpPr>
          <p:nvPr>
            <p:ph type="dt" idx="14"/>
          </p:nvPr>
        </p:nvSpPr>
        <p:spPr>
          <a:xfrm>
            <a:off x="1004760" y="10517040"/>
            <a:ext cx="4624200" cy="6559200"/>
          </a:xfrm>
          <a:prstGeom prst="rect">
            <a:avLst/>
          </a:prstGeom>
          <a:noFill/>
          <a:ln w="0">
            <a:noFill/>
          </a:ln>
        </p:spPr>
        <p:txBody>
          <a:bodyPr lIns="0" rIns="0" tIns="0" bIns="0" anchor="t">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1" name="PlaceHolder 4"/>
          <p:cNvSpPr>
            <a:spLocks noGrp="1"/>
          </p:cNvSpPr>
          <p:nvPr>
            <p:ph type="sldNum" idx="15"/>
          </p:nvPr>
        </p:nvSpPr>
        <p:spPr>
          <a:xfrm>
            <a:off x="14474880" y="10517040"/>
            <a:ext cx="4624200" cy="6559200"/>
          </a:xfrm>
          <a:prstGeom prst="rect">
            <a:avLst/>
          </a:prstGeom>
          <a:noFill/>
          <a:ln w="0">
            <a:noFill/>
          </a:ln>
        </p:spPr>
        <p:txBody>
          <a:bodyPr lIns="0" rIns="0" tIns="0" bIns="0" anchor="t">
            <a:noAutofit/>
          </a:bodyPr>
          <a:lstStyle>
            <a:lvl1pPr indent="0" algn="r">
              <a:lnSpc>
                <a:spcPct val="100000"/>
              </a:lnSpc>
              <a:buNone/>
              <a:tabLst>
                <a:tab algn="l" pos="0"/>
              </a:tabLst>
              <a:defRPr b="0" lang="en-US" sz="1800" spc="-1" strike="noStrike">
                <a:solidFill>
                  <a:srgbClr val="898989"/>
                </a:solidFill>
                <a:latin typeface="Calibri"/>
                <a:ea typeface="Calibri"/>
              </a:defRPr>
            </a:lvl1pPr>
          </a:lstStyle>
          <a:p>
            <a:pPr indent="0" algn="r">
              <a:lnSpc>
                <a:spcPct val="100000"/>
              </a:lnSpc>
              <a:buNone/>
              <a:tabLst>
                <a:tab algn="l" pos="0"/>
              </a:tabLst>
            </a:pPr>
            <a:fld id="{0F4068E3-0DA0-4A23-8114-5333F471487B}" type="slidenum">
              <a:rPr b="0" lang="en-US" sz="1800" spc="-1" strike="noStrike">
                <a:solidFill>
                  <a:srgbClr val="898989"/>
                </a:solidFill>
                <a:latin typeface="Calibri"/>
                <a:ea typeface="Calibri"/>
              </a:rPr>
              <a:t>&lt;number&gt;</a:t>
            </a:fld>
            <a:endParaRPr b="0" lang="en-IN" sz="18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1.jpeg"/><Relationship Id="rId3"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2.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5.png"/><Relationship Id="rId3"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8.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Google Shape;84;p12"/>
          <p:cNvSpPr/>
          <p:nvPr/>
        </p:nvSpPr>
        <p:spPr>
          <a:xfrm>
            <a:off x="-6480" y="15840"/>
            <a:ext cx="9376920" cy="6476760"/>
          </a:xfrm>
          <a:custGeom>
            <a:avLst/>
            <a:gdLst>
              <a:gd name="textAreaLeft" fmla="*/ 0 w 9376920"/>
              <a:gd name="textAreaRight" fmla="*/ 9377280 w 9376920"/>
              <a:gd name="textAreaTop" fmla="*/ 0 h 6476760"/>
              <a:gd name="textAreaBottom" fmla="*/ 6477120 h 6476760"/>
            </a:gdLst>
            <a:ahLst/>
            <a:rect l="textAreaLeft" t="textAreaTop" r="textAreaRight" b="textAreaBottom"/>
            <a:pathLst>
              <a:path w="7436484" h="5134610">
                <a:moveTo>
                  <a:pt x="7435941" y="0"/>
                </a:moveTo>
                <a:lnTo>
                  <a:pt x="0" y="0"/>
                </a:lnTo>
                <a:lnTo>
                  <a:pt x="0" y="5134513"/>
                </a:lnTo>
                <a:lnTo>
                  <a:pt x="7435941" y="0"/>
                </a:lnTo>
                <a:close/>
              </a:path>
            </a:pathLst>
          </a:custGeom>
          <a:solidFill>
            <a:srgbClr val="005893"/>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41" name="Google Shape;85;p12"/>
          <p:cNvSpPr/>
          <p:nvPr/>
        </p:nvSpPr>
        <p:spPr>
          <a:xfrm>
            <a:off x="471600" y="415800"/>
            <a:ext cx="1846080" cy="184104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42" name="Google Shape;86;p12"/>
          <p:cNvSpPr/>
          <p:nvPr/>
        </p:nvSpPr>
        <p:spPr>
          <a:xfrm>
            <a:off x="5603760" y="1336680"/>
            <a:ext cx="145800" cy="147240"/>
          </a:xfrm>
          <a:prstGeom prst="rect">
            <a:avLst/>
          </a:prstGeom>
          <a:blipFill rotWithShape="0">
            <a:blip r:embed="rId2"/>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43" name="Google Shape;87;p12"/>
          <p:cNvSpPr/>
          <p:nvPr/>
        </p:nvSpPr>
        <p:spPr>
          <a:xfrm>
            <a:off x="2508120" y="720720"/>
            <a:ext cx="3809520" cy="1446120"/>
          </a:xfrm>
          <a:prstGeom prst="rect">
            <a:avLst/>
          </a:prstGeom>
          <a:noFill/>
          <a:ln w="0">
            <a:noFill/>
          </a:ln>
        </p:spPr>
        <p:style>
          <a:lnRef idx="0"/>
          <a:fillRef idx="0"/>
          <a:effectRef idx="0"/>
          <a:fontRef idx="minor"/>
        </p:style>
        <p:txBody>
          <a:bodyPr lIns="0" rIns="0" tIns="13320" bIns="0" anchor="t">
            <a:spAutoFit/>
          </a:bodyPr>
          <a:p>
            <a:pPr marL="11160">
              <a:lnSpc>
                <a:spcPct val="111000"/>
              </a:lnSpc>
              <a:tabLst>
                <a:tab algn="l" pos="0"/>
              </a:tabLst>
            </a:pPr>
            <a:r>
              <a:rPr b="1" lang="en-US" sz="4200" spc="-1" strike="noStrike">
                <a:solidFill>
                  <a:srgbClr val="ffffff"/>
                </a:solidFill>
                <a:latin typeface="Helvetica Neue"/>
                <a:ea typeface="Helvetica Neue"/>
              </a:rPr>
              <a:t>RV College of </a:t>
            </a:r>
            <a:endParaRPr b="0" lang="en-IN" sz="4200" spc="-1" strike="noStrike">
              <a:solidFill>
                <a:srgbClr val="000000"/>
              </a:solidFill>
              <a:latin typeface="Arial"/>
            </a:endParaRPr>
          </a:p>
          <a:p>
            <a:pPr marL="11160">
              <a:lnSpc>
                <a:spcPct val="111000"/>
              </a:lnSpc>
              <a:spcBef>
                <a:spcPts val="99"/>
              </a:spcBef>
              <a:tabLst>
                <a:tab algn="l" pos="0"/>
              </a:tabLst>
            </a:pPr>
            <a:r>
              <a:rPr b="1" lang="en-US" sz="4200" spc="-1" strike="noStrike">
                <a:solidFill>
                  <a:srgbClr val="ffffff"/>
                </a:solidFill>
                <a:latin typeface="Helvetica Neue"/>
                <a:ea typeface="Helvetica Neue"/>
              </a:rPr>
              <a:t>Engineering</a:t>
            </a:r>
            <a:endParaRPr b="0" lang="en-IN" sz="4200" spc="-1" strike="noStrike">
              <a:solidFill>
                <a:srgbClr val="000000"/>
              </a:solidFill>
              <a:latin typeface="Arial"/>
            </a:endParaRPr>
          </a:p>
        </p:txBody>
      </p:sp>
      <p:sp>
        <p:nvSpPr>
          <p:cNvPr id="44" name="Google Shape;88;p12"/>
          <p:cNvSpPr/>
          <p:nvPr/>
        </p:nvSpPr>
        <p:spPr>
          <a:xfrm>
            <a:off x="15684480" y="236520"/>
            <a:ext cx="4289040" cy="484920"/>
          </a:xfrm>
          <a:prstGeom prst="rect">
            <a:avLst/>
          </a:prstGeom>
          <a:noFill/>
          <a:ln w="0">
            <a:noFill/>
          </a:ln>
        </p:spPr>
        <p:style>
          <a:lnRef idx="0"/>
          <a:fillRef idx="0"/>
          <a:effectRef idx="0"/>
          <a:fontRef idx="minor"/>
        </p:style>
        <p:txBody>
          <a:bodyPr lIns="0" rIns="0" tIns="12600" bIns="0" anchor="t">
            <a:spAutoFit/>
          </a:bodyPr>
          <a:p>
            <a:pPr marL="11160">
              <a:lnSpc>
                <a:spcPct val="100000"/>
              </a:lnSpc>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45" name="Google Shape;89;p12"/>
          <p:cNvSpPr/>
          <p:nvPr/>
        </p:nvSpPr>
        <p:spPr>
          <a:xfrm>
            <a:off x="8299440" y="2197080"/>
            <a:ext cx="10438920" cy="76140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400" spc="-1" strike="noStrike">
                <a:solidFill>
                  <a:schemeClr val="dk2"/>
                </a:solidFill>
                <a:latin typeface="Verdana"/>
                <a:ea typeface="Verdana"/>
              </a:rPr>
              <a:t>   </a:t>
            </a:r>
            <a:endParaRPr b="0" lang="en-IN" sz="4400" spc="-1" strike="noStrike">
              <a:solidFill>
                <a:srgbClr val="000000"/>
              </a:solidFill>
              <a:latin typeface="Arial"/>
            </a:endParaRPr>
          </a:p>
        </p:txBody>
      </p:sp>
      <p:sp>
        <p:nvSpPr>
          <p:cNvPr id="46" name="Google Shape;90;p12"/>
          <p:cNvSpPr/>
          <p:nvPr/>
        </p:nvSpPr>
        <p:spPr>
          <a:xfrm flipH="1">
            <a:off x="2316960" y="5067360"/>
            <a:ext cx="7052760" cy="1432080"/>
          </a:xfrm>
          <a:prstGeom prst="rect">
            <a:avLst/>
          </a:prstGeom>
          <a:noFill/>
          <a:ln w="0">
            <a:noFill/>
          </a:ln>
          <a:effectLst>
            <a:outerShdw blurRad="63360" dir="5400000" dist="20160">
              <a:srgbClr val="000000">
                <a:alpha val="38000"/>
              </a:srgbClr>
            </a:outerShdw>
          </a:effectLst>
        </p:spPr>
        <p:style>
          <a:lnRef idx="0"/>
          <a:fillRef idx="0"/>
          <a:effectRef idx="0"/>
          <a:fontRef idx="minor"/>
        </p:style>
        <p:txBody>
          <a:bodyPr anchor="t">
            <a:spAutoFit/>
          </a:bodyPr>
          <a:p>
            <a:pPr algn="ctr">
              <a:lnSpc>
                <a:spcPct val="100000"/>
              </a:lnSpc>
              <a:tabLst>
                <a:tab algn="l" pos="0"/>
              </a:tabLst>
            </a:pPr>
            <a:endParaRPr b="0" lang="en-IN" sz="5900" spc="-1" strike="noStrike">
              <a:solidFill>
                <a:srgbClr val="000000"/>
              </a:solidFill>
              <a:latin typeface="Arial"/>
            </a:endParaRPr>
          </a:p>
          <a:p>
            <a:pPr algn="ctr">
              <a:lnSpc>
                <a:spcPct val="100000"/>
              </a:lnSpc>
              <a:tabLst>
                <a:tab algn="l" pos="0"/>
              </a:tabLst>
            </a:pPr>
            <a:r>
              <a:rPr b="1" lang="en-US" sz="2900" spc="-1" strike="noStrike">
                <a:solidFill>
                  <a:schemeClr val="dk2"/>
                </a:solidFill>
                <a:latin typeface="Times New Roman"/>
                <a:ea typeface="Times New Roman"/>
              </a:rPr>
              <a:t> </a:t>
            </a:r>
            <a:endParaRPr b="0" lang="en-IN" sz="2900" spc="-1" strike="noStrike">
              <a:solidFill>
                <a:srgbClr val="000000"/>
              </a:solidFill>
              <a:latin typeface="Arial"/>
            </a:endParaRPr>
          </a:p>
        </p:txBody>
      </p:sp>
      <p:sp>
        <p:nvSpPr>
          <p:cNvPr id="47" name="Google Shape;91;p12"/>
          <p:cNvSpPr/>
          <p:nvPr/>
        </p:nvSpPr>
        <p:spPr>
          <a:xfrm flipH="1">
            <a:off x="471600" y="5608800"/>
            <a:ext cx="21948480" cy="4512600"/>
          </a:xfrm>
          <a:prstGeom prst="rect">
            <a:avLst/>
          </a:prstGeom>
          <a:noFill/>
          <a:ln w="0">
            <a:noFill/>
          </a:ln>
          <a:effectLst>
            <a:outerShdw blurRad="63360" dir="5400000" dist="20160">
              <a:srgbClr val="000000">
                <a:alpha val="38000"/>
              </a:srgbClr>
            </a:outerShdw>
          </a:effectLst>
        </p:spPr>
        <p:style>
          <a:lnRef idx="0"/>
          <a:fillRef idx="0"/>
          <a:effectRef idx="0"/>
          <a:fontRef idx="minor"/>
        </p:style>
        <p:txBody>
          <a:bodyPr anchor="t">
            <a:spAutoFit/>
          </a:bodyPr>
          <a:p>
            <a:pPr algn="ctr">
              <a:lnSpc>
                <a:spcPct val="100000"/>
              </a:lnSpc>
              <a:tabLst>
                <a:tab algn="l" pos="0"/>
              </a:tabLst>
            </a:pPr>
            <a:r>
              <a:rPr b="1" lang="en-US" sz="5400" spc="-1" strike="noStrike">
                <a:solidFill>
                  <a:srgbClr val="5e6db3"/>
                </a:solidFill>
                <a:latin typeface="Playfair Display"/>
                <a:ea typeface="Playfair Display"/>
              </a:rPr>
              <a:t>                          </a:t>
            </a:r>
            <a:r>
              <a:rPr b="1" lang="en-US" sz="5400" spc="-1" strike="noStrike">
                <a:solidFill>
                  <a:srgbClr val="cc0000"/>
                </a:solidFill>
                <a:latin typeface="Playfair Display"/>
                <a:ea typeface="Playfair Display"/>
              </a:rPr>
              <a:t>IOTC- Unit3</a:t>
            </a:r>
            <a:endParaRPr b="0" lang="en-IN" sz="5400" spc="-1" strike="noStrike">
              <a:solidFill>
                <a:srgbClr val="000000"/>
              </a:solidFill>
              <a:latin typeface="Arial"/>
            </a:endParaRPr>
          </a:p>
          <a:p>
            <a:pPr algn="ctr">
              <a:lnSpc>
                <a:spcPct val="100000"/>
              </a:lnSpc>
              <a:tabLst>
                <a:tab algn="l" pos="0"/>
              </a:tabLst>
            </a:pPr>
            <a:r>
              <a:rPr b="1" lang="en-US" sz="5400" spc="-1" strike="noStrike">
                <a:solidFill>
                  <a:srgbClr val="5e6db3"/>
                </a:solidFill>
                <a:latin typeface="Playfair Display"/>
                <a:ea typeface="Playfair Display"/>
              </a:rPr>
              <a:t>                     </a:t>
            </a:r>
            <a:r>
              <a:rPr b="1" lang="en-US" sz="5400" spc="-1" strike="noStrike">
                <a:solidFill>
                  <a:srgbClr val="5e6db3"/>
                </a:solidFill>
                <a:latin typeface="Playfair Display"/>
                <a:ea typeface="Playfair Display"/>
              </a:rPr>
              <a:t>LPC 2148 Interrupts</a:t>
            </a:r>
            <a:endParaRPr b="0" lang="en-IN" sz="5400" spc="-1" strike="noStrike">
              <a:solidFill>
                <a:srgbClr val="000000"/>
              </a:solidFill>
              <a:latin typeface="Arial"/>
            </a:endParaRPr>
          </a:p>
          <a:p>
            <a:pPr>
              <a:lnSpc>
                <a:spcPct val="100000"/>
              </a:lnSpc>
              <a:tabLst>
                <a:tab algn="l" pos="0"/>
              </a:tabLst>
            </a:pPr>
            <a:endParaRPr b="0" lang="en-IN" sz="2900" spc="-1" strike="noStrike">
              <a:solidFill>
                <a:srgbClr val="000000"/>
              </a:solidFill>
              <a:latin typeface="Arial"/>
            </a:endParaRPr>
          </a:p>
          <a:p>
            <a:pPr>
              <a:lnSpc>
                <a:spcPct val="100000"/>
              </a:lnSpc>
              <a:tabLst>
                <a:tab algn="l" pos="0"/>
              </a:tabLst>
            </a:pPr>
            <a:endParaRPr b="0" lang="en-IN" sz="2900" spc="-1" strike="noStrike">
              <a:solidFill>
                <a:srgbClr val="000000"/>
              </a:solidFill>
              <a:latin typeface="Arial"/>
            </a:endParaRPr>
          </a:p>
          <a:p>
            <a:pPr>
              <a:lnSpc>
                <a:spcPct val="100000"/>
              </a:lnSpc>
              <a:tabLst>
                <a:tab algn="l" pos="0"/>
              </a:tabLst>
            </a:pPr>
            <a:r>
              <a:rPr b="0" lang="en-US" sz="2900" spc="-1" strike="noStrike">
                <a:solidFill>
                  <a:srgbClr val="5e6db3"/>
                </a:solidFill>
                <a:latin typeface="Playfair Display"/>
                <a:ea typeface="Playfair Display"/>
              </a:rPr>
              <a:t>Dr K Badari Nath</a:t>
            </a:r>
            <a:endParaRPr b="0" lang="en-IN" sz="2900" spc="-1" strike="noStrike">
              <a:solidFill>
                <a:srgbClr val="000000"/>
              </a:solidFill>
              <a:latin typeface="Arial"/>
            </a:endParaRPr>
          </a:p>
          <a:p>
            <a:pPr>
              <a:lnSpc>
                <a:spcPct val="146000"/>
              </a:lnSpc>
              <a:spcBef>
                <a:spcPts val="99"/>
              </a:spcBef>
              <a:tabLst>
                <a:tab algn="l" pos="0"/>
              </a:tabLst>
            </a:pPr>
            <a:r>
              <a:rPr b="0" lang="en-US" sz="3200" spc="-1" strike="noStrike">
                <a:solidFill>
                  <a:srgbClr val="5e6db3"/>
                </a:solidFill>
                <a:latin typeface="Playfair Display"/>
                <a:ea typeface="Playfair Display"/>
              </a:rPr>
              <a:t>Department of Computer Science and Engineering</a:t>
            </a:r>
            <a:endParaRPr b="0" lang="en-IN" sz="3200" spc="-1" strike="noStrike">
              <a:solidFill>
                <a:srgbClr val="000000"/>
              </a:solidFill>
              <a:latin typeface="Arial"/>
            </a:endParaRPr>
          </a:p>
          <a:p>
            <a:pPr>
              <a:lnSpc>
                <a:spcPct val="146000"/>
              </a:lnSpc>
              <a:spcBef>
                <a:spcPts val="99"/>
              </a:spcBef>
              <a:tabLst>
                <a:tab algn="l" pos="0"/>
              </a:tabLst>
            </a:pPr>
            <a:r>
              <a:rPr b="0" lang="en-US" sz="3200" spc="-1" strike="noStrike">
                <a:solidFill>
                  <a:srgbClr val="5e6db3"/>
                </a:solidFill>
                <a:latin typeface="Playfair Display"/>
                <a:ea typeface="Playfair Display"/>
              </a:rPr>
              <a:t>RVCollege Of Engineering</a:t>
            </a:r>
            <a:endParaRPr b="0" lang="en-IN"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Google Shape;204;p21"/>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5" name="Google Shape;205;p21"/>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26" name="Google Shape;206;p21"/>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27" name="Google Shape;207;p21"/>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28" name="Google Shape;208;p21"/>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129"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130" name="Google Shape;210;p21"/>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sp>
        <p:nvSpPr>
          <p:cNvPr id="131" name="Google Shape;211;p21"/>
          <p:cNvSpPr/>
          <p:nvPr/>
        </p:nvSpPr>
        <p:spPr>
          <a:xfrm>
            <a:off x="1004760" y="1617840"/>
            <a:ext cx="18832320" cy="8927640"/>
          </a:xfrm>
          <a:prstGeom prst="rect">
            <a:avLst/>
          </a:prstGeom>
          <a:noFill/>
          <a:ln w="0">
            <a:noFill/>
          </a:ln>
        </p:spPr>
        <p:style>
          <a:lnRef idx="0"/>
          <a:fillRef idx="0"/>
          <a:effectRef idx="0"/>
          <a:fontRef idx="minor"/>
        </p:style>
        <p:txBody>
          <a:bodyPr lIns="0" rIns="0" tIns="0" bIns="0" anchor="t">
            <a:normAutofit/>
          </a:bodyPr>
          <a:p>
            <a:pPr>
              <a:lnSpc>
                <a:spcPct val="80000"/>
              </a:lnSpc>
              <a:tabLst>
                <a:tab algn="l" pos="0"/>
              </a:tabLst>
            </a:pPr>
            <a:r>
              <a:rPr b="1" i="1" lang="en-US" sz="2800" spc="-1" strike="noStrike">
                <a:solidFill>
                  <a:srgbClr val="5e6db3"/>
                </a:solidFill>
                <a:latin typeface="Times New Roman"/>
                <a:ea typeface="Times New Roman"/>
              </a:rPr>
              <a:t>int  main(void)</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I0DIR1 =  0x0001 0000;  //set P1.16 as output</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T0TCR = 0x00; // stop the timer, to initialize different registers</a:t>
            </a:r>
            <a:endParaRPr b="0" lang="en-IN" sz="2800" spc="-1" strike="noStrike">
              <a:solidFill>
                <a:srgbClr val="000000"/>
              </a:solidFill>
              <a:latin typeface="Arial"/>
            </a:endParaRPr>
          </a:p>
          <a:p>
            <a:pPr>
              <a:lnSpc>
                <a:spcPct val="80000"/>
              </a:lnSpc>
              <a:spcBef>
                <a:spcPts val="561"/>
              </a:spcBef>
              <a:tabLst>
                <a:tab algn="l" pos="0"/>
              </a:tabLst>
            </a:pP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T0MCR= 0x0003;  // Enable Interrupt  and  reset timer after match</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T0TC   = 0x00;  // make TC = 0</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T0MR0 = 150000; // generates 10ms </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//load interrupt related registers , assigning Timer0 to IRQ  slot 4</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c00000"/>
                </a:solidFill>
                <a:latin typeface="Times New Roman"/>
                <a:ea typeface="Times New Roman"/>
              </a:rPr>
              <a:t>VICVectAdd4</a:t>
            </a:r>
            <a:r>
              <a:rPr b="1" i="1" lang="en-US" sz="2800" spc="-1" strike="noStrike">
                <a:solidFill>
                  <a:srgbClr val="5e6db3"/>
                </a:solidFill>
                <a:latin typeface="Times New Roman"/>
                <a:ea typeface="Times New Roman"/>
              </a:rPr>
              <a:t>   = (unsigned long)Timer0_ISR;  // set the timer ISR vector address</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c00000"/>
                </a:solidFill>
                <a:latin typeface="Times New Roman"/>
                <a:ea typeface="Times New Roman"/>
              </a:rPr>
              <a:t>VICVectCntl4</a:t>
            </a:r>
            <a:r>
              <a:rPr b="1" i="1" lang="en-US" sz="2800" spc="-1" strike="noStrike">
                <a:solidFill>
                  <a:srgbClr val="5e6db3"/>
                </a:solidFill>
                <a:latin typeface="Times New Roman"/>
                <a:ea typeface="Times New Roman"/>
              </a:rPr>
              <a:t>  =  0x0000024;  // set the channel</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c00000"/>
                </a:solidFill>
                <a:latin typeface="Times New Roman"/>
                <a:ea typeface="Times New Roman"/>
              </a:rPr>
              <a:t>VICIntEnable</a:t>
            </a:r>
            <a:r>
              <a:rPr b="1" i="1" lang="en-US" sz="2800" spc="-1" strike="noStrike">
                <a:solidFill>
                  <a:srgbClr val="5e6db3"/>
                </a:solidFill>
                <a:latin typeface="Times New Roman"/>
                <a:ea typeface="Times New Roman"/>
              </a:rPr>
              <a:t>  =  0x0000010;  // enable the timer0 interrupt</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T0TCR = 0x01; // start the timer</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while(1)</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//do other works </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               </a:t>
            </a:r>
            <a:r>
              <a:rPr b="1" i="1" lang="en-US" sz="2800" spc="-1" strike="noStrike">
                <a:solidFill>
                  <a:srgbClr val="5e6db3"/>
                </a:solidFill>
                <a:latin typeface="Times New Roman"/>
                <a:ea typeface="Times New Roman"/>
              </a:rPr>
              <a:t>};  // now timer interrupt is serviced automatically using the ISR</a:t>
            </a:r>
            <a:endParaRPr b="0" lang="en-IN" sz="2800" spc="-1" strike="noStrike">
              <a:solidFill>
                <a:srgbClr val="000000"/>
              </a:solidFill>
              <a:latin typeface="Arial"/>
            </a:endParaRPr>
          </a:p>
          <a:p>
            <a:pPr>
              <a:lnSpc>
                <a:spcPct val="80000"/>
              </a:lnSpc>
              <a:spcBef>
                <a:spcPts val="561"/>
              </a:spcBef>
              <a:tabLst>
                <a:tab algn="l" pos="0"/>
              </a:tabLst>
            </a:pPr>
            <a:r>
              <a:rPr b="1" i="1" lang="en-US" sz="2800" spc="-1" strike="noStrike">
                <a:solidFill>
                  <a:srgbClr val="5e6db3"/>
                </a:solidFill>
                <a:latin typeface="Times New Roman"/>
                <a:ea typeface="Times New Roman"/>
              </a:rPr>
              <a:t>}</a:t>
            </a:r>
            <a:endParaRPr b="0" lang="en-IN" sz="2800" spc="-1" strike="noStrike">
              <a:solidFill>
                <a:srgbClr val="000000"/>
              </a:solidFill>
              <a:latin typeface="Arial"/>
            </a:endParaRPr>
          </a:p>
          <a:p>
            <a:pPr>
              <a:lnSpc>
                <a:spcPct val="100000"/>
              </a:lnSpc>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Google Shape;216;p22"/>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3" name="Google Shape;217;p22"/>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34" name="Google Shape;218;p22"/>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35" name="Google Shape;219;p22"/>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36" name="Google Shape;220;p22"/>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137"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138" name="Google Shape;222;p22"/>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pic>
        <p:nvPicPr>
          <p:cNvPr id="139" name="Google Shape;223;p22" descr=""/>
          <p:cNvPicPr/>
          <p:nvPr/>
        </p:nvPicPr>
        <p:blipFill>
          <a:blip r:embed="rId2"/>
          <a:stretch/>
        </p:blipFill>
        <p:spPr>
          <a:xfrm>
            <a:off x="3879720" y="1373040"/>
            <a:ext cx="11523240" cy="9405720"/>
          </a:xfrm>
          <a:prstGeom prst="rect">
            <a:avLst/>
          </a:prstGeom>
          <a:ln w="0">
            <a:noFill/>
          </a:ln>
        </p:spPr>
      </p:pic>
      <p:sp>
        <p:nvSpPr>
          <p:cNvPr id="140" name="Google Shape;224;p22"/>
          <p:cNvSpPr/>
          <p:nvPr/>
        </p:nvSpPr>
        <p:spPr>
          <a:xfrm>
            <a:off x="4108320" y="10750680"/>
            <a:ext cx="10046880" cy="36540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1800" spc="-1" strike="noStrike">
                <a:solidFill>
                  <a:schemeClr val="dk2"/>
                </a:solidFill>
                <a:latin typeface="Times New Roman"/>
                <a:ea typeface="Times New Roman"/>
              </a:rPr>
              <a:t>http://www.ocfreaks.com/lpc2148-interrupt-tutorial/</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Google Shape;229;p23"/>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42" name="Google Shape;230;p23"/>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43" name="Google Shape;231;p23"/>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44" name="Google Shape;232;p23"/>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45" name="Google Shape;233;p23"/>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146"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147" name="Google Shape;235;p23"/>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pic>
        <p:nvPicPr>
          <p:cNvPr id="148" name="Google Shape;236;p23" descr=""/>
          <p:cNvPicPr/>
          <p:nvPr/>
        </p:nvPicPr>
        <p:blipFill>
          <a:blip r:embed="rId2"/>
          <a:stretch/>
        </p:blipFill>
        <p:spPr>
          <a:xfrm>
            <a:off x="3810240" y="1440000"/>
            <a:ext cx="9869760" cy="9462240"/>
          </a:xfrm>
          <a:prstGeom prst="rect">
            <a:avLst/>
          </a:prstGeom>
          <a:ln w="0">
            <a:noFill/>
          </a:ln>
        </p:spPr>
      </p:pic>
      <p:sp>
        <p:nvSpPr>
          <p:cNvPr id="149" name="Google Shape;237;p23"/>
          <p:cNvSpPr/>
          <p:nvPr/>
        </p:nvSpPr>
        <p:spPr>
          <a:xfrm>
            <a:off x="361800" y="1581120"/>
            <a:ext cx="2793600" cy="1325160"/>
          </a:xfrm>
          <a:prstGeom prst="rect">
            <a:avLst/>
          </a:prstGeom>
          <a:noFill/>
          <a:ln w="0">
            <a:noFill/>
          </a:ln>
        </p:spPr>
        <p:style>
          <a:lnRef idx="0"/>
          <a:fillRef idx="0"/>
          <a:effectRef idx="0"/>
          <a:fontRef idx="minor"/>
        </p:style>
        <p:txBody>
          <a:bodyPr lIns="0" rIns="0" tIns="0" bIns="0" anchor="t">
            <a:noAutofit/>
          </a:bodyPr>
          <a:p>
            <a:pPr algn="ctr">
              <a:lnSpc>
                <a:spcPct val="100000"/>
              </a:lnSpc>
              <a:tabLst>
                <a:tab algn="l" pos="0"/>
              </a:tabLst>
            </a:pPr>
            <a:r>
              <a:rPr b="0" i="1" lang="en-US" sz="2800" spc="-1" strike="noStrike">
                <a:solidFill>
                  <a:srgbClr val="cc0000"/>
                </a:solidFill>
                <a:latin typeface="Playfair Display"/>
                <a:ea typeface="Playfair Display"/>
              </a:rPr>
              <a:t>Not in Syllabus </a:t>
            </a:r>
            <a:endParaRPr b="0" lang="en-IN" sz="2800" spc="-1" strike="noStrike">
              <a:solidFill>
                <a:srgbClr val="000000"/>
              </a:solidFill>
              <a:latin typeface="Arial"/>
            </a:endParaRPr>
          </a:p>
          <a:p>
            <a:pPr algn="ctr">
              <a:lnSpc>
                <a:spcPct val="100000"/>
              </a:lnSpc>
              <a:tabLst>
                <a:tab algn="l" pos="0"/>
              </a:tabLst>
            </a:pPr>
            <a:r>
              <a:rPr b="0" i="1" lang="en-US" sz="2800" spc="-1" strike="noStrike">
                <a:solidFill>
                  <a:srgbClr val="cc0000"/>
                </a:solidFill>
                <a:latin typeface="Playfair Display"/>
                <a:ea typeface="Playfair Display"/>
              </a:rPr>
              <a:t>Block Diagram</a:t>
            </a:r>
            <a:endParaRPr b="0" lang="en-IN" sz="2800" spc="-1" strike="noStrike">
              <a:solidFill>
                <a:srgbClr val="000000"/>
              </a:solidFill>
              <a:latin typeface="Arial"/>
            </a:endParaRPr>
          </a:p>
          <a:p>
            <a:pPr algn="ctr">
              <a:lnSpc>
                <a:spcPct val="100000"/>
              </a:lnSpc>
              <a:tabLst>
                <a:tab algn="l" pos="0"/>
              </a:tabLst>
            </a:pPr>
            <a:r>
              <a:rPr b="0" i="1" lang="en-US" sz="2800" spc="-1" strike="noStrike">
                <a:solidFill>
                  <a:srgbClr val="cc0000"/>
                </a:solidFill>
                <a:latin typeface="Playfair Display"/>
                <a:ea typeface="Playfair Display"/>
              </a:rPr>
              <a:t>Of VIC (EXTRA INFORMATION)</a:t>
            </a: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Google Shape;96;p13"/>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49" name="Google Shape;97;p13"/>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50" name="Google Shape;98;p13"/>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51" name="Google Shape;99;p13"/>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52" name="Google Shape;100;p13"/>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53"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54" name="Google Shape;102;p13"/>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sp>
        <p:nvSpPr>
          <p:cNvPr id="55" name="Google Shape;103;p13"/>
          <p:cNvSpPr/>
          <p:nvPr/>
        </p:nvSpPr>
        <p:spPr>
          <a:xfrm>
            <a:off x="720000" y="1486080"/>
            <a:ext cx="19366200" cy="88664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4400" spc="-1" strike="noStrike">
                <a:solidFill>
                  <a:schemeClr val="dk1"/>
                </a:solidFill>
                <a:latin typeface="Calibri"/>
                <a:ea typeface="Calibri"/>
              </a:rPr>
              <a:t>As per wiki : “</a:t>
            </a:r>
            <a:r>
              <a:rPr b="1" lang="en-US" sz="4400" spc="-1" strike="noStrike">
                <a:solidFill>
                  <a:schemeClr val="dk1"/>
                </a:solidFill>
                <a:latin typeface="Calibri"/>
                <a:ea typeface="Calibri"/>
              </a:rPr>
              <a:t>An interrupt is a signal sent to the CPU which indicates that a system event has a occurred which needs immediate attention</a:t>
            </a:r>
            <a:r>
              <a:rPr b="0" lang="en-US" sz="4400" spc="-1" strike="noStrike">
                <a:solidFill>
                  <a:schemeClr val="dk1"/>
                </a:solidFill>
                <a:latin typeface="Calibri"/>
                <a:ea typeface="Calibri"/>
              </a:rPr>
              <a:t>“. An ‘</a:t>
            </a:r>
            <a:r>
              <a:rPr b="1" lang="en-US" sz="4400" spc="-1" strike="noStrike">
                <a:solidFill>
                  <a:schemeClr val="dk1"/>
                </a:solidFill>
                <a:latin typeface="Calibri"/>
                <a:ea typeface="Calibri"/>
              </a:rPr>
              <a:t>Interrupt ReQuest</a:t>
            </a:r>
            <a:r>
              <a:rPr b="0" lang="en-US" sz="4400" spc="-1" strike="noStrike">
                <a:solidFill>
                  <a:schemeClr val="dk1"/>
                </a:solidFill>
                <a:latin typeface="Calibri"/>
                <a:ea typeface="Calibri"/>
              </a:rPr>
              <a:t>‘ i.e an ‘</a:t>
            </a:r>
            <a:r>
              <a:rPr b="1" lang="en-US" sz="4400" spc="-1" strike="noStrike">
                <a:solidFill>
                  <a:schemeClr val="dk1"/>
                </a:solidFill>
                <a:latin typeface="Calibri"/>
                <a:ea typeface="Calibri"/>
              </a:rPr>
              <a:t>IRQ</a:t>
            </a:r>
            <a:r>
              <a:rPr b="0" lang="en-US" sz="4400" spc="-1" strike="noStrike">
                <a:solidFill>
                  <a:schemeClr val="dk1"/>
                </a:solidFill>
                <a:latin typeface="Calibri"/>
                <a:ea typeface="Calibri"/>
              </a:rPr>
              <a:t>‘ can be thought of as a special request to the CPU to execute a </a:t>
            </a:r>
            <a:r>
              <a:rPr b="1" i="1" lang="en-US" sz="4400" spc="-1" strike="noStrike">
                <a:solidFill>
                  <a:schemeClr val="dk1"/>
                </a:solidFill>
                <a:latin typeface="Calibri"/>
                <a:ea typeface="Calibri"/>
              </a:rPr>
              <a:t>function</a:t>
            </a:r>
            <a:r>
              <a:rPr b="0" lang="en-US" sz="4400" spc="-1" strike="noStrike">
                <a:solidFill>
                  <a:schemeClr val="dk1"/>
                </a:solidFill>
                <a:latin typeface="Calibri"/>
                <a:ea typeface="Calibri"/>
              </a:rPr>
              <a:t>(small piece of code) when an interrupt occurs. This </a:t>
            </a:r>
            <a:r>
              <a:rPr b="1" i="1" lang="en-US" sz="4400" spc="-1" strike="noStrike">
                <a:solidFill>
                  <a:schemeClr val="dk1"/>
                </a:solidFill>
                <a:latin typeface="Calibri"/>
                <a:ea typeface="Calibri"/>
              </a:rPr>
              <a:t>function</a:t>
            </a:r>
            <a:r>
              <a:rPr b="0" lang="en-US" sz="4400" spc="-1" strike="noStrike">
                <a:solidFill>
                  <a:schemeClr val="dk1"/>
                </a:solidFill>
                <a:latin typeface="Calibri"/>
                <a:ea typeface="Calibri"/>
              </a:rPr>
              <a:t> or ‘small piece of code’ is technically called an ‘</a:t>
            </a:r>
            <a:r>
              <a:rPr b="1" lang="en-US" sz="4400" spc="-1" strike="noStrike">
                <a:solidFill>
                  <a:schemeClr val="dk1"/>
                </a:solidFill>
                <a:latin typeface="Calibri"/>
                <a:ea typeface="Calibri"/>
              </a:rPr>
              <a:t>Interrupt Service Routine</a:t>
            </a:r>
            <a:r>
              <a:rPr b="0" lang="en-US" sz="4400" spc="-1" strike="noStrike">
                <a:solidFill>
                  <a:schemeClr val="dk1"/>
                </a:solidFill>
                <a:latin typeface="Calibri"/>
                <a:ea typeface="Calibri"/>
              </a:rPr>
              <a:t>‘ or ‘</a:t>
            </a:r>
            <a:r>
              <a:rPr b="1" lang="en-US" sz="4400" spc="-1" strike="noStrike">
                <a:solidFill>
                  <a:schemeClr val="dk1"/>
                </a:solidFill>
                <a:latin typeface="Calibri"/>
                <a:ea typeface="Calibri"/>
              </a:rPr>
              <a:t>ISR</a:t>
            </a:r>
            <a:r>
              <a:rPr b="0" lang="en-US" sz="4400" spc="-1" strike="noStrike">
                <a:solidFill>
                  <a:schemeClr val="dk1"/>
                </a:solidFill>
                <a:latin typeface="Calibri"/>
                <a:ea typeface="Calibri"/>
              </a:rPr>
              <a:t>‘. So when an IRQ arrives to the CPU , it stops executing the code current code and start executing the ISR. After the ISR execution has finished the CPU gets back to where it had stopped.</a:t>
            </a:r>
            <a:endParaRPr b="0" lang="en-IN" sz="4400" spc="-1" strike="noStrike">
              <a:solidFill>
                <a:srgbClr val="000000"/>
              </a:solidFill>
              <a:latin typeface="Arial"/>
            </a:endParaRPr>
          </a:p>
          <a:p>
            <a:pPr>
              <a:lnSpc>
                <a:spcPct val="100000"/>
              </a:lnSpc>
              <a:tabLst>
                <a:tab algn="l" pos="0"/>
              </a:tabLst>
            </a:pPr>
            <a:endParaRPr b="0" lang="en-IN" sz="4800" spc="-1" strike="noStrike">
              <a:solidFill>
                <a:srgbClr val="000000"/>
              </a:solidFill>
              <a:latin typeface="Arial"/>
            </a:endParaRPr>
          </a:p>
          <a:p>
            <a:pPr>
              <a:lnSpc>
                <a:spcPct val="100000"/>
              </a:lnSpc>
              <a:tabLst>
                <a:tab algn="l" pos="0"/>
              </a:tabLst>
            </a:pPr>
            <a:r>
              <a:rPr b="0" lang="en-US" sz="4400" spc="-1" strike="noStrike">
                <a:solidFill>
                  <a:schemeClr val="dk1"/>
                </a:solidFill>
                <a:latin typeface="Calibri"/>
                <a:ea typeface="Calibri"/>
              </a:rPr>
              <a:t>Interrupts in LPC214x are handled by </a:t>
            </a:r>
            <a:r>
              <a:rPr b="1" lang="en-US" sz="4400" spc="-1" strike="noStrike">
                <a:solidFill>
                  <a:schemeClr val="dk1"/>
                </a:solidFill>
                <a:latin typeface="Calibri"/>
                <a:ea typeface="Calibri"/>
              </a:rPr>
              <a:t>Vectored Interrupt Controller (VIC)</a:t>
            </a:r>
            <a:r>
              <a:rPr b="0" lang="en-US" sz="4400" spc="-1" strike="noStrike">
                <a:solidFill>
                  <a:schemeClr val="dk1"/>
                </a:solidFill>
                <a:latin typeface="Calibri"/>
                <a:ea typeface="Calibri"/>
              </a:rPr>
              <a:t> (which is specific to ARM based microcontrollers and CPUs) and are classified into 3 types based on the priority levels.</a:t>
            </a:r>
            <a:endParaRPr b="0" lang="en-IN" sz="4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Google Shape;108;p14"/>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57" name="Google Shape;109;p14"/>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58" name="Google Shape;110;p14"/>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59" name="Google Shape;111;p14"/>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60" name="Google Shape;112;p14"/>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61"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62" name="Google Shape;114;p14"/>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sp>
        <p:nvSpPr>
          <p:cNvPr id="63" name="Google Shape;115;p14"/>
          <p:cNvSpPr/>
          <p:nvPr/>
        </p:nvSpPr>
        <p:spPr>
          <a:xfrm>
            <a:off x="1064160" y="1402200"/>
            <a:ext cx="9015840" cy="9340920"/>
          </a:xfrm>
          <a:prstGeom prst="rect">
            <a:avLst/>
          </a:prstGeom>
          <a:noFill/>
          <a:ln w="0">
            <a:noFill/>
          </a:ln>
        </p:spPr>
        <p:style>
          <a:lnRef idx="0"/>
          <a:fillRef idx="0"/>
          <a:effectRef idx="0"/>
          <a:fontRef idx="minor"/>
        </p:style>
        <p:txBody>
          <a:bodyPr anchor="t">
            <a:spAutoFit/>
          </a:bodyPr>
          <a:p>
            <a:pPr algn="ctr">
              <a:lnSpc>
                <a:spcPct val="115000"/>
              </a:lnSpc>
              <a:tabLst>
                <a:tab algn="l" pos="0"/>
              </a:tabLst>
            </a:pPr>
            <a:r>
              <a:rPr b="0" lang="en-US" sz="4400" spc="-1" strike="noStrike">
                <a:solidFill>
                  <a:schemeClr val="dk1"/>
                </a:solidFill>
                <a:latin typeface="Playfair Display"/>
                <a:ea typeface="Playfair Display"/>
              </a:rPr>
              <a:t>VIC  present inside the LPC 2148, manages all the interrupts generated from the peripherals present inside the IC and also external interrupts. Each peripheral device has one interrupt line connected to the VIC (but inside the peripheral, several interrupt flags are present representing the different events for the interrupt generation).</a:t>
            </a:r>
            <a:endParaRPr b="0" lang="en-IN" sz="4400" spc="-1" strike="noStrike">
              <a:solidFill>
                <a:srgbClr val="000000"/>
              </a:solidFill>
              <a:latin typeface="Arial"/>
            </a:endParaRPr>
          </a:p>
        </p:txBody>
      </p:sp>
      <p:pic>
        <p:nvPicPr>
          <p:cNvPr id="64" name="Google Shape;116;p14" descr=""/>
          <p:cNvPicPr/>
          <p:nvPr/>
        </p:nvPicPr>
        <p:blipFill>
          <a:blip r:embed="rId2"/>
          <a:stretch/>
        </p:blipFill>
        <p:spPr>
          <a:xfrm>
            <a:off x="10800000" y="3183840"/>
            <a:ext cx="9151920" cy="68961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Google Shape;121;p15"/>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6" name="Google Shape;122;p15"/>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67" name="Google Shape;123;p15"/>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68" name="Google Shape;124;p15"/>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69" name="Google Shape;125;p15"/>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70"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71" name="Google Shape;127;p15"/>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sp>
        <p:nvSpPr>
          <p:cNvPr id="72" name="Google Shape;128;p15"/>
          <p:cNvSpPr/>
          <p:nvPr/>
        </p:nvSpPr>
        <p:spPr>
          <a:xfrm>
            <a:off x="2432160" y="79200"/>
            <a:ext cx="13552200" cy="1325160"/>
          </a:xfrm>
          <a:prstGeom prst="rect">
            <a:avLst/>
          </a:prstGeom>
          <a:noFill/>
          <a:ln w="0">
            <a:noFill/>
          </a:ln>
        </p:spPr>
        <p:style>
          <a:lnRef idx="0"/>
          <a:fillRef idx="0"/>
          <a:effectRef idx="0"/>
          <a:fontRef idx="minor"/>
        </p:style>
        <p:txBody>
          <a:bodyPr lIns="0" rIns="0" tIns="0" bIns="0" anchor="t">
            <a:normAutofit/>
          </a:bodyPr>
          <a:p>
            <a:pPr algn="ctr">
              <a:lnSpc>
                <a:spcPct val="100000"/>
              </a:lnSpc>
              <a:tabLst>
                <a:tab algn="l" pos="0"/>
              </a:tabLst>
            </a:pPr>
            <a:r>
              <a:rPr b="0" i="1" lang="en-US" sz="5400" spc="-1" strike="noStrike">
                <a:solidFill>
                  <a:srgbClr val="cc0000"/>
                </a:solidFill>
                <a:latin typeface="Playfair Display"/>
                <a:ea typeface="Playfair Display"/>
              </a:rPr>
              <a:t>Types of Interrupts</a:t>
            </a:r>
            <a:endParaRPr b="0" lang="en-IN" sz="5400" spc="-1" strike="noStrike">
              <a:solidFill>
                <a:srgbClr val="000000"/>
              </a:solidFill>
              <a:latin typeface="Arial"/>
            </a:endParaRPr>
          </a:p>
        </p:txBody>
      </p:sp>
      <p:sp>
        <p:nvSpPr>
          <p:cNvPr id="73" name="Google Shape;129;p15"/>
          <p:cNvSpPr/>
          <p:nvPr/>
        </p:nvSpPr>
        <p:spPr>
          <a:xfrm>
            <a:off x="855720" y="1327320"/>
            <a:ext cx="18832320" cy="7806960"/>
          </a:xfrm>
          <a:prstGeom prst="rect">
            <a:avLst/>
          </a:prstGeom>
          <a:noFill/>
          <a:ln w="0">
            <a:noFill/>
          </a:ln>
        </p:spPr>
        <p:style>
          <a:lnRef idx="0"/>
          <a:fillRef idx="0"/>
          <a:effectRef idx="0"/>
          <a:fontRef idx="minor"/>
        </p:style>
        <p:txBody>
          <a:bodyPr lIns="0" rIns="0" tIns="0" bIns="0" anchor="t">
            <a:normAutofit/>
          </a:bodyPr>
          <a:p>
            <a:pPr>
              <a:lnSpc>
                <a:spcPct val="80000"/>
              </a:lnSpc>
              <a:tabLst>
                <a:tab algn="l" pos="0"/>
              </a:tabLst>
            </a:pPr>
            <a:r>
              <a:rPr b="0" i="1" lang="en-US" sz="3200" spc="-1" strike="noStrike">
                <a:solidFill>
                  <a:srgbClr val="5e6db3"/>
                </a:solidFill>
                <a:latin typeface="Playfair Display"/>
                <a:ea typeface="Playfair Display"/>
              </a:rPr>
              <a:t>VIC receives total 32 interrupt requests from different sources like UART, PWM unit, Timers, USB, EINT0-3 etc  and categorizes them as,</a:t>
            </a:r>
            <a:endParaRPr b="0" lang="en-IN" sz="3200" spc="-1" strike="noStrike">
              <a:solidFill>
                <a:srgbClr val="000000"/>
              </a:solidFill>
              <a:latin typeface="Arial"/>
            </a:endParaRPr>
          </a:p>
          <a:p>
            <a:pPr indent="-235080">
              <a:lnSpc>
                <a:spcPct val="80000"/>
              </a:lnSpc>
              <a:spcBef>
                <a:spcPts val="740"/>
              </a:spcBef>
              <a:buClr>
                <a:srgbClr val="c00000"/>
              </a:buClr>
              <a:buFont typeface="Playfair Display"/>
              <a:buAutoNum type="alphaLcParenR"/>
              <a:tabLst>
                <a:tab algn="l" pos="0"/>
              </a:tabLst>
            </a:pPr>
            <a:r>
              <a:rPr b="0" i="1" lang="en-US" sz="3200" spc="-1" strike="noStrike">
                <a:solidFill>
                  <a:srgbClr val="c00000"/>
                </a:solidFill>
                <a:latin typeface="Playfair Display"/>
                <a:ea typeface="Playfair Display"/>
              </a:rPr>
              <a:t>FIQ (Fast interrupt request, has the highest priority, serviced first by FIQ handler</a:t>
            </a:r>
            <a:r>
              <a:rPr b="0" i="1" lang="en-US" sz="3200" spc="-1" strike="noStrike">
                <a:solidFill>
                  <a:srgbClr val="0070c0"/>
                </a:solidFill>
                <a:latin typeface="Playfair Display"/>
                <a:ea typeface="Playfair Display"/>
              </a:rPr>
              <a:t>.  If more than one FIQ is occurred, FIQ handler must read the contents of  FIQ status register  to check the source  and initiate the corresponding service routine)</a:t>
            </a:r>
            <a:endParaRPr b="0" lang="en-IN" sz="3200" spc="-1" strike="noStrike">
              <a:solidFill>
                <a:srgbClr val="000000"/>
              </a:solidFill>
              <a:latin typeface="Arial"/>
            </a:endParaRPr>
          </a:p>
          <a:p>
            <a:pPr indent="-235080">
              <a:lnSpc>
                <a:spcPct val="80000"/>
              </a:lnSpc>
              <a:spcBef>
                <a:spcPts val="740"/>
              </a:spcBef>
              <a:buClr>
                <a:srgbClr val="c00000"/>
              </a:buClr>
              <a:buFont typeface="Playfair Display"/>
              <a:buAutoNum type="alphaLcParenR"/>
              <a:tabLst>
                <a:tab algn="l" pos="0"/>
              </a:tabLst>
            </a:pPr>
            <a:r>
              <a:rPr b="0" i="1" lang="en-US" sz="3200" spc="-1" strike="noStrike">
                <a:solidFill>
                  <a:srgbClr val="c00000"/>
                </a:solidFill>
                <a:latin typeface="Playfair Display"/>
                <a:ea typeface="Playfair Display"/>
              </a:rPr>
              <a:t>IRQ –Medium priority, Vectored interrupt request ( 16 of the total 32 interrupts can be assigned to IRQ, referred as IRQ slots, 0 to 15</a:t>
            </a:r>
            <a:r>
              <a:rPr b="0" i="1" lang="en-US" sz="3200" spc="-1" strike="noStrike">
                <a:solidFill>
                  <a:srgbClr val="0070c0"/>
                </a:solidFill>
                <a:latin typeface="Playfair Display"/>
                <a:ea typeface="Playfair Display"/>
              </a:rPr>
              <a:t>, with slot0  having the highest priority, and slot15 has the lowest, every slot is provided with two registers, namely VICVectAddr  and VICVectCntl  to  specify the slots interrupt  vector and enable the slot, since it is vectored. Programmer has to map the peripheral   i.e   interrupt source to the slot,  using the above registers.</a:t>
            </a:r>
            <a:endParaRPr b="0" lang="en-IN" sz="3200" spc="-1" strike="noStrike">
              <a:solidFill>
                <a:srgbClr val="000000"/>
              </a:solidFill>
              <a:latin typeface="Arial"/>
            </a:endParaRPr>
          </a:p>
          <a:p>
            <a:pPr>
              <a:lnSpc>
                <a:spcPct val="80000"/>
              </a:lnSpc>
              <a:spcBef>
                <a:spcPts val="740"/>
              </a:spcBef>
              <a:tabLst>
                <a:tab algn="l" pos="0"/>
              </a:tabLst>
            </a:pPr>
            <a:r>
              <a:rPr b="0" i="1" lang="en-US" sz="3200" spc="-1" strike="noStrike">
                <a:solidFill>
                  <a:srgbClr val="c00000"/>
                </a:solidFill>
                <a:latin typeface="Playfair Display"/>
                <a:ea typeface="Playfair Display"/>
              </a:rPr>
              <a:t>c)</a:t>
            </a:r>
            <a:r>
              <a:rPr b="0" i="1" lang="en-US" sz="3200" spc="-1" strike="noStrike">
                <a:solidFill>
                  <a:srgbClr val="c00000"/>
                </a:solidFill>
                <a:latin typeface="Playfair Display"/>
                <a:ea typeface="Playfair Display"/>
              </a:rPr>
              <a:t>	</a:t>
            </a:r>
            <a:r>
              <a:rPr b="0" i="1" lang="en-US" sz="3200" spc="-1" strike="noStrike">
                <a:solidFill>
                  <a:srgbClr val="c00000"/>
                </a:solidFill>
                <a:latin typeface="Playfair Display"/>
                <a:ea typeface="Playfair Display"/>
              </a:rPr>
              <a:t>Non-vectored IRQ – Lower priority </a:t>
            </a:r>
            <a:r>
              <a:rPr b="0" i="1" lang="en-US" sz="3200" spc="-1" strike="noStrike">
                <a:solidFill>
                  <a:srgbClr val="0070c0"/>
                </a:solidFill>
                <a:latin typeface="Playfair Display"/>
                <a:ea typeface="Playfair Display"/>
              </a:rPr>
              <a:t>( interrupt vector, in this case is common for all non-vectored IRQs, and is to loaded into the register VICDefVectAddr )</a:t>
            </a:r>
            <a:endParaRPr b="0" lang="en-IN" sz="3200" spc="-1" strike="noStrike">
              <a:solidFill>
                <a:srgbClr val="000000"/>
              </a:solidFill>
              <a:latin typeface="Arial"/>
            </a:endParaRPr>
          </a:p>
          <a:p>
            <a:pPr>
              <a:lnSpc>
                <a:spcPct val="80000"/>
              </a:lnSpc>
              <a:spcBef>
                <a:spcPts val="740"/>
              </a:spcBef>
              <a:tabLst>
                <a:tab algn="l" pos="0"/>
              </a:tabLst>
            </a:pPr>
            <a:r>
              <a:rPr b="0" i="1" lang="en-US" sz="3200" spc="-1" strike="noStrike">
                <a:solidFill>
                  <a:srgbClr val="c00000"/>
                </a:solidFill>
                <a:latin typeface="Playfair Display"/>
                <a:ea typeface="Playfair Display"/>
              </a:rPr>
              <a:t>The VIC generates FIQ signal combining all the FIQ interrupt requests  and  combines the requests from all the vectored and non-vectored IRQ’s to produce IRQ signal to the ARM processor. </a:t>
            </a:r>
            <a:endParaRPr b="0" lang="en-IN" sz="3200" spc="-1" strike="noStrike">
              <a:solidFill>
                <a:srgbClr val="000000"/>
              </a:solidFill>
              <a:latin typeface="Arial"/>
            </a:endParaRPr>
          </a:p>
          <a:p>
            <a:pPr>
              <a:lnSpc>
                <a:spcPct val="100000"/>
              </a:lnSpc>
              <a:tabLst>
                <a:tab algn="l" pos="0"/>
              </a:tabLst>
            </a:pPr>
            <a:endParaRPr b="0" lang="en-IN" sz="3700" spc="-1" strike="noStrike">
              <a:solidFill>
                <a:srgbClr val="000000"/>
              </a:solidFill>
              <a:latin typeface="Arial"/>
            </a:endParaRPr>
          </a:p>
        </p:txBody>
      </p:sp>
      <p:sp>
        <p:nvSpPr>
          <p:cNvPr id="74" name="Google Shape;130;p15"/>
          <p:cNvSpPr/>
          <p:nvPr/>
        </p:nvSpPr>
        <p:spPr>
          <a:xfrm>
            <a:off x="855720" y="7209360"/>
            <a:ext cx="18832320" cy="350640"/>
          </a:xfrm>
          <a:prstGeom prst="rect">
            <a:avLst/>
          </a:prstGeom>
          <a:noFill/>
          <a:ln w="0">
            <a:noFill/>
          </a:ln>
        </p:spPr>
        <p:style>
          <a:lnRef idx="0"/>
          <a:fillRef idx="0"/>
          <a:effectRef idx="0"/>
          <a:fontRef idx="minor"/>
        </p:style>
        <p:txBody>
          <a:bodyPr lIns="0" rIns="0" tIns="0" bIns="0" anchor="t">
            <a:normAutofit/>
          </a:bodyPr>
          <a:p>
            <a:pPr>
              <a:lnSpc>
                <a:spcPct val="100000"/>
              </a:lnSpc>
              <a:tabLst>
                <a:tab algn="l" pos="0"/>
              </a:tabLst>
            </a:pPr>
            <a:r>
              <a:rPr b="0" i="1" lang="en-US" sz="1400" spc="-1" strike="noStrike">
                <a:solidFill>
                  <a:srgbClr val="5e6db3"/>
                </a:solidFill>
                <a:latin typeface="Playfair Display"/>
                <a:ea typeface="Playfair Display"/>
              </a:rPr>
              <a:t>FIQ is serviced first, if no FIQ then IRQ related to Vectored interrupts is serviced, based on the priority assignment (IRQ0 highest, IRQ15 lowest), if no vectored interrupt request, then non-vectored IRQ is generated</a:t>
            </a:r>
            <a:r>
              <a:rPr b="0" i="1" lang="en-US" sz="1200" spc="-1" strike="noStrike">
                <a:solidFill>
                  <a:srgbClr val="5e6db3"/>
                </a:solidFill>
                <a:latin typeface="Playfair Display"/>
                <a:ea typeface="Playfair Display"/>
              </a:rPr>
              <a:t>.</a:t>
            </a:r>
            <a:endParaRPr b="0" lang="en-IN" sz="1200" spc="-1" strike="noStrike">
              <a:solidFill>
                <a:srgbClr val="000000"/>
              </a:solidFill>
              <a:latin typeface="Arial"/>
            </a:endParaRPr>
          </a:p>
        </p:txBody>
      </p:sp>
      <p:pic>
        <p:nvPicPr>
          <p:cNvPr id="75" name="Google Shape;131;p15" descr=""/>
          <p:cNvPicPr/>
          <p:nvPr/>
        </p:nvPicPr>
        <p:blipFill>
          <a:blip r:embed="rId2"/>
          <a:stretch/>
        </p:blipFill>
        <p:spPr>
          <a:xfrm>
            <a:off x="1440000" y="7740000"/>
            <a:ext cx="16193880" cy="30240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Google Shape;136;p16"/>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7" name="Google Shape;137;p16"/>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78" name="Google Shape;138;p16"/>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79" name="Google Shape;139;p16"/>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80" name="Google Shape;140;p16"/>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81"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82" name="Google Shape;142;p16"/>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sp>
        <p:nvSpPr>
          <p:cNvPr id="83" name="Google Shape;143;p16"/>
          <p:cNvSpPr/>
          <p:nvPr/>
        </p:nvSpPr>
        <p:spPr>
          <a:xfrm>
            <a:off x="1805040" y="171360"/>
            <a:ext cx="13552200" cy="1325160"/>
          </a:xfrm>
          <a:prstGeom prst="rect">
            <a:avLst/>
          </a:prstGeom>
          <a:noFill/>
          <a:ln w="0">
            <a:noFill/>
          </a:ln>
        </p:spPr>
        <p:style>
          <a:lnRef idx="0"/>
          <a:fillRef idx="0"/>
          <a:effectRef idx="0"/>
          <a:fontRef idx="minor"/>
        </p:style>
        <p:txBody>
          <a:bodyPr lIns="0" rIns="0" tIns="0" bIns="0" anchor="t">
            <a:normAutofit/>
          </a:bodyPr>
          <a:p>
            <a:pPr algn="ctr">
              <a:lnSpc>
                <a:spcPct val="100000"/>
              </a:lnSpc>
              <a:tabLst>
                <a:tab algn="l" pos="0"/>
              </a:tabLst>
            </a:pPr>
            <a:r>
              <a:rPr b="0" i="1" lang="en-US" sz="5400" spc="-1" strike="noStrike">
                <a:solidFill>
                  <a:srgbClr val="cc0000"/>
                </a:solidFill>
                <a:latin typeface="Playfair Display"/>
                <a:ea typeface="Playfair Display"/>
              </a:rPr>
              <a:t>Interrupts Sources</a:t>
            </a:r>
            <a:endParaRPr b="0" lang="en-IN" sz="5400" spc="-1" strike="noStrike">
              <a:solidFill>
                <a:srgbClr val="000000"/>
              </a:solidFill>
              <a:latin typeface="Arial"/>
            </a:endParaRPr>
          </a:p>
        </p:txBody>
      </p:sp>
      <p:sp>
        <p:nvSpPr>
          <p:cNvPr id="84" name="Google Shape;144;p16"/>
          <p:cNvSpPr/>
          <p:nvPr/>
        </p:nvSpPr>
        <p:spPr>
          <a:xfrm>
            <a:off x="1386000" y="10929960"/>
            <a:ext cx="18832320" cy="350640"/>
          </a:xfrm>
          <a:prstGeom prst="rect">
            <a:avLst/>
          </a:prstGeom>
          <a:noFill/>
          <a:ln w="0">
            <a:noFill/>
          </a:ln>
        </p:spPr>
        <p:style>
          <a:lnRef idx="0"/>
          <a:fillRef idx="0"/>
          <a:effectRef idx="0"/>
          <a:fontRef idx="minor"/>
        </p:style>
        <p:txBody>
          <a:bodyPr lIns="0" rIns="0" tIns="0" bIns="0" anchor="t">
            <a:normAutofit/>
          </a:bodyPr>
          <a:p>
            <a:pPr>
              <a:lnSpc>
                <a:spcPct val="100000"/>
              </a:lnSpc>
              <a:tabLst>
                <a:tab algn="l" pos="0"/>
              </a:tabLst>
            </a:pPr>
            <a:r>
              <a:rPr b="0" i="1" lang="en-US" sz="1400" spc="-1" strike="noStrike">
                <a:solidFill>
                  <a:srgbClr val="5e6db3"/>
                </a:solidFill>
                <a:latin typeface="Playfair Display"/>
                <a:ea typeface="Playfair Display"/>
              </a:rPr>
              <a:t>FIQ is serviced first, if no FIQ then IRQ related to Vectored interrupts is serviced, based on the priority assignment (IRQ0 highest, IRQ15 lowest), if no vectored interrupt request, then non-vectored IRQ is generated</a:t>
            </a:r>
            <a:r>
              <a:rPr b="0" i="1" lang="en-US" sz="1200" spc="-1" strike="noStrike">
                <a:solidFill>
                  <a:srgbClr val="5e6db3"/>
                </a:solidFill>
                <a:latin typeface="Playfair Display"/>
                <a:ea typeface="Playfair Display"/>
              </a:rPr>
              <a:t>.</a:t>
            </a:r>
            <a:endParaRPr b="0" lang="en-IN" sz="1200" spc="-1" strike="noStrike">
              <a:solidFill>
                <a:srgbClr val="000000"/>
              </a:solidFill>
              <a:latin typeface="Arial"/>
            </a:endParaRPr>
          </a:p>
        </p:txBody>
      </p:sp>
      <p:pic>
        <p:nvPicPr>
          <p:cNvPr id="85" name="Google Shape;145;p16" descr=""/>
          <p:cNvPicPr/>
          <p:nvPr/>
        </p:nvPicPr>
        <p:blipFill>
          <a:blip r:embed="rId2"/>
          <a:stretch/>
        </p:blipFill>
        <p:spPr>
          <a:xfrm>
            <a:off x="171360" y="1697040"/>
            <a:ext cx="9594360" cy="7386120"/>
          </a:xfrm>
          <a:prstGeom prst="rect">
            <a:avLst/>
          </a:prstGeom>
          <a:ln w="0">
            <a:noFill/>
          </a:ln>
        </p:spPr>
      </p:pic>
      <p:pic>
        <p:nvPicPr>
          <p:cNvPr id="86" name="Google Shape;146;p16" descr=""/>
          <p:cNvPicPr/>
          <p:nvPr/>
        </p:nvPicPr>
        <p:blipFill>
          <a:blip r:embed="rId3"/>
          <a:stretch/>
        </p:blipFill>
        <p:spPr>
          <a:xfrm>
            <a:off x="9977400" y="1873080"/>
            <a:ext cx="9492840" cy="756252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Google Shape;151;p17"/>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88" name="Google Shape;152;p17"/>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89" name="Google Shape;153;p17"/>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90" name="Google Shape;154;p17"/>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91" name="Google Shape;155;p17"/>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92"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93" name="Google Shape;157;p17"/>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sp>
        <p:nvSpPr>
          <p:cNvPr id="94" name="Google Shape;158;p17"/>
          <p:cNvSpPr/>
          <p:nvPr/>
        </p:nvSpPr>
        <p:spPr>
          <a:xfrm>
            <a:off x="171360" y="1366920"/>
            <a:ext cx="9896040" cy="1323720"/>
          </a:xfrm>
          <a:prstGeom prst="rect">
            <a:avLst/>
          </a:prstGeom>
          <a:noFill/>
          <a:ln w="0">
            <a:noFill/>
          </a:ln>
        </p:spPr>
        <p:style>
          <a:lnRef idx="0"/>
          <a:fillRef idx="0"/>
          <a:effectRef idx="0"/>
          <a:fontRef idx="minor"/>
        </p:style>
        <p:txBody>
          <a:bodyPr lIns="0" rIns="0" tIns="0" bIns="0" anchor="t">
            <a:normAutofit/>
          </a:bodyPr>
          <a:p>
            <a:pPr algn="ctr">
              <a:lnSpc>
                <a:spcPct val="100000"/>
              </a:lnSpc>
              <a:tabLst>
                <a:tab algn="l" pos="0"/>
              </a:tabLst>
            </a:pPr>
            <a:r>
              <a:rPr b="0" i="1" lang="en-US" sz="5400" spc="-1" strike="noStrike">
                <a:solidFill>
                  <a:srgbClr val="cc0000"/>
                </a:solidFill>
                <a:latin typeface="Playfair Display"/>
                <a:ea typeface="Playfair Display"/>
              </a:rPr>
              <a:t>Interrupt Enable Register</a:t>
            </a:r>
            <a:endParaRPr b="0" lang="en-IN" sz="5400" spc="-1" strike="noStrike">
              <a:solidFill>
                <a:srgbClr val="000000"/>
              </a:solidFill>
              <a:latin typeface="Arial"/>
            </a:endParaRPr>
          </a:p>
        </p:txBody>
      </p:sp>
      <p:pic>
        <p:nvPicPr>
          <p:cNvPr id="95" name="Google Shape;159;p17" descr=""/>
          <p:cNvPicPr/>
          <p:nvPr/>
        </p:nvPicPr>
        <p:blipFill>
          <a:blip r:embed="rId2"/>
          <a:stretch/>
        </p:blipFill>
        <p:spPr>
          <a:xfrm>
            <a:off x="1143000" y="2579760"/>
            <a:ext cx="18257400" cy="75369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Google Shape;164;p18"/>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97" name="Google Shape;165;p18"/>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98" name="Google Shape;166;p18"/>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99" name="Google Shape;167;p18"/>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00" name="Google Shape;168;p18"/>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101"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102" name="Google Shape;170;p18"/>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sp>
        <p:nvSpPr>
          <p:cNvPr id="103" name="Google Shape;171;p18"/>
          <p:cNvSpPr/>
          <p:nvPr/>
        </p:nvSpPr>
        <p:spPr>
          <a:xfrm>
            <a:off x="2965320" y="393840"/>
            <a:ext cx="13552200" cy="1325160"/>
          </a:xfrm>
          <a:prstGeom prst="rect">
            <a:avLst/>
          </a:prstGeom>
          <a:noFill/>
          <a:ln w="0">
            <a:noFill/>
          </a:ln>
        </p:spPr>
        <p:style>
          <a:lnRef idx="0"/>
          <a:fillRef idx="0"/>
          <a:effectRef idx="0"/>
          <a:fontRef idx="minor"/>
        </p:style>
        <p:txBody>
          <a:bodyPr lIns="0" rIns="0" tIns="0" bIns="0" anchor="t">
            <a:normAutofit/>
          </a:bodyPr>
          <a:p>
            <a:pPr algn="ctr">
              <a:lnSpc>
                <a:spcPct val="100000"/>
              </a:lnSpc>
              <a:tabLst>
                <a:tab algn="l" pos="0"/>
              </a:tabLst>
            </a:pPr>
            <a:r>
              <a:rPr b="0" i="1" lang="en-US" sz="5400" spc="-1" strike="noStrike">
                <a:solidFill>
                  <a:srgbClr val="cc0000"/>
                </a:solidFill>
                <a:latin typeface="Playfair Display"/>
                <a:ea typeface="Playfair Display"/>
              </a:rPr>
              <a:t>VIC Registers</a:t>
            </a:r>
            <a:endParaRPr b="0" lang="en-IN" sz="5400" spc="-1" strike="noStrike">
              <a:solidFill>
                <a:srgbClr val="000000"/>
              </a:solidFill>
              <a:latin typeface="Arial"/>
            </a:endParaRPr>
          </a:p>
        </p:txBody>
      </p:sp>
      <p:sp>
        <p:nvSpPr>
          <p:cNvPr id="104" name="Google Shape;172;p18"/>
          <p:cNvSpPr/>
          <p:nvPr/>
        </p:nvSpPr>
        <p:spPr>
          <a:xfrm rot="14400">
            <a:off x="207000" y="1172160"/>
            <a:ext cx="19881360" cy="1008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1" lang="en-US" sz="2600" spc="-1" strike="noStrike">
                <a:solidFill>
                  <a:schemeClr val="dk1"/>
                </a:solidFill>
                <a:latin typeface="Calibri"/>
                <a:ea typeface="Calibri"/>
              </a:rPr>
              <a:t>VICIntEnable</a:t>
            </a:r>
            <a:r>
              <a:rPr b="0" lang="en-US" sz="2600" spc="-1" strike="noStrike">
                <a:solidFill>
                  <a:schemeClr val="dk1"/>
                </a:solidFill>
                <a:latin typeface="Calibri"/>
                <a:ea typeface="Calibri"/>
              </a:rPr>
              <a:t>  : (Interrupt Enable Register): This register controls which of the 32 interrupt requests and software interrupts are enabled to contribute to FIQ or IRQ. This  register   used   to Enable/ disable  interrupts  coming  from different sources.</a:t>
            </a:r>
            <a:endParaRPr b="0" lang="en-IN" sz="2600" spc="-1" strike="noStrike">
              <a:solidFill>
                <a:srgbClr val="000000"/>
              </a:solidFill>
              <a:latin typeface="Arial"/>
            </a:endParaRPr>
          </a:p>
          <a:p>
            <a:pPr>
              <a:lnSpc>
                <a:spcPct val="100000"/>
              </a:lnSpc>
              <a:tabLst>
                <a:tab algn="l" pos="0"/>
              </a:tabLst>
            </a:pPr>
            <a:r>
              <a:rPr b="0" lang="en-US" sz="2600" spc="-1" strike="noStrike">
                <a:solidFill>
                  <a:schemeClr val="dk1"/>
                </a:solidFill>
                <a:latin typeface="Calibri"/>
                <a:ea typeface="Calibri"/>
              </a:rPr>
              <a:t>Ex:  to enable timer0 interrupt -     VICIntEnable = 0x0000 0010  ; bit D4 corresponds to Timer0  </a:t>
            </a:r>
            <a:endParaRPr b="0" lang="en-IN" sz="2600" spc="-1" strike="noStrike">
              <a:solidFill>
                <a:srgbClr val="000000"/>
              </a:solidFill>
              <a:latin typeface="Arial"/>
            </a:endParaRPr>
          </a:p>
          <a:p>
            <a:pPr>
              <a:lnSpc>
                <a:spcPct val="100000"/>
              </a:lnSpc>
              <a:tabLst>
                <a:tab algn="l" pos="0"/>
              </a:tabLst>
            </a:pPr>
            <a:r>
              <a:rPr b="1" lang="en-US" sz="2600" spc="-1" strike="noStrike">
                <a:solidFill>
                  <a:schemeClr val="dk1"/>
                </a:solidFill>
                <a:latin typeface="Times New Roman"/>
                <a:ea typeface="Times New Roman"/>
              </a:rPr>
              <a:t>VICIntSelect  : (Interrupt Select Register) :</a:t>
            </a:r>
            <a:r>
              <a:rPr b="0" lang="en-US" sz="2600" spc="-1" strike="noStrike">
                <a:solidFill>
                  <a:schemeClr val="dk1"/>
                </a:solidFill>
                <a:latin typeface="Times New Roman"/>
                <a:ea typeface="Times New Roman"/>
              </a:rPr>
              <a:t>This register classifies each of the 32 interrupt requests as contributing to FIQ or IRQ. This register used to  classify interrupt as FIQ or IRQ , by default all are IRQ. (Selection of vectored IRQ or non-vectored IRQ, that depends on the programmer using IRQ slots or not, as explained in the below section)</a:t>
            </a:r>
            <a:endParaRPr b="0" lang="en-IN" sz="2600" spc="-1" strike="noStrike">
              <a:solidFill>
                <a:srgbClr val="000000"/>
              </a:solidFill>
              <a:latin typeface="Arial"/>
            </a:endParaRPr>
          </a:p>
          <a:p>
            <a:pPr algn="just">
              <a:lnSpc>
                <a:spcPct val="115000"/>
              </a:lnSpc>
              <a:tabLst>
                <a:tab algn="l" pos="0"/>
              </a:tabLst>
            </a:pPr>
            <a:r>
              <a:rPr b="1" lang="en-US" sz="2600" spc="-1" strike="noStrike">
                <a:solidFill>
                  <a:schemeClr val="dk1"/>
                </a:solidFill>
                <a:latin typeface="Times New Roman"/>
                <a:ea typeface="Times New Roman"/>
              </a:rPr>
              <a:t>VICVectCntl0-15  :</a:t>
            </a:r>
            <a:r>
              <a:rPr b="0" lang="en-US" sz="2600" spc="-1" strike="noStrike">
                <a:solidFill>
                  <a:schemeClr val="dk1"/>
                </a:solidFill>
                <a:latin typeface="Times New Roman"/>
                <a:ea typeface="Times New Roman"/>
              </a:rPr>
              <a:t> Vector Control Registers 0-15 each control one of the 16 vectored IRQ slots. Slot0 has the highest priority and slot15 has the lowest priority.</a:t>
            </a:r>
            <a:endParaRPr b="0" lang="en-IN" sz="2600" spc="-1" strike="noStrike">
              <a:solidFill>
                <a:srgbClr val="000000"/>
              </a:solidFill>
              <a:latin typeface="Arial"/>
            </a:endParaRPr>
          </a:p>
          <a:p>
            <a:pPr algn="just">
              <a:lnSpc>
                <a:spcPct val="115000"/>
              </a:lnSpc>
              <a:spcBef>
                <a:spcPts val="1001"/>
              </a:spcBef>
              <a:tabLst>
                <a:tab algn="l" pos="0"/>
              </a:tabLst>
            </a:pPr>
            <a:r>
              <a:rPr b="0" lang="en-US" sz="2600" spc="-1" strike="noStrike">
                <a:solidFill>
                  <a:schemeClr val="dk1"/>
                </a:solidFill>
                <a:latin typeface="Times New Roman"/>
                <a:ea typeface="Times New Roman"/>
              </a:rPr>
              <a:t>Vector Control registers used to map peripheral to IRQ slot and enable it, let us map timer0 to slot 4        </a:t>
            </a:r>
            <a:endParaRPr b="0" lang="en-IN" sz="2600" spc="-1" strike="noStrike">
              <a:solidFill>
                <a:srgbClr val="000000"/>
              </a:solidFill>
              <a:latin typeface="Arial"/>
            </a:endParaRPr>
          </a:p>
          <a:p>
            <a:pPr algn="just">
              <a:lnSpc>
                <a:spcPct val="115000"/>
              </a:lnSpc>
              <a:spcBef>
                <a:spcPts val="1001"/>
              </a:spcBef>
              <a:tabLst>
                <a:tab algn="l" pos="0"/>
              </a:tabLst>
            </a:pPr>
            <a:r>
              <a:rPr b="0" lang="en-US" sz="2600" spc="-1" strike="noStrike">
                <a:solidFill>
                  <a:schemeClr val="dk1"/>
                </a:solidFill>
                <a:latin typeface="Times New Roman"/>
                <a:ea typeface="Times New Roman"/>
              </a:rPr>
              <a:t>                                      </a:t>
            </a:r>
            <a:r>
              <a:rPr b="0" lang="en-US" sz="2600" spc="-1" strike="noStrike">
                <a:solidFill>
                  <a:schemeClr val="dk1"/>
                </a:solidFill>
                <a:latin typeface="Times New Roman"/>
                <a:ea typeface="Times New Roman"/>
              </a:rPr>
              <a:t>VICCntl4 = 0x0000 0024     </a:t>
            </a:r>
            <a:endParaRPr b="0" lang="en-IN" sz="2600" spc="-1" strike="noStrike">
              <a:solidFill>
                <a:srgbClr val="000000"/>
              </a:solidFill>
              <a:latin typeface="Arial"/>
            </a:endParaRPr>
          </a:p>
          <a:p>
            <a:pPr algn="just">
              <a:lnSpc>
                <a:spcPct val="115000"/>
              </a:lnSpc>
              <a:spcBef>
                <a:spcPts val="1001"/>
              </a:spcBef>
              <a:tabLst>
                <a:tab algn="l" pos="0"/>
              </a:tabLst>
            </a:pPr>
            <a:r>
              <a:rPr b="0" lang="en-US" sz="2600" spc="-1" strike="noStrike">
                <a:solidFill>
                  <a:schemeClr val="dk1"/>
                </a:solidFill>
                <a:latin typeface="Times New Roman"/>
                <a:ea typeface="Times New Roman"/>
              </a:rPr>
              <a:t>(D31…………………D5 .D4    D3  D2  D1  D0)   D4 to D0 used to indicate the peripheral, </a:t>
            </a:r>
            <a:endParaRPr b="0" lang="en-IN" sz="2600" spc="-1" strike="noStrike">
              <a:solidFill>
                <a:srgbClr val="000000"/>
              </a:solidFill>
              <a:latin typeface="Arial"/>
            </a:endParaRPr>
          </a:p>
          <a:p>
            <a:pPr algn="just">
              <a:lnSpc>
                <a:spcPct val="115000"/>
              </a:lnSpc>
              <a:spcBef>
                <a:spcPts val="1001"/>
              </a:spcBef>
              <a:tabLst>
                <a:tab algn="l" pos="0"/>
              </a:tabLst>
            </a:pPr>
            <a:r>
              <a:rPr b="0" lang="en-US" sz="2600" spc="-1" strike="noStrike">
                <a:solidFill>
                  <a:schemeClr val="dk1"/>
                </a:solidFill>
                <a:latin typeface="Times New Roman"/>
                <a:ea typeface="Times New Roman"/>
              </a:rPr>
              <a:t>                                       </a:t>
            </a:r>
            <a:r>
              <a:rPr b="0" lang="en-US" sz="2600" spc="-1" strike="noStrike">
                <a:solidFill>
                  <a:schemeClr val="dk1"/>
                </a:solidFill>
                <a:latin typeface="Times New Roman"/>
                <a:ea typeface="Times New Roman"/>
              </a:rPr>
              <a:t>1    0      0      1   0      0       D5 to enable the channel</a:t>
            </a:r>
            <a:endParaRPr b="0" lang="en-IN" sz="2600" spc="-1" strike="noStrike">
              <a:solidFill>
                <a:srgbClr val="000000"/>
              </a:solidFill>
              <a:latin typeface="Arial"/>
            </a:endParaRPr>
          </a:p>
          <a:p>
            <a:pPr algn="just">
              <a:lnSpc>
                <a:spcPct val="115000"/>
              </a:lnSpc>
              <a:spcBef>
                <a:spcPts val="1001"/>
              </a:spcBef>
              <a:tabLst>
                <a:tab algn="l" pos="0"/>
              </a:tabLst>
            </a:pPr>
            <a:r>
              <a:rPr b="1" lang="en-US" sz="2600" spc="-1" strike="noStrike">
                <a:solidFill>
                  <a:schemeClr val="dk1"/>
                </a:solidFill>
                <a:latin typeface="Times New Roman"/>
                <a:ea typeface="Times New Roman"/>
              </a:rPr>
              <a:t>VICVectAddr0 – 15:</a:t>
            </a:r>
            <a:r>
              <a:rPr b="0" lang="en-US" sz="2600" spc="-1" strike="noStrike">
                <a:solidFill>
                  <a:schemeClr val="dk1"/>
                </a:solidFill>
                <a:latin typeface="Times New Roman"/>
                <a:ea typeface="Times New Roman"/>
              </a:rPr>
              <a:t> Vector Address Registers, used to hold  interrupt vector corresponding to slot, </a:t>
            </a:r>
            <a:endParaRPr b="0" lang="en-IN" sz="2600" spc="-1" strike="noStrike">
              <a:solidFill>
                <a:srgbClr val="000000"/>
              </a:solidFill>
              <a:latin typeface="Arial"/>
            </a:endParaRPr>
          </a:p>
          <a:p>
            <a:pPr algn="just">
              <a:lnSpc>
                <a:spcPct val="115000"/>
              </a:lnSpc>
              <a:spcBef>
                <a:spcPts val="1001"/>
              </a:spcBef>
              <a:tabLst>
                <a:tab algn="l" pos="0"/>
              </a:tabLst>
            </a:pPr>
            <a:r>
              <a:rPr b="0" lang="en-US" sz="2600" spc="-1" strike="noStrike">
                <a:solidFill>
                  <a:schemeClr val="dk1"/>
                </a:solidFill>
                <a:latin typeface="Times New Roman"/>
                <a:ea typeface="Times New Roman"/>
              </a:rPr>
              <a:t>                </a:t>
            </a:r>
            <a:r>
              <a:rPr b="0" lang="en-US" sz="2600" spc="-1" strike="noStrike">
                <a:solidFill>
                  <a:schemeClr val="dk1"/>
                </a:solidFill>
                <a:latin typeface="Times New Roman"/>
                <a:ea typeface="Times New Roman"/>
              </a:rPr>
              <a:t>VICVectAddr4  = (unsigned long) Timer0_isr;  // Timer0_isr is the isr function</a:t>
            </a:r>
            <a:endParaRPr b="0" lang="en-IN" sz="2600" spc="-1" strike="noStrike">
              <a:solidFill>
                <a:srgbClr val="000000"/>
              </a:solidFill>
              <a:latin typeface="Arial"/>
            </a:endParaRPr>
          </a:p>
          <a:p>
            <a:pPr>
              <a:lnSpc>
                <a:spcPct val="115000"/>
              </a:lnSpc>
              <a:spcBef>
                <a:spcPts val="1001"/>
              </a:spcBef>
              <a:tabLst>
                <a:tab algn="l" pos="0"/>
              </a:tabLst>
            </a:pPr>
            <a:r>
              <a:rPr b="1" lang="en-US" sz="2600" spc="-1" strike="noStrike">
                <a:solidFill>
                  <a:schemeClr val="dk1"/>
                </a:solidFill>
                <a:latin typeface="Times New Roman"/>
                <a:ea typeface="Times New Roman"/>
              </a:rPr>
              <a:t> </a:t>
            </a:r>
            <a:r>
              <a:rPr b="1" lang="en-US" sz="2600" spc="-1" strike="noStrike">
                <a:solidFill>
                  <a:schemeClr val="dk1"/>
                </a:solidFill>
                <a:latin typeface="Times New Roman"/>
                <a:ea typeface="Times New Roman"/>
              </a:rPr>
              <a:t>VICectAddr0 to VICVectAddr15</a:t>
            </a:r>
            <a:r>
              <a:rPr b="0" lang="en-US" sz="2600" spc="-1" strike="noStrike">
                <a:solidFill>
                  <a:schemeClr val="dk1"/>
                </a:solidFill>
                <a:latin typeface="Times New Roman"/>
                <a:ea typeface="Times New Roman"/>
              </a:rPr>
              <a:t>: (Vector Address Registers, 16 in number): Vector Address Registers 0-15 hold the addresses of  the ISRs for the 16 vectored IRQ slots.</a:t>
            </a:r>
            <a:endParaRPr b="0" lang="en-IN" sz="2600" spc="-1" strike="noStrike">
              <a:solidFill>
                <a:srgbClr val="000000"/>
              </a:solidFill>
              <a:latin typeface="Arial"/>
            </a:endParaRPr>
          </a:p>
          <a:p>
            <a:pPr>
              <a:lnSpc>
                <a:spcPct val="115000"/>
              </a:lnSpc>
              <a:spcBef>
                <a:spcPts val="1001"/>
              </a:spcBef>
              <a:tabLst>
                <a:tab algn="l" pos="0"/>
              </a:tabLst>
            </a:pPr>
            <a:r>
              <a:rPr b="0" lang="en-US" sz="2600" spc="-1" strike="noStrike">
                <a:solidFill>
                  <a:schemeClr val="dk1"/>
                </a:solidFill>
                <a:latin typeface="Times New Roman"/>
                <a:ea typeface="Times New Roman"/>
              </a:rPr>
              <a:t> </a:t>
            </a:r>
            <a:r>
              <a:rPr b="1" lang="en-US" sz="2600" spc="-1" strike="noStrike">
                <a:solidFill>
                  <a:schemeClr val="dk1"/>
                </a:solidFill>
                <a:latin typeface="Times New Roman"/>
                <a:ea typeface="Times New Roman"/>
              </a:rPr>
              <a:t>VICVectAddr: (Vector Address Register): </a:t>
            </a:r>
            <a:r>
              <a:rPr b="0" lang="en-US" sz="2600" spc="-1" strike="noStrike">
                <a:solidFill>
                  <a:schemeClr val="dk1"/>
                </a:solidFill>
                <a:latin typeface="Times New Roman"/>
                <a:ea typeface="Times New Roman"/>
              </a:rPr>
              <a:t>When an IRQ interrupt occurs, the IRQ service routine can read this register and jump to the value read.</a:t>
            </a:r>
            <a:endParaRPr b="0" lang="en-IN" sz="2600" spc="-1" strike="noStrike">
              <a:solidFill>
                <a:srgbClr val="000000"/>
              </a:solidFill>
              <a:latin typeface="Arial"/>
            </a:endParaRPr>
          </a:p>
          <a:p>
            <a:pPr>
              <a:lnSpc>
                <a:spcPct val="115000"/>
              </a:lnSpc>
              <a:spcBef>
                <a:spcPts val="1001"/>
              </a:spcBef>
              <a:tabLst>
                <a:tab algn="l" pos="0"/>
              </a:tabLst>
            </a:pPr>
            <a:r>
              <a:rPr b="1" lang="en-US" sz="2600" spc="-1" strike="noStrike">
                <a:solidFill>
                  <a:schemeClr val="dk1"/>
                </a:solidFill>
                <a:latin typeface="Times New Roman"/>
                <a:ea typeface="Times New Roman"/>
              </a:rPr>
              <a:t> </a:t>
            </a:r>
            <a:r>
              <a:rPr b="1" lang="en-US" sz="2600" spc="-1" strike="noStrike">
                <a:solidFill>
                  <a:schemeClr val="dk1"/>
                </a:solidFill>
                <a:latin typeface="Times New Roman"/>
                <a:ea typeface="Times New Roman"/>
              </a:rPr>
              <a:t>VICDefVectAddr: (Default Vector Address Register): </a:t>
            </a:r>
            <a:r>
              <a:rPr b="0" lang="en-US" sz="2600" spc="-1" strike="noStrike">
                <a:solidFill>
                  <a:schemeClr val="dk1"/>
                </a:solidFill>
                <a:latin typeface="Times New Roman"/>
                <a:ea typeface="Times New Roman"/>
              </a:rPr>
              <a:t>This register holds the address of the ISR for non-vectored IRQs.</a:t>
            </a:r>
            <a:endParaRPr b="0" lang="en-IN" sz="2600" spc="-1" strike="noStrike">
              <a:solidFill>
                <a:srgbClr val="000000"/>
              </a:solidFill>
              <a:latin typeface="Arial"/>
            </a:endParaRPr>
          </a:p>
          <a:p>
            <a:pPr>
              <a:lnSpc>
                <a:spcPct val="100000"/>
              </a:lnSpc>
              <a:spcBef>
                <a:spcPts val="1001"/>
              </a:spcBef>
              <a:tabLst>
                <a:tab algn="l" pos="0"/>
              </a:tabLst>
            </a:pPr>
            <a:endParaRPr b="0" lang="en-IN"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Google Shape;177;p19"/>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06" name="Google Shape;178;p19"/>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07" name="Google Shape;179;p19"/>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08" name="Google Shape;180;p19"/>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09" name="Google Shape;181;p19"/>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110"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111" name="Google Shape;183;p19"/>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sp>
        <p:nvSpPr>
          <p:cNvPr id="112" name="Google Shape;184;p19"/>
          <p:cNvSpPr/>
          <p:nvPr/>
        </p:nvSpPr>
        <p:spPr>
          <a:xfrm>
            <a:off x="2965320" y="393840"/>
            <a:ext cx="13552200" cy="1325160"/>
          </a:xfrm>
          <a:prstGeom prst="rect">
            <a:avLst/>
          </a:prstGeom>
          <a:noFill/>
          <a:ln w="0">
            <a:noFill/>
          </a:ln>
        </p:spPr>
        <p:style>
          <a:lnRef idx="0"/>
          <a:fillRef idx="0"/>
          <a:effectRef idx="0"/>
          <a:fontRef idx="minor"/>
        </p:style>
        <p:txBody>
          <a:bodyPr lIns="0" rIns="0" tIns="0" bIns="0" anchor="t">
            <a:normAutofit/>
          </a:bodyPr>
          <a:p>
            <a:pPr algn="ctr">
              <a:lnSpc>
                <a:spcPct val="100000"/>
              </a:lnSpc>
              <a:tabLst>
                <a:tab algn="l" pos="0"/>
              </a:tabLst>
            </a:pPr>
            <a:r>
              <a:rPr b="0" i="1" lang="en-US" sz="5400" spc="-1" strike="noStrike">
                <a:solidFill>
                  <a:srgbClr val="cc0000"/>
                </a:solidFill>
                <a:latin typeface="Playfair Display"/>
                <a:ea typeface="Playfair Display"/>
              </a:rPr>
              <a:t>VIC Registers</a:t>
            </a:r>
            <a:endParaRPr b="0" lang="en-IN" sz="5400" spc="-1" strike="noStrike">
              <a:solidFill>
                <a:srgbClr val="000000"/>
              </a:solidFill>
              <a:latin typeface="Arial"/>
            </a:endParaRPr>
          </a:p>
        </p:txBody>
      </p:sp>
      <p:pic>
        <p:nvPicPr>
          <p:cNvPr id="113" name="Google Shape;185;p19" descr=""/>
          <p:cNvPicPr/>
          <p:nvPr/>
        </p:nvPicPr>
        <p:blipFill>
          <a:blip r:embed="rId2"/>
          <a:stretch/>
        </p:blipFill>
        <p:spPr>
          <a:xfrm>
            <a:off x="36360" y="1400040"/>
            <a:ext cx="14401440" cy="6509880"/>
          </a:xfrm>
          <a:prstGeom prst="rect">
            <a:avLst/>
          </a:prstGeom>
          <a:ln w="0">
            <a:noFill/>
          </a:ln>
        </p:spPr>
      </p:pic>
      <p:pic>
        <p:nvPicPr>
          <p:cNvPr id="114" name="Google Shape;186;p19" descr=""/>
          <p:cNvPicPr/>
          <p:nvPr/>
        </p:nvPicPr>
        <p:blipFill>
          <a:blip r:embed="rId3"/>
          <a:stretch/>
        </p:blipFill>
        <p:spPr>
          <a:xfrm>
            <a:off x="6622920" y="6012000"/>
            <a:ext cx="13222080" cy="51368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Google Shape;191;p20"/>
          <p:cNvSpPr/>
          <p:nvPr/>
        </p:nvSpPr>
        <p:spPr>
          <a:xfrm>
            <a:off x="1008000" y="1192320"/>
            <a:ext cx="18527400" cy="360"/>
          </a:xfrm>
          <a:custGeom>
            <a:avLst/>
            <a:gdLst>
              <a:gd name="textAreaLeft" fmla="*/ 0 w 18527400"/>
              <a:gd name="textAreaRight" fmla="*/ 18527760 w 18527400"/>
              <a:gd name="textAreaTop" fmla="*/ 0 h 360"/>
              <a:gd name="textAreaBottom" fmla="*/ 720 h 360"/>
            </a:gdLst>
            <a:ahLst/>
            <a:rect l="textAreaLeft" t="textAreaTop" r="textAreaRight" b="textAreaBottom"/>
            <a:pathLst>
              <a:path w="18527395" h="120000">
                <a:moveTo>
                  <a:pt x="0" y="0"/>
                </a:moveTo>
                <a:lnTo>
                  <a:pt x="18526859" y="0"/>
                </a:lnTo>
              </a:path>
            </a:pathLst>
          </a:custGeom>
          <a:noFill/>
          <a:ln w="15700">
            <a:solidFill>
              <a:srgbClr val="5e6db3"/>
            </a:solidFill>
            <a:round/>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16" name="Google Shape;192;p20"/>
          <p:cNvSpPr/>
          <p:nvPr/>
        </p:nvSpPr>
        <p:spPr>
          <a:xfrm>
            <a:off x="1004760" y="301680"/>
            <a:ext cx="707760" cy="709200"/>
          </a:xfrm>
          <a:prstGeom prst="rect">
            <a:avLst/>
          </a:prstGeom>
          <a:blipFill rotWithShape="0">
            <a:blip r:embed="rId1"/>
            <a:srcRect/>
            <a:stretch/>
          </a:blip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000000"/>
              </a:solidFill>
              <a:latin typeface="Arial"/>
            </a:endParaRPr>
          </a:p>
        </p:txBody>
      </p:sp>
      <p:sp>
        <p:nvSpPr>
          <p:cNvPr id="117" name="Google Shape;193;p20"/>
          <p:cNvSpPr/>
          <p:nvPr/>
        </p:nvSpPr>
        <p:spPr>
          <a:xfrm>
            <a:off x="2982960" y="712800"/>
            <a:ext cx="56880" cy="56880"/>
          </a:xfrm>
          <a:custGeom>
            <a:avLst/>
            <a:gdLst>
              <a:gd name="textAreaLeft" fmla="*/ 0 w 56880"/>
              <a:gd name="textAreaRight" fmla="*/ 57240 w 56880"/>
              <a:gd name="textAreaTop" fmla="*/ 0 h 56880"/>
              <a:gd name="textAreaBottom" fmla="*/ 57240 h 56880"/>
            </a:gdLst>
            <a:ahLst/>
            <a:rect l="textAreaLeft" t="textAreaTop" r="textAreaRight" b="textAreaBottom"/>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18" name="Google Shape;194;p20"/>
          <p:cNvSpPr/>
          <p:nvPr/>
        </p:nvSpPr>
        <p:spPr>
          <a:xfrm>
            <a:off x="2998800" y="725400"/>
            <a:ext cx="25200" cy="31320"/>
          </a:xfrm>
          <a:custGeom>
            <a:avLst/>
            <a:gdLst>
              <a:gd name="textAreaLeft" fmla="*/ 0 w 25200"/>
              <a:gd name="textAreaRight" fmla="*/ 25560 w 25200"/>
              <a:gd name="textAreaTop" fmla="*/ 0 h 31320"/>
              <a:gd name="textAreaBottom" fmla="*/ 31680 h 31320"/>
            </a:gdLst>
            <a:ahLst/>
            <a:rect l="textAreaLeft" t="textAreaTop" r="textAreaRight" b="textAreaBottom"/>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w="0">
            <a:noFill/>
          </a:ln>
        </p:spPr>
        <p:style>
          <a:lnRef idx="0"/>
          <a:fillRef idx="0"/>
          <a:effectRef idx="0"/>
          <a:fontRef idx="minor"/>
        </p:style>
        <p:txBody>
          <a:bodyPr lIns="0" rIns="0" tIns="0" bIns="0" anchor="t">
            <a:noAutofit/>
          </a:bodyPr>
          <a:p>
            <a:pPr>
              <a:lnSpc>
                <a:spcPct val="100000"/>
              </a:lnSpc>
              <a:tabLst>
                <a:tab algn="l" pos="0"/>
              </a:tabLst>
            </a:pPr>
            <a:endParaRPr b="0" lang="en-IN" sz="1400" spc="-1" strike="noStrike">
              <a:solidFill>
                <a:srgbClr val="ffffff"/>
              </a:solidFill>
              <a:latin typeface="Arial"/>
            </a:endParaRPr>
          </a:p>
        </p:txBody>
      </p:sp>
      <p:sp>
        <p:nvSpPr>
          <p:cNvPr id="119" name="Google Shape;195;p20"/>
          <p:cNvSpPr/>
          <p:nvPr/>
        </p:nvSpPr>
        <p:spPr>
          <a:xfrm>
            <a:off x="1822320" y="438120"/>
            <a:ext cx="2285640" cy="545760"/>
          </a:xfrm>
          <a:prstGeom prst="rect">
            <a:avLst/>
          </a:prstGeom>
          <a:noFill/>
          <a:ln w="0">
            <a:noFill/>
          </a:ln>
        </p:spPr>
        <p:style>
          <a:lnRef idx="0"/>
          <a:fillRef idx="0"/>
          <a:effectRef idx="0"/>
          <a:fontRef idx="minor"/>
        </p:style>
        <p:txBody>
          <a:bodyPr lIns="0" rIns="0" tIns="17280" bIns="0" anchor="t">
            <a:spAutoFit/>
          </a:bodyPr>
          <a:p>
            <a:pPr marL="11160">
              <a:lnSpc>
                <a:spcPct val="113000"/>
              </a:lnSpc>
              <a:tabLst>
                <a:tab algn="l" pos="0"/>
              </a:tabLst>
            </a:pPr>
            <a:r>
              <a:rPr b="1" lang="en-US" sz="1500" spc="-1" strike="noStrike">
                <a:solidFill>
                  <a:srgbClr val="231f20"/>
                </a:solidFill>
                <a:latin typeface="Helvetica Neue"/>
                <a:ea typeface="Helvetica Neue"/>
              </a:rPr>
              <a:t>RV College of</a:t>
            </a:r>
            <a:endParaRPr b="0" lang="en-IN" sz="1500" spc="-1" strike="noStrike">
              <a:solidFill>
                <a:srgbClr val="000000"/>
              </a:solidFill>
              <a:latin typeface="Arial"/>
            </a:endParaRPr>
          </a:p>
          <a:p>
            <a:pPr marL="11160">
              <a:lnSpc>
                <a:spcPct val="113000"/>
              </a:lnSpc>
              <a:spcBef>
                <a:spcPts val="99"/>
              </a:spcBef>
              <a:tabLst>
                <a:tab algn="l" pos="0"/>
              </a:tabLst>
            </a:pPr>
            <a:r>
              <a:rPr b="1" lang="en-US" sz="1500" spc="-1" strike="noStrike">
                <a:solidFill>
                  <a:srgbClr val="231f20"/>
                </a:solidFill>
                <a:latin typeface="Helvetica Neue"/>
                <a:ea typeface="Helvetica Neue"/>
              </a:rPr>
              <a:t>Engineering </a:t>
            </a:r>
            <a:endParaRPr b="0" lang="en-IN" sz="1500" spc="-1" strike="noStrike">
              <a:solidFill>
                <a:srgbClr val="000000"/>
              </a:solidFill>
              <a:latin typeface="Arial"/>
            </a:endParaRPr>
          </a:p>
        </p:txBody>
      </p:sp>
      <p:sp>
        <p:nvSpPr>
          <p:cNvPr id="120" name="PlaceHolder 1"/>
          <p:cNvSpPr>
            <a:spLocks noGrp="1"/>
          </p:cNvSpPr>
          <p:nvPr>
            <p:ph type="title"/>
          </p:nvPr>
        </p:nvSpPr>
        <p:spPr>
          <a:xfrm>
            <a:off x="15081120" y="407880"/>
            <a:ext cx="4441320" cy="1888560"/>
          </a:xfrm>
          <a:prstGeom prst="rect">
            <a:avLst/>
          </a:prstGeom>
          <a:noFill/>
          <a:ln w="0">
            <a:noFill/>
          </a:ln>
        </p:spPr>
        <p:txBody>
          <a:bodyPr lIns="0" rIns="0" tIns="0" bIns="0" anchor="t">
            <a:noAutofit/>
          </a:bodyPr>
          <a:p>
            <a:pPr indent="0" algn="r">
              <a:lnSpc>
                <a:spcPct val="100000"/>
              </a:lnSpc>
              <a:buNone/>
              <a:tabLst>
                <a:tab algn="l" pos="0"/>
              </a:tabLst>
            </a:pPr>
            <a:r>
              <a:rPr b="0" i="1" lang="en-US" sz="3100" spc="-1" strike="noStrike">
                <a:solidFill>
                  <a:srgbClr val="422c75"/>
                </a:solidFill>
                <a:latin typeface="Playfair Display"/>
                <a:ea typeface="Playfair Display"/>
              </a:rPr>
              <a:t>Go, change the world</a:t>
            </a:r>
            <a:endParaRPr b="0" lang="en-IN" sz="3100" spc="-1" strike="noStrike">
              <a:solidFill>
                <a:srgbClr val="000000"/>
              </a:solidFill>
              <a:latin typeface="Arial"/>
            </a:endParaRPr>
          </a:p>
        </p:txBody>
      </p:sp>
      <p:sp>
        <p:nvSpPr>
          <p:cNvPr id="121" name="Google Shape;197;p20"/>
          <p:cNvSpPr/>
          <p:nvPr/>
        </p:nvSpPr>
        <p:spPr>
          <a:xfrm>
            <a:off x="7156440" y="241200"/>
            <a:ext cx="4506480" cy="77724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1" lang="en-US" sz="4500" spc="-1" strike="noStrike">
                <a:solidFill>
                  <a:srgbClr val="376092"/>
                </a:solidFill>
                <a:latin typeface="Verdana"/>
                <a:ea typeface="Verdana"/>
              </a:rPr>
              <a:t>  </a:t>
            </a:r>
            <a:endParaRPr b="0" lang="en-IN" sz="4500" spc="-1" strike="noStrike">
              <a:solidFill>
                <a:srgbClr val="000000"/>
              </a:solidFill>
              <a:latin typeface="Arial"/>
            </a:endParaRPr>
          </a:p>
        </p:txBody>
      </p:sp>
      <p:sp>
        <p:nvSpPr>
          <p:cNvPr id="122" name="Google Shape;198;p20"/>
          <p:cNvSpPr/>
          <p:nvPr/>
        </p:nvSpPr>
        <p:spPr>
          <a:xfrm>
            <a:off x="2633760" y="1144440"/>
            <a:ext cx="13552200" cy="1323720"/>
          </a:xfrm>
          <a:prstGeom prst="rect">
            <a:avLst/>
          </a:prstGeom>
          <a:noFill/>
          <a:ln w="0">
            <a:noFill/>
          </a:ln>
        </p:spPr>
        <p:style>
          <a:lnRef idx="0"/>
          <a:fillRef idx="0"/>
          <a:effectRef idx="0"/>
          <a:fontRef idx="minor"/>
        </p:style>
        <p:txBody>
          <a:bodyPr lIns="0" rIns="0" tIns="0" bIns="0" anchor="t">
            <a:normAutofit/>
          </a:bodyPr>
          <a:p>
            <a:pPr algn="ctr">
              <a:lnSpc>
                <a:spcPct val="90000"/>
              </a:lnSpc>
              <a:tabLst>
                <a:tab algn="l" pos="0"/>
              </a:tabLst>
            </a:pPr>
            <a:r>
              <a:rPr b="0" i="1" lang="en-US" sz="4600" spc="-1" strike="noStrike">
                <a:solidFill>
                  <a:srgbClr val="cc0000"/>
                </a:solidFill>
                <a:latin typeface="Playfair Display"/>
                <a:ea typeface="Playfair Display"/>
              </a:rPr>
              <a:t>Using timer0 and interrupts (ISR) generate the 50Hz waveform  on P1.16 (Assume PCLK is 15MHz)</a:t>
            </a:r>
            <a:endParaRPr b="0" lang="en-IN" sz="4600" spc="-1" strike="noStrike">
              <a:solidFill>
                <a:srgbClr val="000000"/>
              </a:solidFill>
              <a:latin typeface="Arial"/>
            </a:endParaRPr>
          </a:p>
        </p:txBody>
      </p:sp>
      <p:sp>
        <p:nvSpPr>
          <p:cNvPr id="123" name="Google Shape;199;p20"/>
          <p:cNvSpPr/>
          <p:nvPr/>
        </p:nvSpPr>
        <p:spPr>
          <a:xfrm>
            <a:off x="703440" y="2468520"/>
            <a:ext cx="18832320" cy="8927640"/>
          </a:xfrm>
          <a:prstGeom prst="rect">
            <a:avLst/>
          </a:prstGeom>
          <a:noFill/>
          <a:ln w="0">
            <a:noFill/>
          </a:ln>
        </p:spPr>
        <p:style>
          <a:lnRef idx="0"/>
          <a:fillRef idx="0"/>
          <a:effectRef idx="0"/>
          <a:fontRef idx="minor"/>
        </p:style>
        <p:txBody>
          <a:bodyPr lIns="0" rIns="0" tIns="0" bIns="0" anchor="t">
            <a:normAutofit/>
          </a:bodyPr>
          <a:p>
            <a:pPr>
              <a:lnSpc>
                <a:spcPct val="90000"/>
              </a:lnSpc>
              <a:tabLst>
                <a:tab algn="l" pos="0"/>
              </a:tabLst>
            </a:pPr>
            <a:r>
              <a:rPr b="0" i="1" lang="en-US" sz="3300" spc="-1" strike="noStrike">
                <a:solidFill>
                  <a:srgbClr val="5e6db3"/>
                </a:solidFill>
                <a:latin typeface="Times New Roman"/>
                <a:ea typeface="Times New Roman"/>
              </a:rPr>
              <a:t>Count calculation:</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50Hz means, T = 1/50Hz, = 20msec, hence Ton=Toff = 10mesec</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Count to be loaded in MR0 = 10msec/(1/15Mhz) = 1,50,000</a:t>
            </a:r>
            <a:endParaRPr b="0" lang="en-IN" sz="3300" spc="-1" strike="noStrike">
              <a:solidFill>
                <a:srgbClr val="000000"/>
              </a:solidFill>
              <a:latin typeface="Arial"/>
            </a:endParaRPr>
          </a:p>
          <a:p>
            <a:pPr>
              <a:lnSpc>
                <a:spcPct val="90000"/>
              </a:lnSpc>
              <a:spcBef>
                <a:spcPts val="660"/>
              </a:spcBef>
              <a:tabLst>
                <a:tab algn="l" pos="0"/>
              </a:tabLst>
            </a:pP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#include &lt;LPC2148x.h&gt;</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unsigned int x=0;</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__irq   void  Timer0_ISR(void)   // an ISR program</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x = x ^ 1;</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if (x)   </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   </a:t>
            </a:r>
            <a:r>
              <a:rPr b="0" i="1" lang="en-US" sz="3300" spc="-1" strike="noStrike">
                <a:solidFill>
                  <a:srgbClr val="5e6db3"/>
                </a:solidFill>
                <a:latin typeface="Times New Roman"/>
                <a:ea typeface="Times New Roman"/>
              </a:rPr>
              <a:t>I0SET1  =  1 &lt;&lt; 16;   //P0.16  =  1</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else   </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   </a:t>
            </a:r>
            <a:r>
              <a:rPr b="0" i="1" lang="en-US" sz="3300" spc="-1" strike="noStrike">
                <a:solidFill>
                  <a:srgbClr val="5e6db3"/>
                </a:solidFill>
                <a:latin typeface="Times New Roman"/>
                <a:ea typeface="Times New Roman"/>
              </a:rPr>
              <a:t>I0CLR1 =   1 &lt;&lt;16;   // P0.16  = 0</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T0IR  =  0x01; // </a:t>
            </a:r>
            <a:r>
              <a:rPr b="0" i="1" lang="en-US" sz="3300" spc="-1" strike="noStrike">
                <a:solidFill>
                  <a:srgbClr val="c00000"/>
                </a:solidFill>
                <a:latin typeface="Times New Roman"/>
                <a:ea typeface="Times New Roman"/>
              </a:rPr>
              <a:t>clear match0 interrupt, and get ready for the next interrupt</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VICVectAddr = 0x00000000 ; //</a:t>
            </a:r>
            <a:r>
              <a:rPr b="0" i="1" lang="en-US" sz="3300" spc="-1" strike="noStrike">
                <a:solidFill>
                  <a:srgbClr val="c00000"/>
                </a:solidFill>
                <a:latin typeface="Times New Roman"/>
                <a:ea typeface="Times New Roman"/>
              </a:rPr>
              <a:t>End of interrupt </a:t>
            </a:r>
            <a:endParaRPr b="0" lang="en-IN" sz="3300" spc="-1" strike="noStrike">
              <a:solidFill>
                <a:srgbClr val="000000"/>
              </a:solidFill>
              <a:latin typeface="Arial"/>
            </a:endParaRPr>
          </a:p>
          <a:p>
            <a:pPr>
              <a:lnSpc>
                <a:spcPct val="90000"/>
              </a:lnSpc>
              <a:spcBef>
                <a:spcPts val="660"/>
              </a:spcBef>
              <a:tabLst>
                <a:tab algn="l" pos="0"/>
              </a:tabLst>
            </a:pPr>
            <a:r>
              <a:rPr b="0" i="1" lang="en-US" sz="3300" spc="-1" strike="noStrike">
                <a:solidFill>
                  <a:srgbClr val="5e6db3"/>
                </a:solidFill>
                <a:latin typeface="Times New Roman"/>
                <a:ea typeface="Times New Roman"/>
              </a:rPr>
              <a:t>}</a:t>
            </a:r>
            <a:endParaRPr b="0" lang="en-IN" sz="3300" spc="-1" strike="noStrike">
              <a:solidFill>
                <a:srgbClr val="000000"/>
              </a:solidFill>
              <a:latin typeface="Arial"/>
            </a:endParaRPr>
          </a:p>
          <a:p>
            <a:pPr>
              <a:lnSpc>
                <a:spcPct val="100000"/>
              </a:lnSpc>
              <a:tabLst>
                <a:tab algn="l" pos="0"/>
              </a:tabLst>
            </a:pPr>
            <a:endParaRPr b="0" lang="en-IN" sz="3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2025-05-28T17:32:26Z</dcterms:modified>
  <cp:revision>1</cp:revision>
  <dc:subject/>
  <dc:title/>
</cp:coreProperties>
</file>