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2746440" y="2612880"/>
            <a:ext cx="146109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41A326-D746-4C57-8A81-02ECB71E86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2746440" y="2612880"/>
            <a:ext cx="146109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777CED-93A3-4674-B531-83AA49498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746440" y="2612880"/>
            <a:ext cx="146109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07CDBD-BF22-4438-9A0B-D9218FC9D4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746440" y="2612880"/>
            <a:ext cx="146109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58FB1C-234C-468F-B756-9CAC05F452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2746440" y="2612880"/>
            <a:ext cx="146109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44936AF-9194-4055-941A-03283A5A5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6835680" y="10517040"/>
            <a:ext cx="643212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100476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1447488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143A27-39C2-4D78-AF37-6E0142ECC1DE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746440" y="2612880"/>
            <a:ext cx="146109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6835680" y="10517040"/>
            <a:ext cx="643212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5"/>
          </p:nvPr>
        </p:nvSpPr>
        <p:spPr>
          <a:xfrm>
            <a:off x="100476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1447488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5C1EF-E9A2-4C8C-A8D2-269337DD86E9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07680" y="3506040"/>
            <a:ext cx="1708812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7"/>
          </p:nvPr>
        </p:nvSpPr>
        <p:spPr>
          <a:xfrm>
            <a:off x="6835680" y="10517040"/>
            <a:ext cx="643212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8"/>
          </p:nvPr>
        </p:nvSpPr>
        <p:spPr>
          <a:xfrm>
            <a:off x="100476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1447488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847346-5A4B-4546-BB8A-3616C9D1F201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05120" y="2601000"/>
            <a:ext cx="87447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353600" y="2601000"/>
            <a:ext cx="87447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0"/>
          </p:nvPr>
        </p:nvSpPr>
        <p:spPr>
          <a:xfrm>
            <a:off x="6835680" y="10517040"/>
            <a:ext cx="643212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1"/>
          </p:nvPr>
        </p:nvSpPr>
        <p:spPr>
          <a:xfrm>
            <a:off x="100476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12"/>
          </p:nvPr>
        </p:nvSpPr>
        <p:spPr>
          <a:xfrm>
            <a:off x="1447488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E8D51B-917B-47D8-90C3-70C1F3C8D476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407880"/>
            <a:ext cx="18941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3"/>
          </p:nvPr>
        </p:nvSpPr>
        <p:spPr>
          <a:xfrm>
            <a:off x="6835680" y="10517040"/>
            <a:ext cx="643212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4"/>
          </p:nvPr>
        </p:nvSpPr>
        <p:spPr>
          <a:xfrm>
            <a:off x="100476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5"/>
          </p:nvPr>
        </p:nvSpPr>
        <p:spPr>
          <a:xfrm>
            <a:off x="14474880" y="10517040"/>
            <a:ext cx="462420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55D8E4-C007-4A2D-BB5D-C85B0A33961F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3;p12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84;p12"/>
          <p:cNvSpPr/>
          <p:nvPr/>
        </p:nvSpPr>
        <p:spPr>
          <a:xfrm>
            <a:off x="-6480" y="15840"/>
            <a:ext cx="9376920" cy="6476760"/>
          </a:xfrm>
          <a:custGeom>
            <a:avLst/>
            <a:gdLst>
              <a:gd name="textAreaLeft" fmla="*/ 0 w 9376920"/>
              <a:gd name="textAreaRight" fmla="*/ 9377280 w 9376920"/>
              <a:gd name="textAreaTop" fmla="*/ 0 h 6476760"/>
              <a:gd name="textAreaBottom" fmla="*/ 6477120 h 6476760"/>
            </a:gdLst>
            <a:ahLst/>
            <a:rect l="textAreaLeft" t="textAreaTop" r="textAreaRight" b="textAreaBottom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Google Shape;85;p12"/>
          <p:cNvSpPr/>
          <p:nvPr/>
        </p:nvSpPr>
        <p:spPr>
          <a:xfrm>
            <a:off x="471600" y="415800"/>
            <a:ext cx="1846080" cy="1841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86;p12"/>
          <p:cNvSpPr/>
          <p:nvPr/>
        </p:nvSpPr>
        <p:spPr>
          <a:xfrm>
            <a:off x="5603760" y="1336680"/>
            <a:ext cx="145800" cy="1472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87;p12"/>
          <p:cNvSpPr/>
          <p:nvPr/>
        </p:nvSpPr>
        <p:spPr>
          <a:xfrm>
            <a:off x="2508120" y="720720"/>
            <a:ext cx="3809520" cy="14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11000"/>
              </a:lnSpc>
              <a:tabLst>
                <a:tab algn="l" pos="0"/>
              </a:tabLst>
            </a:pPr>
            <a:r>
              <a:rPr b="1" lang="en-US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RV College of 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Engineering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Google Shape;88;p12"/>
          <p:cNvSpPr/>
          <p:nvPr/>
        </p:nvSpPr>
        <p:spPr>
          <a:xfrm>
            <a:off x="16117920" y="407880"/>
            <a:ext cx="340488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89;p12"/>
          <p:cNvSpPr/>
          <p:nvPr/>
        </p:nvSpPr>
        <p:spPr>
          <a:xfrm>
            <a:off x="6851520" y="3583080"/>
            <a:ext cx="10438920" cy="822600"/>
          </a:xfrm>
          <a:prstGeom prst="rect">
            <a:avLst/>
          </a:prstGeom>
          <a:solidFill>
            <a:srgbClr val="ebf1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>
                <a:solidFill>
                  <a:srgbClr val="002060"/>
                </a:solidFill>
                <a:latin typeface="Calibri"/>
                <a:ea typeface="Calibri"/>
              </a:rPr>
              <a:t>IOT &amp; Embedded Computing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90;p12"/>
          <p:cNvSpPr/>
          <p:nvPr/>
        </p:nvSpPr>
        <p:spPr>
          <a:xfrm>
            <a:off x="4681440" y="5149800"/>
            <a:ext cx="14361840" cy="1554120"/>
          </a:xfrm>
          <a:prstGeom prst="rect">
            <a:avLst/>
          </a:prstGeom>
          <a:solidFill>
            <a:srgbClr val="fcd5b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>
                <a:solidFill>
                  <a:srgbClr val="002060"/>
                </a:solidFill>
                <a:latin typeface="Calibri"/>
                <a:ea typeface="Calibri"/>
              </a:rPr>
              <a:t>Programming LPC 2148 UART[Serial Port] Programming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91;p12"/>
          <p:cNvSpPr/>
          <p:nvPr/>
        </p:nvSpPr>
        <p:spPr>
          <a:xfrm>
            <a:off x="7537320" y="1952640"/>
            <a:ext cx="8326080" cy="1005480"/>
          </a:xfrm>
          <a:prstGeom prst="rect">
            <a:avLst/>
          </a:prstGeom>
          <a:solidFill>
            <a:srgbClr val="b9cde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00000"/>
                </a:solidFill>
                <a:latin typeface="Calibri"/>
                <a:ea typeface="Calibri"/>
              </a:rPr>
              <a:t>Course Code:CS344AI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92;p12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09;p21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210;p21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11;p21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Google Shape;212;p21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213;p21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215;p21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216;p21" descr=""/>
          <p:cNvPicPr/>
          <p:nvPr/>
        </p:nvPicPr>
        <p:blipFill>
          <a:blip r:embed="rId2"/>
          <a:stretch/>
        </p:blipFill>
        <p:spPr>
          <a:xfrm>
            <a:off x="4363920" y="1844640"/>
            <a:ext cx="11210400" cy="22572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217;p21" descr=""/>
          <p:cNvPicPr/>
          <p:nvPr/>
        </p:nvPicPr>
        <p:blipFill>
          <a:blip r:embed="rId3"/>
          <a:stretch/>
        </p:blipFill>
        <p:spPr>
          <a:xfrm>
            <a:off x="3111480" y="4137120"/>
            <a:ext cx="14320440" cy="549540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18;p21"/>
          <p:cNvSpPr/>
          <p:nvPr/>
        </p:nvSpPr>
        <p:spPr>
          <a:xfrm>
            <a:off x="711360" y="1425600"/>
            <a:ext cx="1885608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0000"/>
                </a:solidFill>
                <a:latin typeface="Calibri"/>
                <a:ea typeface="Calibri"/>
              </a:rPr>
              <a:t>BaudRate Calculation..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23;p22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24;p22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25;p22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226;p22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Google Shape;227;p22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29;p22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30;p22"/>
          <p:cNvSpPr/>
          <p:nvPr/>
        </p:nvSpPr>
        <p:spPr>
          <a:xfrm>
            <a:off x="711360" y="1425600"/>
            <a:ext cx="1885608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0000"/>
                </a:solidFill>
                <a:latin typeface="Calibri"/>
                <a:ea typeface="Calibri"/>
              </a:rPr>
              <a:t>Configure UART for 115200 baud rate, PCLK = 15MHz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231;p22"/>
          <p:cNvSpPr/>
          <p:nvPr/>
        </p:nvSpPr>
        <p:spPr>
          <a:xfrm>
            <a:off x="2508120" y="4500720"/>
            <a:ext cx="14401440" cy="55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void uart_init(void)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{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//configurations to use serial port, UART0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PINSEL0 |= 0x00000005;  // P0.0 &amp; P0.1 ARE CONFIGURED AS TXD0 &amp; RXD0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//programming the baud rate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U0LCR = 0x83;   /* 8 bits, no Parity, 1 Stop bit    &amp; 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  <a:ea typeface="Calibri"/>
              </a:rPr>
              <a:t>DLAB = 1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*/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U0DLM = 0; U0DLL = 8; // 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Calibri"/>
              </a:rPr>
              <a:t>115200 baud rate, PCLK = 15MHz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U0LCR = 0x03; /* 8 bits, no Parity, 1 Stop bit    &amp; 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  <a:ea typeface="Calibri"/>
              </a:rPr>
              <a:t>DLAB = 0 </a:t>
            </a: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*/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Calibri"/>
                <a:ea typeface="Calibri"/>
              </a:rPr>
              <a:t>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32;p22"/>
          <p:cNvSpPr/>
          <p:nvPr/>
        </p:nvSpPr>
        <p:spPr>
          <a:xfrm>
            <a:off x="1359000" y="2274840"/>
            <a:ext cx="1798920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Calculation: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DLM:DLL  = 15000000 / 16 * (115200)  = result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Hence,  DLL =  result % 256 =  8  (lower 8 bits of result)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DLM = result / 256         (upper 8 bits of result)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(or , use calculator, convert answer in decimal to HEX, take  lower two digits  put into DLL, next two digits to DLM)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237;p23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238;p23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239;p23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Google Shape;240;p23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Google Shape;241;p23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43;p23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244;p23"/>
          <p:cNvSpPr/>
          <p:nvPr/>
        </p:nvSpPr>
        <p:spPr>
          <a:xfrm>
            <a:off x="831960" y="1387440"/>
            <a:ext cx="18363960" cy="1737000"/>
          </a:xfrm>
          <a:prstGeom prst="rect">
            <a:avLst/>
          </a:prstGeom>
          <a:solidFill>
            <a:srgbClr val="fcd5b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chemeClr val="dk1"/>
                </a:solidFill>
                <a:latin typeface="Calibri"/>
                <a:ea typeface="Calibri"/>
              </a:rPr>
              <a:t>Write a Program to transmit a string from LPC 2148 to PC using Serial port / UART0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45;p23"/>
          <p:cNvSpPr/>
          <p:nvPr/>
        </p:nvSpPr>
        <p:spPr>
          <a:xfrm>
            <a:off x="3575160" y="3808440"/>
            <a:ext cx="11502720" cy="69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 main()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{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unsigned char i=0,ch,msg[]={"RVCE-CSE"};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SystemInit();  // set PCLK = 15MHz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uart_init();  // refer previous explanation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while((ch=msg[i++])!= '\0')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{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  <a:ea typeface="Calibri"/>
              </a:rPr>
              <a:t>// Wait for Previous transmission to complete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while((U0LSR &amp; (1u&lt;&lt;5))== 0x00){};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  <a:ea typeface="Calibri"/>
              </a:rPr>
              <a:t>// Load the data to be transmitted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U0THR= ch;                       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250;p24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51;p24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52;p24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Google Shape;253;p24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254;p24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256;p24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257;p24"/>
          <p:cNvSpPr/>
          <p:nvPr/>
        </p:nvSpPr>
        <p:spPr>
          <a:xfrm>
            <a:off x="831960" y="1387440"/>
            <a:ext cx="18363960" cy="1737000"/>
          </a:xfrm>
          <a:prstGeom prst="rect">
            <a:avLst/>
          </a:prstGeom>
          <a:solidFill>
            <a:srgbClr val="fcd5b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chemeClr val="dk1"/>
                </a:solidFill>
                <a:latin typeface="Calibri"/>
                <a:ea typeface="Calibri"/>
              </a:rPr>
              <a:t>Write a Program to transmit a string from LPC 2148 to PC using Serial port / UART0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58;p24" descr=""/>
          <p:cNvPicPr/>
          <p:nvPr/>
        </p:nvPicPr>
        <p:blipFill>
          <a:blip r:embed="rId2"/>
          <a:stretch/>
        </p:blipFill>
        <p:spPr>
          <a:xfrm>
            <a:off x="3422520" y="4116240"/>
            <a:ext cx="11277360" cy="58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63;p25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64;p25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65;p25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Google Shape;266;p25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267;p25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69;p25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70;p25"/>
          <p:cNvSpPr/>
          <p:nvPr/>
        </p:nvSpPr>
        <p:spPr>
          <a:xfrm>
            <a:off x="831960" y="1387440"/>
            <a:ext cx="18363960" cy="1737000"/>
          </a:xfrm>
          <a:prstGeom prst="rect">
            <a:avLst/>
          </a:prstGeom>
          <a:solidFill>
            <a:srgbClr val="fcd5b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chemeClr val="dk1"/>
                </a:solidFill>
                <a:latin typeface="Calibri"/>
                <a:ea typeface="Calibri"/>
              </a:rPr>
              <a:t>Write a Program to receive a character from PC and output the 8 bit data on P0.16 to P0.23.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271;p25"/>
          <p:cNvSpPr/>
          <p:nvPr/>
        </p:nvSpPr>
        <p:spPr>
          <a:xfrm>
            <a:off x="831960" y="3292560"/>
            <a:ext cx="17525520" cy="78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int main()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{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unsigned char i=0;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SystemInit();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uart_init();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IO0DIR = 0XFF &lt;&lt; 16;  // configure P0.16 to P0.23 as output pins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do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{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while((U0LSR &amp; (0x01&lt;&lt;0))== 0x00){};  // wait till, a character (8bit) is received from PC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 = UORBR;  // read from the  UART0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IO0CLR = 0XFF &lt;&lt; 16;IO0SET = U0RBR &lt;&lt; i; // output the  i(8bit code) to P0.16 – P0.23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while(1);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76;p26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77;p26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278;p26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Google Shape;279;p26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Google Shape;280;p26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82;p26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83;p26"/>
          <p:cNvSpPr/>
          <p:nvPr/>
        </p:nvSpPr>
        <p:spPr>
          <a:xfrm>
            <a:off x="831960" y="1387440"/>
            <a:ext cx="18363960" cy="1737000"/>
          </a:xfrm>
          <a:prstGeom prst="rect">
            <a:avLst/>
          </a:prstGeom>
          <a:solidFill>
            <a:srgbClr val="fcd5b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chemeClr val="dk1"/>
                </a:solidFill>
                <a:latin typeface="Calibri"/>
                <a:ea typeface="Calibri"/>
              </a:rPr>
              <a:t>Write a Program to receive a character from PC and output the 8 bit data on P0.16 to P0.23.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84;p26" descr=""/>
          <p:cNvPicPr/>
          <p:nvPr/>
        </p:nvPicPr>
        <p:blipFill>
          <a:blip r:embed="rId2"/>
          <a:stretch/>
        </p:blipFill>
        <p:spPr>
          <a:xfrm>
            <a:off x="2508120" y="3521160"/>
            <a:ext cx="13258440" cy="63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97;p13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98;p13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99;p13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100;p13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Google Shape;101;p13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Google Shape;102;p13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104;p13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105;p13" descr=""/>
          <p:cNvPicPr/>
          <p:nvPr/>
        </p:nvPicPr>
        <p:blipFill>
          <a:blip r:embed="rId2"/>
          <a:stretch/>
        </p:blipFill>
        <p:spPr>
          <a:xfrm>
            <a:off x="2355840" y="1239840"/>
            <a:ext cx="16184160" cy="95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10;p14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111;p14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12;p14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113;p14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Google Shape;114;p14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Google Shape;115;p14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116;p14"/>
          <p:cNvSpPr/>
          <p:nvPr/>
        </p:nvSpPr>
        <p:spPr>
          <a:xfrm>
            <a:off x="1004760" y="1300320"/>
            <a:ext cx="1615392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LPC 2148 UART0 &amp; UART1 Unit...</a:t>
            </a:r>
            <a:endParaRPr b="0" lang="en-IN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18;p14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119;p14" descr=""/>
          <p:cNvPicPr/>
          <p:nvPr/>
        </p:nvPicPr>
        <p:blipFill>
          <a:blip r:embed="rId2"/>
          <a:stretch/>
        </p:blipFill>
        <p:spPr>
          <a:xfrm>
            <a:off x="14395320" y="1719360"/>
            <a:ext cx="3009600" cy="25048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120;p14" descr=""/>
          <p:cNvPicPr/>
          <p:nvPr/>
        </p:nvPicPr>
        <p:blipFill>
          <a:blip r:embed="rId3"/>
          <a:stretch/>
        </p:blipFill>
        <p:spPr>
          <a:xfrm>
            <a:off x="1422360" y="2403360"/>
            <a:ext cx="5752800" cy="890568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121;p14" descr=""/>
          <p:cNvPicPr/>
          <p:nvPr/>
        </p:nvPicPr>
        <p:blipFill>
          <a:blip r:embed="rId4"/>
          <a:stretch/>
        </p:blipFill>
        <p:spPr>
          <a:xfrm>
            <a:off x="8675640" y="5508720"/>
            <a:ext cx="7624440" cy="342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26;p15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127;p15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28;p15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29;p15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Google Shape;130;p15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Google Shape;131;p15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32;p15"/>
          <p:cNvSpPr/>
          <p:nvPr/>
        </p:nvSpPr>
        <p:spPr>
          <a:xfrm>
            <a:off x="1004760" y="1300320"/>
            <a:ext cx="1615392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LPC 2148 UART0 &amp; UART1 Unit...</a:t>
            </a:r>
            <a:endParaRPr b="0" lang="en-IN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34;p15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35;p15" descr=""/>
          <p:cNvPicPr/>
          <p:nvPr/>
        </p:nvPicPr>
        <p:blipFill>
          <a:blip r:embed="rId2"/>
          <a:stretch/>
        </p:blipFill>
        <p:spPr>
          <a:xfrm>
            <a:off x="15562440" y="1662120"/>
            <a:ext cx="3009600" cy="250488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36;p15" descr=""/>
          <p:cNvPicPr/>
          <p:nvPr/>
        </p:nvPicPr>
        <p:blipFill>
          <a:blip r:embed="rId3"/>
          <a:stretch/>
        </p:blipFill>
        <p:spPr>
          <a:xfrm>
            <a:off x="3832200" y="2530440"/>
            <a:ext cx="11729520" cy="77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1;p16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42;p16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43;p16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44;p16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Google Shape;145;p16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Google Shape;146;p16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47;p16"/>
          <p:cNvSpPr/>
          <p:nvPr/>
        </p:nvSpPr>
        <p:spPr>
          <a:xfrm>
            <a:off x="1004760" y="1300320"/>
            <a:ext cx="1615392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49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Asynchronous Serial Data Format...</a:t>
            </a:r>
            <a:endParaRPr b="0" lang="en-IN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49;p16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50;p16" descr=""/>
          <p:cNvPicPr/>
          <p:nvPr/>
        </p:nvPicPr>
        <p:blipFill>
          <a:blip r:embed="rId2"/>
          <a:stretch/>
        </p:blipFill>
        <p:spPr>
          <a:xfrm>
            <a:off x="16986240" y="2401920"/>
            <a:ext cx="1039320" cy="8665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51;p16" descr=""/>
          <p:cNvPicPr/>
          <p:nvPr/>
        </p:nvPicPr>
        <p:blipFill>
          <a:blip r:embed="rId3"/>
          <a:stretch/>
        </p:blipFill>
        <p:spPr>
          <a:xfrm>
            <a:off x="3575160" y="2606760"/>
            <a:ext cx="13410720" cy="55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56;p17"/>
          <p:cNvSpPr/>
          <p:nvPr/>
        </p:nvSpPr>
        <p:spPr>
          <a:xfrm>
            <a:off x="12600" y="3024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57;p17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58;p17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59;p17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160;p17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Google Shape;161;p17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62;p17"/>
          <p:cNvSpPr/>
          <p:nvPr/>
        </p:nvSpPr>
        <p:spPr>
          <a:xfrm>
            <a:off x="1004760" y="1300320"/>
            <a:ext cx="1615392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ff0000"/>
                </a:solidFill>
                <a:latin typeface="Calibri"/>
                <a:ea typeface="Calibri"/>
              </a:rPr>
              <a:t>RS 232 Interface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64;p17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65;p17" descr=""/>
          <p:cNvPicPr/>
          <p:nvPr/>
        </p:nvPicPr>
        <p:blipFill>
          <a:blip r:embed="rId2"/>
          <a:stretch/>
        </p:blipFill>
        <p:spPr>
          <a:xfrm>
            <a:off x="5175360" y="3139920"/>
            <a:ext cx="10972440" cy="60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70;p18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8000"/>
            </a:schemeClr>
          </a:solidFill>
          <a:ln w="76200">
            <a:solidFill>
              <a:srgbClr val="00589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71;p18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72;p18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73;p18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Google Shape;174;p18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Google Shape;175;p18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76;p18"/>
          <p:cNvSpPr/>
          <p:nvPr/>
        </p:nvSpPr>
        <p:spPr>
          <a:xfrm>
            <a:off x="711360" y="1425600"/>
            <a:ext cx="1885608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0000"/>
                </a:solidFill>
                <a:latin typeface="Calibri"/>
                <a:ea typeface="Calibri"/>
              </a:rPr>
              <a:t>UART Registers..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78;p18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79;p18" descr=""/>
          <p:cNvPicPr/>
          <p:nvPr/>
        </p:nvPicPr>
        <p:blipFill>
          <a:blip r:embed="rId2"/>
          <a:stretch/>
        </p:blipFill>
        <p:spPr>
          <a:xfrm>
            <a:off x="1008000" y="3216240"/>
            <a:ext cx="199022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84;p19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85;p19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86;p19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Google Shape;187;p19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188;p19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90;p19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91;p19" descr=""/>
          <p:cNvPicPr/>
          <p:nvPr/>
        </p:nvPicPr>
        <p:blipFill>
          <a:blip r:embed="rId2"/>
          <a:stretch/>
        </p:blipFill>
        <p:spPr>
          <a:xfrm>
            <a:off x="1822320" y="1844640"/>
            <a:ext cx="15696720" cy="746712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92;p19"/>
          <p:cNvSpPr/>
          <p:nvPr/>
        </p:nvSpPr>
        <p:spPr>
          <a:xfrm>
            <a:off x="4044960" y="9731520"/>
            <a:ext cx="10051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Example:   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U0LCR = (0x03&lt;&lt;0) | (1&lt;&lt;7);   8bit data, 1Stop bit, No parity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97;p20"/>
          <p:cNvSpPr/>
          <p:nvPr/>
        </p:nvSpPr>
        <p:spPr>
          <a:xfrm>
            <a:off x="1008000" y="1192320"/>
            <a:ext cx="18527400" cy="360"/>
          </a:xfrm>
          <a:custGeom>
            <a:avLst/>
            <a:gdLst>
              <a:gd name="textAreaLeft" fmla="*/ 0 w 18527400"/>
              <a:gd name="textAreaRight" fmla="*/ 18527760 w 18527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8527395" h="12000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>
            <a:solidFill>
              <a:srgbClr val="5e6d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98;p20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99;p20"/>
          <p:cNvSpPr/>
          <p:nvPr/>
        </p:nvSpPr>
        <p:spPr>
          <a:xfrm>
            <a:off x="2982960" y="712800"/>
            <a:ext cx="56880" cy="56880"/>
          </a:xfrm>
          <a:custGeom>
            <a:avLst/>
            <a:gdLst>
              <a:gd name="textAreaLeft" fmla="*/ 0 w 56880"/>
              <a:gd name="textAreaRight" fmla="*/ 57240 w 56880"/>
              <a:gd name="textAreaTop" fmla="*/ 0 h 56880"/>
              <a:gd name="textAreaBottom" fmla="*/ 57240 h 568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200;p20"/>
          <p:cNvSpPr/>
          <p:nvPr/>
        </p:nvSpPr>
        <p:spPr>
          <a:xfrm>
            <a:off x="2998800" y="725400"/>
            <a:ext cx="25200" cy="31320"/>
          </a:xfrm>
          <a:custGeom>
            <a:avLst/>
            <a:gdLst>
              <a:gd name="textAreaLeft" fmla="*/ 0 w 25200"/>
              <a:gd name="textAreaRight" fmla="*/ 25560 w 25200"/>
              <a:gd name="textAreaTop" fmla="*/ 0 h 31320"/>
              <a:gd name="textAreaBottom" fmla="*/ 31680 h 313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201;p20"/>
          <p:cNvSpPr/>
          <p:nvPr/>
        </p:nvSpPr>
        <p:spPr>
          <a:xfrm>
            <a:off x="1822320" y="438120"/>
            <a:ext cx="13712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6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RV College 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6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31f20"/>
                </a:solidFill>
                <a:latin typeface="Helvetica Neue"/>
                <a:ea typeface="Helvetica Neue"/>
              </a:rPr>
              <a:t>Engineering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843240" y="407880"/>
            <a:ext cx="36795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300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203;p20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204;p20" descr=""/>
          <p:cNvPicPr/>
          <p:nvPr/>
        </p:nvPicPr>
        <p:blipFill>
          <a:blip r:embed="rId2"/>
          <a:stretch/>
        </p:blipFill>
        <p:spPr>
          <a:xfrm>
            <a:off x="2279520" y="2198520"/>
            <a:ext cx="14401440" cy="619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2025-05-29T20:03:13Z</dcterms:modified>
  <cp:revision>1</cp:revision>
  <dc:subject/>
  <dc:title/>
</cp:coreProperties>
</file>