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hdphoto1.wdp" ContentType="image/vnd.ms-photo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8.png" ContentType="image/png"/>
  <Override PartName="/ppt/media/image27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15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2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0.xml" ContentType="application/vnd.openxmlformats-officedocument.presentationml.slide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55.xml.rels" ContentType="application/vnd.openxmlformats-package.relationships+xml"/>
  <Override PartName="/ppt/slides/_rels/slide1.xml.rels" ContentType="application/vnd.openxmlformats-package.relationships+xml"/>
  <Override PartName="/ppt/slides/_rels/slide43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0.xml.rels" ContentType="application/vnd.openxmlformats-package.relationships+xml"/>
  <Override PartName="/ppt/slides/_rels/slide13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slide38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54.xml" ContentType="application/vnd.openxmlformats-officedocument.presentationml.slide+xml"/>
  <Override PartName="/ppt/slides/slide43.xml" ContentType="application/vnd.openxmlformats-officedocument.presentationml.slide+xml"/>
  <Override PartName="/ppt/slides/slide5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2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5FB5474-6648-4EC1-BC33-0CEE4B74F19F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BB91B7-C5C8-474F-A745-66FC2CEBC355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4D83ACB-ACC9-4505-959A-49B7E638731D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A3ACB5-C75B-41C5-A859-33B79FB209BC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236C5FD-4BDE-4365-B4CB-588CA8690CEF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F821EF-8DD2-4033-A78D-8994B8292C30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4F03B87-CC0B-4EF3-9C11-B51733DEB52E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9589EB-CC4B-4C98-997C-FD22E2BA9D50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8F735C3-1D04-4758-B00C-07B503251A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AA7573-E481-4D54-A5C9-7595297B62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34D6A2-93EC-4483-8C1E-0239F86A82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7CCE457-A49C-486A-88A2-4B93D7C86A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04EB629-D0F8-4FA0-A6D8-33D74D641A7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CE7CAED-0513-4E5D-AE96-6287B04CA2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D0DC532-977E-4C46-941B-2A7702B08F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EE3BDA4-CD04-4AC5-90A0-FCC4D99A97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 flipH="1">
            <a:off x="36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DD2EB4-BF4A-45D9-9EB5-4ABC4CF49CDF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4B46C3-DC9A-4FC8-A1A5-9697932FDAA2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/>
        </p:nvSpPr>
        <p:spPr>
          <a:xfrm>
            <a:off x="0" y="0"/>
            <a:ext cx="7799040" cy="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360" bIns="363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400" y="-360"/>
            <a:ext cx="4392360" cy="81000"/>
          </a:xfrm>
          <a:prstGeom prst="rect">
            <a:avLst/>
          </a:prstGeom>
          <a:solidFill>
            <a:srgbClr val="065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6360" bIns="363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581880"/>
            <a:ext cx="9568800" cy="275760"/>
          </a:xfrm>
          <a:prstGeom prst="rect">
            <a:avLst/>
          </a:prstGeom>
          <a:solidFill>
            <a:srgbClr val="0653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marL="182520" defTabSz="914400">
              <a:lnSpc>
                <a:spcPct val="100000"/>
              </a:lnSpc>
              <a:tabLst>
                <a:tab algn="l" pos="0"/>
              </a:tabLst>
            </a:pPr>
            <a:r>
              <a:rPr b="1" lang="en-IN" sz="1400" spc="-1" strike="noStrike">
                <a:solidFill>
                  <a:schemeClr val="lt1"/>
                </a:solidFill>
                <a:latin typeface="Calibri"/>
              </a:rPr>
              <a:t>Prof. Narasimha Swamy S, AI&amp;ML, RVCE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c0066"/>
                </a:solidFill>
                <a:latin typeface="Calibri"/>
              </a:rPr>
              <a:t>Click to edit </a:t>
            </a:r>
            <a:r>
              <a:rPr b="1" lang="en-US" sz="3200" spc="-1" strike="noStrike">
                <a:solidFill>
                  <a:srgbClr val="cc0066"/>
                </a:solidFill>
                <a:latin typeface="Calibri"/>
              </a:rPr>
              <a:t>Master title </a:t>
            </a:r>
            <a:r>
              <a:rPr b="1" lang="en-US" sz="3200" spc="-1" strike="noStrike">
                <a:solidFill>
                  <a:srgbClr val="cc0066"/>
                </a:solidFill>
                <a:latin typeface="Calibri"/>
              </a:rPr>
              <a:t>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859320"/>
            <a:ext cx="10659960" cy="557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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˃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"/>
              <a:buChar char="‒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" name="Picture 2" descr="A black background with a black square&#10;&#10;Description automatically generated with medium confidence"/>
          <p:cNvPicPr/>
          <p:nvPr/>
        </p:nvPicPr>
        <p:blipFill>
          <a:blip r:embed="rId2"/>
          <a:stretch/>
        </p:blipFill>
        <p:spPr>
          <a:xfrm>
            <a:off x="89280" y="172800"/>
            <a:ext cx="603720" cy="60372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5" descr="A close-up of a black text&#10;&#10;Description automatically generated"/>
          <p:cNvPicPr/>
          <p:nvPr/>
        </p:nvPicPr>
        <p:blipFill>
          <a:blip r:embed="rId3"/>
          <a:srcRect l="0" t="12828" r="0" b="0"/>
          <a:stretch/>
        </p:blipFill>
        <p:spPr>
          <a:xfrm>
            <a:off x="10023120" y="6546240"/>
            <a:ext cx="1899000" cy="29304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D5669C-3650-4F0A-9BC4-B395FC46692F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960AAB-1127-41FE-91CC-479F9864BCC0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5AE51E-AA4C-477E-9CE9-2E2C6BC351A9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246394D-024E-46CC-AAA0-1ABEB6FA480B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C445A6-F3D6-4C11-8B58-D65992D35BD5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41B249-4176-49E6-B4BE-C36754B70901}" type="slidenum">
              <a:rPr b="0" lang="en-IN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microsoft.com/office/2007/relationships/hdphoto" Target="../media/hdphoto1.wdp"/><Relationship Id="rId3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1"/>
          <p:cNvSpPr/>
          <p:nvPr/>
        </p:nvSpPr>
        <p:spPr>
          <a:xfrm>
            <a:off x="360000" y="4860000"/>
            <a:ext cx="6649560" cy="17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2600" spc="-1" strike="noStrike" u="sng">
                <a:solidFill>
                  <a:srgbClr val="06538a"/>
                </a:solidFill>
                <a:uFillTx/>
                <a:latin typeface="Calibri"/>
              </a:rPr>
              <a:t>By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IN" sz="2000" spc="-1" strike="noStrike">
                <a:solidFill>
                  <a:srgbClr val="06538a"/>
                </a:solidFill>
                <a:latin typeface="Calibri"/>
              </a:rPr>
              <a:t>Prof. Narasimha Swamy 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IN" sz="2000" spc="-1" strike="noStrike">
                <a:solidFill>
                  <a:srgbClr val="06538a"/>
                </a:solidFill>
                <a:latin typeface="Calibri"/>
              </a:rPr>
              <a:t>Department of Artificial Intelligence and Machine Learning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IN" sz="2000" spc="-1" strike="noStrike">
                <a:solidFill>
                  <a:srgbClr val="06538a"/>
                </a:solidFill>
                <a:latin typeface="Calibri"/>
              </a:rPr>
              <a:t>R V College of Engineering</a:t>
            </a:r>
            <a:r>
              <a:rPr b="1" lang="en-IN" sz="2000" spc="-1" strike="noStrike" baseline="30000">
                <a:solidFill>
                  <a:srgbClr val="06538a"/>
                </a:solidFill>
                <a:latin typeface="Calibri"/>
              </a:rPr>
              <a:t>®</a:t>
            </a:r>
            <a:r>
              <a:rPr b="1" lang="en-IN" sz="2000" spc="-1" strike="noStrike">
                <a:solidFill>
                  <a:srgbClr val="06538a"/>
                </a:solidFill>
                <a:latin typeface="Calibri"/>
              </a:rPr>
              <a:t>, Bengaluru-59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10"/>
          <p:cNvSpPr/>
          <p:nvPr/>
        </p:nvSpPr>
        <p:spPr>
          <a:xfrm>
            <a:off x="106560" y="2313000"/>
            <a:ext cx="709812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IN" sz="4200" spc="-1" strike="noStrike">
                <a:solidFill>
                  <a:srgbClr val="c6284a"/>
                </a:solidFill>
                <a:latin typeface="Nunito"/>
              </a:rPr>
              <a:t>Computer Networks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IN" sz="4200" spc="-1" strike="noStrike">
                <a:solidFill>
                  <a:srgbClr val="c6284a"/>
                </a:solidFill>
                <a:latin typeface="Nunito"/>
              </a:rPr>
              <a:t>UNIT-III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IN" sz="4200" spc="-1" strike="noStrike">
                <a:solidFill>
                  <a:srgbClr val="c6284a"/>
                </a:solidFill>
                <a:latin typeface="Nunito"/>
              </a:rPr>
              <a:t>Network &amp; Transport Layer</a:t>
            </a:r>
            <a:endParaRPr b="0" lang="en-IN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noFill/>
          <a:ln w="38100">
            <a:solidFill>
              <a:srgbClr val="0055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N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2" name="Picture 4" descr=""/>
          <p:cNvPicPr/>
          <p:nvPr/>
        </p:nvPicPr>
        <p:blipFill>
          <a:blip r:embed="rId1"/>
          <a:stretch/>
        </p:blipFill>
        <p:spPr>
          <a:xfrm>
            <a:off x="106560" y="90000"/>
            <a:ext cx="3087720" cy="103932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6" descr="A close-up of a black text&#10;&#10;Description automatically generated"/>
          <p:cNvPicPr/>
          <p:nvPr/>
        </p:nvPicPr>
        <p:blipFill>
          <a:blip r:embed="rId2"/>
          <a:srcRect l="0" t="12522" r="0" b="0"/>
          <a:stretch/>
        </p:blipFill>
        <p:spPr>
          <a:xfrm>
            <a:off x="9699480" y="6413400"/>
            <a:ext cx="2385360" cy="36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Approaches to Congestion Control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TextBox 7"/>
          <p:cNvSpPr/>
          <p:nvPr/>
        </p:nvSpPr>
        <p:spPr>
          <a:xfrm>
            <a:off x="765720" y="782280"/>
            <a:ext cx="10659960" cy="249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Nunito"/>
              </a:rPr>
              <a:t>Admission Control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Sometimes it is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not possible to increase capacity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only way then to beat back the congestion is to decrease the load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In a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virtual-circuit network, new connections can be refused if they would cause the network to become congested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Sending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Feedback to the source to either slow down or to stop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3"/>
          <p:cNvSpPr/>
          <p:nvPr/>
        </p:nvSpPr>
        <p:spPr>
          <a:xfrm>
            <a:off x="729720" y="5332320"/>
            <a:ext cx="1073232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Nunito"/>
              </a:rPr>
              <a:t>Admission Control and Traffic aware Routing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Admission control can also be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combined with traffic-aware routing by considering routes around traffic hotspots as part of the setup procedure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2" descr=""/>
          <p:cNvPicPr/>
          <p:nvPr/>
        </p:nvPicPr>
        <p:blipFill>
          <a:blip r:embed="rId1"/>
          <a:srcRect l="8058" t="7805" r="8177" b="4465"/>
          <a:stretch/>
        </p:blipFill>
        <p:spPr>
          <a:xfrm>
            <a:off x="2805120" y="3383280"/>
            <a:ext cx="2599560" cy="184068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4" descr=""/>
          <p:cNvPicPr/>
          <p:nvPr/>
        </p:nvPicPr>
        <p:blipFill>
          <a:blip r:embed="rId2"/>
          <a:srcRect l="0" t="8730" r="0" b="0"/>
          <a:stretch/>
        </p:blipFill>
        <p:spPr>
          <a:xfrm>
            <a:off x="6703560" y="3383280"/>
            <a:ext cx="2599560" cy="178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Approaches to Congestion Control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TextBox 7"/>
          <p:cNvSpPr/>
          <p:nvPr/>
        </p:nvSpPr>
        <p:spPr>
          <a:xfrm>
            <a:off x="729720" y="1298880"/>
            <a:ext cx="10732320" cy="475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1199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Nunito"/>
              </a:rPr>
              <a:t>Traffic Throttling or Congestion Avoidance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Senders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adjust their transmissions to send as much traffic as the network can readily deliver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network aims to operate just before the onset of congestion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When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congestion is coming up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it must tell the senders to throttle back (Slow Down the Sending of Data) their transmissions and slow down- Feedback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Traffic Throttling aims to solve two problems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630360" indent="-274680" algn="just" defTabSz="914400">
              <a:lnSpc>
                <a:spcPct val="100000"/>
              </a:lnSpc>
              <a:buClr>
                <a:srgbClr val="0000ff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Routers must determine when congestion is approaching, ideally before it has arrived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630360" indent="-274680" algn="just" defTabSz="914400">
              <a:lnSpc>
                <a:spcPct val="100000"/>
              </a:lnSpc>
              <a:buClr>
                <a:srgbClr val="0000ff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Routers must deliver timely feedback to the senders that are causing the congestion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Approaches to Congestion Control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682560" y="861480"/>
            <a:ext cx="10848240" cy="540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1199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Traffic Throttling or Congestion Avoidance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Traffic Throttling aims to solve two problems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630360" indent="-2746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Routers must determine when congestion is approaching, ideally before it has arrived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97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Calibri"/>
              <a:buChar char="‒"/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Each router can continuously monitor the resources it is using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97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Calibri"/>
              <a:buChar char="‒"/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The utilization of the output links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97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Calibri"/>
              <a:buChar char="‒"/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Buffering of queued packets inside the router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97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Calibri"/>
              <a:buChar char="‒"/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Number of packets that are lost due to insufficient buffering </a:t>
            </a:r>
            <a:br>
              <a:rPr sz="2300"/>
            </a:b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812880" indent="-457200" algn="just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 startAt="2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Routers must deliver timely feedback to the senders that are causing the congestion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985680" indent="-3556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Calibri"/>
              <a:buChar char="‒"/>
              <a:tabLst>
                <a:tab algn="l" pos="985680"/>
              </a:tabLst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Requires action on behalf of the senders that are using the network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985680" indent="-3556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Calibri"/>
              <a:buChar char="‒"/>
              <a:tabLst>
                <a:tab algn="l" pos="985680"/>
              </a:tabLst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The router must identify the appropriate senders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TextBox 3"/>
          <p:cNvSpPr/>
          <p:nvPr/>
        </p:nvSpPr>
        <p:spPr>
          <a:xfrm>
            <a:off x="360000" y="923040"/>
            <a:ext cx="11700000" cy="538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1199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Nunito"/>
              </a:rPr>
              <a:t>1. Choke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Sending a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warning bit is indirect way of telling the source to slow down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choke packet mechanism is a node-level approach where a node stops sending packets when it reaches its buffer capacity, allowing other nodes to consume packets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chemeClr val="dk1"/>
                </a:solidFill>
                <a:latin typeface="Nunito"/>
              </a:rPr>
              <a:t>In this approach,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the router sends a choke packet back to the source host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original packet is tagged (a header bit is turned on) so that it will not generate any more choke packets farther along the path </a:t>
            </a:r>
            <a:r>
              <a:rPr b="0" lang="en-US" sz="2150" spc="-1" strike="noStrike">
                <a:solidFill>
                  <a:schemeClr val="dk1"/>
                </a:solidFill>
                <a:latin typeface="Nunito"/>
              </a:rPr>
              <a:t>and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is then forwarded in the usual way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When the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source host gets the choke packet</a:t>
            </a: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, it is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required to reduce the traffic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After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certain interval the host listens for choke packets, if received it slows down its transmission still more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Typically, the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first choke packet causes the data rate to be reduced to 0.50</a:t>
            </a: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 of its previous rate,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the next one causes a reduction to 0.25</a:t>
            </a: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, and so on.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50" spc="-1" strike="noStrike">
                <a:solidFill>
                  <a:srgbClr val="000000"/>
                </a:solidFill>
                <a:latin typeface="Nunito"/>
              </a:rPr>
              <a:t>Increases </a:t>
            </a:r>
            <a:r>
              <a:rPr b="0" lang="en-US" sz="2150" spc="-1" strike="noStrike">
                <a:solidFill>
                  <a:srgbClr val="0000ff"/>
                </a:solidFill>
                <a:latin typeface="Nunito"/>
              </a:rPr>
              <a:t>are done in smaller increments to prevent congestion from reoccurring quickly</a:t>
            </a:r>
            <a:endParaRPr b="0" lang="en-IN" sz="21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TextBox 3"/>
          <p:cNvSpPr/>
          <p:nvPr/>
        </p:nvSpPr>
        <p:spPr>
          <a:xfrm>
            <a:off x="660240" y="805320"/>
            <a:ext cx="10941840" cy="31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2. Explicit Congestion Notification</a:t>
            </a:r>
            <a:r>
              <a:rPr b="0" lang="en-IN" sz="2300" spc="-1" strike="noStrike">
                <a:solidFill>
                  <a:srgbClr val="c00000"/>
                </a:solidFill>
                <a:latin typeface="Calibri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Instead of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generating additional packets to warn of congestion, a router can tag any packet it forwards (by setting a bit in the packet’s header) to signal that it is experience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This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design is called ECN (Explicit Congestion Notification) and is used in the Internet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Two bits in the IP packet header are used to record whether the packet has experienced congestion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4" descr=""/>
          <p:cNvPicPr/>
          <p:nvPr/>
        </p:nvPicPr>
        <p:blipFill>
          <a:blip r:embed="rId1"/>
          <a:srcRect l="0" t="0" r="0" b="7377"/>
          <a:stretch/>
        </p:blipFill>
        <p:spPr>
          <a:xfrm>
            <a:off x="5441040" y="3620880"/>
            <a:ext cx="6161040" cy="1239120"/>
          </a:xfrm>
          <a:prstGeom prst="rect">
            <a:avLst/>
          </a:prstGeom>
          <a:ln w="0">
            <a:noFill/>
          </a:ln>
        </p:spPr>
      </p:pic>
      <p:sp>
        <p:nvSpPr>
          <p:cNvPr id="100" name="TextBox 6"/>
          <p:cNvSpPr/>
          <p:nvPr/>
        </p:nvSpPr>
        <p:spPr>
          <a:xfrm>
            <a:off x="660240" y="4984200"/>
            <a:ext cx="11013120" cy="149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If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any of the routers they pass through is congested</a:t>
            </a: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,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that router will then mark the packet as having experienced congestion as it is forwarded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destination will then echo any marks back to the sender as an explicit congestion signal in its next reply packet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TextBox 3"/>
          <p:cNvSpPr/>
          <p:nvPr/>
        </p:nvSpPr>
        <p:spPr>
          <a:xfrm>
            <a:off x="660240" y="805320"/>
            <a:ext cx="10941840" cy="19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Explicit Congestion Notification</a:t>
            </a:r>
            <a:r>
              <a:rPr b="0" lang="en-IN" sz="2300" spc="-1" strike="noStrike">
                <a:solidFill>
                  <a:srgbClr val="c00000"/>
                </a:solidFill>
                <a:latin typeface="Calibri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This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is shown with a dashed line in the figure to indicate that it happens above the IP level (e.g., in TCP)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sender must then throttle its transmissions, as in the case of choke packet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4" name="TextBox 3"/>
          <p:cNvSpPr/>
          <p:nvPr/>
        </p:nvSpPr>
        <p:spPr>
          <a:xfrm>
            <a:off x="535680" y="984240"/>
            <a:ext cx="6613920" cy="488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200" spc="-1" strike="noStrike">
                <a:solidFill>
                  <a:srgbClr val="c00000"/>
                </a:solidFill>
                <a:latin typeface="Calibri"/>
              </a:rPr>
              <a:t>3. Hop-by-Hop Backpressure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At </a:t>
            </a:r>
            <a:r>
              <a:rPr b="0" lang="en-US" sz="2100" spc="-1" strike="noStrike">
                <a:solidFill>
                  <a:srgbClr val="0000ff"/>
                </a:solidFill>
                <a:latin typeface="Calibri"/>
              </a:rPr>
              <a:t>high speeds or over long distances, sending a choke packet to the source hosts does not work well because the reaction is so slow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Hop-by-hop backpressure mechanism, on the other hand, is a </a:t>
            </a:r>
            <a:r>
              <a:rPr b="0" lang="en-US" sz="2100" spc="-1" strike="noStrike">
                <a:solidFill>
                  <a:srgbClr val="0000ff"/>
                </a:solidFill>
                <a:latin typeface="Calibri"/>
              </a:rPr>
              <a:t>link-level approach where each node reports back to its upstream node when its buffer is full,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ensuring that traffic is slowed down at each hop to prevent buffer overflow. 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An </a:t>
            </a:r>
            <a:r>
              <a:rPr b="0" lang="en-US" sz="2100" spc="-1" strike="noStrike">
                <a:solidFill>
                  <a:srgbClr val="0000ff"/>
                </a:solidFill>
                <a:latin typeface="Calibri"/>
              </a:rPr>
              <a:t>alternative approach is to have the choke packet take effect at every hop it passes through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100" spc="-1" strike="noStrike">
                <a:solidFill>
                  <a:srgbClr val="0000ff"/>
                </a:solidFill>
                <a:latin typeface="Calibri"/>
              </a:rPr>
              <a:t>net effect of this hop-by-hop scheme is to provide quick relief at the point of congestion at the price of using up more buffers upstream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6" descr=""/>
          <p:cNvPicPr/>
          <p:nvPr/>
        </p:nvPicPr>
        <p:blipFill>
          <a:blip r:embed="rId1"/>
          <a:stretch/>
        </p:blipFill>
        <p:spPr>
          <a:xfrm>
            <a:off x="7316640" y="784440"/>
            <a:ext cx="4339440" cy="57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TextBox 3"/>
          <p:cNvSpPr/>
          <p:nvPr/>
        </p:nvSpPr>
        <p:spPr>
          <a:xfrm>
            <a:off x="535680" y="1099800"/>
            <a:ext cx="6613920" cy="39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3. Hop-by-Hop Backpressure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Consider an Example,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a host in San Francisco (router A in Fig.) that is sending traffic to a host in New York (router D in Fig.) at the </a:t>
            </a:r>
            <a:r>
              <a:rPr b="0" lang="en-IN" sz="2400" spc="-1" strike="noStrike">
                <a:solidFill>
                  <a:srgbClr val="0000ff"/>
                </a:solidFill>
                <a:latin typeface="Calibri"/>
              </a:rPr>
              <a:t>OC-3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speed of 155 Mbps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the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New York host begins to run out of buffers, it will take about 40 msec for a choke packet to get back to San Francisco to tell it to slow down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601"/>
              </a:spcAft>
            </a:pP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Picture 6" descr=""/>
          <p:cNvPicPr/>
          <p:nvPr/>
        </p:nvPicPr>
        <p:blipFill>
          <a:blip r:embed="rId1"/>
          <a:stretch/>
        </p:blipFill>
        <p:spPr>
          <a:xfrm>
            <a:off x="7316640" y="784440"/>
            <a:ext cx="4339440" cy="578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20852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TextBox 3"/>
          <p:cNvSpPr/>
          <p:nvPr/>
        </p:nvSpPr>
        <p:spPr>
          <a:xfrm>
            <a:off x="0" y="929880"/>
            <a:ext cx="12060000" cy="517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Load Shedding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When</a:t>
            </a:r>
            <a:r>
              <a:rPr b="0" lang="en-US" sz="23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none of the above methods make the congestion disappear : </a:t>
            </a:r>
            <a:r>
              <a:rPr b="1" lang="en-US" sz="2300" spc="-1" strike="noStrike">
                <a:solidFill>
                  <a:srgbClr val="0000ff"/>
                </a:solidFill>
                <a:latin typeface="Calibri"/>
              </a:rPr>
              <a:t>Load Shedding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load shedding action is taken when routers are being starved by packets that they cannot handle, they just throw them away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A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router can simply drop packets at random, but it could discard the packets depending on the applications running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For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file transfer, an old packet is worth more than a new one, for multimedia, a new packet is more important than an old one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Intelligent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discard policy- the packets must be marked as VERY IMPORTANT-NEVER, EVER DISCARD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Packets with Lower Priority, will be thrown out first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This is because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dropping packet 6 and keeping packets 7 through 10, for example, will only force the receiver to do more work to buffer data that it cannot yet use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48500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TextBox 3"/>
          <p:cNvSpPr/>
          <p:nvPr/>
        </p:nvSpPr>
        <p:spPr>
          <a:xfrm>
            <a:off x="669960" y="1013400"/>
            <a:ext cx="10828440" cy="545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1. Random Early Detection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53172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Popular algorithm for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doing this is called RED (Random Early Detection) (Floyd and Jacobson, 1993)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53172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To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determine when to start discarding, routers maintain a running average of their queue lengths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53172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When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the average queue length on some link exceeds a threshold, the link is said to be congested and a small fraction of the packets are dropped at random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53172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Dealing with congestion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when it first starts is more effective than letting it gum up the works and then trying to deal with it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53172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This observation leads to an interesting twist on load shedding,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which is to discard packets before all the buffer space is really exhausted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53172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affected sender will notice the loss when there is no acknowledgement, and then the transport protocol will slow down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600" spc="-1" strike="noStrike">
                <a:solidFill>
                  <a:srgbClr val="c00000"/>
                </a:solidFill>
                <a:latin typeface="Nunito"/>
              </a:rPr>
              <a:t>Outline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87880" y="913680"/>
            <a:ext cx="11016000" cy="525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Symbol" charset="2"/>
              <a:buChar char=""/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Introduction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28560" indent="-264960" algn="just" defTabSz="914400">
              <a:lnSpc>
                <a:spcPct val="90000"/>
              </a:lnSpc>
              <a:spcAft>
                <a:spcPts val="1199"/>
              </a:spcAft>
              <a:buClr>
                <a:srgbClr val="0000ff"/>
              </a:buClr>
              <a:buFont typeface="Calibri"/>
              <a:buChar char="˃"/>
              <a:tabLst>
                <a:tab algn="l" pos="6285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General Principles of Congestion Control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Symbol" charset="2"/>
              <a:buChar char=""/>
              <a:tabLst>
                <a:tab algn="l" pos="62856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Congestion Prevention Policies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Symbol" charset="2"/>
              <a:buChar char=""/>
              <a:tabLst>
                <a:tab algn="l" pos="62856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Congestion Control in Virtual-Circuit Subnets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Symbol" charset="2"/>
              <a:buChar char=""/>
              <a:tabLst>
                <a:tab algn="l" pos="62856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Congestion Control in Datagram Subnets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ff"/>
              </a:buClr>
              <a:buFont typeface="Calibri"/>
              <a:buChar char="˃"/>
              <a:tabLst>
                <a:tab algn="l" pos="6285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Load Shedding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ff"/>
              </a:buClr>
              <a:buFont typeface="Calibri"/>
              <a:buChar char="˃"/>
              <a:tabLst>
                <a:tab algn="l" pos="6285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Jitter Control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00"/>
              </a:buClr>
              <a:buFont typeface="Symbol" charset="2"/>
              <a:buChar char=""/>
              <a:tabLst>
                <a:tab algn="l" pos="62856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Quality Of Service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ff"/>
              </a:buClr>
              <a:buFont typeface="Calibri"/>
              <a:buChar char="˃"/>
              <a:tabLst>
                <a:tab algn="l" pos="6285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Requirements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ff"/>
              </a:buClr>
              <a:buFont typeface="Calibri"/>
              <a:buChar char="˃"/>
              <a:tabLst>
                <a:tab algn="l" pos="6285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Techniques for Achieving Good Quality of Service Integrated Services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algn="just" defTabSz="914400">
              <a:lnSpc>
                <a:spcPct val="90000"/>
              </a:lnSpc>
              <a:spcAft>
                <a:spcPts val="1199"/>
              </a:spcAft>
              <a:buClr>
                <a:srgbClr val="0000ff"/>
              </a:buClr>
              <a:buFont typeface="Calibri"/>
              <a:buChar char="˃"/>
              <a:tabLst>
                <a:tab algn="l" pos="6285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Differentiated Services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4" name="Picture 2" descr="Random early detection - Wikipedia"/>
          <p:cNvPicPr/>
          <p:nvPr/>
        </p:nvPicPr>
        <p:blipFill>
          <a:blip r:embed="rId1"/>
          <a:stretch/>
        </p:blipFill>
        <p:spPr>
          <a:xfrm>
            <a:off x="693360" y="768240"/>
            <a:ext cx="5001120" cy="578196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2" descr="Random Early Detection (RED) Queue Discipline - GeeksforGeeks"/>
          <p:cNvPicPr/>
          <p:nvPr/>
        </p:nvPicPr>
        <p:blipFill>
          <a:blip r:embed="rId2"/>
          <a:srcRect l="5244" t="9278" r="3960" b="1554"/>
          <a:stretch/>
        </p:blipFill>
        <p:spPr>
          <a:xfrm>
            <a:off x="5616000" y="2078280"/>
            <a:ext cx="5811120" cy="397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Feedback Mechanisms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17" name="Group 11"/>
          <p:cNvGrpSpPr/>
          <p:nvPr/>
        </p:nvGrpSpPr>
        <p:grpSpPr>
          <a:xfrm>
            <a:off x="1793880" y="1435680"/>
            <a:ext cx="8604000" cy="4334400"/>
            <a:chOff x="1793880" y="1435680"/>
            <a:chExt cx="8604000" cy="4334400"/>
          </a:xfrm>
        </p:grpSpPr>
        <p:sp>
          <p:nvSpPr>
            <p:cNvPr id="118" name="Rectangle: Rounded Corners 2"/>
            <p:cNvSpPr/>
            <p:nvPr/>
          </p:nvSpPr>
          <p:spPr>
            <a:xfrm>
              <a:off x="4546080" y="1435680"/>
              <a:ext cx="2925720" cy="705240"/>
            </a:xfrm>
            <a:prstGeom prst="roundRect">
              <a:avLst>
                <a:gd name="adj" fmla="val 16667"/>
              </a:avLst>
            </a:prstGeom>
            <a:solidFill>
              <a:srgbClr val="4472c4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2400" spc="-1" strike="noStrike">
                  <a:solidFill>
                    <a:schemeClr val="lt1"/>
                  </a:solidFill>
                  <a:latin typeface="Calibri"/>
                </a:rPr>
                <a:t>Congestion Control </a:t>
              </a:r>
              <a:endParaRPr b="0" lang="en-IN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Rectangle: Rounded Corners 3"/>
            <p:cNvSpPr/>
            <p:nvPr/>
          </p:nvSpPr>
          <p:spPr>
            <a:xfrm>
              <a:off x="2054160" y="3058200"/>
              <a:ext cx="3231720" cy="937440"/>
            </a:xfrm>
            <a:prstGeom prst="roundRect">
              <a:avLst>
                <a:gd name="adj" fmla="val 16667"/>
              </a:avLst>
            </a:prstGeom>
            <a:solidFill>
              <a:srgbClr val="c628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2400" spc="-1" strike="noStrike">
                  <a:solidFill>
                    <a:schemeClr val="lt1"/>
                  </a:solidFill>
                  <a:latin typeface="Calibri"/>
                </a:rPr>
                <a:t>Congestion Control</a:t>
              </a:r>
              <a:endParaRPr b="0" lang="en-IN" sz="2400" spc="-1" strike="noStrike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1" lang="en-IN" sz="2400" spc="-1" strike="noStrike">
                  <a:solidFill>
                    <a:schemeClr val="lt1"/>
                  </a:solidFill>
                  <a:latin typeface="Calibri"/>
                </a:rPr>
                <a:t>Virtual Circuit Subnet </a:t>
              </a:r>
              <a:endParaRPr b="0" lang="en-IN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Rectangle: Rounded Corners 4"/>
            <p:cNvSpPr/>
            <p:nvPr/>
          </p:nvSpPr>
          <p:spPr>
            <a:xfrm>
              <a:off x="7166160" y="3058200"/>
              <a:ext cx="3231720" cy="937440"/>
            </a:xfrm>
            <a:prstGeom prst="roundRect">
              <a:avLst>
                <a:gd name="adj" fmla="val 16667"/>
              </a:avLst>
            </a:prstGeom>
            <a:solidFill>
              <a:srgbClr val="c628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IN" sz="2400" spc="-1" strike="noStrike">
                  <a:solidFill>
                    <a:schemeClr val="lt1"/>
                  </a:solidFill>
                  <a:latin typeface="Calibri"/>
                </a:rPr>
                <a:t>Congestion Control</a:t>
              </a:r>
              <a:endParaRPr b="0" lang="en-IN" sz="2400" spc="-1" strike="noStrike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1" lang="en-IN" sz="2400" spc="-1" strike="noStrike">
                  <a:solidFill>
                    <a:schemeClr val="lt1"/>
                  </a:solidFill>
                  <a:latin typeface="Calibri"/>
                </a:rPr>
                <a:t>Datagram Subnet </a:t>
              </a:r>
              <a:endParaRPr b="0" lang="en-IN" sz="2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TextBox 6"/>
            <p:cNvSpPr/>
            <p:nvPr/>
          </p:nvSpPr>
          <p:spPr>
            <a:xfrm>
              <a:off x="7319160" y="4583160"/>
              <a:ext cx="2925720" cy="1186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indent="-216000" algn="just" defTabSz="914400">
                <a:lnSpc>
                  <a:spcPct val="100000"/>
                </a:lnSpc>
                <a:buClr>
                  <a:srgbClr val="273239"/>
                </a:buClr>
                <a:buFont typeface="Calibri Light"/>
                <a:buAutoNum type="arabicPeriod"/>
              </a:pPr>
              <a:r>
                <a:rPr b="0" lang="en-US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 </a:t>
              </a:r>
              <a:r>
                <a:rPr b="0" lang="en-US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Choke packets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  <a:p>
              <a:pPr indent="-216000" algn="just" defTabSz="914400">
                <a:lnSpc>
                  <a:spcPct val="100000"/>
                </a:lnSpc>
                <a:buClr>
                  <a:srgbClr val="273239"/>
                </a:buClr>
                <a:buFont typeface="Calibri Light"/>
                <a:buAutoNum type="arabicPeriod"/>
              </a:pPr>
              <a:r>
                <a:rPr b="0" lang="en-US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 </a:t>
              </a:r>
              <a:r>
                <a:rPr b="0" lang="en-US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Load shedding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  <a:p>
              <a:pPr indent="-216000" algn="just" defTabSz="914400">
                <a:lnSpc>
                  <a:spcPct val="100000"/>
                </a:lnSpc>
                <a:buClr>
                  <a:srgbClr val="273239"/>
                </a:buClr>
                <a:buFont typeface="Calibri Light"/>
                <a:buAutoNum type="arabicPeriod"/>
              </a:pPr>
              <a:r>
                <a:rPr b="0" lang="en-US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 </a:t>
              </a:r>
              <a:r>
                <a:rPr b="0" lang="en-US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Jitter control.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TextBox 7"/>
            <p:cNvSpPr/>
            <p:nvPr/>
          </p:nvSpPr>
          <p:spPr>
            <a:xfrm>
              <a:off x="1793880" y="4609440"/>
              <a:ext cx="3414240" cy="821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indent="-216000" algn="just" defTabSz="914400">
                <a:lnSpc>
                  <a:spcPct val="100000"/>
                </a:lnSpc>
                <a:buClr>
                  <a:srgbClr val="273239"/>
                </a:buClr>
                <a:buFont typeface="Calibri Light"/>
                <a:buAutoNum type="arabicPeriod"/>
              </a:pPr>
              <a:r>
                <a:rPr b="0" lang="en-IN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 </a:t>
              </a:r>
              <a:r>
                <a:rPr b="0" lang="en-IN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No new Connection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  <a:p>
              <a:pPr indent="-216000" algn="just" defTabSz="914400">
                <a:lnSpc>
                  <a:spcPct val="100000"/>
                </a:lnSpc>
                <a:buClr>
                  <a:srgbClr val="273239"/>
                </a:buClr>
                <a:buFont typeface="Calibri Light"/>
                <a:buAutoNum type="arabicPeriod"/>
              </a:pPr>
              <a:r>
                <a:rPr b="0" lang="en-IN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 </a:t>
              </a:r>
              <a:r>
                <a:rPr b="0" lang="en-IN" sz="2400" spc="-1" strike="noStrike">
                  <a:solidFill>
                    <a:srgbClr val="273239"/>
                  </a:solidFill>
                  <a:highlight>
                    <a:srgbClr val="ffffff"/>
                  </a:highlight>
                  <a:latin typeface="Nunito"/>
                </a:rPr>
                <a:t>Negotiation</a:t>
              </a:r>
              <a:endParaRPr b="0" lang="en-IN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Right Brace 8"/>
            <p:cNvSpPr/>
            <p:nvPr/>
          </p:nvSpPr>
          <p:spPr>
            <a:xfrm rot="16200000">
              <a:off x="5664240" y="-21600"/>
              <a:ext cx="916560" cy="5243040"/>
            </a:xfrm>
            <a:prstGeom prst="rightBrace">
              <a:avLst>
                <a:gd name="adj1" fmla="val 67664"/>
                <a:gd name="adj2" fmla="val 47912"/>
              </a:avLst>
            </a:prstGeom>
            <a:noFill/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Arrow: Down 9"/>
            <p:cNvSpPr/>
            <p:nvPr/>
          </p:nvSpPr>
          <p:spPr>
            <a:xfrm>
              <a:off x="3291480" y="3996000"/>
              <a:ext cx="451080" cy="6130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628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5" name="Arrow: Down 10"/>
            <p:cNvSpPr/>
            <p:nvPr/>
          </p:nvSpPr>
          <p:spPr>
            <a:xfrm>
              <a:off x="8556480" y="3996000"/>
              <a:ext cx="451080" cy="61308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c628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1235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Quality of Service (QoS)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TextBox 3"/>
          <p:cNvSpPr/>
          <p:nvPr/>
        </p:nvSpPr>
        <p:spPr>
          <a:xfrm>
            <a:off x="693360" y="1851480"/>
            <a:ext cx="10804680" cy="347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techniques we looked at in the previous sections are designed to reduce congestion and improve network performance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However,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there are applications (and customers) that demand stronger performance guarantees from the network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Example: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Multimedia applications- </a:t>
            </a: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need a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 high throughput and less latency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Here also will continue our study of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network performance</a:t>
            </a: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, but now with a sharper focus on ways to provide quality of service that is matched to application needs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QoS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TextBox 3"/>
          <p:cNvSpPr/>
          <p:nvPr/>
        </p:nvSpPr>
        <p:spPr>
          <a:xfrm>
            <a:off x="548640" y="784440"/>
            <a:ext cx="10949400" cy="35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6284a"/>
                </a:solidFill>
                <a:latin typeface="Calibri"/>
              </a:rPr>
              <a:t>Over-Provisioning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An easy solution to provide good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quality of service is to build a network with enough capacity/ recourses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resulting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network will carry application traffic without significant loss and, assuming a decent routing scheme, will deliver packets with low latency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trouble with this solution is that it is expensive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Calibri"/>
              </a:rPr>
              <a:t>Quality of Service </a:t>
            </a:r>
            <a:r>
              <a:rPr b="0" lang="en-US" sz="2300" spc="-1" strike="noStrike">
                <a:solidFill>
                  <a:srgbClr val="0000ff"/>
                </a:solidFill>
                <a:highlight>
                  <a:srgbClr val="ffff00"/>
                </a:highlight>
                <a:latin typeface="Calibri"/>
              </a:rPr>
              <a:t>(QoS) mechanisms let a network with less capacity meet application requirements just as well at a lower cost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QoS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TextBox 3"/>
          <p:cNvSpPr/>
          <p:nvPr/>
        </p:nvSpPr>
        <p:spPr>
          <a:xfrm>
            <a:off x="548640" y="1045800"/>
            <a:ext cx="10949400" cy="292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Four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issues must be addressed to ensure quality of service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720720" indent="-365040" defTabSz="914400">
              <a:lnSpc>
                <a:spcPct val="100000"/>
              </a:lnSpc>
              <a:spcAft>
                <a:spcPts val="601"/>
              </a:spcAft>
              <a:buClr>
                <a:srgbClr val="c00000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c00000"/>
                </a:solidFill>
                <a:latin typeface="Calibri"/>
              </a:rPr>
              <a:t>What applications need from the network –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Application Requirement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720720" indent="-365040" defTabSz="914400">
              <a:lnSpc>
                <a:spcPct val="100000"/>
              </a:lnSpc>
              <a:spcAft>
                <a:spcPts val="601"/>
              </a:spcAft>
              <a:buClr>
                <a:srgbClr val="c00000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c00000"/>
                </a:solidFill>
                <a:latin typeface="Calibri"/>
              </a:rPr>
              <a:t>How to regulate the traffic that enters the network –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Traffic Management/ Shaping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720720" indent="-365040" defTabSz="914400">
              <a:lnSpc>
                <a:spcPct val="100000"/>
              </a:lnSpc>
              <a:spcAft>
                <a:spcPts val="601"/>
              </a:spcAft>
              <a:buClr>
                <a:srgbClr val="c00000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c00000"/>
                </a:solidFill>
                <a:latin typeface="Calibri"/>
              </a:rPr>
              <a:t>How to reserve resources at routers to guarantee performance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– Resource Reservation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720720" indent="-365040" defTabSz="914400">
              <a:lnSpc>
                <a:spcPct val="100000"/>
              </a:lnSpc>
              <a:spcAft>
                <a:spcPts val="601"/>
              </a:spcAft>
              <a:buClr>
                <a:srgbClr val="c00000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c00000"/>
                </a:solidFill>
                <a:latin typeface="Calibri"/>
              </a:rPr>
              <a:t>Whether the network can safely accept more traffic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4"/>
          <p:cNvSpPr/>
          <p:nvPr/>
        </p:nvSpPr>
        <p:spPr>
          <a:xfrm>
            <a:off x="548640" y="4238640"/>
            <a:ext cx="10949400" cy="16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No single technique deals efficiently with all these issues.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Instead, a variety of techniques have been developed for use at the network (and transport) layer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Practical quality-of-service solutions combine multiple techniques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QoS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TextBox 3"/>
          <p:cNvSpPr/>
          <p:nvPr/>
        </p:nvSpPr>
        <p:spPr>
          <a:xfrm>
            <a:off x="642960" y="773280"/>
            <a:ext cx="11417040" cy="560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Application Requirements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A stream of packets from a source to a destination is called a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Flow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A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flow 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might be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all the packets of a connection in a connection-oriented network</a:t>
            </a: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, or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all the packets sent from one process to another process in a connectionless network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needs of each flow can be characterized by </a:t>
            </a:r>
            <a:r>
              <a:rPr b="0" i="1" lang="en-US" sz="2400" spc="-1" strike="noStrike">
                <a:solidFill>
                  <a:srgbClr val="0000ff"/>
                </a:solidFill>
                <a:latin typeface="Calibri"/>
              </a:rPr>
              <a:t>Four Primary Parameters: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spcAft>
                <a:spcPts val="601"/>
              </a:spcAft>
              <a:buClr>
                <a:srgbClr val="cc0066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cc0066"/>
                </a:solidFill>
                <a:latin typeface="Calibri"/>
              </a:rPr>
              <a:t>Bandwidth, Delay, Jitter, and Loss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170000" indent="-361800" algn="just" defTabSz="914400">
              <a:lnSpc>
                <a:spcPct val="100000"/>
              </a:lnSpc>
              <a:spcAft>
                <a:spcPts val="601"/>
              </a:spcAft>
              <a:buClr>
                <a:srgbClr val="7030a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7030a0"/>
                </a:solidFill>
                <a:latin typeface="Calibri"/>
              </a:rPr>
              <a:t>Bandwidth : </a:t>
            </a:r>
            <a:r>
              <a:rPr b="0" lang="en-US" sz="2100" spc="-1" strike="noStrike">
                <a:solidFill>
                  <a:srgbClr val="7030a0"/>
                </a:solidFill>
                <a:latin typeface="Calibri"/>
              </a:rPr>
              <a:t>Maximum capacity of a wired or wireless communications link to transmit data over a network connection in a given amount of time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170000" indent="-361800" algn="just" defTabSz="914400">
              <a:lnSpc>
                <a:spcPct val="100000"/>
              </a:lnSpc>
              <a:spcAft>
                <a:spcPts val="601"/>
              </a:spcAft>
              <a:buClr>
                <a:srgbClr val="7030a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7030a0"/>
                </a:solidFill>
                <a:latin typeface="Calibri"/>
              </a:rPr>
              <a:t>Delay :  </a:t>
            </a:r>
            <a:r>
              <a:rPr b="0" lang="en-US" sz="2100" spc="-1" strike="noStrike">
                <a:solidFill>
                  <a:srgbClr val="7030a0"/>
                </a:solidFill>
                <a:latin typeface="Calibri"/>
              </a:rPr>
              <a:t>Amount of time taken by a packet to reach destination from the source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170000" indent="-361800" algn="just" defTabSz="914400">
              <a:lnSpc>
                <a:spcPct val="100000"/>
              </a:lnSpc>
              <a:spcAft>
                <a:spcPts val="601"/>
              </a:spcAft>
              <a:buClr>
                <a:srgbClr val="7030a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7030a0"/>
                </a:solidFill>
                <a:latin typeface="Calibri"/>
              </a:rPr>
              <a:t>Jitter : </a:t>
            </a:r>
            <a:r>
              <a:rPr b="0" lang="en-US" sz="2100" spc="-1" strike="noStrike">
                <a:solidFill>
                  <a:srgbClr val="7030a0"/>
                </a:solidFill>
                <a:latin typeface="Calibri"/>
              </a:rPr>
              <a:t>Comparison drawn between the delivery of the packets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2" marL="1170000" indent="-361800" algn="just" defTabSz="914400">
              <a:lnSpc>
                <a:spcPct val="100000"/>
              </a:lnSpc>
              <a:spcAft>
                <a:spcPts val="601"/>
              </a:spcAft>
              <a:buClr>
                <a:srgbClr val="7030a0"/>
              </a:buClr>
              <a:buFont typeface="Arial"/>
              <a:buChar char="•"/>
            </a:pPr>
            <a:r>
              <a:rPr b="1" lang="en-US" sz="2100" spc="-1" strike="noStrike">
                <a:solidFill>
                  <a:srgbClr val="7030a0"/>
                </a:solidFill>
                <a:latin typeface="Calibri"/>
              </a:rPr>
              <a:t>Loss : </a:t>
            </a:r>
            <a:r>
              <a:rPr b="0" lang="en-US" sz="2100" spc="-1" strike="noStrike">
                <a:solidFill>
                  <a:srgbClr val="7030a0"/>
                </a:solidFill>
                <a:latin typeface="Calibri"/>
              </a:rPr>
              <a:t>Occurs when a network packet fails to reach its expected destination, resulting in information loss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Together, these determine the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QoS (Quality of Service) the flow requires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QoS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TextBox 3"/>
          <p:cNvSpPr/>
          <p:nvPr/>
        </p:nvSpPr>
        <p:spPr>
          <a:xfrm>
            <a:off x="579240" y="753840"/>
            <a:ext cx="1103220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Application Requirements of Applications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Picture 6" descr=""/>
          <p:cNvPicPr/>
          <p:nvPr/>
        </p:nvPicPr>
        <p:blipFill>
          <a:blip r:embed="rId1"/>
          <a:stretch/>
        </p:blipFill>
        <p:spPr>
          <a:xfrm>
            <a:off x="1826640" y="1431720"/>
            <a:ext cx="8537040" cy="399420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579240" y="5576040"/>
            <a:ext cx="1103220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To accommodate a variety of applications, networks may support different categories of QoS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0" name="TextBox 3"/>
          <p:cNvSpPr/>
          <p:nvPr/>
        </p:nvSpPr>
        <p:spPr>
          <a:xfrm>
            <a:off x="693360" y="1029600"/>
            <a:ext cx="10949400" cy="52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Traffic Shaping: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Traffic shaping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enables organizations to increase network performance by controlling the amount of data that flows into and out of the network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telephone network,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this characterization is simple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 For example, a voice call needs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64 kbps and consists of one 8-bit sample every 125 μsec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However,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traffic in data networks is bursty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 It typically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arrives at nonuniform rates as the traffic rate varies, users interact with applications, and computers switch between tasks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Bursts of traffic are more difficult to handle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Traffic shaping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is a technique for regulating the average rate and burstiness of a flow of data that enters the network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of the Traffic shaping is to transmit a wide variety of traffic that suits their needs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TextBox 3"/>
          <p:cNvSpPr/>
          <p:nvPr/>
        </p:nvSpPr>
        <p:spPr>
          <a:xfrm>
            <a:off x="694080" y="1052280"/>
            <a:ext cx="10804320" cy="52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When a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flow is set up, the user and the network (i.e., the customer and the provider) agree on a certain traffic pattern (i.e., shape) for that flow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agreement is called an SLA (Service Level Agreement) when it is made over aggregate flows and long periods of time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Traffic shaping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reduces congestion and thus helps the network live up to its promise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Packets in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excess of the agreed pattern might be dropped by the network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or they might be marked as having lower priority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Monitoring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a traffic flow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is called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traffic policing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Shaping and policing are not so important for peer-to-peer transfers, but they are of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great importance for real-time data, such as audio and video connections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which have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stringent quality-of-service requirements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TextBox 3"/>
          <p:cNvSpPr/>
          <p:nvPr/>
        </p:nvSpPr>
        <p:spPr>
          <a:xfrm>
            <a:off x="609480" y="709200"/>
            <a:ext cx="10949400" cy="31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Leaky and Token Buckets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Try to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imagine a bucket with a small hole in the bottom</a:t>
            </a: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, as illustrated in Fig b.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No matter the rate at which water enters the bucket</a:t>
            </a: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, 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outflow is at a constant rate, R</a:t>
            </a: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, when there is any water in the bucket and zero when the bucket is empty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Also,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once the bucket is full B</a:t>
            </a: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, any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additional water entering it spills over the sides and is lost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46" name="Picture 6" descr=""/>
          <p:cNvPicPr/>
          <p:nvPr/>
        </p:nvPicPr>
        <p:blipFill>
          <a:blip r:embed="rId1"/>
          <a:stretch/>
        </p:blipFill>
        <p:spPr>
          <a:xfrm>
            <a:off x="5040000" y="3600000"/>
            <a:ext cx="6597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c00000"/>
                </a:solidFill>
                <a:latin typeface="Nunito"/>
              </a:rPr>
              <a:t>Congestion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89320" y="784440"/>
            <a:ext cx="10909080" cy="23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63600" indent="-363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Congestion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occurs when the traffic flowing through a network exceeds its maximum capacity  </a:t>
            </a: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(OR)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When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too many packets are present in (a part of) the subnet, performance degrades. This situation is called </a:t>
            </a: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Congestion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63600" indent="-363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network and transport layers share the responsibility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handling congestion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63600" indent="-363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Since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congestion occurs within the network, it is the network layer that directly experiences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TextBox 4"/>
          <p:cNvSpPr/>
          <p:nvPr/>
        </p:nvSpPr>
        <p:spPr>
          <a:xfrm>
            <a:off x="180000" y="3780000"/>
            <a:ext cx="5463720" cy="27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and must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ultimately determine what to do with the excess packets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However,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the most effective way to control congestion is to reduce the load that the transport layer is placing on the network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6" descr=""/>
          <p:cNvPicPr/>
          <p:nvPr/>
        </p:nvPicPr>
        <p:blipFill>
          <a:blip r:embed="rId1"/>
          <a:stretch/>
        </p:blipFill>
        <p:spPr>
          <a:xfrm>
            <a:off x="6300000" y="3611880"/>
            <a:ext cx="4140000" cy="268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TextBox 3"/>
          <p:cNvSpPr/>
          <p:nvPr/>
        </p:nvSpPr>
        <p:spPr>
          <a:xfrm>
            <a:off x="548640" y="699120"/>
            <a:ext cx="10949400" cy="4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Leaky and Token Buckets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TextBox 6"/>
          <p:cNvSpPr/>
          <p:nvPr/>
        </p:nvSpPr>
        <p:spPr>
          <a:xfrm>
            <a:off x="559800" y="1102320"/>
            <a:ext cx="11094480" cy="519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This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bucket can be used to shape or police packets entering the network, as shown in Fig b.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Conceptually,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each host is connected to the network by an interface containing a leaky bucket.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To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send a packet into the network, it must be possible to put more water into the bucket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If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a packet arrives when the bucket is full, the packet must either be queued until enough water leaks out to hold it or be discarded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This technique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was proposed by Turner (1986) and is called the </a:t>
            </a:r>
            <a:r>
              <a:rPr b="1" lang="en-US" sz="2000" spc="-1" strike="noStrike">
                <a:solidFill>
                  <a:srgbClr val="c6284a"/>
                </a:solidFill>
                <a:latin typeface="Calibri"/>
              </a:rPr>
              <a:t>leaky bucket algorithm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A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different but equivalent formulation is to imagine the network interface as a bucket that is being filled, as shown in Fig. (c).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The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tap is running at rate </a:t>
            </a:r>
            <a:r>
              <a:rPr b="0" i="1" lang="en-US" sz="2000" spc="-1" strike="noStrike">
                <a:solidFill>
                  <a:srgbClr val="0000ff"/>
                </a:solidFill>
                <a:latin typeface="Calibri"/>
              </a:rPr>
              <a:t>R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and the bucket has a capacity of </a:t>
            </a:r>
            <a:r>
              <a:rPr b="0" i="1" lang="en-US" sz="2000" spc="-1" strike="noStrike">
                <a:solidFill>
                  <a:srgbClr val="0000ff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, as before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Calibri"/>
              </a:rPr>
              <a:t>Now, 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to send a packet we must be able to take water or tokens, as the contents are commonly called, out of the bucket (rather than putting water into the bucket). No more than a fixed number of tokens, </a:t>
            </a:r>
            <a:r>
              <a:rPr b="0" i="1" lang="en-US" sz="2000" spc="-1" strike="noStrike">
                <a:solidFill>
                  <a:srgbClr val="0000ff"/>
                </a:solidFill>
                <a:latin typeface="Calibri"/>
              </a:rPr>
              <a:t>B</a:t>
            </a:r>
            <a:r>
              <a:rPr b="0" lang="en-US" sz="2000" spc="-1" strike="noStrike">
                <a:solidFill>
                  <a:srgbClr val="0000ff"/>
                </a:solidFill>
                <a:latin typeface="Calibri"/>
              </a:rPr>
              <a:t>, can accumulate in the bucket, and if the bucket is empty, we must wait until more tokens arrive before we can send another packet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2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3" name="TextBox 5"/>
          <p:cNvSpPr/>
          <p:nvPr/>
        </p:nvSpPr>
        <p:spPr>
          <a:xfrm>
            <a:off x="518040" y="784440"/>
            <a:ext cx="11256840" cy="20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100" spc="-1" strike="noStrike">
                <a:solidFill>
                  <a:srgbClr val="c00000"/>
                </a:solidFill>
                <a:latin typeface="CIDFont+F3"/>
              </a:rPr>
              <a:t>Leaky Bucket Algorithm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Step - 1 : Initialize the counter to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‘n’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at every tick of clock.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Step - 2 : If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n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is greater than the size of packet in the front of queue send the packet into the network and decrement the counter by size of packet. Repeat the step until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n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is less than the size of packet.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Step - 3 : Reset the counter and go to Step – 1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8"/>
          <p:cNvSpPr/>
          <p:nvPr/>
        </p:nvSpPr>
        <p:spPr>
          <a:xfrm>
            <a:off x="416520" y="2869920"/>
            <a:ext cx="11358360" cy="361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100" spc="-1" strike="noStrike">
                <a:solidFill>
                  <a:srgbClr val="c00000"/>
                </a:solidFill>
                <a:latin typeface="CIDFont+F3"/>
              </a:rPr>
              <a:t>Token Bucket Algorithm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Step - 1 : A token is added at every ∆t time.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Step - 2 : The bucket can hold at most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b-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tokens. If a token arrive when bucket is full it is discarded.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Step - 3 : When a packet of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m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bytes arrived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m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tokens are removed from the bucket and the packet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   is sent to the network.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Step – 4 : If less than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m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tokens are available no tokens are removed from the buckets and the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   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   packet is considered to be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non conformant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. The </a:t>
            </a:r>
            <a:r>
              <a:rPr b="1" lang="en-US" sz="2100" spc="-1" strike="noStrike">
                <a:solidFill>
                  <a:srgbClr val="000000"/>
                </a:solidFill>
                <a:latin typeface="CIDFont+F3"/>
              </a:rPr>
              <a:t>non conformant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packet may be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    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   enqueued for subsequent transmission when sufficient token have been accumulated in 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	</a:t>
            </a:r>
            <a:r>
              <a:rPr b="0" lang="en-US" sz="2100" spc="-1" strike="noStrike">
                <a:solidFill>
                  <a:srgbClr val="000000"/>
                </a:solidFill>
                <a:latin typeface="CIDFont+F1"/>
              </a:rPr>
              <a:t>   the bucket.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7" name="TextBox 5"/>
          <p:cNvSpPr/>
          <p:nvPr/>
        </p:nvSpPr>
        <p:spPr>
          <a:xfrm>
            <a:off x="533520" y="910080"/>
            <a:ext cx="112568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IDFont+F1"/>
              </a:rPr>
              <a:t>If </a:t>
            </a:r>
            <a:r>
              <a:rPr b="1" lang="en-US" sz="2400" spc="-1" strike="noStrike">
                <a:solidFill>
                  <a:srgbClr val="000000"/>
                </a:solidFill>
                <a:latin typeface="CIDFont+F3"/>
              </a:rPr>
              <a:t>B </a:t>
            </a:r>
            <a:r>
              <a:rPr b="0" lang="en-US" sz="2400" spc="-1" strike="noStrike">
                <a:solidFill>
                  <a:srgbClr val="000000"/>
                </a:solidFill>
                <a:latin typeface="CIDFont+F1"/>
              </a:rPr>
              <a:t>is the maximum capacity of bucket and </a:t>
            </a:r>
            <a:r>
              <a:rPr b="1" lang="en-US" sz="2400" spc="-1" strike="noStrike">
                <a:solidFill>
                  <a:srgbClr val="000000"/>
                </a:solidFill>
                <a:latin typeface="CIDFont+F3"/>
              </a:rPr>
              <a:t>R </a:t>
            </a:r>
            <a:r>
              <a:rPr b="0" lang="en-US" sz="2400" spc="-1" strike="noStrike">
                <a:solidFill>
                  <a:srgbClr val="000000"/>
                </a:solidFill>
                <a:latin typeface="CIDFont+F1"/>
              </a:rPr>
              <a:t>is the arrival rate and </a:t>
            </a:r>
            <a:r>
              <a:rPr b="1" lang="en-US" sz="2400" spc="-1" strike="noStrike">
                <a:solidFill>
                  <a:srgbClr val="000000"/>
                </a:solidFill>
                <a:latin typeface="CIDFont+F3"/>
              </a:rPr>
              <a:t>M </a:t>
            </a:r>
            <a:r>
              <a:rPr b="0" lang="en-US" sz="2400" spc="-1" strike="noStrike">
                <a:solidFill>
                  <a:srgbClr val="000000"/>
                </a:solidFill>
                <a:latin typeface="CIDFont+F1"/>
              </a:rPr>
              <a:t>is the maximum output rate then Burst Length </a:t>
            </a:r>
            <a:r>
              <a:rPr b="1" lang="en-US" sz="2400" spc="-1" strike="noStrike">
                <a:solidFill>
                  <a:srgbClr val="000000"/>
                </a:solidFill>
                <a:latin typeface="CIDFont+F3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CIDFont+F1"/>
              </a:rPr>
              <a:t>can be calculated as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MS = B + 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Box 7"/>
          <p:cNvSpPr/>
          <p:nvPr/>
        </p:nvSpPr>
        <p:spPr>
          <a:xfrm>
            <a:off x="533520" y="2605680"/>
            <a:ext cx="111247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IDFont+F1"/>
              </a:rPr>
              <a:t>This equates to S = B/(M- R)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IDFont+F1"/>
              </a:rPr>
              <a:t>Example: B=250KB, M=25MB/sec and R=2MB/sec S= 250/23= 11sec.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TextBox 5"/>
          <p:cNvSpPr/>
          <p:nvPr/>
        </p:nvSpPr>
        <p:spPr>
          <a:xfrm>
            <a:off x="518040" y="784440"/>
            <a:ext cx="112568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n-IN" sz="2400" spc="-1" strike="noStrike">
                <a:solidFill>
                  <a:srgbClr val="cc0066"/>
                </a:solidFill>
                <a:latin typeface="Calibri"/>
              </a:rPr>
              <a:t>Leaky Bucket Vs. Token Bucket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Picture 4" descr=""/>
          <p:cNvPicPr/>
          <p:nvPr/>
        </p:nvPicPr>
        <p:blipFill>
          <a:blip r:embed="rId1"/>
          <a:stretch/>
        </p:blipFill>
        <p:spPr>
          <a:xfrm>
            <a:off x="2075040" y="1402920"/>
            <a:ext cx="8346240" cy="486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4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5" name="TextBox 5"/>
          <p:cNvSpPr/>
          <p:nvPr/>
        </p:nvSpPr>
        <p:spPr>
          <a:xfrm>
            <a:off x="518040" y="784440"/>
            <a:ext cx="11256840" cy="30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1" lang="en-IN" sz="2300" spc="-1" strike="noStrike">
                <a:solidFill>
                  <a:srgbClr val="c00000"/>
                </a:solidFill>
                <a:latin typeface="CIDFont+F1"/>
              </a:rPr>
              <a:t>Packet Scheduling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706320" indent="-343080" algn="just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Algorithms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that allocate router resources among the packets of a flow and between competing flows are called packet scheduling algorithms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706320" indent="-343080" algn="just" defTabSz="9144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Totally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three different kinds of resources can potentially be reserved for different flows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892080" indent="-17604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ff"/>
                </a:solidFill>
                <a:latin typeface="CIDFont+F1"/>
              </a:rPr>
              <a:t>1.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Bandwidth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892080" indent="-17604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2. Buffer Space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892080" indent="-176040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3. CPU Cycles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Box 6"/>
          <p:cNvSpPr/>
          <p:nvPr/>
        </p:nvSpPr>
        <p:spPr>
          <a:xfrm>
            <a:off x="518040" y="3700080"/>
            <a:ext cx="11256840" cy="242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Wingdings" charset="2"/>
              <a:buChar char=""/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Bandwidth Reservation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Making sure 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bandwidth of input line and output line are fair enough to handle the traffic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d0d0d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For example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: If a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flow requires 1 Mbps and the outgoing line has a capacity of 2 Mbps</a:t>
            </a: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, trying to direct three flows through that line is not going to work </a:t>
            </a:r>
            <a:br>
              <a:rPr sz="1800"/>
            </a:br>
            <a:r>
              <a:rPr b="0" lang="en-IN" sz="18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8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TextBox 5"/>
          <p:cNvSpPr/>
          <p:nvPr/>
        </p:nvSpPr>
        <p:spPr>
          <a:xfrm>
            <a:off x="518040" y="739080"/>
            <a:ext cx="11256840" cy="184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1" lang="en-US" sz="2300" spc="-1" strike="noStrike">
                <a:solidFill>
                  <a:srgbClr val="c00000"/>
                </a:solidFill>
                <a:latin typeface="CIDFont+F1"/>
              </a:rPr>
              <a:t>Buffer Space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packet is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buffered inside router until it is transmitted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Purpose of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buffer is to absorb small bursts of traffic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For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good quality of service, some buffers might be reserved for a specific flow so that flow does not have to compete for buffers with other flows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6"/>
          <p:cNvSpPr/>
          <p:nvPr/>
        </p:nvSpPr>
        <p:spPr>
          <a:xfrm>
            <a:off x="619920" y="2535120"/>
            <a:ext cx="11256840" cy="37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55680" indent="-355680" defTabSz="914400">
              <a:lnSpc>
                <a:spcPct val="100000"/>
              </a:lnSpc>
              <a:buClr>
                <a:srgbClr val="c00000"/>
              </a:buClr>
              <a:buFont typeface="Wingdings" charset="2"/>
              <a:buChar char=""/>
            </a:pPr>
            <a:r>
              <a:rPr b="1" lang="en-IN" sz="2300" spc="-1" strike="noStrike">
                <a:solidFill>
                  <a:srgbClr val="c00000"/>
                </a:solidFill>
                <a:latin typeface="Calibri"/>
              </a:rPr>
              <a:t>CPU cycles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Routers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CPU time is used to process a packet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Some kinds of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packets require greater CPU processing, such as the ICMP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should be made sure that the CPU is not overloaded to ensure timely processing of the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4960" defTabSz="914400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00000"/>
                </a:solidFill>
                <a:latin typeface="Calibri"/>
              </a:rPr>
              <a:t>Computing CPU utilization 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300"/>
              </a:spcAft>
              <a:tabLst>
                <a:tab algn="l" pos="628560"/>
              </a:tabLst>
            </a:pP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	</a:t>
            </a: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Mean arrival rate of packets - </a:t>
            </a:r>
            <a:r>
              <a:rPr b="0" lang="el-GR" sz="2300" spc="-1" strike="noStrike">
                <a:solidFill>
                  <a:srgbClr val="002060"/>
                </a:solidFill>
                <a:latin typeface="CIDFont+F1"/>
              </a:rPr>
              <a:t>λ </a:t>
            </a: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packets/sec.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300"/>
              </a:spcAft>
              <a:tabLst>
                <a:tab algn="l" pos="628560"/>
              </a:tabLst>
            </a:pP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	</a:t>
            </a: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Mean processing capacity of packets- </a:t>
            </a:r>
            <a:r>
              <a:rPr b="0" lang="el-GR" sz="2300" spc="-1" strike="noStrike">
                <a:solidFill>
                  <a:srgbClr val="002060"/>
                </a:solidFill>
                <a:latin typeface="CIDFont+F1"/>
              </a:rPr>
              <a:t>μ </a:t>
            </a: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packets/sec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300"/>
              </a:spcAft>
              <a:tabLst>
                <a:tab algn="l" pos="628560"/>
              </a:tabLst>
            </a:pP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	</a:t>
            </a:r>
            <a:r>
              <a:rPr b="0" lang="en-IN" sz="2300" spc="-1" strike="noStrike">
                <a:solidFill>
                  <a:srgbClr val="002060"/>
                </a:solidFill>
                <a:latin typeface="CIDFont+F1"/>
              </a:rPr>
              <a:t>Delay experienced by a packet: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4" descr=""/>
          <p:cNvPicPr/>
          <p:nvPr/>
        </p:nvPicPr>
        <p:blipFill>
          <a:blip r:embed="rId1"/>
          <a:stretch/>
        </p:blipFill>
        <p:spPr>
          <a:xfrm>
            <a:off x="7634520" y="5301000"/>
            <a:ext cx="4219920" cy="125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Traffic Shaping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4" name="TextBox 5"/>
          <p:cNvSpPr/>
          <p:nvPr/>
        </p:nvSpPr>
        <p:spPr>
          <a:xfrm>
            <a:off x="539640" y="901440"/>
            <a:ext cx="11042280" cy="450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300" spc="-1" strike="noStrike">
                <a:solidFill>
                  <a:srgbClr val="000000"/>
                </a:solidFill>
                <a:latin typeface="Calibri"/>
              </a:rPr>
              <a:t>For example,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if λ = 950,000 packets/sec μ = 1,000,000 packets/sec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ρ =0.95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Delay experienced by each packets: T= 20μsec instead of 1 μsec.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This time accounts for both the queueing time and the service time, as can be seen when the load is very low.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If there are, say, 30 routers along the flow's route, queueing delay alone will account for 600 μsec of delay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 </a:t>
            </a:r>
            <a:br>
              <a:rPr sz="2300"/>
            </a:b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Packet Scheduling Algorithm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6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7" name="TextBox 5"/>
          <p:cNvSpPr/>
          <p:nvPr/>
        </p:nvSpPr>
        <p:spPr>
          <a:xfrm>
            <a:off x="539640" y="901440"/>
            <a:ext cx="11042280" cy="35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IDFont+F1"/>
              </a:rPr>
              <a:t>Packet scheduling algorithms allocate bandwidth and other router resources by determining which of the buffered packets to send on the output line next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ff"/>
              </a:buClr>
              <a:buFont typeface="Calibri Light"/>
              <a:buAutoNum type="arabicPeriod"/>
            </a:pPr>
            <a:r>
              <a:rPr b="0" lang="en-US" sz="2300" spc="-1" strike="noStrike">
                <a:solidFill>
                  <a:srgbClr val="0000ff"/>
                </a:solidFill>
                <a:latin typeface="CIDFont+F1"/>
              </a:rPr>
              <a:t>FIFO (First In First Out) or FCFS (First Come First Serve)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ff"/>
              </a:buClr>
              <a:buFont typeface="Calibri Light"/>
              <a:buAutoNum type="arabicPeriod"/>
            </a:pPr>
            <a:r>
              <a:rPr b="0" lang="en-IN" sz="2300" spc="-1" strike="noStrike">
                <a:solidFill>
                  <a:srgbClr val="0000ff"/>
                </a:solidFill>
                <a:latin typeface="CIDFont+F1"/>
              </a:rPr>
              <a:t>Fair Queuing Algorithm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2746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ff"/>
              </a:buClr>
              <a:buFont typeface="Calibri Light"/>
              <a:buAutoNum type="arabicPeriod"/>
            </a:pPr>
            <a:r>
              <a:rPr b="0" lang="en-IN" sz="2300" spc="-1" strike="noStrike">
                <a:solidFill>
                  <a:srgbClr val="0000ff"/>
                </a:solidFill>
                <a:latin typeface="CIDFont+F1"/>
              </a:rPr>
              <a:t>Weighted Fair Queuing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5568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2300"/>
            </a:b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Packet Scheduling Algorithm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TextBox 5"/>
          <p:cNvSpPr/>
          <p:nvPr/>
        </p:nvSpPr>
        <p:spPr>
          <a:xfrm>
            <a:off x="539640" y="810000"/>
            <a:ext cx="6267240" cy="636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63520" indent="-26352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c00000"/>
              </a:buClr>
              <a:buFont typeface="Calibri Light"/>
              <a:buAutoNum type="arabicPeriod"/>
            </a:pPr>
            <a:r>
              <a:rPr b="1" lang="en-US" sz="2300" spc="-1" strike="noStrike">
                <a:solidFill>
                  <a:srgbClr val="c00000"/>
                </a:solidFill>
                <a:latin typeface="CIDFont+F1"/>
              </a:rPr>
              <a:t>FIFO (First In First Out) or FCFS (First Come First Serve)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36684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IDFont+F1"/>
              </a:rPr>
              <a:t>Each </a:t>
            </a:r>
            <a:r>
              <a:rPr b="0" lang="en-US" sz="2300" spc="-1" strike="noStrike">
                <a:solidFill>
                  <a:srgbClr val="0000ff"/>
                </a:solidFill>
                <a:latin typeface="CIDFont+F1"/>
              </a:rPr>
              <a:t>router buffers packets in a queue for each output line until they can be sent, and they are sent in the same order that they arrived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36684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FCFS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routers usually drop newly arriving packets when the queue is full– Tail Drop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30360" indent="-36684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FCFS scheduling is simple to implement, </a:t>
            </a:r>
            <a:r>
              <a:rPr b="0" lang="en-US" sz="2400" spc="-1" strike="noStrike">
                <a:solidFill>
                  <a:srgbClr val="0000ff"/>
                </a:solidFill>
                <a:latin typeface="Calibri"/>
              </a:rPr>
              <a:t>not suited for providing good QOS when there are multiple flows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630360" indent="-366840" algn="just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If one of the flow is aggressive and send the packets very fast other flows will starve for the service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Picture 2" descr="First-Come-First-Served - an overview | ScienceDirect Topics"/>
          <p:cNvPicPr/>
          <p:nvPr/>
        </p:nvPicPr>
        <p:blipFill>
          <a:blip r:embed="rId1"/>
          <a:stretch/>
        </p:blipFill>
        <p:spPr>
          <a:xfrm>
            <a:off x="7124040" y="1819800"/>
            <a:ext cx="4292640" cy="403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Packet Scheduling Algorithm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4" name="TextBox 5"/>
          <p:cNvSpPr/>
          <p:nvPr/>
        </p:nvSpPr>
        <p:spPr>
          <a:xfrm>
            <a:off x="539640" y="810000"/>
            <a:ext cx="11347200" cy="14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2239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Calibri"/>
              </a:rPr>
              <a:t>2. </a:t>
            </a:r>
            <a:r>
              <a:rPr b="1" lang="en-IN" sz="2300" spc="-1" strike="noStrike">
                <a:solidFill>
                  <a:srgbClr val="c00000"/>
                </a:solidFill>
                <a:latin typeface="CIDFont+F1"/>
              </a:rPr>
              <a:t>Fair Queuing Algorithm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2239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routers have separate queues, one for each flow for a given output line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2239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router scans the queues round-robin format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7"/>
          <p:cNvSpPr/>
          <p:nvPr/>
        </p:nvSpPr>
        <p:spPr>
          <a:xfrm>
            <a:off x="464040" y="4548600"/>
            <a:ext cx="10958400" cy="19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With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‘n’ hosts competing for the output line, each host gets to send one out of every n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It is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fair in the sense that all flows get to send packets at the same rate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Calibri"/>
              </a:rPr>
              <a:t>Drawback: </a:t>
            </a:r>
            <a:r>
              <a:rPr b="0" lang="en-US" sz="2300" spc="-1" strike="noStrike">
                <a:solidFill>
                  <a:srgbClr val="0000ff"/>
                </a:solidFill>
                <a:latin typeface="Calibri"/>
              </a:rPr>
              <a:t>more bandwidth is given to hosts that use large packets than to hosts that use small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Picture 6" descr=""/>
          <p:cNvPicPr/>
          <p:nvPr/>
        </p:nvPicPr>
        <p:blipFill>
          <a:blip r:embed="rId1"/>
          <a:stretch/>
        </p:blipFill>
        <p:spPr>
          <a:xfrm>
            <a:off x="2244240" y="2271960"/>
            <a:ext cx="7848000" cy="223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c00000"/>
                </a:solidFill>
                <a:latin typeface="Nunito"/>
              </a:rPr>
              <a:t>Congestion (Contd.)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TextBox 7"/>
          <p:cNvSpPr/>
          <p:nvPr/>
        </p:nvSpPr>
        <p:spPr>
          <a:xfrm>
            <a:off x="693360" y="1251000"/>
            <a:ext cx="4845600" cy="519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When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the number of packets within its carrying capacity, they are all delivered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90000"/>
              </a:lnSpc>
              <a:spcBef>
                <a:spcPts val="1001"/>
              </a:spcBef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number delivered is proportional to the number sent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As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traffic increases too far, the routers are no longer able to cope and they begin losing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At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very high traffic</a:t>
            </a: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performance collapses completely and almost no packets are delivered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2" descr=""/>
          <p:cNvPicPr/>
          <p:nvPr/>
        </p:nvPicPr>
        <p:blipFill>
          <a:blip r:embed="rId1"/>
          <a:stretch/>
        </p:blipFill>
        <p:spPr>
          <a:xfrm>
            <a:off x="5808960" y="1711800"/>
            <a:ext cx="5689080" cy="36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Packet Scheduling Algorithm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9" name="TextBox 5"/>
          <p:cNvSpPr/>
          <p:nvPr/>
        </p:nvSpPr>
        <p:spPr>
          <a:xfrm>
            <a:off x="539640" y="810000"/>
            <a:ext cx="11052360" cy="22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2239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Use byte-by-byte round-robin, instead of a packet-by-packet round-robin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2239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This algorithm gives same priority to all the hosts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2239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To assign priority for some applications a variant of this algorithm Weighted Fair Queuing(WFQ) is used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22392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Other scheduling algorithms – Round robin, priority scheduling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4" descr=""/>
          <p:cNvPicPr/>
          <p:nvPr/>
        </p:nvPicPr>
        <p:blipFill>
          <a:blip r:embed="rId1"/>
          <a:srcRect l="0" t="0" r="47193" b="0"/>
          <a:stretch/>
        </p:blipFill>
        <p:spPr>
          <a:xfrm>
            <a:off x="3669120" y="3111840"/>
            <a:ext cx="4108680" cy="34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7200" y="165600"/>
            <a:ext cx="1065312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Admission Control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2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TextBox 5"/>
          <p:cNvSpPr/>
          <p:nvPr/>
        </p:nvSpPr>
        <p:spPr>
          <a:xfrm>
            <a:off x="569520" y="1034640"/>
            <a:ext cx="11052360" cy="53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Admission Control is widely used in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virtual-circuit networks to keep congestion at bay is admission control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idea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 is simple: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do not set up a new virtual circuit unless the network can carry the added traffic without becoming congested. Thus, attempts to set up a virtual circuit may fail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network then decides whether to accept or reject the flow based on its capacity and the commitments it has made to other flows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If it accepts,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the network reserves capacity in advance at routers to guarantee QoS when traffic is sent on the new flow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reservations must be made at all of the routers along the route that the packets take through the network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Nunito"/>
              </a:rPr>
              <a:t>QoS guarantees for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 new flows may still be accommodated by choosing a different route for the flow that has excess capacity. This is called QoS routing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27200" y="165600"/>
            <a:ext cx="1078524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Admission Control (Contd.)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5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TextBox 5"/>
          <p:cNvSpPr/>
          <p:nvPr/>
        </p:nvSpPr>
        <p:spPr>
          <a:xfrm>
            <a:off x="569520" y="784440"/>
            <a:ext cx="11052360" cy="7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Nunito"/>
              </a:rPr>
              <a:t>Flow specification-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Describing a flow accurately in terms of specific parameters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Picture 4" descr=""/>
          <p:cNvPicPr/>
          <p:nvPr/>
        </p:nvPicPr>
        <p:blipFill>
          <a:blip r:embed="rId1"/>
          <a:stretch/>
        </p:blipFill>
        <p:spPr>
          <a:xfrm>
            <a:off x="955440" y="1312200"/>
            <a:ext cx="5912280" cy="353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Integrated Services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9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0" name="TextBox 5"/>
          <p:cNvSpPr/>
          <p:nvPr/>
        </p:nvSpPr>
        <p:spPr>
          <a:xfrm>
            <a:off x="569520" y="762120"/>
            <a:ext cx="11052360" cy="60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Between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1995 and 1997</a:t>
            </a: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,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IETF</a:t>
            </a: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 put a lot of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effort into devising an architecture for streaming multimedia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Nunito"/>
              </a:rPr>
              <a:t>This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 work resulted in over two dozen RFCs</a:t>
            </a: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, starting with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RFCs 2205–2212</a:t>
            </a: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. The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generic name for this work is integrated services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N" sz="2200" spc="-1" strike="noStrike">
                <a:solidFill>
                  <a:schemeClr val="dk1"/>
                </a:solidFill>
                <a:latin typeface="Nunito"/>
              </a:rPr>
              <a:t>Architecture for </a:t>
            </a:r>
            <a:r>
              <a:rPr b="0" lang="en-IN" sz="2200" spc="-1" strike="noStrike">
                <a:solidFill>
                  <a:srgbClr val="0000ff"/>
                </a:solidFill>
                <a:latin typeface="Nunito"/>
              </a:rPr>
              <a:t>streaming multimedia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Supports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unicast and multicast applications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63600" indent="-36360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IntServ is an architecture that specifies the elements to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guarantee quality of service (QoS) on networks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IntServ </a:t>
            </a:r>
            <a:r>
              <a:rPr b="0" lang="en-US" sz="2200" spc="-1" strike="noStrike">
                <a:solidFill>
                  <a:schemeClr val="dk1">
                    <a:lumMod val="95000"/>
                    <a:lumOff val="5000"/>
                  </a:schemeClr>
                </a:solidFill>
                <a:latin typeface="Nunito"/>
              </a:rPr>
              <a:t>approach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 involves the reservation of bandwidth on the network from end to end between two communicating devices, before communication begins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This is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achieved using the Resource Reservation Protocol (RSVP)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Once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the reservation is acquired, the communication takes place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When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completed, the network resources are relinquished to be used by other applications and services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20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routing algorithm is not part of RSVP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Integrated Services (Contd.)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2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3" name="TextBox 5"/>
          <p:cNvSpPr/>
          <p:nvPr/>
        </p:nvSpPr>
        <p:spPr>
          <a:xfrm>
            <a:off x="569520" y="1346040"/>
            <a:ext cx="11052360" cy="363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400" spc="-1" strike="noStrike">
                <a:solidFill>
                  <a:srgbClr val="cc0066"/>
                </a:solidFill>
                <a:latin typeface="Nunito"/>
              </a:rPr>
              <a:t>The Resource reSerVation Protocol (RSVP)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RSVP allows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multiple senders to transmit to multiple groups of receivers</a:t>
            </a: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, permits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individual receivers to switch channels freely</a:t>
            </a: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, and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optimizes bandwidth use while at the same time eliminating congestion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Each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group is assigned a group address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To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send to a group, a sender puts the group’s address in its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standard multicast routing algorithm then builds a spanning tree covering all group members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routing algorithm is not part of RSVP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Integrated Services (Contd.)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5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TextBox 5"/>
          <p:cNvSpPr/>
          <p:nvPr/>
        </p:nvSpPr>
        <p:spPr>
          <a:xfrm>
            <a:off x="620280" y="762120"/>
            <a:ext cx="10950840" cy="59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chemeClr val="dk1"/>
                </a:solidFill>
                <a:latin typeface="Nunito"/>
              </a:rPr>
              <a:t>Consider a network,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Hosts 1 and 2 are multicast senders</a:t>
            </a:r>
            <a:r>
              <a:rPr b="0" lang="en-US" sz="2190" spc="-1" strike="noStrike">
                <a:solidFill>
                  <a:schemeClr val="dk1"/>
                </a:solidFill>
                <a:latin typeface="Nunito"/>
              </a:rPr>
              <a:t>, and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hosts 3, 4, and 5 are multicast receivers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multicast trees for hosts 1 and 2 are shown 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multicast trees for hosts 1 and 2 are shown in Fig. 5-34(b) and Fig. 5-34(c), respectively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chemeClr val="dk1"/>
                </a:solidFill>
                <a:latin typeface="Nunito"/>
              </a:rPr>
              <a:t>To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get better reception and eliminate congestion, any of the receivers in a group can send a reservation message up the tree to the sender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chemeClr val="dk1"/>
                </a:solidFill>
                <a:latin typeface="Nunito"/>
              </a:rPr>
              <a:t>The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message is propagated using the reverse path forwarding algorithm discussed earlier 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chemeClr val="dk1"/>
                </a:solidFill>
                <a:latin typeface="Nunito"/>
              </a:rPr>
              <a:t>At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each hop, the router notes the reservation and reserves the necessary bandwidth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190" spc="-1" strike="noStrike">
                <a:solidFill>
                  <a:srgbClr val="0000ff"/>
                </a:solidFill>
                <a:latin typeface="Nunito"/>
              </a:rPr>
              <a:t>Host 5 decides to watch the program being transmitted by host 1 and also makes a reservation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90" spc="-1" strike="noStrike">
                <a:solidFill>
                  <a:srgbClr val="000000"/>
                </a:solidFill>
                <a:latin typeface="Nunito"/>
              </a:rPr>
              <a:t>First, dedicated bandwidth is reserved as far as router H, later router sees that it already has a feed from host 1, so if the necessary bandwidth has already been reserved, it does not have to reserve any more.</a:t>
            </a:r>
            <a:endParaRPr b="0" lang="en-IN" sz="219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Integrated Services (Contd.)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8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TextBox 5"/>
          <p:cNvSpPr/>
          <p:nvPr/>
        </p:nvSpPr>
        <p:spPr>
          <a:xfrm>
            <a:off x="620280" y="718200"/>
            <a:ext cx="10950840" cy="108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</a:rPr>
              <a:t>Note that hosts 3 and 5 might have asked for different amounts of bandwidth (e.g., 3 has a small screen and 5 a bigger one with higher resolution).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Nunito"/>
              </a:rPr>
              <a:t>The capacity reserved must be large enough to satisfy the greediest receiver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3" descr=""/>
          <p:cNvPicPr/>
          <p:nvPr/>
        </p:nvPicPr>
        <p:blipFill>
          <a:blip r:embed="rId1"/>
          <a:stretch/>
        </p:blipFill>
        <p:spPr>
          <a:xfrm>
            <a:off x="2423880" y="1936080"/>
            <a:ext cx="6863400" cy="390060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4" descr=""/>
          <p:cNvPicPr/>
          <p:nvPr/>
        </p:nvPicPr>
        <p:blipFill>
          <a:blip r:embed="rId2"/>
          <a:stretch/>
        </p:blipFill>
        <p:spPr>
          <a:xfrm>
            <a:off x="2423880" y="5983920"/>
            <a:ext cx="7506360" cy="42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Integrated Services (Contd.)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3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14" name="Picture 4" descr=""/>
          <p:cNvPicPr/>
          <p:nvPr/>
        </p:nvPicPr>
        <p:blipFill>
          <a:blip r:embed="rId1"/>
          <a:stretch/>
        </p:blipFill>
        <p:spPr>
          <a:xfrm>
            <a:off x="1004760" y="1146600"/>
            <a:ext cx="10181880" cy="456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6284a"/>
                </a:solidFill>
                <a:latin typeface="Calibri"/>
              </a:rPr>
              <a:t>Integrated Services (Contd.)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6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7" name="TextBox 5"/>
          <p:cNvSpPr/>
          <p:nvPr/>
        </p:nvSpPr>
        <p:spPr>
          <a:xfrm>
            <a:off x="765720" y="922320"/>
            <a:ext cx="10804680" cy="41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6284a"/>
                </a:solidFill>
                <a:latin typeface="Nunito"/>
              </a:rPr>
              <a:t>Drawbacks of IntServ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All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routers within a network must be configured to support and respond to RSVP requests, if only one fails, the reservation will fail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There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may potentially be hundreds or even thousands of individual reservation requests for routers to create, maintain and tear down reservations on demand, a process that can quickly overwhelm the CPU and memory of the RSVP-enabled routers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Because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RSVP will reserve the bandwidth from end to end, no other service can use that bandwidth, even under conditions of extreme congestion </a:t>
            </a:r>
            <a:br>
              <a:rPr sz="2300"/>
            </a:b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c0066"/>
                </a:solidFill>
                <a:latin typeface="Calibri"/>
              </a:rPr>
              <a:t>Differentiated Services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9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0" name="TextBox 5"/>
          <p:cNvSpPr/>
          <p:nvPr/>
        </p:nvSpPr>
        <p:spPr>
          <a:xfrm>
            <a:off x="627480" y="773280"/>
            <a:ext cx="10980360" cy="59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DiffServ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is a QoS approach involving packet prioritization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With DiffServ,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individual packets are marked according to the type of prioritization they require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routers and switches use various queueing strategies to conform to these requirements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This approach is known as </a:t>
            </a:r>
            <a:r>
              <a:rPr b="1" lang="en-US" sz="2170" spc="-1" strike="noStrike">
                <a:solidFill>
                  <a:srgbClr val="0000ff"/>
                </a:solidFill>
                <a:latin typeface="Nunito"/>
              </a:rPr>
              <a:t>class-based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(as opposed to flow-based) quality of service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Differentiated Services (DS) can be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offered by a set of routers forming an administrative domain e.g. ISP 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administration defines a set of service classes with corresponding forwarding rules 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 </a:t>
            </a: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If a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customer signs up for DS, customer packets entering the domain may carry a Type of Service field in them</a:t>
            </a: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,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with better service provided to some classes (e.g., premium service) than to others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170" spc="-1" strike="noStrike">
                <a:solidFill>
                  <a:srgbClr val="000000"/>
                </a:solidFill>
                <a:latin typeface="Nunito"/>
              </a:rPr>
              <a:t>This </a:t>
            </a:r>
            <a:r>
              <a:rPr b="0" lang="en-US" sz="2170" spc="-1" strike="noStrike">
                <a:solidFill>
                  <a:srgbClr val="0000ff"/>
                </a:solidFill>
                <a:latin typeface="Nunito"/>
              </a:rPr>
              <a:t>scheme requires no advance setup, no resource reservation, and no time-consuming end-to-end negotiation for each flow, as with integrated services</a:t>
            </a:r>
            <a:endParaRPr b="0" lang="en-IN" sz="21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c00000"/>
                </a:solidFill>
                <a:latin typeface="Nunito"/>
              </a:rPr>
              <a:t>Congestion (Contd.)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TextBox 7"/>
          <p:cNvSpPr/>
          <p:nvPr/>
        </p:nvSpPr>
        <p:spPr>
          <a:xfrm>
            <a:off x="729720" y="1854720"/>
            <a:ext cx="10732320" cy="36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Streams of </a:t>
            </a: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packets begin arriving on three or four input lines and all need the same output line, a queue will build up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630360" indent="-274680" algn="just" defTabSz="914400">
              <a:lnSpc>
                <a:spcPct val="100000"/>
              </a:lnSpc>
              <a:spcAft>
                <a:spcPts val="1199"/>
              </a:spcAft>
              <a:buClr>
                <a:srgbClr val="0000ff"/>
              </a:buClr>
              <a:buFont typeface="Calibri"/>
              <a:buChar char="˃"/>
              <a:tabLst>
                <a:tab algn="l" pos="6303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If there is insufficient memory to hold all of them, packets will be lost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63036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Slow </a:t>
            </a: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processors in routers can also cause congestion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d0d0d"/>
              </a:buClr>
              <a:buFont typeface="Wingdings" charset="2"/>
              <a:buChar char=""/>
              <a:tabLst>
                <a:tab algn="l" pos="630360"/>
              </a:tabLst>
            </a:pP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Low-bandwidth lines can also cause congestion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  <a:tabLst>
                <a:tab algn="l" pos="63036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Nunito"/>
              </a:rPr>
              <a:t>Any </a:t>
            </a:r>
            <a:r>
              <a:rPr b="0" lang="en-US" sz="2400" spc="-1" strike="noStrike">
                <a:solidFill>
                  <a:srgbClr val="0000ff"/>
                </a:solidFill>
                <a:latin typeface="Nunito"/>
              </a:rPr>
              <a:t>frequently mismatch between parts of the system may result in congestion and this problem will persist until all the components are in balance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729720" y="1057680"/>
            <a:ext cx="60955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Aft>
                <a:spcPts val="601"/>
              </a:spcAft>
            </a:pPr>
            <a:r>
              <a:rPr b="1" lang="en-IN" sz="2800" spc="-1" strike="noStrike">
                <a:solidFill>
                  <a:srgbClr val="c6284a"/>
                </a:solidFill>
                <a:latin typeface="Nunito"/>
              </a:rPr>
              <a:t>Factors Causing Congestion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c0066"/>
                </a:solidFill>
                <a:latin typeface="Calibri"/>
              </a:rPr>
              <a:t>Differentiated Services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TextBox 5"/>
          <p:cNvSpPr/>
          <p:nvPr/>
        </p:nvSpPr>
        <p:spPr>
          <a:xfrm>
            <a:off x="605520" y="698400"/>
            <a:ext cx="1098036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IN" sz="2300" spc="-1" strike="noStrike">
                <a:solidFill>
                  <a:srgbClr val="000000"/>
                </a:solidFill>
                <a:latin typeface="Nunito"/>
              </a:rPr>
              <a:t>Types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</a:rPr>
              <a:t> </a:t>
            </a:r>
            <a:r>
              <a:rPr b="0" lang="en-IN" sz="2300" spc="-1" strike="noStrike">
                <a:solidFill>
                  <a:srgbClr val="000000"/>
                </a:solidFill>
                <a:latin typeface="Nunito"/>
              </a:rPr>
              <a:t>of</a:t>
            </a:r>
            <a:r>
              <a:rPr b="0" lang="en-IN" sz="1800" spc="-1" strike="noStrike">
                <a:solidFill>
                  <a:srgbClr val="000000"/>
                </a:solidFill>
                <a:latin typeface="Nunito"/>
              </a:rPr>
              <a:t> </a:t>
            </a:r>
            <a:r>
              <a:rPr b="0" lang="en-IN" sz="2300" spc="-1" strike="noStrike">
                <a:solidFill>
                  <a:srgbClr val="0000ff"/>
                </a:solidFill>
                <a:latin typeface="Nunito"/>
              </a:rPr>
              <a:t>forwarding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4960" defTabSz="9144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000ff"/>
                </a:solidFill>
                <a:latin typeface="Nunito"/>
              </a:rPr>
              <a:t>Expedited forwarding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628560" indent="-264960" defTabSz="914400">
              <a:lnSpc>
                <a:spcPct val="100000"/>
              </a:lnSpc>
              <a:buClr>
                <a:srgbClr val="0000ff"/>
              </a:buClr>
              <a:buFont typeface="Arial"/>
              <a:buChar char="•"/>
            </a:pPr>
            <a:r>
              <a:rPr b="0" lang="en-IN" sz="2300" spc="-1" strike="noStrike">
                <a:solidFill>
                  <a:srgbClr val="0000ff"/>
                </a:solidFill>
                <a:latin typeface="Nunito"/>
              </a:rPr>
              <a:t>Assured Forwarding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4"/>
          <p:cNvSpPr/>
          <p:nvPr/>
        </p:nvSpPr>
        <p:spPr>
          <a:xfrm>
            <a:off x="605520" y="1951560"/>
            <a:ext cx="10980360" cy="458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Wingdings" charset="2"/>
              <a:buChar char=""/>
            </a:pPr>
            <a:r>
              <a:rPr b="1" lang="en-IN" sz="2300" spc="-1" strike="noStrike">
                <a:solidFill>
                  <a:srgbClr val="0000ff"/>
                </a:solidFill>
                <a:latin typeface="Nunito"/>
              </a:rPr>
              <a:t>Expedited Forwarding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244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The vast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majority of the traffic is expected to be regular</a:t>
            </a: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, but a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limited fraction of the packets are expedited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244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expedited packets should be able to transit the network as though no other packets were present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244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In this way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they will get low loss, low delay and low jitter service—just what is needed for VoIP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244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Packets are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classified as expedited or regular </a:t>
            </a: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and marked accordingly.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244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This step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might be done on the sending host or in the ingress (first) router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pPr lvl="1" marL="716040" indent="-35244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Nunito"/>
              </a:rPr>
              <a:t>If the marking is done by the host, the </a:t>
            </a:r>
            <a:r>
              <a:rPr b="0" lang="en-US" sz="2200" spc="-1" strike="noStrike">
                <a:solidFill>
                  <a:srgbClr val="0000ff"/>
                </a:solidFill>
                <a:latin typeface="Nunito"/>
              </a:rPr>
              <a:t>ingress router is likely to police the traffic to make sure that customers are not sending more expedited traffic than they have paid for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c0066"/>
                </a:solidFill>
                <a:latin typeface="Calibri"/>
              </a:rPr>
              <a:t>Differentiated Services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6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7" name="TextBox 4"/>
          <p:cNvSpPr/>
          <p:nvPr/>
        </p:nvSpPr>
        <p:spPr>
          <a:xfrm>
            <a:off x="605520" y="780480"/>
            <a:ext cx="10980360" cy="27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Within the network,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the routers may have two output queues for each outgoing line, one for expedited packets and one for regular packets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When a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packet arrives, it is queued accordingly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expedited queue is given priority over the regular one, for example, by using a priority scheduler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In this way,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expedited packets see an unloaded network, even when there is, in fact, a heavy load of regular traffic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Picture 5" descr=""/>
          <p:cNvPicPr/>
          <p:nvPr/>
        </p:nvPicPr>
        <p:blipFill>
          <a:blip r:embed="rId1"/>
          <a:srcRect l="0" t="6364" r="0" b="0"/>
          <a:stretch/>
        </p:blipFill>
        <p:spPr>
          <a:xfrm>
            <a:off x="2471760" y="3543480"/>
            <a:ext cx="7292160" cy="294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c0066"/>
                </a:solidFill>
                <a:latin typeface="Calibri"/>
              </a:rPr>
              <a:t>Differentiated Services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0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1" name="TextBox 4"/>
          <p:cNvSpPr/>
          <p:nvPr/>
        </p:nvSpPr>
        <p:spPr>
          <a:xfrm>
            <a:off x="616680" y="762120"/>
            <a:ext cx="10980360" cy="284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ff"/>
              </a:buClr>
              <a:buFont typeface="Wingdings" charset="2"/>
              <a:buChar char=""/>
            </a:pPr>
            <a:r>
              <a:rPr b="1" lang="en-IN" sz="2300" spc="-1" strike="noStrike">
                <a:solidFill>
                  <a:srgbClr val="0000ff"/>
                </a:solidFill>
                <a:latin typeface="Nunito"/>
              </a:rPr>
              <a:t>Assured Forwarding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Assured forwarding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specifies that there shall be four priority classes, each class having its own resources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top three classes might be called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gold, silver, and bronze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In addition,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it defines three discard classes for packets that are experiencing congestion: low, medium, and high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628560" indent="-26496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Taken together,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these two factors define 12 service classes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Picture 8" descr=""/>
          <p:cNvPicPr/>
          <p:nvPr/>
        </p:nvPicPr>
        <p:blipFill>
          <a:blip r:embed="rId1"/>
          <a:stretch/>
        </p:blipFill>
        <p:spPr>
          <a:xfrm>
            <a:off x="659160" y="3847320"/>
            <a:ext cx="6885000" cy="257112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10" descr=""/>
          <p:cNvPicPr/>
          <p:nvPr/>
        </p:nvPicPr>
        <p:blipFill>
          <a:blip r:embed="rId2"/>
          <a:stretch/>
        </p:blipFill>
        <p:spPr>
          <a:xfrm>
            <a:off x="7566480" y="4339800"/>
            <a:ext cx="3997800" cy="158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c0066"/>
                </a:solidFill>
                <a:latin typeface="Calibri"/>
              </a:rPr>
              <a:t>Differentiated Services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AutoShape 2"/>
          <p:cNvSpPr/>
          <p:nvPr/>
        </p:nvSpPr>
        <p:spPr>
          <a:xfrm>
            <a:off x="5943600" y="3276720"/>
            <a:ext cx="3045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TextBox 4"/>
          <p:cNvSpPr/>
          <p:nvPr/>
        </p:nvSpPr>
        <p:spPr>
          <a:xfrm>
            <a:off x="605520" y="1066680"/>
            <a:ext cx="10980360" cy="46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first step is to classify the packets into one of the four priority classes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next step is to determine the discard class for each packet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Finally,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the packets are processed by routers in the network with a packet scheduler that distinguishes the different classes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A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common choice is to use weighted fair queueing for the four priority classes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with higher classes given higher weights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In this way, 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higher classes will get most of the bandwidth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, but the lower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classes will not be starved of bandwidth entirely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For example, if the weights double from one class to the next higher class, the higher class will get twice the bandwidth. Within a priority class, packets with a higher discard class can be preferentially dropped by running an algorithm such as RED (Random Early Detection)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cc0066"/>
                </a:solidFill>
                <a:latin typeface="Calibri"/>
              </a:rPr>
              <a:t>Integrated Vs. Differentiated Services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238" name="Table 5"/>
          <p:cNvGraphicFramePr/>
          <p:nvPr/>
        </p:nvGraphicFramePr>
        <p:xfrm>
          <a:off x="1057680" y="1306080"/>
          <a:ext cx="10213920" cy="3398760"/>
        </p:xfrm>
        <a:graphic>
          <a:graphicData uri="http://schemas.openxmlformats.org/drawingml/2006/table">
            <a:tbl>
              <a:tblPr/>
              <a:tblGrid>
                <a:gridCol w="2775960"/>
                <a:gridCol w="3723480"/>
                <a:gridCol w="3714120"/>
              </a:tblGrid>
              <a:tr h="1684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4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Parameters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4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Integrated Services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4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Differentiated Services</a:t>
                      </a:r>
                      <a:endParaRPr b="0" lang="en-IN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/>
                    </a:solidFill>
                  </a:tcPr>
                </a:tc>
              </a:tr>
              <a:tr h="146160"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Network Type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Connection oriented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Connection less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</a:tr>
              <a:tr h="146160"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Mechanism Used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Flow-based Mechanism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Class-based Mechanism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</a:tr>
              <a:tr h="146160"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Signalling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Uses Explicit Signalling (RSVP)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No Explicit Signalling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</a:tr>
              <a:tr h="146160"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Resource Reservation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Uses the Resource Reservation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No Reservation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20000"/>
                      </a:schemeClr>
                    </a:solidFill>
                  </a:tcPr>
                </a:tc>
              </a:tr>
              <a:tr h="178200">
                <a:tc>
                  <a:txBody>
                    <a:bodyPr anchor="t">
                      <a:noAutofit/>
                    </a:bodyPr>
                    <a:p>
                      <a:pPr algn="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1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QoS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End-to-End QoS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601"/>
                        </a:spcBef>
                        <a:spcAft>
                          <a:spcPts val="601"/>
                        </a:spcAft>
                      </a:pPr>
                      <a:r>
                        <a:rPr b="0" lang="en-IN" sz="2000" spc="-1" strike="noStrike">
                          <a:solidFill>
                            <a:srgbClr val="0000ff"/>
                          </a:solidFill>
                          <a:latin typeface="Nunito"/>
                        </a:rPr>
                        <a:t>Hop-based QoS</a:t>
                      </a:r>
                      <a:endParaRPr b="0" lang="en-IN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 2"/>
          <p:cNvGrpSpPr/>
          <p:nvPr/>
        </p:nvGrpSpPr>
        <p:grpSpPr>
          <a:xfrm>
            <a:off x="-114840" y="95760"/>
            <a:ext cx="12191760" cy="6485400"/>
            <a:chOff x="-114840" y="95760"/>
            <a:chExt cx="12191760" cy="6485400"/>
          </a:xfrm>
        </p:grpSpPr>
        <p:sp>
          <p:nvSpPr>
            <p:cNvPr id="240" name="Rectangle 1"/>
            <p:cNvSpPr/>
            <p:nvPr/>
          </p:nvSpPr>
          <p:spPr>
            <a:xfrm>
              <a:off x="-114840" y="95760"/>
              <a:ext cx="12191760" cy="6485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pic>
          <p:nvPicPr>
            <p:cNvPr id="241" name="Picture 2" descr="408,434 Thank You Images, Stock Photos &amp; Vectors | Shutterstock"/>
            <p:cNvPicPr/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 l="0" t="0" r="0" b="16763"/>
            <a:stretch/>
          </p:blipFill>
          <p:spPr>
            <a:xfrm>
              <a:off x="3228480" y="2095560"/>
              <a:ext cx="5505120" cy="22194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98697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c00000"/>
                </a:solidFill>
                <a:latin typeface="Nunito"/>
              </a:rPr>
              <a:t>Congestion Control vs. Flow Control 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TextBox 7"/>
          <p:cNvSpPr/>
          <p:nvPr/>
        </p:nvSpPr>
        <p:spPr>
          <a:xfrm>
            <a:off x="765720" y="1031400"/>
            <a:ext cx="10659960" cy="199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Nunito"/>
              </a:rPr>
              <a:t>Congestion Control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It</a:t>
            </a:r>
            <a:r>
              <a:rPr b="1" lang="en-US" sz="2300" spc="-1" strike="noStrike">
                <a:solidFill>
                  <a:srgbClr val="000000"/>
                </a:solidFill>
                <a:latin typeface="Nunito"/>
              </a:rPr>
              <a:t> 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has to do with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making sure the subnet is able to carry the offered traffic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It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involves the behavior of all the hosts, all the routers, the store-and-forwarding processing within the routers, and all the other factors that tend to diminish the carrying capacity of the subnet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3"/>
          <p:cNvSpPr/>
          <p:nvPr/>
        </p:nvSpPr>
        <p:spPr>
          <a:xfrm>
            <a:off x="765720" y="3316320"/>
            <a:ext cx="10587600" cy="27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Aft>
                <a:spcPts val="601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Nunito"/>
              </a:rPr>
              <a:t>Flow Control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In contrast,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relates to the point-to-point traffic between a given sender and a given receiver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Its job is to make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sure that a fast sender cannot continually transmit data faster than the receiver is able to absorb it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Flow control frequently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involves some direct feedback from the receiver to the sender to tell the sender how things are doing at the other end</a:t>
            </a:r>
            <a:r>
              <a:rPr b="0" lang="en-US" sz="2300" spc="-1" strike="noStrike">
                <a:solidFill>
                  <a:schemeClr val="dk1"/>
                </a:solidFill>
                <a:latin typeface="Nunito"/>
              </a:rPr>
              <a:t>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600" spc="-1" strike="noStrike">
                <a:solidFill>
                  <a:srgbClr val="c00000"/>
                </a:solidFill>
                <a:latin typeface="Nunito"/>
              </a:rPr>
              <a:t>Congestion Control vs. Flow Control (Contd.)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TextBox 7"/>
          <p:cNvSpPr/>
          <p:nvPr/>
        </p:nvSpPr>
        <p:spPr>
          <a:xfrm>
            <a:off x="765720" y="1042200"/>
            <a:ext cx="10856520" cy="440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Aft>
                <a:spcPts val="1800"/>
              </a:spcAft>
            </a:pPr>
            <a:r>
              <a:rPr b="1" lang="en-US" sz="2300" spc="-1" strike="noStrike">
                <a:solidFill>
                  <a:srgbClr val="c6284a"/>
                </a:solidFill>
                <a:latin typeface="Nunito"/>
              </a:rPr>
              <a:t>For example: Consider a fiber optic network with a capacity of 1000 gigabits/ sec on which a supercomputer is trying to transfer a file to a personal computer at 1 Gbps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There is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no congestion (the network itself is not in trouble)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Flow control is needed to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force the supercomputer to stop frequently to give the personal computer a chance to breathe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Consider a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store-and-forward network with 1-Mbps lines and 1000 large computers, half of which are trying to transfer files at 100 kbps to the other half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.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problem is not that of fast senders overpowering slow receivers</a:t>
            </a: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, but that the total offered traffic exceeds what the network can handle.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Approaches to Congestion Control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TextBox 7"/>
          <p:cNvSpPr/>
          <p:nvPr/>
        </p:nvSpPr>
        <p:spPr>
          <a:xfrm>
            <a:off x="676080" y="1259280"/>
            <a:ext cx="10983960" cy="21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presence of congestion means that the load is (temporarily) greater than the resources (in a part of the network) can handle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Two solutions: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increase the resources or decrease the load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These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solutions are usually applied on different time scales to either prevent congestion or react to it once it has occurred 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3" descr=""/>
          <p:cNvPicPr/>
          <p:nvPr/>
        </p:nvPicPr>
        <p:blipFill>
          <a:blip r:embed="rId1"/>
          <a:stretch/>
        </p:blipFill>
        <p:spPr>
          <a:xfrm>
            <a:off x="909720" y="3903840"/>
            <a:ext cx="10372320" cy="19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165600"/>
            <a:ext cx="10659960" cy="61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c6284a"/>
                </a:solidFill>
                <a:latin typeface="Calibri"/>
              </a:rPr>
              <a:t>Approaches to Congestion Control (Contd.)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TextBox 7"/>
          <p:cNvSpPr/>
          <p:nvPr/>
        </p:nvSpPr>
        <p:spPr>
          <a:xfrm>
            <a:off x="598680" y="1089720"/>
            <a:ext cx="10994400" cy="46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Aft>
                <a:spcPts val="1199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Nunito"/>
              </a:rPr>
              <a:t>Provisioning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most basic way to avoid congestion is to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build a network that is well matched to the traffic that it carries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The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resources can be added dynamically when there is serious congestion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1199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More often, </a:t>
            </a: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links and routers that are regularly heavily utilized are upgraded at the earliest opportunity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  <a:spcAft>
                <a:spcPts val="1199"/>
              </a:spcAft>
            </a:pPr>
            <a:r>
              <a:rPr b="1" lang="en-US" sz="2300" spc="-1" strike="noStrike">
                <a:solidFill>
                  <a:srgbClr val="c00000"/>
                </a:solidFill>
                <a:latin typeface="Nunito"/>
              </a:rPr>
              <a:t>Traffic Aware Routing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00"/>
                </a:solidFill>
                <a:latin typeface="Nunito"/>
              </a:rPr>
              <a:t>To make the most of the existing network capacity, routes can be tailored to traffic patterns that change during the day as network users wake and sleep in different time zones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Aft>
                <a:spcPts val="601"/>
              </a:spcAft>
              <a:buClr>
                <a:srgbClr val="0d0d0d"/>
              </a:buClr>
              <a:buFont typeface="Wingdings" charset="2"/>
              <a:buChar char=""/>
            </a:pPr>
            <a:r>
              <a:rPr b="0" lang="en-US" sz="2300" spc="-1" strike="noStrike">
                <a:solidFill>
                  <a:srgbClr val="0000ff"/>
                </a:solidFill>
                <a:latin typeface="Nunito"/>
              </a:rPr>
              <a:t>Splitting traffic across multiple paths is one of the solution</a:t>
            </a:r>
            <a:endParaRPr b="0" lang="en-IN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40356</TotalTime>
  <Application>LibreOffice/24.2.7.2$Linux_X86_64 LibreOffice_project/420$Build-2</Application>
  <AppVersion>15.0000</AppVersion>
  <Words>5192</Words>
  <Paragraphs>397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2021-12-28T07:05:26Z</dcterms:created>
  <dc:creator>Narasimha Swamy S</dc:creator>
  <dc:description/>
  <dc:language>en-IN</dc:language>
  <cp:lastModifiedBy/>
  <dcterms:modified xsi:type="dcterms:W3CDTF">2025-06-16T10:20:49Z</dcterms:modified>
  <cp:revision>963</cp:revision>
  <dc:subject/>
  <dc:title>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Widescreen</vt:lpwstr>
  </property>
  <property fmtid="{D5CDD505-2E9C-101B-9397-08002B2CF9AE}" pid="4" name="Slides">
    <vt:i4>55</vt:i4>
  </property>
</Properties>
</file>