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9" r:id="rId2"/>
    <p:sldId id="404" r:id="rId3"/>
    <p:sldId id="487" r:id="rId4"/>
    <p:sldId id="488" r:id="rId5"/>
    <p:sldId id="489" r:id="rId6"/>
    <p:sldId id="490" r:id="rId7"/>
    <p:sldId id="491" r:id="rId8"/>
    <p:sldId id="492" r:id="rId9"/>
    <p:sldId id="493" r:id="rId10"/>
    <p:sldId id="494" r:id="rId11"/>
    <p:sldId id="495" r:id="rId12"/>
    <p:sldId id="496" r:id="rId13"/>
    <p:sldId id="497" r:id="rId14"/>
    <p:sldId id="498" r:id="rId15"/>
    <p:sldId id="499" r:id="rId16"/>
    <p:sldId id="500" r:id="rId17"/>
    <p:sldId id="501" r:id="rId18"/>
    <p:sldId id="514" r:id="rId19"/>
    <p:sldId id="515" r:id="rId20"/>
    <p:sldId id="502" r:id="rId21"/>
    <p:sldId id="503" r:id="rId22"/>
    <p:sldId id="504" r:id="rId23"/>
    <p:sldId id="505" r:id="rId24"/>
    <p:sldId id="506" r:id="rId25"/>
    <p:sldId id="507" r:id="rId26"/>
    <p:sldId id="508" r:id="rId27"/>
    <p:sldId id="509" r:id="rId28"/>
    <p:sldId id="510" r:id="rId29"/>
    <p:sldId id="511" r:id="rId30"/>
    <p:sldId id="512" r:id="rId31"/>
    <p:sldId id="51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CAA77-3AA6-4C57-96F9-701486662044}" type="datetimeFigureOut">
              <a:rPr lang="en-IN" smtClean="0"/>
              <a:t>04-08-2024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68329-1252-4345-9A5E-11DB9D7A9864}" type="slidenum">
              <a:rPr lang="en-IN" smtClean="0"/>
              <a:t>‹#›</a:t>
            </a:fld>
            <a:endParaRPr lang="en-IN"/>
          </a:p>
        </p:txBody>
      </p:sp>
    </p:spTree>
    <p:extLst>
      <p:ext uri="{BB962C8B-B14F-4D97-AF65-F5344CB8AC3E}">
        <p14:creationId xmlns:p14="http://schemas.microsoft.com/office/powerpoint/2010/main" val="217385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E75EB103-16EC-4758-A978-CC77522AEBEA}" type="datetimeFigureOut">
              <a:rPr lang="en-US"/>
              <a:pPr>
                <a:defRPr/>
              </a:pPr>
              <a:t>8/4/2024</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E5D45A06-9704-4C28-94D3-B3861964076E}" type="slidenum">
              <a:rPr lang="en-US" altLang="en-US"/>
              <a:pPr>
                <a:defRPr/>
              </a:pPr>
              <a:t>‹#›</a:t>
            </a:fld>
            <a:endParaRPr lang="en-US" altLang="en-US"/>
          </a:p>
        </p:txBody>
      </p:sp>
    </p:spTree>
    <p:extLst>
      <p:ext uri="{BB962C8B-B14F-4D97-AF65-F5344CB8AC3E}">
        <p14:creationId xmlns:p14="http://schemas.microsoft.com/office/powerpoint/2010/main" val="30652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69AE3ECE-C5A7-4AF2-8860-06FD1DD26ACD}" type="datetimeFigureOut">
              <a:rPr lang="en-US"/>
              <a:pPr>
                <a:defRPr/>
              </a:pPr>
              <a:t>8/4/2024</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CF0DEAAB-8758-4D28-B817-66C35A198AAD}" type="slidenum">
              <a:rPr lang="en-US" altLang="en-US"/>
              <a:pPr>
                <a:defRPr/>
              </a:pPr>
              <a:t>‹#›</a:t>
            </a:fld>
            <a:endParaRPr lang="en-US" altLang="en-US"/>
          </a:p>
        </p:txBody>
      </p:sp>
    </p:spTree>
    <p:extLst>
      <p:ext uri="{BB962C8B-B14F-4D97-AF65-F5344CB8AC3E}">
        <p14:creationId xmlns:p14="http://schemas.microsoft.com/office/powerpoint/2010/main" val="346005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E7D710C3-6AAD-46A3-92E9-A3580BB14429}" type="datetimeFigureOut">
              <a:rPr lang="en-US"/>
              <a:pPr>
                <a:defRPr/>
              </a:pPr>
              <a:t>8/4/2024</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43F3AD04-1D4D-48D5-87F9-E9321A564396}" type="slidenum">
              <a:rPr lang="en-US" altLang="en-US"/>
              <a:pPr>
                <a:defRPr/>
              </a:pPr>
              <a:t>‹#›</a:t>
            </a:fld>
            <a:endParaRPr lang="en-US" altLang="en-US"/>
          </a:p>
        </p:txBody>
      </p:sp>
    </p:spTree>
    <p:extLst>
      <p:ext uri="{BB962C8B-B14F-4D97-AF65-F5344CB8AC3E}">
        <p14:creationId xmlns:p14="http://schemas.microsoft.com/office/powerpoint/2010/main" val="3859982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2_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EF6574D5-DDCE-4D39-BCCE-56E46C906004}" type="datetimeFigureOut">
              <a:rPr lang="en-US" altLang="en-US"/>
              <a:pPr>
                <a:defRPr/>
              </a:pPr>
              <a:t>8/4/2024</a:t>
            </a:fld>
            <a:endParaRPr lang="en-US" altLang="en-US"/>
          </a:p>
        </p:txBody>
      </p:sp>
      <p:sp>
        <p:nvSpPr>
          <p:cNvPr id="4" name="Holder 6"/>
          <p:cNvSpPr>
            <a:spLocks noGrp="1"/>
          </p:cNvSpPr>
          <p:nvPr>
            <p:ph type="sldNum" sz="quarter" idx="12"/>
          </p:nvPr>
        </p:nvSpPr>
        <p:spPr/>
        <p:txBody>
          <a:bodyPr/>
          <a:lstStyle>
            <a:lvl1pPr>
              <a:defRPr smtClean="0"/>
            </a:lvl1pPr>
          </a:lstStyle>
          <a:p>
            <a:pPr>
              <a:defRPr/>
            </a:pPr>
            <a:fld id="{9FD1B682-8611-4190-948E-09A08ACC0A68}" type="slidenum">
              <a:rPr lang="en-US" altLang="en-US"/>
              <a:pPr>
                <a:defRPr/>
              </a:pPr>
              <a:t>‹#›</a:t>
            </a:fld>
            <a:endParaRPr lang="en-US" altLang="en-US"/>
          </a:p>
        </p:txBody>
      </p:sp>
    </p:spTree>
    <p:extLst>
      <p:ext uri="{BB962C8B-B14F-4D97-AF65-F5344CB8AC3E}">
        <p14:creationId xmlns:p14="http://schemas.microsoft.com/office/powerpoint/2010/main" val="202063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4073" y="0"/>
            <a:ext cx="8201891" cy="609600"/>
          </a:xfrm>
          <a:solidFill>
            <a:schemeClr val="accent4">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endParaRPr lang="en-US" dirty="0"/>
          </a:p>
        </p:txBody>
      </p:sp>
      <p:sp>
        <p:nvSpPr>
          <p:cNvPr id="3" name="Content Placeholder 2"/>
          <p:cNvSpPr>
            <a:spLocks noGrp="1"/>
          </p:cNvSpPr>
          <p:nvPr>
            <p:ph idx="1"/>
          </p:nvPr>
        </p:nvSpPr>
        <p:spPr>
          <a:xfrm>
            <a:off x="397163" y="951345"/>
            <a:ext cx="11508509" cy="5634182"/>
          </a:xfrm>
        </p:spPr>
        <p:txBody>
          <a:bodyPr/>
          <a:lstStyle>
            <a:lvl1pPr>
              <a:defRPr>
                <a:solidFill>
                  <a:srgbClr val="002060"/>
                </a:solidFill>
                <a:latin typeface="Trebuchet MS" panose="020B0603020202020204" pitchFamily="34" charset="0"/>
              </a:defRPr>
            </a:lvl1pPr>
            <a:lvl2pPr>
              <a:defRPr>
                <a:solidFill>
                  <a:srgbClr val="002060"/>
                </a:solidFill>
                <a:latin typeface="Trebuchet MS" panose="020B0603020202020204" pitchFamily="34" charset="0"/>
              </a:defRPr>
            </a:lvl2pPr>
            <a:lvl3pPr>
              <a:defRPr>
                <a:solidFill>
                  <a:srgbClr val="002060"/>
                </a:solidFill>
                <a:latin typeface="Trebuchet MS" panose="020B0603020202020204" pitchFamily="34" charset="0"/>
              </a:defRPr>
            </a:lvl3pPr>
            <a:lvl4pPr>
              <a:defRPr>
                <a:solidFill>
                  <a:srgbClr val="002060"/>
                </a:solidFill>
                <a:latin typeface="Trebuchet MS" panose="020B0603020202020204" pitchFamily="34" charset="0"/>
              </a:defRPr>
            </a:lvl4pPr>
            <a:lvl5pPr>
              <a:defRPr>
                <a:solidFill>
                  <a:srgbClr val="002060"/>
                </a:solidFill>
                <a:latin typeface="Trebuchet MS" panose="020B06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098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BEE64BE7-269D-467A-AC7A-4582DDC84F34}" type="datetimeFigureOut">
              <a:rPr lang="en-US"/>
              <a:pPr>
                <a:defRPr/>
              </a:pPr>
              <a:t>8/4/2024</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7420A9ED-9C19-4A5B-BBF3-CD68253FA937}" type="slidenum">
              <a:rPr lang="en-US" altLang="en-US"/>
              <a:pPr>
                <a:defRPr/>
              </a:pPr>
              <a:t>‹#›</a:t>
            </a:fld>
            <a:endParaRPr lang="en-US" altLang="en-US"/>
          </a:p>
        </p:txBody>
      </p:sp>
    </p:spTree>
    <p:extLst>
      <p:ext uri="{BB962C8B-B14F-4D97-AF65-F5344CB8AC3E}">
        <p14:creationId xmlns:p14="http://schemas.microsoft.com/office/powerpoint/2010/main" val="88776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17254" y="-1"/>
            <a:ext cx="8056419" cy="614937"/>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002060"/>
                </a:solidFill>
                <a:latin typeface="Trebuchet MS" panose="020B0603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304800" y="794327"/>
            <a:ext cx="5715000" cy="5382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794327"/>
            <a:ext cx="5715000" cy="5382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179BE1D2-C570-4B19-8A82-77686A3BB4A4}" type="datetimeFigureOut">
              <a:rPr lang="en-US"/>
              <a:pPr>
                <a:defRPr/>
              </a:pPr>
              <a:t>8/4/2024</a:t>
            </a:fld>
            <a:endParaRPr lang="en-US"/>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0932BBD2-1018-404B-98F2-3B80F97F0889}" type="slidenum">
              <a:rPr lang="en-US" altLang="en-US"/>
              <a:pPr>
                <a:defRPr/>
              </a:pPr>
              <a:t>‹#›</a:t>
            </a:fld>
            <a:endParaRPr lang="en-US" altLang="en-US"/>
          </a:p>
        </p:txBody>
      </p:sp>
    </p:spTree>
    <p:extLst>
      <p:ext uri="{BB962C8B-B14F-4D97-AF65-F5344CB8AC3E}">
        <p14:creationId xmlns:p14="http://schemas.microsoft.com/office/powerpoint/2010/main" val="364176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3"/>
            <a:ext cx="2743200" cy="365125"/>
          </a:xfrm>
          <a:prstGeom prst="rect">
            <a:avLst/>
          </a:prstGeom>
        </p:spPr>
        <p:txBody>
          <a:bodyPr/>
          <a:lstStyle>
            <a:lvl1pPr>
              <a:defRPr/>
            </a:lvl1pPr>
          </a:lstStyle>
          <a:p>
            <a:pPr>
              <a:defRPr/>
            </a:pPr>
            <a:fld id="{757E0319-217F-42C4-80F6-8AE06444A8BA}" type="datetimeFigureOut">
              <a:rPr lang="en-US"/>
              <a:pPr>
                <a:defRPr/>
              </a:pPr>
              <a:t>8/4/2024</a:t>
            </a:fld>
            <a:endParaRPr lang="en-US"/>
          </a:p>
        </p:txBody>
      </p:sp>
      <p:sp>
        <p:nvSpPr>
          <p:cNvPr id="8" name="Footer Placeholder 7"/>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5C8F3AC0-76DC-4C61-9AC8-E0E545C4AE8A}" type="slidenum">
              <a:rPr lang="ja-JP" altLang="en-US"/>
              <a:pPr>
                <a:defRPr/>
              </a:pPr>
              <a:t>‹#›</a:t>
            </a:fld>
            <a:endParaRPr lang="en-US" altLang="ja-JP"/>
          </a:p>
        </p:txBody>
      </p:sp>
    </p:spTree>
    <p:extLst>
      <p:ext uri="{BB962C8B-B14F-4D97-AF65-F5344CB8AC3E}">
        <p14:creationId xmlns:p14="http://schemas.microsoft.com/office/powerpoint/2010/main" val="204740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923E9EB6-8E5B-437B-B835-5BF31B1E00B5}" type="datetimeFigureOut">
              <a:rPr lang="en-US"/>
              <a:pPr>
                <a:defRPr/>
              </a:pPr>
              <a:t>8/4/2024</a:t>
            </a:fld>
            <a:endParaRPr lang="en-US"/>
          </a:p>
        </p:txBody>
      </p:sp>
      <p:sp>
        <p:nvSpPr>
          <p:cNvPr id="4"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EF1945DB-F095-4142-BFAE-B909CFF96B0C}" type="slidenum">
              <a:rPr lang="en-US" altLang="en-US"/>
              <a:pPr>
                <a:defRPr/>
              </a:pPr>
              <a:t>‹#›</a:t>
            </a:fld>
            <a:endParaRPr lang="en-US" altLang="en-US"/>
          </a:p>
        </p:txBody>
      </p:sp>
    </p:spTree>
    <p:extLst>
      <p:ext uri="{BB962C8B-B14F-4D97-AF65-F5344CB8AC3E}">
        <p14:creationId xmlns:p14="http://schemas.microsoft.com/office/powerpoint/2010/main" val="188736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3" name="Footer Placeholder 2"/>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141A02A0-A90B-453D-8DAA-70FC78355B37}" type="slidenum">
              <a:rPr lang="en-US" altLang="en-US"/>
              <a:pPr>
                <a:defRPr/>
              </a:pPr>
              <a:t>‹#›</a:t>
            </a:fld>
            <a:endParaRPr lang="en-US" altLang="en-US"/>
          </a:p>
        </p:txBody>
      </p:sp>
      <p:sp>
        <p:nvSpPr>
          <p:cNvPr id="5" name="Title 1">
            <a:extLst>
              <a:ext uri="{FF2B5EF4-FFF2-40B4-BE49-F238E27FC236}">
                <a16:creationId xmlns:a16="http://schemas.microsoft.com/office/drawing/2014/main" id="{98ECB48B-D221-46F5-99B1-19280BD2A8E2}"/>
              </a:ext>
            </a:extLst>
          </p:cNvPr>
          <p:cNvSpPr>
            <a:spLocks noGrp="1"/>
          </p:cNvSpPr>
          <p:nvPr>
            <p:ph type="title"/>
          </p:nvPr>
        </p:nvSpPr>
        <p:spPr>
          <a:xfrm>
            <a:off x="1644073" y="0"/>
            <a:ext cx="8201891" cy="609600"/>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85873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505DC9E3-D8A3-4953-A557-0C577A5C70B9}" type="datetimeFigureOut">
              <a:rPr lang="en-US"/>
              <a:pPr>
                <a:defRPr/>
              </a:pPr>
              <a:t>8/4/2024</a:t>
            </a:fld>
            <a:endParaRPr lang="en-US"/>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5EEC8960-A859-40C2-A14B-EB8324A3A918}" type="slidenum">
              <a:rPr lang="en-US" altLang="en-US"/>
              <a:pPr>
                <a:defRPr/>
              </a:pPr>
              <a:t>‹#›</a:t>
            </a:fld>
            <a:endParaRPr lang="en-US" altLang="en-US"/>
          </a:p>
        </p:txBody>
      </p:sp>
    </p:spTree>
    <p:extLst>
      <p:ext uri="{BB962C8B-B14F-4D97-AF65-F5344CB8AC3E}">
        <p14:creationId xmlns:p14="http://schemas.microsoft.com/office/powerpoint/2010/main" val="273182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rtlCol="0">
            <a:normAutofit/>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6" name="Footer Placeholder 5"/>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B1996AE4-2993-40F9-AD42-C3061E2A1970}" type="slidenum">
              <a:rPr lang="ja-JP" altLang="en-US"/>
              <a:pPr>
                <a:defRPr/>
              </a:pPr>
              <a:t>‹#›</a:t>
            </a:fld>
            <a:endParaRPr lang="en-US" altLang="ja-JP"/>
          </a:p>
        </p:txBody>
      </p:sp>
    </p:spTree>
    <p:extLst>
      <p:ext uri="{BB962C8B-B14F-4D97-AF65-F5344CB8AC3E}">
        <p14:creationId xmlns:p14="http://schemas.microsoft.com/office/powerpoint/2010/main" val="21131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2052" name="Group 15"/>
          <p:cNvGrpSpPr>
            <a:grpSpLocks/>
          </p:cNvGrpSpPr>
          <p:nvPr/>
        </p:nvGrpSpPr>
        <p:grpSpPr bwMode="auto">
          <a:xfrm>
            <a:off x="2" y="-11113"/>
            <a:ext cx="12272433" cy="6858001"/>
            <a:chOff x="0" y="-11089"/>
            <a:chExt cx="9203687" cy="6858000"/>
          </a:xfrm>
        </p:grpSpPr>
        <p:sp>
          <p:nvSpPr>
            <p:cNvPr id="2053" name="Rectangle 16"/>
            <p:cNvSpPr>
              <a:spLocks noChangeArrowheads="1"/>
            </p:cNvSpPr>
            <p:nvPr userDrawn="1"/>
          </p:nvSpPr>
          <p:spPr bwMode="auto">
            <a:xfrm>
              <a:off x="0" y="-11089"/>
              <a:ext cx="9176702" cy="6858000"/>
            </a:xfrm>
            <a:prstGeom prst="rect">
              <a:avLst/>
            </a:prstGeom>
            <a:solidFill>
              <a:srgbClr val="FFFFFF"/>
            </a:solidFill>
            <a:ln w="25400" algn="ctr">
              <a:solidFill>
                <a:srgbClr val="0070C0"/>
              </a:solidFill>
              <a:miter lim="800000"/>
              <a:headEnd type="none" w="sm" len="sm"/>
              <a:tailEnd type="none" w="sm" len="sm"/>
            </a:ln>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IN" altLang="en-US" sz="2400" b="0" baseline="-25000">
                <a:solidFill>
                  <a:srgbClr val="000000"/>
                </a:solidFill>
                <a:latin typeface="Symbol" panose="05050102010706020507" pitchFamily="18" charset="2"/>
              </a:endParaRPr>
            </a:p>
          </p:txBody>
        </p:sp>
        <p:sp>
          <p:nvSpPr>
            <p:cNvPr id="2054" name="TextBox 17"/>
            <p:cNvSpPr txBox="1">
              <a:spLocks noChangeArrowheads="1"/>
            </p:cNvSpPr>
            <p:nvPr userDrawn="1"/>
          </p:nvSpPr>
          <p:spPr bwMode="auto">
            <a:xfrm>
              <a:off x="550825" y="47649"/>
              <a:ext cx="10079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r>
                <a:rPr lang="en-IN" altLang="en-US" sz="1000" b="0">
                  <a:solidFill>
                    <a:srgbClr val="000000"/>
                  </a:solidFill>
                  <a:latin typeface="Times New Roman" panose="02020603050405020304" pitchFamily="18" charset="0"/>
                </a:rPr>
                <a:t>RV College of</a:t>
              </a:r>
            </a:p>
            <a:p>
              <a:pPr eaLnBrk="1" hangingPunct="1">
                <a:defRPr/>
              </a:pPr>
              <a:r>
                <a:rPr lang="en-IN" altLang="en-US" sz="1000" b="0">
                  <a:solidFill>
                    <a:srgbClr val="000000"/>
                  </a:solidFill>
                  <a:latin typeface="Times New Roman" panose="02020603050405020304" pitchFamily="18" charset="0"/>
                </a:rPr>
                <a:t>Engineering</a:t>
              </a:r>
            </a:p>
          </p:txBody>
        </p:sp>
        <p:pic>
          <p:nvPicPr>
            <p:cNvPr id="2055" name="Picture 18"/>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7603" y="25006"/>
              <a:ext cx="523845" cy="52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p:cNvCxnSpPr/>
            <p:nvPr userDrawn="1"/>
          </p:nvCxnSpPr>
          <p:spPr bwMode="auto">
            <a:xfrm>
              <a:off x="0" y="609624"/>
              <a:ext cx="9203687" cy="0"/>
            </a:xfrm>
            <a:prstGeom prst="line">
              <a:avLst/>
            </a:prstGeom>
            <a:noFill/>
            <a:ln w="25400" cap="flat" cmpd="sng" algn="ctr">
              <a:solidFill>
                <a:srgbClr val="0070C0"/>
              </a:solidFill>
              <a:prstDash val="solid"/>
              <a:headEnd type="none" w="sm" len="sm"/>
              <a:tailEnd type="none" w="sm" len="sm"/>
            </a:ln>
            <a:effectLst>
              <a:outerShdw blurRad="40000" dist="20000" dir="5400000" rotWithShape="0">
                <a:srgbClr val="000000">
                  <a:alpha val="38000"/>
                </a:srgbClr>
              </a:outerShdw>
            </a:effectLst>
          </p:spPr>
        </p:cxnSp>
        <p:sp>
          <p:nvSpPr>
            <p:cNvPr id="2057" name="TextBox 20"/>
            <p:cNvSpPr txBox="1">
              <a:spLocks noChangeArrowheads="1"/>
            </p:cNvSpPr>
            <p:nvPr userDrawn="1"/>
          </p:nvSpPr>
          <p:spPr bwMode="auto">
            <a:xfrm>
              <a:off x="7086109" y="117499"/>
              <a:ext cx="20572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IN" altLang="en-US" sz="1200" i="1" dirty="0">
                  <a:solidFill>
                    <a:srgbClr val="0070C0"/>
                  </a:solidFill>
                  <a:latin typeface="Bookman Old Style" panose="02050604050505020204" pitchFamily="18" charset="0"/>
                </a:rPr>
                <a:t>Go, Change the World</a:t>
              </a:r>
            </a:p>
          </p:txBody>
        </p:sp>
      </p:grpSp>
    </p:spTree>
    <p:extLst>
      <p:ext uri="{BB962C8B-B14F-4D97-AF65-F5344CB8AC3E}">
        <p14:creationId xmlns:p14="http://schemas.microsoft.com/office/powerpoint/2010/main" val="1619557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sldNum="0" hdr="0" ftr="0" dt="0"/>
  <p:txStyles>
    <p:titleStyle>
      <a:lvl1pPr algn="l" defTabSz="685783"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783"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783"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783"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783" rtl="0" eaLnBrk="0" fontAlgn="base" hangingPunct="0">
        <a:lnSpc>
          <a:spcPct val="90000"/>
        </a:lnSpc>
        <a:spcBef>
          <a:spcPct val="0"/>
        </a:spcBef>
        <a:spcAft>
          <a:spcPct val="0"/>
        </a:spcAft>
        <a:defRPr sz="3300">
          <a:solidFill>
            <a:schemeClr val="tx1"/>
          </a:solidFill>
          <a:latin typeface="Calibri Light" pitchFamily="34" charset="0"/>
        </a:defRPr>
      </a:lvl5pPr>
      <a:lvl6pPr marL="457189" algn="l" defTabSz="685783" rtl="0" fontAlgn="base">
        <a:lnSpc>
          <a:spcPct val="90000"/>
        </a:lnSpc>
        <a:spcBef>
          <a:spcPct val="0"/>
        </a:spcBef>
        <a:spcAft>
          <a:spcPct val="0"/>
        </a:spcAft>
        <a:defRPr sz="3300">
          <a:solidFill>
            <a:schemeClr val="tx1"/>
          </a:solidFill>
          <a:latin typeface="Calibri Light" pitchFamily="34" charset="0"/>
        </a:defRPr>
      </a:lvl6pPr>
      <a:lvl7pPr marL="914377" algn="l" defTabSz="685783" rtl="0" fontAlgn="base">
        <a:lnSpc>
          <a:spcPct val="90000"/>
        </a:lnSpc>
        <a:spcBef>
          <a:spcPct val="0"/>
        </a:spcBef>
        <a:spcAft>
          <a:spcPct val="0"/>
        </a:spcAft>
        <a:defRPr sz="3300">
          <a:solidFill>
            <a:schemeClr val="tx1"/>
          </a:solidFill>
          <a:latin typeface="Calibri Light" pitchFamily="34" charset="0"/>
        </a:defRPr>
      </a:lvl7pPr>
      <a:lvl8pPr marL="1371566" algn="l" defTabSz="685783" rtl="0" fontAlgn="base">
        <a:lnSpc>
          <a:spcPct val="90000"/>
        </a:lnSpc>
        <a:spcBef>
          <a:spcPct val="0"/>
        </a:spcBef>
        <a:spcAft>
          <a:spcPct val="0"/>
        </a:spcAft>
        <a:defRPr sz="3300">
          <a:solidFill>
            <a:schemeClr val="tx1"/>
          </a:solidFill>
          <a:latin typeface="Calibri Light" pitchFamily="34" charset="0"/>
        </a:defRPr>
      </a:lvl8pPr>
      <a:lvl9pPr marL="1828754" algn="l" defTabSz="685783" rtl="0" fontAlgn="base">
        <a:lnSpc>
          <a:spcPct val="90000"/>
        </a:lnSpc>
        <a:spcBef>
          <a:spcPct val="0"/>
        </a:spcBef>
        <a:spcAft>
          <a:spcPct val="0"/>
        </a:spcAft>
        <a:defRPr sz="3300">
          <a:solidFill>
            <a:schemeClr val="tx1"/>
          </a:solidFill>
          <a:latin typeface="Calibri Light" pitchFamily="34" charset="0"/>
        </a:defRPr>
      </a:lvl9pPr>
    </p:titleStyle>
    <p:bodyStyle>
      <a:lvl1pPr marL="171446" indent="-171446" algn="l" defTabSz="685783" rtl="0" eaLnBrk="0" fontAlgn="base" hangingPunct="0">
        <a:lnSpc>
          <a:spcPct val="90000"/>
        </a:lnSpc>
        <a:spcBef>
          <a:spcPts val="751"/>
        </a:spcBef>
        <a:spcAft>
          <a:spcPct val="0"/>
        </a:spcAft>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29" indent="-171446" algn="l" defTabSz="685783"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12"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image" Target="../media/image23.wmf"/></Relationships>
</file>

<file path=ppt/slides/_rels/slide1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sp>
        <p:nvSpPr>
          <p:cNvPr id="7172" name="object 3"/>
          <p:cNvSpPr>
            <a:spLocks/>
          </p:cNvSpPr>
          <p:nvPr/>
        </p:nvSpPr>
        <p:spPr bwMode="auto">
          <a:xfrm>
            <a:off x="-3422" y="9626"/>
            <a:ext cx="5686441" cy="3927659"/>
          </a:xfrm>
          <a:custGeom>
            <a:avLst/>
            <a:gdLst>
              <a:gd name="T0" fmla="*/ 23708288 w 7436484"/>
              <a:gd name="T1" fmla="*/ 0 h 5134610"/>
              <a:gd name="T2" fmla="*/ 0 w 7436484"/>
              <a:gd name="T3" fmla="*/ 0 h 5134610"/>
              <a:gd name="T4" fmla="*/ 0 w 7436484"/>
              <a:gd name="T5" fmla="*/ 16402574 h 5134610"/>
              <a:gd name="T6" fmla="*/ 23708288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IN" sz="1092"/>
          </a:p>
        </p:txBody>
      </p:sp>
      <p:sp>
        <p:nvSpPr>
          <p:cNvPr id="7173" name="object 4"/>
          <p:cNvSpPr>
            <a:spLocks noChangeArrowheads="1"/>
          </p:cNvSpPr>
          <p:nvPr/>
        </p:nvSpPr>
        <p:spPr bwMode="auto">
          <a:xfrm>
            <a:off x="286339" y="252217"/>
            <a:ext cx="1119575" cy="1116687"/>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sz="1092"/>
          </a:p>
        </p:txBody>
      </p:sp>
      <p:sp>
        <p:nvSpPr>
          <p:cNvPr id="7174" name="object 5"/>
          <p:cNvSpPr>
            <a:spLocks noChangeArrowheads="1"/>
          </p:cNvSpPr>
          <p:nvPr/>
        </p:nvSpPr>
        <p:spPr bwMode="auto">
          <a:xfrm>
            <a:off x="3398623" y="810561"/>
            <a:ext cx="88565" cy="89528"/>
          </a:xfrm>
          <a:prstGeom prst="rect">
            <a:avLst/>
          </a:prstGeom>
          <a:blipFill dpi="0" rotWithShape="1">
            <a:blip r:embed="rId3" cstate="print"/>
            <a:srcRect/>
            <a:stretch>
              <a:fillRect/>
            </a:stretch>
          </a:blipFill>
          <a:ln w="9525">
            <a:noFill/>
            <a:miter lim="800000"/>
            <a:headEnd/>
            <a:tailEnd/>
          </a:ln>
        </p:spPr>
        <p:txBody>
          <a:bodyPr lIns="0" tIns="0" rIns="0" bIns="0"/>
          <a:lstStyle/>
          <a:p>
            <a:pPr eaLnBrk="1" hangingPunct="1"/>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774330" y="247404"/>
            <a:ext cx="2064908" cy="287725"/>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4" name="TextBox 3">
            <a:extLst>
              <a:ext uri="{FF2B5EF4-FFF2-40B4-BE49-F238E27FC236}">
                <a16:creationId xmlns:a16="http://schemas.microsoft.com/office/drawing/2014/main" id="{A27C0410-C478-9DC4-B447-A809697F1EA1}"/>
              </a:ext>
            </a:extLst>
          </p:cNvPr>
          <p:cNvSpPr txBox="1"/>
          <p:nvPr/>
        </p:nvSpPr>
        <p:spPr>
          <a:xfrm>
            <a:off x="4651513" y="806616"/>
            <a:ext cx="7254148" cy="1938992"/>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Times New Roman" panose="02020603050405020304" pitchFamily="18" charset="0"/>
              </a:rPr>
              <a:t>ARTIFICIAL INTELLIGENCE AND MACHINE LEARNING</a:t>
            </a:r>
          </a:p>
          <a:p>
            <a:r>
              <a:rPr lang="en-IN" sz="4000" b="1" dirty="0">
                <a:solidFill>
                  <a:schemeClr val="accent1">
                    <a:lumMod val="50000"/>
                  </a:schemeClr>
                </a:solidFill>
                <a:latin typeface="Times New Roman" panose="02020603050405020304" pitchFamily="18" charset="0"/>
                <a:cs typeface="Times New Roman" panose="02020603050405020304" pitchFamily="18" charset="0"/>
              </a:rPr>
              <a:t>(</a:t>
            </a:r>
            <a:r>
              <a:rPr lang="en-US" sz="40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AI244AI</a:t>
            </a:r>
            <a:r>
              <a:rPr lang="en-IN" sz="4000" b="1" dirty="0">
                <a:solidFill>
                  <a:schemeClr val="accent1">
                    <a:lumMod val="50000"/>
                  </a:schemeClr>
                </a:solidFill>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C2E10F7D-7C17-8705-8C39-25F9D845A692}"/>
              </a:ext>
            </a:extLst>
          </p:cNvPr>
          <p:cNvSpPr txBox="1"/>
          <p:nvPr/>
        </p:nvSpPr>
        <p:spPr>
          <a:xfrm>
            <a:off x="3487189" y="6327515"/>
            <a:ext cx="570452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Department Of AIML</a:t>
            </a:r>
          </a:p>
        </p:txBody>
      </p:sp>
      <p:sp>
        <p:nvSpPr>
          <p:cNvPr id="9" name="TextBox 8">
            <a:extLst>
              <a:ext uri="{FF2B5EF4-FFF2-40B4-BE49-F238E27FC236}">
                <a16:creationId xmlns:a16="http://schemas.microsoft.com/office/drawing/2014/main" id="{DC8AAD4A-168C-46D6-A199-DFC8C4B8C93B}"/>
              </a:ext>
            </a:extLst>
          </p:cNvPr>
          <p:cNvSpPr txBox="1"/>
          <p:nvPr/>
        </p:nvSpPr>
        <p:spPr>
          <a:xfrm>
            <a:off x="1195255" y="3136612"/>
            <a:ext cx="10710406" cy="584775"/>
          </a:xfrm>
          <a:prstGeom prst="rect">
            <a:avLst/>
          </a:prstGeom>
          <a:noFill/>
        </p:spPr>
        <p:txBody>
          <a:bodyPr wrap="square" rtlCol="0">
            <a:spAutoFit/>
          </a:bodyPr>
          <a:lstStyle/>
          <a:p>
            <a:pPr algn="ctr"/>
            <a:r>
              <a:rPr lang="en-US" sz="3200" b="1" dirty="0">
                <a:solidFill>
                  <a:schemeClr val="accent1">
                    <a:lumMod val="50000"/>
                  </a:schemeClr>
                </a:solidFill>
                <a:latin typeface="Times New Roman" panose="02020603050405020304" pitchFamily="18" charset="0"/>
                <a:cs typeface="Times New Roman" panose="02020603050405020304" pitchFamily="18" charset="0"/>
              </a:rPr>
              <a:t>Unit 5</a:t>
            </a:r>
            <a:endParaRPr lang="en-IN" sz="32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05000" y="152400"/>
            <a:ext cx="8280400" cy="552450"/>
          </a:xfrm>
        </p:spPr>
        <p:txBody>
          <a:bodyPr/>
          <a:lstStyle/>
          <a:p>
            <a:r>
              <a:rPr lang="en-US" altLang="en-US" sz="2400" dirty="0">
                <a:solidFill>
                  <a:srgbClr val="002060"/>
                </a:solidFill>
              </a:rPr>
              <a:t>Importance of Choosing Initial Centroids (Case </a:t>
            </a:r>
            <a:r>
              <a:rPr lang="en-US" altLang="en-US" sz="2400" dirty="0" err="1">
                <a:solidFill>
                  <a:srgbClr val="002060"/>
                </a:solidFill>
              </a:rPr>
              <a:t>i</a:t>
            </a:r>
            <a:r>
              <a:rPr lang="en-US" altLang="en-US" sz="2400" dirty="0">
                <a:solidFill>
                  <a:srgbClr val="002060"/>
                </a:solidFill>
              </a:rPr>
              <a:t>)</a:t>
            </a:r>
          </a:p>
        </p:txBody>
      </p:sp>
      <p:sp>
        <p:nvSpPr>
          <p:cNvPr id="41987"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1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143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143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886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886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3886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791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854200" y="0"/>
            <a:ext cx="8280400" cy="552450"/>
          </a:xfrm>
        </p:spPr>
        <p:txBody>
          <a:bodyPr/>
          <a:lstStyle/>
          <a:p>
            <a:r>
              <a:rPr lang="en-US" altLang="en-US" sz="2400" dirty="0">
                <a:solidFill>
                  <a:srgbClr val="002060"/>
                </a:solidFill>
              </a:rPr>
              <a:t>Importance of Choosing Initial Centroids (Case ii)</a:t>
            </a:r>
          </a:p>
        </p:txBody>
      </p:sp>
      <p:sp>
        <p:nvSpPr>
          <p:cNvPr id="44035"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7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847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1"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1988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84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84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984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98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05000" y="144966"/>
            <a:ext cx="8280400" cy="552450"/>
          </a:xfrm>
        </p:spPr>
        <p:txBody>
          <a:bodyPr/>
          <a:lstStyle/>
          <a:p>
            <a:r>
              <a:rPr lang="en-US" altLang="en-US" sz="2400" dirty="0">
                <a:solidFill>
                  <a:srgbClr val="002060"/>
                </a:solidFill>
              </a:rPr>
              <a:t>Importance of Choosing Initial Centroids (Case ii)</a:t>
            </a:r>
          </a:p>
        </p:txBody>
      </p:sp>
      <p:sp>
        <p:nvSpPr>
          <p:cNvPr id="45059"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2192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810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810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3810001"/>
            <a:ext cx="30432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638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Problems with Selecting Initial Points</a:t>
            </a:r>
          </a:p>
        </p:txBody>
      </p:sp>
      <p:sp>
        <p:nvSpPr>
          <p:cNvPr id="29699" name="Rectangle 3"/>
          <p:cNvSpPr>
            <a:spLocks noGrp="1" noChangeArrowheads="1"/>
          </p:cNvSpPr>
          <p:nvPr>
            <p:ph idx="1"/>
          </p:nvPr>
        </p:nvSpPr>
        <p:spPr>
          <a:xfrm>
            <a:off x="2163763" y="1143000"/>
            <a:ext cx="8001000" cy="5257800"/>
          </a:xfrm>
        </p:spPr>
        <p:txBody>
          <a:bodyPr/>
          <a:lstStyle/>
          <a:p>
            <a:pPr marL="533400" indent="-533400" algn="just">
              <a:lnSpc>
                <a:spcPct val="150000"/>
              </a:lnSpc>
              <a:spcBef>
                <a:spcPct val="20000"/>
              </a:spcBef>
              <a:defRPr/>
            </a:pPr>
            <a:r>
              <a:rPr lang="en-US" altLang="en-US" sz="1800" dirty="0"/>
              <a:t>If there are K ‘real’ clusters then the chance of selecting one centroid from each cluster is small. </a:t>
            </a:r>
          </a:p>
          <a:p>
            <a:pPr marL="990600" lvl="1" indent="-533400" algn="just">
              <a:lnSpc>
                <a:spcPct val="150000"/>
              </a:lnSpc>
              <a:spcBef>
                <a:spcPct val="20000"/>
              </a:spcBef>
              <a:defRPr/>
            </a:pPr>
            <a:r>
              <a:rPr lang="en-US" altLang="en-US" sz="1600" dirty="0"/>
              <a:t>Chance is relatively small when K is large</a:t>
            </a:r>
          </a:p>
          <a:p>
            <a:pPr marL="990600" lvl="1" indent="-533400" algn="just">
              <a:lnSpc>
                <a:spcPct val="150000"/>
              </a:lnSpc>
              <a:spcBef>
                <a:spcPct val="20000"/>
              </a:spcBef>
              <a:defRPr/>
            </a:pPr>
            <a:r>
              <a:rPr lang="en-US" altLang="en-US" sz="1600" dirty="0"/>
              <a:t>If clusters are the same size, n, then</a:t>
            </a:r>
          </a:p>
          <a:p>
            <a:pPr marL="457200" lvl="1" indent="0" algn="just">
              <a:lnSpc>
                <a:spcPct val="150000"/>
              </a:lnSpc>
              <a:spcBef>
                <a:spcPct val="20000"/>
              </a:spcBef>
              <a:buNone/>
              <a:defRPr/>
            </a:pPr>
            <a:endParaRPr lang="en-US" altLang="en-US" sz="1600" dirty="0"/>
          </a:p>
          <a:p>
            <a:pPr marL="990600" lvl="1" indent="-533400" algn="just">
              <a:lnSpc>
                <a:spcPct val="150000"/>
              </a:lnSpc>
              <a:spcBef>
                <a:spcPct val="20000"/>
              </a:spcBef>
              <a:buNone/>
              <a:defRPr/>
            </a:pPr>
            <a:br>
              <a:rPr lang="en-US" altLang="en-US" sz="1600" dirty="0"/>
            </a:br>
            <a:endParaRPr lang="en-US" altLang="en-US" sz="1600" dirty="0"/>
          </a:p>
          <a:p>
            <a:pPr marL="990600" lvl="1" indent="-533400" algn="just">
              <a:lnSpc>
                <a:spcPct val="150000"/>
              </a:lnSpc>
              <a:spcBef>
                <a:spcPct val="20000"/>
              </a:spcBef>
              <a:defRPr/>
            </a:pPr>
            <a:r>
              <a:rPr lang="en-US" altLang="en-US" sz="1600" dirty="0"/>
              <a:t>For example, if K = 10, then probability = 10!/10</a:t>
            </a:r>
            <a:r>
              <a:rPr lang="en-US" altLang="en-US" sz="1600" baseline="30000" dirty="0"/>
              <a:t>10</a:t>
            </a:r>
            <a:r>
              <a:rPr lang="en-US" altLang="en-US" sz="1600" dirty="0"/>
              <a:t> = 0.00036</a:t>
            </a:r>
          </a:p>
          <a:p>
            <a:pPr marL="990600" lvl="1" indent="-533400" algn="just">
              <a:lnSpc>
                <a:spcPct val="150000"/>
              </a:lnSpc>
              <a:spcBef>
                <a:spcPct val="20000"/>
              </a:spcBef>
              <a:defRPr/>
            </a:pPr>
            <a:r>
              <a:rPr lang="en-US" altLang="en-US" sz="1600" dirty="0"/>
              <a:t>Sometimes the initial centroids will readjust themselves in ‘right’ way, and sometimes they don’t</a:t>
            </a:r>
          </a:p>
          <a:p>
            <a:pPr marL="990600" lvl="1" indent="-533400" algn="just">
              <a:lnSpc>
                <a:spcPct val="150000"/>
              </a:lnSpc>
              <a:spcBef>
                <a:spcPct val="20000"/>
              </a:spcBef>
              <a:defRPr/>
            </a:pPr>
            <a:r>
              <a:rPr lang="en-US" altLang="en-US" sz="1600" dirty="0"/>
              <a:t>Consider an example of five pairs of clusters</a:t>
            </a:r>
          </a:p>
          <a:p>
            <a:pPr marL="482600" indent="-482600" algn="just">
              <a:lnSpc>
                <a:spcPct val="150000"/>
              </a:lnSpc>
              <a:spcBef>
                <a:spcPct val="20000"/>
              </a:spcBef>
              <a:defRPr/>
            </a:pPr>
            <a:r>
              <a:rPr lang="en-US" altLang="en-US" sz="2000" dirty="0"/>
              <a:t>Initial centers from different clusters may produce good clusters</a:t>
            </a:r>
          </a:p>
        </p:txBody>
      </p:sp>
      <p:graphicFrame>
        <p:nvGraphicFramePr>
          <p:cNvPr id="46084" name="Object 4"/>
          <p:cNvGraphicFramePr>
            <a:graphicFrameLocks noChangeAspect="1"/>
          </p:cNvGraphicFramePr>
          <p:nvPr/>
        </p:nvGraphicFramePr>
        <p:xfrm>
          <a:off x="2895600" y="3017483"/>
          <a:ext cx="7010400" cy="727469"/>
        </p:xfrm>
        <a:graphic>
          <a:graphicData uri="http://schemas.openxmlformats.org/presentationml/2006/ole">
            <mc:AlternateContent xmlns:mc="http://schemas.openxmlformats.org/markup-compatibility/2006">
              <mc:Choice xmlns:v="urn:schemas-microsoft-com:vml" Requires="v">
                <p:oleObj name="Bitmap Image" r:id="rId2" imgW="9259102" imgH="960203" progId="Paint.Picture">
                  <p:embed/>
                </p:oleObj>
              </mc:Choice>
              <mc:Fallback>
                <p:oleObj name="Bitmap Image" r:id="rId2" imgW="9259102" imgH="96020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017483"/>
                        <a:ext cx="7010400" cy="72746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736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25918" y="0"/>
            <a:ext cx="8280400" cy="552450"/>
          </a:xfrm>
        </p:spPr>
        <p:txBody>
          <a:bodyPr/>
          <a:lstStyle/>
          <a:p>
            <a:r>
              <a:rPr lang="en-US" altLang="en-US" sz="2800" dirty="0">
                <a:solidFill>
                  <a:srgbClr val="002060"/>
                </a:solidFill>
              </a:rPr>
              <a:t>10 Clusters Example (Good Clusters)</a:t>
            </a:r>
          </a:p>
        </p:txBody>
      </p:sp>
      <p:sp>
        <p:nvSpPr>
          <p:cNvPr id="47107"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15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15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154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2" name="Text Box 8"/>
          <p:cNvSpPr txBox="1">
            <a:spLocks noChangeArrowheads="1"/>
          </p:cNvSpPr>
          <p:nvPr/>
        </p:nvSpPr>
        <p:spPr bwMode="auto">
          <a:xfrm>
            <a:off x="2209800" y="5957888"/>
            <a:ext cx="800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Starting with two initial centroids in one cluster of each pair of clusters</a:t>
            </a:r>
          </a:p>
        </p:txBody>
      </p:sp>
    </p:spTree>
    <p:extLst>
      <p:ext uri="{BB962C8B-B14F-4D97-AF65-F5344CB8AC3E}">
        <p14:creationId xmlns:p14="http://schemas.microsoft.com/office/powerpoint/2010/main" val="1830092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015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015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01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30400" y="0"/>
            <a:ext cx="8280400" cy="552450"/>
          </a:xfrm>
        </p:spPr>
        <p:txBody>
          <a:bodyPr/>
          <a:lstStyle/>
          <a:p>
            <a:r>
              <a:rPr lang="en-US" altLang="en-US" sz="2800" dirty="0">
                <a:solidFill>
                  <a:srgbClr val="002060"/>
                </a:solidFill>
              </a:rPr>
              <a:t>10 Clusters Example (Good Clusters)</a:t>
            </a:r>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636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0636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5020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502026"/>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5" name="Text Box 7"/>
          <p:cNvSpPr txBox="1">
            <a:spLocks noChangeArrowheads="1"/>
          </p:cNvSpPr>
          <p:nvPr/>
        </p:nvSpPr>
        <p:spPr bwMode="auto">
          <a:xfrm>
            <a:off x="2209800" y="5957888"/>
            <a:ext cx="800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Starting with two initial centroids in one cluster of each pair of clusters</a:t>
            </a:r>
          </a:p>
        </p:txBody>
      </p:sp>
    </p:spTree>
    <p:extLst>
      <p:ext uri="{BB962C8B-B14F-4D97-AF65-F5344CB8AC3E}">
        <p14:creationId xmlns:p14="http://schemas.microsoft.com/office/powerpoint/2010/main" val="1565854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30400" y="0"/>
            <a:ext cx="8280400" cy="552450"/>
          </a:xfrm>
        </p:spPr>
        <p:txBody>
          <a:bodyPr/>
          <a:lstStyle/>
          <a:p>
            <a:r>
              <a:rPr lang="en-US" altLang="en-US" sz="2800" dirty="0">
                <a:solidFill>
                  <a:srgbClr val="002060"/>
                </a:solidFill>
              </a:rPr>
              <a:t>10 Clusters Example  (Bad Clusters)</a:t>
            </a:r>
          </a:p>
        </p:txBody>
      </p:sp>
      <p:sp>
        <p:nvSpPr>
          <p:cNvPr id="49155" name="Text Box 3"/>
          <p:cNvSpPr txBox="1">
            <a:spLocks noChangeArrowheads="1"/>
          </p:cNvSpPr>
          <p:nvPr/>
        </p:nvSpPr>
        <p:spPr bwMode="auto">
          <a:xfrm>
            <a:off x="2590800" y="5943600"/>
            <a:ext cx="731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sp>
        <p:nvSpPr>
          <p:cNvPr id="49156" name="Text Box 4"/>
          <p:cNvSpPr txBox="1">
            <a:spLocks noChangeArrowheads="1"/>
          </p:cNvSpPr>
          <p:nvPr/>
        </p:nvSpPr>
        <p:spPr bwMode="auto">
          <a:xfrm>
            <a:off x="2209800" y="5957888"/>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Starting with some pairs of clusters having three initial centroids, while other have only one.</a:t>
            </a:r>
          </a:p>
        </p:txBody>
      </p:sp>
      <p:pic>
        <p:nvPicPr>
          <p:cNvPr id="491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35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359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359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990601"/>
            <a:ext cx="6700838"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1840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035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035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03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30400" y="0"/>
            <a:ext cx="8280400" cy="552450"/>
          </a:xfrm>
        </p:spPr>
        <p:txBody>
          <a:bodyPr/>
          <a:lstStyle/>
          <a:p>
            <a:r>
              <a:rPr lang="en-US" altLang="en-US" sz="2800" dirty="0">
                <a:solidFill>
                  <a:srgbClr val="002060"/>
                </a:solidFill>
              </a:rPr>
              <a:t>10 Clusters Example  (Bad Clusters)</a:t>
            </a:r>
          </a:p>
        </p:txBody>
      </p:sp>
      <p:sp>
        <p:nvSpPr>
          <p:cNvPr id="50179" name="Text Box 3"/>
          <p:cNvSpPr txBox="1">
            <a:spLocks noChangeArrowheads="1"/>
          </p:cNvSpPr>
          <p:nvPr/>
        </p:nvSpPr>
        <p:spPr bwMode="auto">
          <a:xfrm>
            <a:off x="2590800" y="5943600"/>
            <a:ext cx="731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sp>
        <p:nvSpPr>
          <p:cNvPr id="50180" name="Text Box 4"/>
          <p:cNvSpPr txBox="1">
            <a:spLocks noChangeArrowheads="1"/>
          </p:cNvSpPr>
          <p:nvPr/>
        </p:nvSpPr>
        <p:spPr bwMode="auto">
          <a:xfrm>
            <a:off x="2209800" y="5957888"/>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Starting with some pairs of clusters having three initial centroids, while other have only one.</a:t>
            </a:r>
          </a:p>
        </p:txBody>
      </p:sp>
      <p:pic>
        <p:nvPicPr>
          <p:cNvPr id="501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90601"/>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214" y="990601"/>
            <a:ext cx="3354387"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352801"/>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352801"/>
            <a:ext cx="3354388"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3031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B543-0E65-603F-FC25-17097D750B52}"/>
              </a:ext>
            </a:extLst>
          </p:cNvPr>
          <p:cNvSpPr>
            <a:spLocks noGrp="1"/>
          </p:cNvSpPr>
          <p:nvPr>
            <p:ph type="title"/>
          </p:nvPr>
        </p:nvSpPr>
        <p:spPr/>
        <p:txBody>
          <a:bodyPr/>
          <a:lstStyle/>
          <a:p>
            <a:r>
              <a:rPr lang="en-IN" dirty="0"/>
              <a:t>How to decide K clusters?</a:t>
            </a:r>
          </a:p>
        </p:txBody>
      </p:sp>
      <p:sp>
        <p:nvSpPr>
          <p:cNvPr id="3" name="Content Placeholder 2">
            <a:extLst>
              <a:ext uri="{FF2B5EF4-FFF2-40B4-BE49-F238E27FC236}">
                <a16:creationId xmlns:a16="http://schemas.microsoft.com/office/drawing/2014/main" id="{1CC7A8E8-B7CE-48C1-8BAC-591B928F85A4}"/>
              </a:ext>
            </a:extLst>
          </p:cNvPr>
          <p:cNvSpPr>
            <a:spLocks noGrp="1"/>
          </p:cNvSpPr>
          <p:nvPr>
            <p:ph idx="1"/>
          </p:nvPr>
        </p:nvSpPr>
        <p:spPr>
          <a:xfrm>
            <a:off x="154005" y="750771"/>
            <a:ext cx="11906450" cy="5834756"/>
          </a:xfrm>
        </p:spPr>
        <p:txBody>
          <a:bodyPr/>
          <a:lstStyle/>
          <a:p>
            <a:pPr algn="just"/>
            <a:r>
              <a:rPr lang="en-IN" dirty="0">
                <a:solidFill>
                  <a:srgbClr val="FF0000"/>
                </a:solidFill>
              </a:rPr>
              <a:t>Elbow</a:t>
            </a:r>
            <a:r>
              <a:rPr lang="en-IN" dirty="0"/>
              <a:t>: </a:t>
            </a:r>
            <a:r>
              <a:rPr lang="en-US" dirty="0"/>
              <a:t>graphical method for finding the </a:t>
            </a:r>
            <a:r>
              <a:rPr lang="en-US" dirty="0">
                <a:solidFill>
                  <a:srgbClr val="FF0000"/>
                </a:solidFill>
              </a:rPr>
              <a:t>optimal K</a:t>
            </a:r>
            <a:r>
              <a:rPr lang="en-US" dirty="0"/>
              <a:t> value in a k-means clustering algorithm. </a:t>
            </a:r>
          </a:p>
          <a:p>
            <a:pPr algn="just"/>
            <a:endParaRPr lang="en-US" dirty="0"/>
          </a:p>
          <a:p>
            <a:pPr algn="just"/>
            <a:r>
              <a:rPr lang="en-US" dirty="0"/>
              <a:t>The elbow graph shows the </a:t>
            </a:r>
            <a:r>
              <a:rPr lang="en-US" dirty="0">
                <a:solidFill>
                  <a:srgbClr val="FF0000"/>
                </a:solidFill>
              </a:rPr>
              <a:t>within-cluster-sum-of-square (WCSS) </a:t>
            </a:r>
            <a:r>
              <a:rPr lang="en-US" dirty="0"/>
              <a:t>values on the y-axis corresponding to the different </a:t>
            </a:r>
            <a:r>
              <a:rPr lang="en-US" dirty="0">
                <a:solidFill>
                  <a:srgbClr val="FF0000"/>
                </a:solidFill>
              </a:rPr>
              <a:t>values 	of K (on the x-axis).</a:t>
            </a:r>
          </a:p>
          <a:p>
            <a:pPr algn="just"/>
            <a:endParaRPr lang="en-US" dirty="0">
              <a:solidFill>
                <a:srgbClr val="FF0000"/>
              </a:solidFill>
            </a:endParaRPr>
          </a:p>
          <a:p>
            <a:pPr algn="just"/>
            <a:endParaRPr lang="en-US" dirty="0">
              <a:solidFill>
                <a:srgbClr val="FF0000"/>
              </a:solidFill>
            </a:endParaRPr>
          </a:p>
          <a:p>
            <a:pPr algn="just"/>
            <a:endParaRPr lang="en-US" dirty="0">
              <a:solidFill>
                <a:srgbClr val="FF0000"/>
              </a:solidFill>
            </a:endParaRPr>
          </a:p>
          <a:p>
            <a:pPr algn="just"/>
            <a:endParaRPr lang="en-US" dirty="0">
              <a:solidFill>
                <a:srgbClr val="FF0000"/>
              </a:solidFill>
            </a:endParaRPr>
          </a:p>
          <a:p>
            <a:pPr algn="just"/>
            <a:endParaRPr lang="en-US" dirty="0">
              <a:solidFill>
                <a:srgbClr val="FF0000"/>
              </a:solidFill>
            </a:endParaRPr>
          </a:p>
          <a:p>
            <a:pPr algn="just"/>
            <a:endParaRPr lang="en-US" dirty="0">
              <a:solidFill>
                <a:srgbClr val="FF0000"/>
              </a:solidFill>
            </a:endParaRPr>
          </a:p>
          <a:p>
            <a:pPr algn="just"/>
            <a:endParaRPr lang="en-US" dirty="0">
              <a:solidFill>
                <a:srgbClr val="FF0000"/>
              </a:solidFill>
            </a:endParaRPr>
          </a:p>
          <a:p>
            <a:pPr algn="just"/>
            <a:endParaRPr lang="en-US" dirty="0">
              <a:solidFill>
                <a:srgbClr val="FF0000"/>
              </a:solidFill>
            </a:endParaRPr>
          </a:p>
          <a:p>
            <a:pPr algn="just"/>
            <a:r>
              <a:rPr lang="en-US" dirty="0"/>
              <a:t>So, in the majority of the real-world data sets, there’s not a </a:t>
            </a:r>
            <a:r>
              <a:rPr lang="en-US" dirty="0">
                <a:solidFill>
                  <a:srgbClr val="FF0000"/>
                </a:solidFill>
              </a:rPr>
              <a:t>clear elbow inflection </a:t>
            </a:r>
            <a:r>
              <a:rPr lang="en-US" dirty="0"/>
              <a:t>point to identify the right ‘K’ using the elbow method. This makes it easier to find the wrong K.</a:t>
            </a:r>
            <a:endParaRPr lang="en-IN" dirty="0"/>
          </a:p>
        </p:txBody>
      </p:sp>
      <p:pic>
        <p:nvPicPr>
          <p:cNvPr id="5" name="Picture 4">
            <a:extLst>
              <a:ext uri="{FF2B5EF4-FFF2-40B4-BE49-F238E27FC236}">
                <a16:creationId xmlns:a16="http://schemas.microsoft.com/office/drawing/2014/main" id="{964B64BE-6BB6-AB15-F7A6-84DAB6D2D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432" y="2215566"/>
            <a:ext cx="4876800" cy="2619375"/>
          </a:xfrm>
          <a:prstGeom prst="rect">
            <a:avLst/>
          </a:prstGeom>
        </p:spPr>
      </p:pic>
      <p:pic>
        <p:nvPicPr>
          <p:cNvPr id="7" name="Picture 6">
            <a:extLst>
              <a:ext uri="{FF2B5EF4-FFF2-40B4-BE49-F238E27FC236}">
                <a16:creationId xmlns:a16="http://schemas.microsoft.com/office/drawing/2014/main" id="{A1E0CAFD-E270-BDD5-B01D-59AFB7512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230" y="2119312"/>
            <a:ext cx="4876800" cy="2619375"/>
          </a:xfrm>
          <a:prstGeom prst="rect">
            <a:avLst/>
          </a:prstGeom>
        </p:spPr>
      </p:pic>
    </p:spTree>
    <p:extLst>
      <p:ext uri="{BB962C8B-B14F-4D97-AF65-F5344CB8AC3E}">
        <p14:creationId xmlns:p14="http://schemas.microsoft.com/office/powerpoint/2010/main" val="4007076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B543-0E65-603F-FC25-17097D750B52}"/>
              </a:ext>
            </a:extLst>
          </p:cNvPr>
          <p:cNvSpPr>
            <a:spLocks noGrp="1"/>
          </p:cNvSpPr>
          <p:nvPr>
            <p:ph type="title"/>
          </p:nvPr>
        </p:nvSpPr>
        <p:spPr/>
        <p:txBody>
          <a:bodyPr/>
          <a:lstStyle/>
          <a:p>
            <a:r>
              <a:rPr lang="en-IN" dirty="0"/>
              <a:t>How to decide K clusters?</a:t>
            </a:r>
          </a:p>
        </p:txBody>
      </p:sp>
      <p:sp>
        <p:nvSpPr>
          <p:cNvPr id="3" name="Content Placeholder 2">
            <a:extLst>
              <a:ext uri="{FF2B5EF4-FFF2-40B4-BE49-F238E27FC236}">
                <a16:creationId xmlns:a16="http://schemas.microsoft.com/office/drawing/2014/main" id="{1CC7A8E8-B7CE-48C1-8BAC-591B928F85A4}"/>
              </a:ext>
            </a:extLst>
          </p:cNvPr>
          <p:cNvSpPr>
            <a:spLocks noGrp="1"/>
          </p:cNvSpPr>
          <p:nvPr>
            <p:ph idx="1"/>
          </p:nvPr>
        </p:nvSpPr>
        <p:spPr>
          <a:xfrm>
            <a:off x="154005" y="750771"/>
            <a:ext cx="11906450" cy="5834756"/>
          </a:xfrm>
        </p:spPr>
        <p:txBody>
          <a:bodyPr/>
          <a:lstStyle/>
          <a:p>
            <a:r>
              <a:rPr lang="en-US" b="1" dirty="0"/>
              <a:t>Why the Silhouette Method Is Better Than the Elbow Method?</a:t>
            </a:r>
          </a:p>
          <a:p>
            <a:pPr lvl="1" algn="just"/>
            <a:r>
              <a:rPr lang="en-US" sz="1800" dirty="0"/>
              <a:t>The Silhouette score is a very useful method to find the number of K when the elbow method doesn’t show the elbow point.</a:t>
            </a:r>
          </a:p>
          <a:p>
            <a:pPr lvl="1" algn="just"/>
            <a:endParaRPr lang="en-US" sz="1800" dirty="0"/>
          </a:p>
          <a:p>
            <a:pPr lvl="1" algn="just"/>
            <a:r>
              <a:rPr lang="en-US" sz="1800" dirty="0"/>
              <a:t>The value of the Silhouette score ranges from -1 to 1. </a:t>
            </a:r>
          </a:p>
          <a:p>
            <a:pPr lvl="1" algn="just"/>
            <a:r>
              <a:rPr lang="en-US" sz="1800" b="1" dirty="0"/>
              <a:t>1: </a:t>
            </a:r>
            <a:r>
              <a:rPr lang="en-US" sz="1800" dirty="0"/>
              <a:t>Points are perfectly assigned in a cluster and clusters are easily distinguishable.</a:t>
            </a:r>
          </a:p>
          <a:p>
            <a:pPr lvl="1" algn="just"/>
            <a:r>
              <a:rPr lang="en-US" sz="1800" b="1" dirty="0"/>
              <a:t>0:</a:t>
            </a:r>
            <a:r>
              <a:rPr lang="en-US" sz="1800" dirty="0"/>
              <a:t> Clusters are overlapping.</a:t>
            </a:r>
          </a:p>
          <a:p>
            <a:pPr lvl="1" algn="just"/>
            <a:r>
              <a:rPr lang="en-US" sz="1800" b="1" dirty="0"/>
              <a:t>-1:</a:t>
            </a:r>
            <a:r>
              <a:rPr lang="en-US" sz="1800" dirty="0"/>
              <a:t> Points are wrongly assigned in a cluster.</a:t>
            </a:r>
          </a:p>
          <a:p>
            <a:pPr lvl="1" algn="just"/>
            <a:endParaRPr lang="en-US" sz="1800" dirty="0"/>
          </a:p>
          <a:p>
            <a:pPr lvl="1" algn="just"/>
            <a:endParaRPr lang="en-US" sz="1800" dirty="0"/>
          </a:p>
          <a:p>
            <a:pPr lvl="1" algn="just"/>
            <a:endParaRPr lang="en-US" sz="1800" dirty="0"/>
          </a:p>
          <a:p>
            <a:pPr lvl="1"/>
            <a:endParaRPr lang="en-US" b="1" dirty="0"/>
          </a:p>
        </p:txBody>
      </p:sp>
      <p:pic>
        <p:nvPicPr>
          <p:cNvPr id="6" name="Picture 5">
            <a:extLst>
              <a:ext uri="{FF2B5EF4-FFF2-40B4-BE49-F238E27FC236}">
                <a16:creationId xmlns:a16="http://schemas.microsoft.com/office/drawing/2014/main" id="{52BA02F7-B443-11AD-A3E6-25CD0607A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417" y="2861911"/>
            <a:ext cx="3819093" cy="3723616"/>
          </a:xfrm>
          <a:prstGeom prst="rect">
            <a:avLst/>
          </a:prstGeom>
        </p:spPr>
      </p:pic>
      <p:sp>
        <p:nvSpPr>
          <p:cNvPr id="8" name="Rectangle 1">
            <a:extLst>
              <a:ext uri="{FF2B5EF4-FFF2-40B4-BE49-F238E27FC236}">
                <a16:creationId xmlns:a16="http://schemas.microsoft.com/office/drawing/2014/main" id="{4C7C6BDA-D594-F912-07AB-F63BD7BB5D2E}"/>
              </a:ext>
            </a:extLst>
          </p:cNvPr>
          <p:cNvSpPr>
            <a:spLocks noChangeArrowheads="1"/>
          </p:cNvSpPr>
          <p:nvPr/>
        </p:nvSpPr>
        <p:spPr bwMode="auto">
          <a:xfrm>
            <a:off x="365760" y="3751877"/>
            <a:ext cx="757065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Silhouette Score = (b-a)/max(</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 average intra-cluster distance,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average distance between each point within a cluster.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 average inter-cluster distance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average distance between all clusters.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231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41A3-E0C8-46ED-97F2-E51646F8A157}"/>
              </a:ext>
            </a:extLst>
          </p:cNvPr>
          <p:cNvSpPr>
            <a:spLocks noGrp="1"/>
          </p:cNvSpPr>
          <p:nvPr>
            <p:ph type="title"/>
          </p:nvPr>
        </p:nvSpPr>
        <p:spPr/>
        <p:txBody>
          <a:bodyPr/>
          <a:lstStyle/>
          <a:p>
            <a:r>
              <a:rPr lang="en-GB" dirty="0"/>
              <a:t> </a:t>
            </a:r>
            <a:r>
              <a:rPr lang="en-IN" dirty="0"/>
              <a:t>Unit 5  </a:t>
            </a:r>
          </a:p>
        </p:txBody>
      </p:sp>
      <p:sp>
        <p:nvSpPr>
          <p:cNvPr id="4" name="TextBox 3">
            <a:extLst>
              <a:ext uri="{FF2B5EF4-FFF2-40B4-BE49-F238E27FC236}">
                <a16:creationId xmlns:a16="http://schemas.microsoft.com/office/drawing/2014/main" id="{9A1B3ED8-850A-0EEC-CECA-21007B5E59FF}"/>
              </a:ext>
            </a:extLst>
          </p:cNvPr>
          <p:cNvSpPr txBox="1"/>
          <p:nvPr/>
        </p:nvSpPr>
        <p:spPr>
          <a:xfrm>
            <a:off x="397163" y="1386017"/>
            <a:ext cx="11497988" cy="4154984"/>
          </a:xfrm>
          <a:prstGeom prst="rect">
            <a:avLst/>
          </a:prstGeom>
          <a:noFill/>
        </p:spPr>
        <p:txBody>
          <a:bodyPr wrap="square" rtlCol="0">
            <a:spAutoFit/>
          </a:bodyPr>
          <a:lstStyle/>
          <a:p>
            <a:r>
              <a:rPr lang="en-IN" sz="2400" b="1" dirty="0"/>
              <a:t>Unsupervised Learning</a:t>
            </a:r>
            <a:r>
              <a:rPr lang="en-IN" sz="2400" dirty="0"/>
              <a:t>- Overview, What Is Cluster Analysis, Different Types of Clustering’s, Different Types of Clusters</a:t>
            </a:r>
          </a:p>
          <a:p>
            <a:endParaRPr lang="en-IN" sz="2400" dirty="0"/>
          </a:p>
          <a:p>
            <a:pPr algn="just"/>
            <a:r>
              <a:rPr lang="en-IN" sz="2400" dirty="0">
                <a:solidFill>
                  <a:srgbClr val="C00000"/>
                </a:solidFill>
              </a:rPr>
              <a:t>K-means-The Basic K-means Algorithm, Additional Issues, Bisecting K-means, K-means and Different Types of Clusters, Strengths and Weaknesses, K-means as an Optimization Problem </a:t>
            </a:r>
          </a:p>
          <a:p>
            <a:endParaRPr lang="en-IN" sz="2400" dirty="0"/>
          </a:p>
          <a:p>
            <a:r>
              <a:rPr lang="en-IN" sz="2400" b="1" dirty="0"/>
              <a:t>Cluster Evaluation</a:t>
            </a:r>
            <a:r>
              <a:rPr lang="en-IN" sz="2400" dirty="0"/>
              <a:t>-Overview, Unsupervised Cluster Evaluation Using Cohesion and Separation, Unsupervised Cluster Evaluation Using the Proximity Matrix, Determining the Correct Number of Clusters, Supervised Measures of Cluster Validity, Assessing the Significance of Cluster Validity Measures, Choosing a Cluster Validity Measure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64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solidFill>
                  <a:srgbClr val="002060"/>
                </a:solidFill>
              </a:rPr>
              <a:t>Solutions to Initial Centroids Problem</a:t>
            </a:r>
          </a:p>
        </p:txBody>
      </p:sp>
      <p:sp>
        <p:nvSpPr>
          <p:cNvPr id="51203" name="Rectangle 3"/>
          <p:cNvSpPr>
            <a:spLocks noGrp="1" noChangeArrowheads="1"/>
          </p:cNvSpPr>
          <p:nvPr>
            <p:ph idx="1"/>
          </p:nvPr>
        </p:nvSpPr>
        <p:spPr/>
        <p:txBody>
          <a:bodyPr/>
          <a:lstStyle/>
          <a:p>
            <a:pPr algn="just">
              <a:lnSpc>
                <a:spcPct val="150000"/>
              </a:lnSpc>
            </a:pPr>
            <a:r>
              <a:rPr lang="en-US" altLang="en-US" sz="1800" dirty="0"/>
              <a:t>Multiple runs</a:t>
            </a:r>
          </a:p>
          <a:p>
            <a:pPr lvl="1" algn="just">
              <a:lnSpc>
                <a:spcPct val="150000"/>
              </a:lnSpc>
            </a:pPr>
            <a:r>
              <a:rPr lang="en-US" altLang="en-US" sz="1600" dirty="0"/>
              <a:t>Helps, but probability is not on your side</a:t>
            </a:r>
          </a:p>
          <a:p>
            <a:pPr algn="just">
              <a:lnSpc>
                <a:spcPct val="150000"/>
              </a:lnSpc>
            </a:pPr>
            <a:r>
              <a:rPr lang="en-US" altLang="en-US" sz="1800" dirty="0"/>
              <a:t>Sample and use hierarchical clustering to determine initial centroids</a:t>
            </a:r>
          </a:p>
          <a:p>
            <a:pPr algn="just">
              <a:lnSpc>
                <a:spcPct val="150000"/>
              </a:lnSpc>
            </a:pPr>
            <a:r>
              <a:rPr lang="en-US" altLang="en-US" sz="1800" dirty="0"/>
              <a:t>Select more than k initial centroids and then select among these initial centroids</a:t>
            </a:r>
          </a:p>
          <a:p>
            <a:pPr lvl="1" algn="just">
              <a:lnSpc>
                <a:spcPct val="150000"/>
              </a:lnSpc>
            </a:pPr>
            <a:r>
              <a:rPr lang="en-US" altLang="en-US" sz="1600" dirty="0"/>
              <a:t>Select most widely separated</a:t>
            </a:r>
          </a:p>
          <a:p>
            <a:pPr algn="just">
              <a:lnSpc>
                <a:spcPct val="150000"/>
              </a:lnSpc>
            </a:pPr>
            <a:r>
              <a:rPr lang="en-US" altLang="en-US" sz="1800" dirty="0"/>
              <a:t>Post-processing</a:t>
            </a:r>
          </a:p>
          <a:p>
            <a:pPr algn="just">
              <a:lnSpc>
                <a:spcPct val="150000"/>
              </a:lnSpc>
            </a:pPr>
            <a:r>
              <a:rPr lang="en-US" altLang="en-US" sz="1800" dirty="0"/>
              <a:t>Bisecting K-means</a:t>
            </a:r>
          </a:p>
          <a:p>
            <a:pPr lvl="1" algn="just">
              <a:lnSpc>
                <a:spcPct val="150000"/>
              </a:lnSpc>
            </a:pPr>
            <a:r>
              <a:rPr lang="en-US" altLang="en-US" sz="1600" dirty="0"/>
              <a:t>Not as susceptible to initialization issues</a:t>
            </a:r>
          </a:p>
        </p:txBody>
      </p:sp>
    </p:spTree>
    <p:extLst>
      <p:ext uri="{BB962C8B-B14F-4D97-AF65-F5344CB8AC3E}">
        <p14:creationId xmlns:p14="http://schemas.microsoft.com/office/powerpoint/2010/main" val="112824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0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solidFill>
                  <a:srgbClr val="002060"/>
                </a:solidFill>
              </a:rPr>
              <a:t>Pre-processing and Post-processing</a:t>
            </a:r>
          </a:p>
        </p:txBody>
      </p:sp>
      <p:sp>
        <p:nvSpPr>
          <p:cNvPr id="54275" name="Rectangle 3"/>
          <p:cNvSpPr>
            <a:spLocks noGrp="1" noChangeArrowheads="1"/>
          </p:cNvSpPr>
          <p:nvPr>
            <p:ph idx="1"/>
          </p:nvPr>
        </p:nvSpPr>
        <p:spPr/>
        <p:txBody>
          <a:bodyPr>
            <a:normAutofit/>
          </a:bodyPr>
          <a:lstStyle/>
          <a:p>
            <a:pPr>
              <a:lnSpc>
                <a:spcPct val="150000"/>
              </a:lnSpc>
            </a:pPr>
            <a:r>
              <a:rPr lang="en-US" altLang="en-US" sz="2000" dirty="0"/>
              <a:t>Pre-processing</a:t>
            </a:r>
          </a:p>
          <a:p>
            <a:pPr lvl="1">
              <a:lnSpc>
                <a:spcPct val="150000"/>
              </a:lnSpc>
            </a:pPr>
            <a:r>
              <a:rPr lang="en-US" altLang="en-US" sz="1800" dirty="0"/>
              <a:t>Normalize the data</a:t>
            </a:r>
          </a:p>
          <a:p>
            <a:pPr lvl="1">
              <a:lnSpc>
                <a:spcPct val="150000"/>
              </a:lnSpc>
            </a:pPr>
            <a:r>
              <a:rPr lang="en-US" altLang="en-US" sz="1800" dirty="0"/>
              <a:t>Eliminate outliers</a:t>
            </a:r>
          </a:p>
          <a:p>
            <a:pPr lvl="4">
              <a:lnSpc>
                <a:spcPct val="150000"/>
              </a:lnSpc>
            </a:pPr>
            <a:endParaRPr lang="en-US" altLang="en-US" sz="600" dirty="0">
              <a:latin typeface="Times New Roman" pitchFamily="18" charset="0"/>
            </a:endParaRPr>
          </a:p>
          <a:p>
            <a:pPr>
              <a:lnSpc>
                <a:spcPct val="150000"/>
              </a:lnSpc>
            </a:pPr>
            <a:r>
              <a:rPr lang="en-US" altLang="en-US" sz="2000" dirty="0"/>
              <a:t>Post-processing</a:t>
            </a:r>
          </a:p>
          <a:p>
            <a:pPr lvl="1">
              <a:lnSpc>
                <a:spcPct val="150000"/>
              </a:lnSpc>
            </a:pPr>
            <a:r>
              <a:rPr lang="en-US" altLang="en-US" sz="1800" dirty="0"/>
              <a:t>Eliminate small clusters that may represent outliers</a:t>
            </a:r>
          </a:p>
          <a:p>
            <a:pPr lvl="1">
              <a:lnSpc>
                <a:spcPct val="150000"/>
              </a:lnSpc>
            </a:pPr>
            <a:r>
              <a:rPr lang="en-US" altLang="en-US" sz="1800" dirty="0"/>
              <a:t>Split ‘loose’ clusters, i.e., clusters with relatively high SSE</a:t>
            </a:r>
          </a:p>
          <a:p>
            <a:pPr lvl="1">
              <a:lnSpc>
                <a:spcPct val="150000"/>
              </a:lnSpc>
            </a:pPr>
            <a:r>
              <a:rPr lang="en-US" altLang="en-US" sz="1800" dirty="0"/>
              <a:t>Merge clusters that are ‘close’ and that have relatively low SSE</a:t>
            </a:r>
          </a:p>
          <a:p>
            <a:pPr lvl="1">
              <a:lnSpc>
                <a:spcPct val="150000"/>
              </a:lnSpc>
            </a:pPr>
            <a:r>
              <a:rPr lang="en-US" altLang="en-US" sz="1800" dirty="0"/>
              <a:t>Can use these steps during the clustering process</a:t>
            </a:r>
          </a:p>
          <a:p>
            <a:pPr lvl="2">
              <a:lnSpc>
                <a:spcPct val="150000"/>
              </a:lnSpc>
            </a:pPr>
            <a:r>
              <a:rPr lang="en-US" altLang="en-US" sz="1600" dirty="0"/>
              <a:t> ISODATA</a:t>
            </a:r>
          </a:p>
        </p:txBody>
      </p:sp>
    </p:spTree>
    <p:extLst>
      <p:ext uri="{BB962C8B-B14F-4D97-AF65-F5344CB8AC3E}">
        <p14:creationId xmlns:p14="http://schemas.microsoft.com/office/powerpoint/2010/main" val="4120417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Bisecting K-means</a:t>
            </a:r>
          </a:p>
        </p:txBody>
      </p:sp>
      <p:sp>
        <p:nvSpPr>
          <p:cNvPr id="55299" name="Rectangle 3"/>
          <p:cNvSpPr>
            <a:spLocks noGrp="1" noChangeArrowheads="1"/>
          </p:cNvSpPr>
          <p:nvPr>
            <p:ph idx="1"/>
          </p:nvPr>
        </p:nvSpPr>
        <p:spPr>
          <a:xfrm>
            <a:off x="2163763" y="1143000"/>
            <a:ext cx="8001000" cy="1447800"/>
          </a:xfrm>
        </p:spPr>
        <p:txBody>
          <a:bodyPr/>
          <a:lstStyle/>
          <a:p>
            <a:pPr marL="533400" indent="-533400">
              <a:spcBef>
                <a:spcPct val="20000"/>
              </a:spcBef>
            </a:pPr>
            <a:r>
              <a:rPr lang="en-US" altLang="en-US" dirty="0"/>
              <a:t>Bisecting K-means algorithm</a:t>
            </a:r>
          </a:p>
          <a:p>
            <a:pPr marL="990600" lvl="1" indent="-533400">
              <a:spcBef>
                <a:spcPct val="20000"/>
              </a:spcBef>
            </a:pPr>
            <a:r>
              <a:rPr lang="en-US" altLang="en-US" sz="2000" dirty="0"/>
              <a:t>Variant of K-means that can produce a </a:t>
            </a:r>
            <a:r>
              <a:rPr lang="en-US" altLang="en-US" sz="2000" dirty="0" err="1"/>
              <a:t>partitional</a:t>
            </a:r>
            <a:r>
              <a:rPr lang="en-US" altLang="en-US" sz="2000" dirty="0"/>
              <a:t> or a hierarchical clustering</a:t>
            </a:r>
          </a:p>
          <a:p>
            <a:pPr marL="990600" lvl="1" indent="-533400">
              <a:spcBef>
                <a:spcPct val="20000"/>
              </a:spcBef>
            </a:pPr>
            <a:endParaRPr lang="en-US" altLang="en-US" sz="2000" dirty="0"/>
          </a:p>
          <a:p>
            <a:pPr marL="990600" lvl="1" indent="-533400">
              <a:spcBef>
                <a:spcPct val="20000"/>
              </a:spcBef>
              <a:buNone/>
            </a:pPr>
            <a:endParaRPr lang="en-US" altLang="en-US" sz="2000" dirty="0"/>
          </a:p>
        </p:txBody>
      </p:sp>
      <p:graphicFrame>
        <p:nvGraphicFramePr>
          <p:cNvPr id="55300" name="Object 4"/>
          <p:cNvGraphicFramePr>
            <a:graphicFrameLocks noChangeAspect="1"/>
          </p:cNvGraphicFramePr>
          <p:nvPr/>
        </p:nvGraphicFramePr>
        <p:xfrm>
          <a:off x="1752600" y="2971800"/>
          <a:ext cx="8694738" cy="2598738"/>
        </p:xfrm>
        <a:graphic>
          <a:graphicData uri="http://schemas.openxmlformats.org/presentationml/2006/ole">
            <mc:AlternateContent xmlns:mc="http://schemas.openxmlformats.org/markup-compatibility/2006">
              <mc:Choice xmlns:v="urn:schemas-microsoft-com:vml" Requires="v">
                <p:oleObj name="Bitmap Image" r:id="rId2" imgW="8695174" imgH="3132091" progId="Paint.Picture">
                  <p:embed/>
                </p:oleObj>
              </mc:Choice>
              <mc:Fallback>
                <p:oleObj name="Bitmap Image" r:id="rId2" imgW="8695174" imgH="3132091"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t="17029"/>
                      <a:stretch>
                        <a:fillRect/>
                      </a:stretch>
                    </p:blipFill>
                    <p:spPr bwMode="auto">
                      <a:xfrm>
                        <a:off x="1752600" y="2971800"/>
                        <a:ext cx="8694738" cy="259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46868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5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0763"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1219200"/>
            <a:ext cx="6700838"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32" name="Rectangle 12"/>
          <p:cNvSpPr>
            <a:spLocks noGrp="1" noChangeArrowheads="1"/>
          </p:cNvSpPr>
          <p:nvPr>
            <p:ph type="title"/>
          </p:nvPr>
        </p:nvSpPr>
        <p:spPr>
          <a:xfrm>
            <a:off x="1905000" y="152400"/>
            <a:ext cx="8280400" cy="552450"/>
          </a:xfrm>
        </p:spPr>
        <p:txBody>
          <a:bodyPr/>
          <a:lstStyle/>
          <a:p>
            <a:r>
              <a:rPr lang="en-US" altLang="en-US" sz="2800">
                <a:solidFill>
                  <a:srgbClr val="002060"/>
                </a:solidFill>
              </a:rPr>
              <a:t>Bisecting K-means Example</a:t>
            </a:r>
          </a:p>
        </p:txBody>
      </p:sp>
    </p:spTree>
    <p:extLst>
      <p:ext uri="{BB962C8B-B14F-4D97-AF65-F5344CB8AC3E}">
        <p14:creationId xmlns:p14="http://schemas.microsoft.com/office/powerpoint/2010/main" val="3954558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107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107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107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107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1075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6107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61076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61076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610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solidFill>
                  <a:srgbClr val="002060"/>
                </a:solidFill>
              </a:rPr>
              <a:t>Limitations of K-means</a:t>
            </a:r>
          </a:p>
        </p:txBody>
      </p:sp>
      <p:sp>
        <p:nvSpPr>
          <p:cNvPr id="57347" name="Rectangle 3"/>
          <p:cNvSpPr>
            <a:spLocks noGrp="1" noChangeArrowheads="1"/>
          </p:cNvSpPr>
          <p:nvPr>
            <p:ph idx="1"/>
          </p:nvPr>
        </p:nvSpPr>
        <p:spPr/>
        <p:txBody>
          <a:bodyPr/>
          <a:lstStyle/>
          <a:p>
            <a:pPr algn="just">
              <a:lnSpc>
                <a:spcPct val="150000"/>
              </a:lnSpc>
            </a:pPr>
            <a:r>
              <a:rPr lang="en-US" altLang="en-US" sz="2400" dirty="0"/>
              <a:t>K-means has problems when clusters are of differing </a:t>
            </a:r>
          </a:p>
          <a:p>
            <a:pPr lvl="1" algn="just">
              <a:lnSpc>
                <a:spcPct val="150000"/>
              </a:lnSpc>
            </a:pPr>
            <a:r>
              <a:rPr lang="en-US" altLang="en-US" sz="2000" dirty="0"/>
              <a:t>Sizes</a:t>
            </a:r>
          </a:p>
          <a:p>
            <a:pPr lvl="1" algn="just">
              <a:lnSpc>
                <a:spcPct val="150000"/>
              </a:lnSpc>
            </a:pPr>
            <a:r>
              <a:rPr lang="en-US" altLang="en-US" sz="2000" dirty="0"/>
              <a:t>Densities</a:t>
            </a:r>
          </a:p>
          <a:p>
            <a:pPr lvl="1" algn="just">
              <a:lnSpc>
                <a:spcPct val="150000"/>
              </a:lnSpc>
            </a:pPr>
            <a:r>
              <a:rPr lang="en-US" altLang="en-US" sz="2000" dirty="0"/>
              <a:t>Non-globular shapes</a:t>
            </a:r>
          </a:p>
          <a:p>
            <a:pPr algn="just">
              <a:lnSpc>
                <a:spcPct val="150000"/>
              </a:lnSpc>
            </a:pPr>
            <a:endParaRPr lang="en-US" altLang="en-US" sz="2400" dirty="0"/>
          </a:p>
          <a:p>
            <a:pPr algn="just">
              <a:lnSpc>
                <a:spcPct val="150000"/>
              </a:lnSpc>
            </a:pPr>
            <a:r>
              <a:rPr lang="en-US" altLang="en-US" sz="2400" dirty="0"/>
              <a:t>K-means has problems when the data contains outliers.</a:t>
            </a:r>
          </a:p>
        </p:txBody>
      </p:sp>
    </p:spTree>
    <p:extLst>
      <p:ext uri="{BB962C8B-B14F-4D97-AF65-F5344CB8AC3E}">
        <p14:creationId xmlns:p14="http://schemas.microsoft.com/office/powerpoint/2010/main" val="1039807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954212" y="0"/>
            <a:ext cx="8280400" cy="552450"/>
          </a:xfrm>
        </p:spPr>
        <p:txBody>
          <a:bodyPr/>
          <a:lstStyle/>
          <a:p>
            <a:r>
              <a:rPr lang="en-US" altLang="en-US" sz="2800" dirty="0">
                <a:solidFill>
                  <a:srgbClr val="002060"/>
                </a:solidFill>
              </a:rPr>
              <a:t>Limitations of K-means: Differing Sizes</a:t>
            </a:r>
          </a:p>
        </p:txBody>
      </p:sp>
      <p:sp>
        <p:nvSpPr>
          <p:cNvPr id="58371"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a:p>
          <a:p>
            <a:pPr marL="990600" lvl="1" indent="-533400">
              <a:spcBef>
                <a:spcPct val="20000"/>
              </a:spcBef>
            </a:pPr>
            <a:endParaRPr lang="en-US" altLang="en-US"/>
          </a:p>
          <a:p>
            <a:pPr marL="990600" lvl="1" indent="-533400">
              <a:spcBef>
                <a:spcPct val="20000"/>
              </a:spcBef>
            </a:pPr>
            <a:endParaRPr lang="en-US" altLang="en-US" sz="2000"/>
          </a:p>
          <a:p>
            <a:pPr marL="990600" lvl="1" indent="-533400">
              <a:spcBef>
                <a:spcPct val="20000"/>
              </a:spcBef>
              <a:buNone/>
            </a:pPr>
            <a:endParaRPr lang="en-US" altLang="en-US" sz="2000"/>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2"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2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4" name="Text Box 6"/>
          <p:cNvSpPr txBox="1">
            <a:spLocks noChangeArrowheads="1"/>
          </p:cNvSpPr>
          <p:nvPr/>
        </p:nvSpPr>
        <p:spPr bwMode="auto">
          <a:xfrm>
            <a:off x="2971800" y="4953001"/>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dirty="0"/>
              <a:t>Original Points</a:t>
            </a:r>
          </a:p>
        </p:txBody>
      </p:sp>
      <p:sp>
        <p:nvSpPr>
          <p:cNvPr id="1612807" name="Rectangle 7"/>
          <p:cNvSpPr>
            <a:spLocks noChangeArrowheads="1"/>
          </p:cNvSpPr>
          <p:nvPr/>
        </p:nvSpPr>
        <p:spPr bwMode="auto">
          <a:xfrm>
            <a:off x="7207250" y="4967287"/>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dirty="0"/>
              <a:t>K-means (3 Clusters)</a:t>
            </a:r>
          </a:p>
        </p:txBody>
      </p:sp>
    </p:spTree>
    <p:extLst>
      <p:ext uri="{BB962C8B-B14F-4D97-AF65-F5344CB8AC3E}">
        <p14:creationId xmlns:p14="http://schemas.microsoft.com/office/powerpoint/2010/main" val="147134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28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2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280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Limitations of K-means: Differing Density</a:t>
            </a:r>
          </a:p>
        </p:txBody>
      </p:sp>
      <p:sp>
        <p:nvSpPr>
          <p:cNvPr id="59395"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a:p>
          <a:p>
            <a:pPr marL="990600" lvl="1" indent="-533400">
              <a:spcBef>
                <a:spcPct val="20000"/>
              </a:spcBef>
            </a:pPr>
            <a:endParaRPr lang="en-US" altLang="en-US"/>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59396" name="Text Box 4"/>
          <p:cNvSpPr txBox="1">
            <a:spLocks noChangeArrowheads="1"/>
          </p:cNvSpPr>
          <p:nvPr/>
        </p:nvSpPr>
        <p:spPr bwMode="auto">
          <a:xfrm>
            <a:off x="2286000" y="4953001"/>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p:pic>
        <p:nvPicPr>
          <p:cNvPr id="593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3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3831" name="Rectangle 7"/>
          <p:cNvSpPr>
            <a:spLocks noChangeArrowheads="1"/>
          </p:cNvSpPr>
          <p:nvPr/>
        </p:nvSpPr>
        <p:spPr bwMode="auto">
          <a:xfrm>
            <a:off x="6858000" y="4902200"/>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K-means (3 Clusters)</a:t>
            </a:r>
          </a:p>
        </p:txBody>
      </p:sp>
    </p:spTree>
    <p:extLst>
      <p:ext uri="{BB962C8B-B14F-4D97-AF65-F5344CB8AC3E}">
        <p14:creationId xmlns:p14="http://schemas.microsoft.com/office/powerpoint/2010/main" val="399954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38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3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38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752600" y="152400"/>
            <a:ext cx="8610600" cy="552450"/>
          </a:xfrm>
        </p:spPr>
        <p:txBody>
          <a:bodyPr/>
          <a:lstStyle/>
          <a:p>
            <a:r>
              <a:rPr lang="en-US" altLang="en-US" sz="2800" dirty="0">
                <a:solidFill>
                  <a:srgbClr val="002060"/>
                </a:solidFill>
              </a:rPr>
              <a:t>Limitations of K-means: Non-globular Shapes</a:t>
            </a:r>
          </a:p>
        </p:txBody>
      </p:sp>
      <p:sp>
        <p:nvSpPr>
          <p:cNvPr id="60419"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a:p>
          <a:p>
            <a:pPr marL="990600" lvl="1" indent="-533400">
              <a:spcBef>
                <a:spcPct val="20000"/>
              </a:spcBef>
            </a:pPr>
            <a:endParaRPr lang="en-US" altLang="en-US"/>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60420" name="Text Box 4"/>
          <p:cNvSpPr txBox="1">
            <a:spLocks noChangeArrowheads="1"/>
          </p:cNvSpPr>
          <p:nvPr/>
        </p:nvSpPr>
        <p:spPr bwMode="auto">
          <a:xfrm>
            <a:off x="2667000" y="4876801"/>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p:pic>
        <p:nvPicPr>
          <p:cNvPr id="604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148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2192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4855" name="Rectangle 7"/>
          <p:cNvSpPr>
            <a:spLocks noChangeArrowheads="1"/>
          </p:cNvSpPr>
          <p:nvPr/>
        </p:nvSpPr>
        <p:spPr bwMode="auto">
          <a:xfrm>
            <a:off x="6858000" y="4902200"/>
            <a:ext cx="2364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K-means (2 Clusters)</a:t>
            </a:r>
          </a:p>
        </p:txBody>
      </p:sp>
    </p:spTree>
    <p:extLst>
      <p:ext uri="{BB962C8B-B14F-4D97-AF65-F5344CB8AC3E}">
        <p14:creationId xmlns:p14="http://schemas.microsoft.com/office/powerpoint/2010/main" val="229435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48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4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48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752600" y="152400"/>
            <a:ext cx="8686800" cy="552450"/>
          </a:xfrm>
        </p:spPr>
        <p:txBody>
          <a:bodyPr/>
          <a:lstStyle/>
          <a:p>
            <a:r>
              <a:rPr lang="en-US" altLang="en-US" sz="2800" dirty="0">
                <a:solidFill>
                  <a:srgbClr val="002060"/>
                </a:solidFill>
              </a:rPr>
              <a:t>Overcoming K-means Limitations</a:t>
            </a:r>
          </a:p>
        </p:txBody>
      </p:sp>
      <p:sp>
        <p:nvSpPr>
          <p:cNvPr id="61443"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a:p>
          <a:p>
            <a:pPr marL="990600" lvl="1" indent="-533400">
              <a:spcBef>
                <a:spcPct val="20000"/>
              </a:spcBef>
            </a:pPr>
            <a:endParaRPr lang="en-US" altLang="en-US"/>
          </a:p>
          <a:p>
            <a:pPr marL="990600" lvl="1" indent="-533400">
              <a:spcBef>
                <a:spcPct val="20000"/>
              </a:spcBef>
            </a:pPr>
            <a:endParaRPr lang="en-US" altLang="en-US" sz="2000"/>
          </a:p>
          <a:p>
            <a:pPr marL="990600" lvl="1" indent="-533400">
              <a:spcBef>
                <a:spcPct val="20000"/>
              </a:spcBef>
              <a:buNone/>
            </a:pPr>
            <a:endParaRPr lang="en-US" altLang="en-US" sz="2000"/>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5" name="Text Box 5"/>
          <p:cNvSpPr txBox="1">
            <a:spLocks noChangeArrowheads="1"/>
          </p:cNvSpPr>
          <p:nvPr/>
        </p:nvSpPr>
        <p:spPr bwMode="auto">
          <a:xfrm>
            <a:off x="2286000" y="4953001"/>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				K-means Clusters</a:t>
            </a:r>
          </a:p>
        </p:txBody>
      </p:sp>
      <p:pic>
        <p:nvPicPr>
          <p:cNvPr id="614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7" name="Rectangle 7"/>
          <p:cNvSpPr>
            <a:spLocks noChangeArrowheads="1"/>
          </p:cNvSpPr>
          <p:nvPr/>
        </p:nvSpPr>
        <p:spPr bwMode="auto">
          <a:xfrm>
            <a:off x="2667000" y="5562601"/>
            <a:ext cx="6553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marL="342900" indent="-342900">
              <a:spcBef>
                <a:spcPct val="0"/>
              </a:spcBef>
              <a:spcAft>
                <a:spcPct val="0"/>
              </a:spcAft>
              <a:buClrTx/>
              <a:buSzTx/>
            </a:pPr>
            <a:r>
              <a:rPr lang="en-US" altLang="en-US" sz="2000" dirty="0"/>
              <a:t>One solution is to use many clusters.</a:t>
            </a:r>
          </a:p>
          <a:p>
            <a:pPr marL="800100" lvl="1" indent="-342900">
              <a:spcBef>
                <a:spcPct val="0"/>
              </a:spcBef>
              <a:spcAft>
                <a:spcPct val="0"/>
              </a:spcAft>
              <a:buClrTx/>
              <a:buSzTx/>
            </a:pPr>
            <a:r>
              <a:rPr lang="en-US" altLang="en-US" sz="1600" dirty="0"/>
              <a:t>Find parts of clusters, but need to put together.</a:t>
            </a:r>
          </a:p>
        </p:txBody>
      </p:sp>
    </p:spTree>
    <p:extLst>
      <p:ext uri="{BB962C8B-B14F-4D97-AF65-F5344CB8AC3E}">
        <p14:creationId xmlns:p14="http://schemas.microsoft.com/office/powerpoint/2010/main" val="705800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905000" y="152400"/>
            <a:ext cx="8280400" cy="552450"/>
          </a:xfrm>
        </p:spPr>
        <p:txBody>
          <a:bodyPr/>
          <a:lstStyle/>
          <a:p>
            <a:r>
              <a:rPr lang="en-US" altLang="en-US" sz="2800" dirty="0">
                <a:solidFill>
                  <a:srgbClr val="002060"/>
                </a:solidFill>
              </a:rPr>
              <a:t>Overcoming K-means Limitations</a:t>
            </a:r>
          </a:p>
        </p:txBody>
      </p:sp>
      <p:sp>
        <p:nvSpPr>
          <p:cNvPr id="62467"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a:p>
          <a:p>
            <a:pPr marL="990600" lvl="1" indent="-533400">
              <a:spcBef>
                <a:spcPct val="20000"/>
              </a:spcBef>
            </a:pPr>
            <a:endParaRPr lang="en-US" altLang="en-US"/>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62468" name="Text Box 4"/>
          <p:cNvSpPr txBox="1">
            <a:spLocks noChangeArrowheads="1"/>
          </p:cNvSpPr>
          <p:nvPr/>
        </p:nvSpPr>
        <p:spPr bwMode="auto">
          <a:xfrm>
            <a:off x="2286000" y="4953001"/>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				K-means Clusters</a:t>
            </a:r>
          </a:p>
        </p:txBody>
      </p:sp>
      <p:pic>
        <p:nvPicPr>
          <p:cNvPr id="624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5240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a:spLocks noChangeArrowheads="1"/>
          </p:cNvSpPr>
          <p:nvPr/>
        </p:nvSpPr>
        <p:spPr bwMode="auto">
          <a:xfrm>
            <a:off x="2667000" y="5562601"/>
            <a:ext cx="6553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marL="342900" indent="-342900">
              <a:spcBef>
                <a:spcPct val="0"/>
              </a:spcBef>
              <a:spcAft>
                <a:spcPct val="0"/>
              </a:spcAft>
              <a:buClrTx/>
              <a:buSzTx/>
            </a:pPr>
            <a:r>
              <a:rPr lang="en-US" altLang="en-US" sz="2000" dirty="0"/>
              <a:t>One solution is to use many clusters.</a:t>
            </a:r>
          </a:p>
          <a:p>
            <a:pPr marL="800100" lvl="1" indent="-342900">
              <a:spcBef>
                <a:spcPct val="0"/>
              </a:spcBef>
              <a:spcAft>
                <a:spcPct val="0"/>
              </a:spcAft>
              <a:buClrTx/>
              <a:buSzTx/>
            </a:pPr>
            <a:r>
              <a:rPr lang="en-US" altLang="en-US" sz="1600" dirty="0"/>
              <a:t>Find parts of clusters, but need to put together.</a:t>
            </a:r>
          </a:p>
        </p:txBody>
      </p:sp>
    </p:spTree>
    <p:extLst>
      <p:ext uri="{BB962C8B-B14F-4D97-AF65-F5344CB8AC3E}">
        <p14:creationId xmlns:p14="http://schemas.microsoft.com/office/powerpoint/2010/main" val="384303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09800" y="3181350"/>
            <a:ext cx="7772400" cy="781050"/>
          </a:xfrm>
        </p:spPr>
        <p:txBody>
          <a:bodyPr>
            <a:normAutofit fontScale="90000"/>
          </a:bodyPr>
          <a:lstStyle/>
          <a:p>
            <a:pPr marL="342900" indent="-342900">
              <a:lnSpc>
                <a:spcPct val="150000"/>
              </a:lnSpc>
              <a:spcBef>
                <a:spcPts val="0"/>
              </a:spcBef>
            </a:pPr>
            <a:r>
              <a:rPr lang="en-US" altLang="en-US" sz="4800" dirty="0">
                <a:solidFill>
                  <a:srgbClr val="002060"/>
                </a:solidFill>
              </a:rPr>
              <a:t>Partitional Clustering</a:t>
            </a:r>
          </a:p>
        </p:txBody>
      </p:sp>
    </p:spTree>
    <p:extLst>
      <p:ext uri="{BB962C8B-B14F-4D97-AF65-F5344CB8AC3E}">
        <p14:creationId xmlns:p14="http://schemas.microsoft.com/office/powerpoint/2010/main" val="2562922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752600" y="152400"/>
            <a:ext cx="8610600" cy="552450"/>
          </a:xfrm>
        </p:spPr>
        <p:txBody>
          <a:bodyPr/>
          <a:lstStyle/>
          <a:p>
            <a:r>
              <a:rPr lang="en-US" altLang="en-US" sz="2800" dirty="0">
                <a:solidFill>
                  <a:srgbClr val="002060"/>
                </a:solidFill>
              </a:rPr>
              <a:t>Overcoming K-means Limitations</a:t>
            </a:r>
          </a:p>
        </p:txBody>
      </p:sp>
      <p:sp>
        <p:nvSpPr>
          <p:cNvPr id="63491" name="Rectangle 3"/>
          <p:cNvSpPr>
            <a:spLocks noGrp="1" noChangeArrowheads="1"/>
          </p:cNvSpPr>
          <p:nvPr>
            <p:ph idx="1"/>
          </p:nvPr>
        </p:nvSpPr>
        <p:spPr>
          <a:xfrm>
            <a:off x="2163763" y="1143001"/>
            <a:ext cx="8001000" cy="976313"/>
          </a:xfrm>
        </p:spPr>
        <p:txBody>
          <a:bodyPr/>
          <a:lstStyle/>
          <a:p>
            <a:pPr marL="533400" indent="-533400">
              <a:spcBef>
                <a:spcPct val="20000"/>
              </a:spcBef>
              <a:buNone/>
            </a:pPr>
            <a:endParaRPr lang="en-US" altLang="en-US"/>
          </a:p>
          <a:p>
            <a:pPr marL="990600" lvl="1" indent="-533400">
              <a:spcBef>
                <a:spcPct val="20000"/>
              </a:spcBef>
            </a:pPr>
            <a:endParaRPr lang="en-US" altLang="en-US"/>
          </a:p>
          <a:p>
            <a:pPr marL="990600" lvl="1" indent="-533400">
              <a:spcBef>
                <a:spcPct val="20000"/>
              </a:spcBef>
            </a:pPr>
            <a:endParaRPr lang="en-US" altLang="en-US" sz="2000"/>
          </a:p>
          <a:p>
            <a:pPr marL="990600" lvl="1" indent="-533400">
              <a:spcBef>
                <a:spcPct val="20000"/>
              </a:spcBef>
              <a:buNone/>
            </a:pPr>
            <a:endParaRPr lang="en-US" altLang="en-US" sz="2000"/>
          </a:p>
        </p:txBody>
      </p:sp>
      <p:sp>
        <p:nvSpPr>
          <p:cNvPr id="63492" name="Text Box 4"/>
          <p:cNvSpPr txBox="1">
            <a:spLocks noChangeArrowheads="1"/>
          </p:cNvSpPr>
          <p:nvPr/>
        </p:nvSpPr>
        <p:spPr bwMode="auto">
          <a:xfrm>
            <a:off x="2667000" y="4876801"/>
            <a:ext cx="769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				K-means Clusters</a:t>
            </a:r>
          </a:p>
        </p:txBody>
      </p:sp>
      <p:pic>
        <p:nvPicPr>
          <p:cNvPr id="634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426878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614" y="1219200"/>
            <a:ext cx="426878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a:spLocks noChangeArrowheads="1"/>
          </p:cNvSpPr>
          <p:nvPr/>
        </p:nvSpPr>
        <p:spPr bwMode="auto">
          <a:xfrm>
            <a:off x="2667000" y="5562601"/>
            <a:ext cx="6553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marL="342900" indent="-342900">
              <a:spcBef>
                <a:spcPct val="0"/>
              </a:spcBef>
              <a:spcAft>
                <a:spcPct val="0"/>
              </a:spcAft>
              <a:buClrTx/>
              <a:buSzTx/>
            </a:pPr>
            <a:r>
              <a:rPr lang="en-US" altLang="en-US" sz="2000" dirty="0"/>
              <a:t>One solution is to use many clusters.</a:t>
            </a:r>
          </a:p>
          <a:p>
            <a:pPr marL="800100" lvl="1" indent="-342900">
              <a:spcBef>
                <a:spcPct val="0"/>
              </a:spcBef>
              <a:spcAft>
                <a:spcPct val="0"/>
              </a:spcAft>
              <a:buClrTx/>
              <a:buSzTx/>
            </a:pPr>
            <a:r>
              <a:rPr lang="en-US" altLang="en-US" sz="1600" dirty="0"/>
              <a:t>Find parts of clusters, but need to put together.</a:t>
            </a:r>
          </a:p>
        </p:txBody>
      </p:sp>
    </p:spTree>
    <p:extLst>
      <p:ext uri="{BB962C8B-B14F-4D97-AF65-F5344CB8AC3E}">
        <p14:creationId xmlns:p14="http://schemas.microsoft.com/office/powerpoint/2010/main" val="128375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1792941" y="0"/>
            <a:ext cx="8566150" cy="609600"/>
          </a:xfrm>
        </p:spPr>
        <p:txBody>
          <a:bodyPr/>
          <a:lstStyle/>
          <a:p>
            <a:pPr eaLnBrk="1" hangingPunct="1"/>
            <a:r>
              <a:rPr lang="en-US" altLang="en-US" sz="2800" dirty="0">
                <a:solidFill>
                  <a:srgbClr val="002060"/>
                </a:solidFill>
              </a:rPr>
              <a:t>Limitations of K-means: </a:t>
            </a:r>
            <a:r>
              <a:rPr lang="en-US" altLang="ko-KR" sz="2800" dirty="0">
                <a:solidFill>
                  <a:srgbClr val="002060"/>
                </a:solidFill>
                <a:ea typeface="Gulim" pitchFamily="34" charset="-127"/>
              </a:rPr>
              <a:t>Outlier Problem </a:t>
            </a:r>
            <a:endParaRPr lang="en-US" altLang="en-US" sz="2800" dirty="0">
              <a:solidFill>
                <a:srgbClr val="002060"/>
              </a:solidFill>
              <a:ea typeface="Gulim" pitchFamily="34" charset="-127"/>
            </a:endParaRPr>
          </a:p>
        </p:txBody>
      </p:sp>
      <p:sp>
        <p:nvSpPr>
          <p:cNvPr id="64515" name="Rectangle 1027"/>
          <p:cNvSpPr>
            <a:spLocks noGrp="1" noChangeArrowheads="1"/>
          </p:cNvSpPr>
          <p:nvPr>
            <p:ph idx="1"/>
          </p:nvPr>
        </p:nvSpPr>
        <p:spPr>
          <a:xfrm>
            <a:off x="1828800" y="990601"/>
            <a:ext cx="8077200" cy="2868465"/>
          </a:xfrm>
        </p:spPr>
        <p:txBody>
          <a:bodyPr/>
          <a:lstStyle/>
          <a:p>
            <a:pPr algn="just" eaLnBrk="1" hangingPunct="1">
              <a:lnSpc>
                <a:spcPct val="200000"/>
              </a:lnSpc>
            </a:pPr>
            <a:r>
              <a:rPr lang="en-US" altLang="ko-KR" sz="1800" dirty="0">
                <a:ea typeface="Gulim" pitchFamily="34" charset="-127"/>
              </a:rPr>
              <a:t>The k-means algorithm is sensitive to outliers !</a:t>
            </a:r>
          </a:p>
          <a:p>
            <a:pPr lvl="1" algn="just" eaLnBrk="1" hangingPunct="1">
              <a:lnSpc>
                <a:spcPct val="200000"/>
              </a:lnSpc>
            </a:pPr>
            <a:r>
              <a:rPr lang="en-US" altLang="ko-KR" sz="1600" dirty="0">
                <a:ea typeface="Gulim" pitchFamily="34" charset="-127"/>
              </a:rPr>
              <a:t>Since an object with an extremely large value may substantially distort the distribution of the data.</a:t>
            </a:r>
          </a:p>
          <a:p>
            <a:pPr algn="just" eaLnBrk="1" hangingPunct="1">
              <a:lnSpc>
                <a:spcPct val="200000"/>
              </a:lnSpc>
            </a:pPr>
            <a:r>
              <a:rPr lang="en-US" altLang="ko-KR" sz="1600" u="sng" dirty="0">
                <a:solidFill>
                  <a:srgbClr val="A40000"/>
                </a:solidFill>
                <a:ea typeface="Gulim" pitchFamily="34" charset="-127"/>
              </a:rPr>
              <a:t>Solution</a:t>
            </a:r>
            <a:r>
              <a:rPr lang="en-US" altLang="ko-KR" sz="1600" dirty="0">
                <a:solidFill>
                  <a:srgbClr val="A40000"/>
                </a:solidFill>
                <a:ea typeface="Gulim" pitchFamily="34" charset="-127"/>
              </a:rPr>
              <a:t>:</a:t>
            </a:r>
            <a:r>
              <a:rPr lang="en-US" altLang="ko-KR" sz="1600" dirty="0">
                <a:ea typeface="Gulim" pitchFamily="34" charset="-127"/>
              </a:rPr>
              <a:t> Instead of taking the </a:t>
            </a:r>
            <a:r>
              <a:rPr lang="en-US" altLang="ko-KR" sz="1600" b="1" dirty="0">
                <a:ea typeface="Gulim" pitchFamily="34" charset="-127"/>
              </a:rPr>
              <a:t>mean</a:t>
            </a:r>
            <a:r>
              <a:rPr lang="en-US" altLang="ko-KR" sz="1600" dirty="0">
                <a:ea typeface="Gulim" pitchFamily="34" charset="-127"/>
              </a:rPr>
              <a:t> value of the object in a cluster as a reference point, </a:t>
            </a:r>
            <a:r>
              <a:rPr lang="en-US" altLang="ko-KR" sz="1600" b="1" dirty="0">
                <a:ea typeface="Gulim" pitchFamily="34" charset="-127"/>
              </a:rPr>
              <a:t>medoids</a:t>
            </a:r>
            <a:r>
              <a:rPr lang="en-US" altLang="ko-KR" sz="1600" dirty="0">
                <a:ea typeface="Gulim" pitchFamily="34" charset="-127"/>
              </a:rPr>
              <a:t> can be used, which is the </a:t>
            </a:r>
            <a:r>
              <a:rPr lang="en-US" altLang="ko-KR" sz="1600" b="1" dirty="0">
                <a:ea typeface="Gulim" pitchFamily="34" charset="-127"/>
              </a:rPr>
              <a:t>most centrally located</a:t>
            </a:r>
            <a:r>
              <a:rPr lang="en-US" altLang="ko-KR" sz="1600" dirty="0">
                <a:ea typeface="Gulim" pitchFamily="34" charset="-127"/>
              </a:rPr>
              <a:t> object in a cluster. </a:t>
            </a:r>
          </a:p>
        </p:txBody>
      </p:sp>
      <p:grpSp>
        <p:nvGrpSpPr>
          <p:cNvPr id="2" name="Group 1028"/>
          <p:cNvGrpSpPr>
            <a:grpSpLocks/>
          </p:cNvGrpSpPr>
          <p:nvPr/>
        </p:nvGrpSpPr>
        <p:grpSpPr bwMode="auto">
          <a:xfrm>
            <a:off x="3581400" y="4114800"/>
            <a:ext cx="5257800" cy="1765300"/>
            <a:chOff x="1344" y="3072"/>
            <a:chExt cx="3312" cy="1112"/>
          </a:xfrm>
        </p:grpSpPr>
        <p:grpSp>
          <p:nvGrpSpPr>
            <p:cNvPr id="64517" name="Group 1029"/>
            <p:cNvGrpSpPr>
              <a:grpSpLocks/>
            </p:cNvGrpSpPr>
            <p:nvPr/>
          </p:nvGrpSpPr>
          <p:grpSpPr bwMode="auto">
            <a:xfrm>
              <a:off x="1344" y="3072"/>
              <a:ext cx="1248" cy="1112"/>
              <a:chOff x="1728" y="864"/>
              <a:chExt cx="1396" cy="1208"/>
            </a:xfrm>
          </p:grpSpPr>
          <p:sp>
            <p:nvSpPr>
              <p:cNvPr id="64604" name="Rectangle 1030"/>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5" name="Rectangle 1031"/>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6" name="Line 1032"/>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07" name="Line 1033"/>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08" name="Line 1034"/>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09" name="Line 1035"/>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0" name="Line 1036"/>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1" name="Line 1037"/>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2" name="Line 1038"/>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3" name="Line 1039"/>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4" name="Line 1040"/>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5" name="Line 1041"/>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6" name="Line 1042"/>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7" name="Line 1043"/>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8" name="Line 1044"/>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19" name="Line 1045"/>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0" name="Line 1046"/>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1" name="Line 1047"/>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2" name="Line 1048"/>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3" name="Line 1049"/>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4" name="Line 1050"/>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5" name="Line 1051"/>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6" name="Rectangle 1052"/>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27" name="Line 1053"/>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8" name="Line 1054"/>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29" name="Line 1055"/>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0" name="Line 1056"/>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1" name="Line 1057"/>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2" name="Line 1058"/>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3" name="Line 1059"/>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4" name="Line 1060"/>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5" name="Line 1061"/>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6" name="Line 1062"/>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7" name="Line 1063"/>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8" name="Line 1064"/>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39" name="Line 1065"/>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0" name="Line 1066"/>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1" name="Line 1067"/>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2" name="Line 1068"/>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3" name="Line 1069"/>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4" name="Line 1070"/>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5" name="Line 1071"/>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6" name="Line 1072"/>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7" name="Line 1073"/>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8" name="Line 1074"/>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49" name="Line 1075"/>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50" name="Line 1076"/>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651" name="Freeform 1077"/>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52" name="Freeform 1078"/>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653" name="Freeform 1079"/>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654" name="Freeform 1080"/>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55" name="Freeform 1081"/>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656" name="Freeform 1082"/>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657" name="Freeform 1083"/>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58" name="Freeform 1084"/>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659" name="Freeform 1085"/>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660" name="Freeform 1086"/>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661" name="Rectangle 1087"/>
              <p:cNvSpPr>
                <a:spLocks noChangeArrowheads="1"/>
              </p:cNvSpPr>
              <p:nvPr/>
            </p:nvSpPr>
            <p:spPr bwMode="auto">
              <a:xfrm>
                <a:off x="1805" y="18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662" name="Rectangle 1088"/>
              <p:cNvSpPr>
                <a:spLocks noChangeArrowheads="1"/>
              </p:cNvSpPr>
              <p:nvPr/>
            </p:nvSpPr>
            <p:spPr bwMode="auto">
              <a:xfrm>
                <a:off x="1805" y="17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663" name="Rectangle 1089"/>
              <p:cNvSpPr>
                <a:spLocks noChangeArrowheads="1"/>
              </p:cNvSpPr>
              <p:nvPr/>
            </p:nvSpPr>
            <p:spPr bwMode="auto">
              <a:xfrm>
                <a:off x="1805" y="17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664" name="Rectangle 1090"/>
              <p:cNvSpPr>
                <a:spLocks noChangeArrowheads="1"/>
              </p:cNvSpPr>
              <p:nvPr/>
            </p:nvSpPr>
            <p:spPr bwMode="auto">
              <a:xfrm>
                <a:off x="1805" y="16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665" name="Rectangle 1091"/>
              <p:cNvSpPr>
                <a:spLocks noChangeArrowheads="1"/>
              </p:cNvSpPr>
              <p:nvPr/>
            </p:nvSpPr>
            <p:spPr bwMode="auto">
              <a:xfrm>
                <a:off x="1805" y="15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666" name="Rectangle 1092"/>
              <p:cNvSpPr>
                <a:spLocks noChangeArrowheads="1"/>
              </p:cNvSpPr>
              <p:nvPr/>
            </p:nvSpPr>
            <p:spPr bwMode="auto">
              <a:xfrm>
                <a:off x="1805" y="14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667" name="Rectangle 1093"/>
              <p:cNvSpPr>
                <a:spLocks noChangeArrowheads="1"/>
              </p:cNvSpPr>
              <p:nvPr/>
            </p:nvSpPr>
            <p:spPr bwMode="auto">
              <a:xfrm>
                <a:off x="1805" y="13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668" name="Rectangle 1094"/>
              <p:cNvSpPr>
                <a:spLocks noChangeArrowheads="1"/>
              </p:cNvSpPr>
              <p:nvPr/>
            </p:nvSpPr>
            <p:spPr bwMode="auto">
              <a:xfrm>
                <a:off x="1805" y="12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669" name="Rectangle 1095"/>
              <p:cNvSpPr>
                <a:spLocks noChangeArrowheads="1"/>
              </p:cNvSpPr>
              <p:nvPr/>
            </p:nvSpPr>
            <p:spPr bwMode="auto">
              <a:xfrm>
                <a:off x="1805" y="11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670" name="Rectangle 1096"/>
              <p:cNvSpPr>
                <a:spLocks noChangeArrowheads="1"/>
              </p:cNvSpPr>
              <p:nvPr/>
            </p:nvSpPr>
            <p:spPr bwMode="auto">
              <a:xfrm>
                <a:off x="1805" y="10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671" name="Rectangle 1097"/>
              <p:cNvSpPr>
                <a:spLocks noChangeArrowheads="1"/>
              </p:cNvSpPr>
              <p:nvPr/>
            </p:nvSpPr>
            <p:spPr bwMode="auto">
              <a:xfrm>
                <a:off x="1779" y="9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672" name="Rectangle 1098"/>
              <p:cNvSpPr>
                <a:spLocks noChangeArrowheads="1"/>
              </p:cNvSpPr>
              <p:nvPr/>
            </p:nvSpPr>
            <p:spPr bwMode="auto">
              <a:xfrm>
                <a:off x="184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673" name="Rectangle 1099"/>
              <p:cNvSpPr>
                <a:spLocks noChangeArrowheads="1"/>
              </p:cNvSpPr>
              <p:nvPr/>
            </p:nvSpPr>
            <p:spPr bwMode="auto">
              <a:xfrm>
                <a:off x="196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674" name="Rectangle 1100"/>
              <p:cNvSpPr>
                <a:spLocks noChangeArrowheads="1"/>
              </p:cNvSpPr>
              <p:nvPr/>
            </p:nvSpPr>
            <p:spPr bwMode="auto">
              <a:xfrm>
                <a:off x="2090"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675" name="Rectangle 1101"/>
              <p:cNvSpPr>
                <a:spLocks noChangeArrowheads="1"/>
              </p:cNvSpPr>
              <p:nvPr/>
            </p:nvSpPr>
            <p:spPr bwMode="auto">
              <a:xfrm>
                <a:off x="220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676" name="Rectangle 1102"/>
              <p:cNvSpPr>
                <a:spLocks noChangeArrowheads="1"/>
              </p:cNvSpPr>
              <p:nvPr/>
            </p:nvSpPr>
            <p:spPr bwMode="auto">
              <a:xfrm>
                <a:off x="232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677" name="Rectangle 1103"/>
              <p:cNvSpPr>
                <a:spLocks noChangeArrowheads="1"/>
              </p:cNvSpPr>
              <p:nvPr/>
            </p:nvSpPr>
            <p:spPr bwMode="auto">
              <a:xfrm>
                <a:off x="244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678" name="Rectangle 1104"/>
              <p:cNvSpPr>
                <a:spLocks noChangeArrowheads="1"/>
              </p:cNvSpPr>
              <p:nvPr/>
            </p:nvSpPr>
            <p:spPr bwMode="auto">
              <a:xfrm>
                <a:off x="256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679" name="Rectangle 1105"/>
              <p:cNvSpPr>
                <a:spLocks noChangeArrowheads="1"/>
              </p:cNvSpPr>
              <p:nvPr/>
            </p:nvSpPr>
            <p:spPr bwMode="auto">
              <a:xfrm>
                <a:off x="268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680" name="Rectangle 1106"/>
              <p:cNvSpPr>
                <a:spLocks noChangeArrowheads="1"/>
              </p:cNvSpPr>
              <p:nvPr/>
            </p:nvSpPr>
            <p:spPr bwMode="auto">
              <a:xfrm>
                <a:off x="280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681" name="Rectangle 1107"/>
              <p:cNvSpPr>
                <a:spLocks noChangeArrowheads="1"/>
              </p:cNvSpPr>
              <p:nvPr/>
            </p:nvSpPr>
            <p:spPr bwMode="auto">
              <a:xfrm>
                <a:off x="292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682" name="Rectangle 1108"/>
              <p:cNvSpPr>
                <a:spLocks noChangeArrowheads="1"/>
              </p:cNvSpPr>
              <p:nvPr/>
            </p:nvSpPr>
            <p:spPr bwMode="auto">
              <a:xfrm>
                <a:off x="3035" y="1962"/>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683" name="Rectangle 1109"/>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grpSp>
        <p:grpSp>
          <p:nvGrpSpPr>
            <p:cNvPr id="64518" name="Group 1110"/>
            <p:cNvGrpSpPr>
              <a:grpSpLocks/>
            </p:cNvGrpSpPr>
            <p:nvPr/>
          </p:nvGrpSpPr>
          <p:grpSpPr bwMode="auto">
            <a:xfrm>
              <a:off x="3408" y="3072"/>
              <a:ext cx="1248" cy="1112"/>
              <a:chOff x="3616" y="2464"/>
              <a:chExt cx="1396" cy="1208"/>
            </a:xfrm>
          </p:grpSpPr>
          <p:sp>
            <p:nvSpPr>
              <p:cNvPr id="64520" name="Rectangle 1111"/>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521" name="Rectangle 1112"/>
              <p:cNvSpPr>
                <a:spLocks noChangeArrowheads="1"/>
              </p:cNvSpPr>
              <p:nvPr/>
            </p:nvSpPr>
            <p:spPr bwMode="auto">
              <a:xfrm>
                <a:off x="3749" y="25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522" name="Line 1113"/>
              <p:cNvSpPr>
                <a:spLocks noChangeShapeType="1"/>
              </p:cNvSpPr>
              <p:nvPr/>
            </p:nvSpPr>
            <p:spPr bwMode="auto">
              <a:xfrm>
                <a:off x="3749" y="34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3" name="Line 1114"/>
              <p:cNvSpPr>
                <a:spLocks noChangeShapeType="1"/>
              </p:cNvSpPr>
              <p:nvPr/>
            </p:nvSpPr>
            <p:spPr bwMode="auto">
              <a:xfrm>
                <a:off x="3749" y="33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4" name="Line 1115"/>
              <p:cNvSpPr>
                <a:spLocks noChangeShapeType="1"/>
              </p:cNvSpPr>
              <p:nvPr/>
            </p:nvSpPr>
            <p:spPr bwMode="auto">
              <a:xfrm>
                <a:off x="3749" y="32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5" name="Line 1116"/>
              <p:cNvSpPr>
                <a:spLocks noChangeShapeType="1"/>
              </p:cNvSpPr>
              <p:nvPr/>
            </p:nvSpPr>
            <p:spPr bwMode="auto">
              <a:xfrm>
                <a:off x="3749" y="31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6" name="Line 1117"/>
              <p:cNvSpPr>
                <a:spLocks noChangeShapeType="1"/>
              </p:cNvSpPr>
              <p:nvPr/>
            </p:nvSpPr>
            <p:spPr bwMode="auto">
              <a:xfrm>
                <a:off x="3749" y="30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7" name="Line 1118"/>
              <p:cNvSpPr>
                <a:spLocks noChangeShapeType="1"/>
              </p:cNvSpPr>
              <p:nvPr/>
            </p:nvSpPr>
            <p:spPr bwMode="auto">
              <a:xfrm>
                <a:off x="3749" y="29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8" name="Line 1119"/>
              <p:cNvSpPr>
                <a:spLocks noChangeShapeType="1"/>
              </p:cNvSpPr>
              <p:nvPr/>
            </p:nvSpPr>
            <p:spPr bwMode="auto">
              <a:xfrm>
                <a:off x="3749" y="28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29" name="Line 1120"/>
              <p:cNvSpPr>
                <a:spLocks noChangeShapeType="1"/>
              </p:cNvSpPr>
              <p:nvPr/>
            </p:nvSpPr>
            <p:spPr bwMode="auto">
              <a:xfrm>
                <a:off x="3749" y="27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0" name="Line 1121"/>
              <p:cNvSpPr>
                <a:spLocks noChangeShapeType="1"/>
              </p:cNvSpPr>
              <p:nvPr/>
            </p:nvSpPr>
            <p:spPr bwMode="auto">
              <a:xfrm>
                <a:off x="3749" y="26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1" name="Line 1122"/>
              <p:cNvSpPr>
                <a:spLocks noChangeShapeType="1"/>
              </p:cNvSpPr>
              <p:nvPr/>
            </p:nvSpPr>
            <p:spPr bwMode="auto">
              <a:xfrm>
                <a:off x="3749" y="25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2" name="Line 1123"/>
              <p:cNvSpPr>
                <a:spLocks noChangeShapeType="1"/>
              </p:cNvSpPr>
              <p:nvPr/>
            </p:nvSpPr>
            <p:spPr bwMode="auto">
              <a:xfrm>
                <a:off x="38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3" name="Line 1124"/>
              <p:cNvSpPr>
                <a:spLocks noChangeShapeType="1"/>
              </p:cNvSpPr>
              <p:nvPr/>
            </p:nvSpPr>
            <p:spPr bwMode="auto">
              <a:xfrm>
                <a:off x="3990"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4" name="Line 1125"/>
              <p:cNvSpPr>
                <a:spLocks noChangeShapeType="1"/>
              </p:cNvSpPr>
              <p:nvPr/>
            </p:nvSpPr>
            <p:spPr bwMode="auto">
              <a:xfrm>
                <a:off x="410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5" name="Line 1126"/>
              <p:cNvSpPr>
                <a:spLocks noChangeShapeType="1"/>
              </p:cNvSpPr>
              <p:nvPr/>
            </p:nvSpPr>
            <p:spPr bwMode="auto">
              <a:xfrm>
                <a:off x="42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6" name="Line 1127"/>
              <p:cNvSpPr>
                <a:spLocks noChangeShapeType="1"/>
              </p:cNvSpPr>
              <p:nvPr/>
            </p:nvSpPr>
            <p:spPr bwMode="auto">
              <a:xfrm>
                <a:off x="4348"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7" name="Line 1128"/>
              <p:cNvSpPr>
                <a:spLocks noChangeShapeType="1"/>
              </p:cNvSpPr>
              <p:nvPr/>
            </p:nvSpPr>
            <p:spPr bwMode="auto">
              <a:xfrm>
                <a:off x="44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8" name="Line 1129"/>
              <p:cNvSpPr>
                <a:spLocks noChangeShapeType="1"/>
              </p:cNvSpPr>
              <p:nvPr/>
            </p:nvSpPr>
            <p:spPr bwMode="auto">
              <a:xfrm>
                <a:off x="458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39" name="Line 1130"/>
              <p:cNvSpPr>
                <a:spLocks noChangeShapeType="1"/>
              </p:cNvSpPr>
              <p:nvPr/>
            </p:nvSpPr>
            <p:spPr bwMode="auto">
              <a:xfrm>
                <a:off x="4706"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0" name="Line 1131"/>
              <p:cNvSpPr>
                <a:spLocks noChangeShapeType="1"/>
              </p:cNvSpPr>
              <p:nvPr/>
            </p:nvSpPr>
            <p:spPr bwMode="auto">
              <a:xfrm>
                <a:off x="48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1" name="Line 1132"/>
              <p:cNvSpPr>
                <a:spLocks noChangeShapeType="1"/>
              </p:cNvSpPr>
              <p:nvPr/>
            </p:nvSpPr>
            <p:spPr bwMode="auto">
              <a:xfrm>
                <a:off x="494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2" name="Rectangle 1133"/>
              <p:cNvSpPr>
                <a:spLocks noChangeArrowheads="1"/>
              </p:cNvSpPr>
              <p:nvPr/>
            </p:nvSpPr>
            <p:spPr bwMode="auto">
              <a:xfrm>
                <a:off x="3749" y="25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543" name="Line 1134"/>
              <p:cNvSpPr>
                <a:spLocks noChangeShapeType="1"/>
              </p:cNvSpPr>
              <p:nvPr/>
            </p:nvSpPr>
            <p:spPr bwMode="auto">
              <a:xfrm>
                <a:off x="374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4" name="Line 1135"/>
              <p:cNvSpPr>
                <a:spLocks noChangeShapeType="1"/>
              </p:cNvSpPr>
              <p:nvPr/>
            </p:nvSpPr>
            <p:spPr bwMode="auto">
              <a:xfrm>
                <a:off x="3737" y="35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5" name="Line 1136"/>
              <p:cNvSpPr>
                <a:spLocks noChangeShapeType="1"/>
              </p:cNvSpPr>
              <p:nvPr/>
            </p:nvSpPr>
            <p:spPr bwMode="auto">
              <a:xfrm>
                <a:off x="3737" y="34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6" name="Line 1137"/>
              <p:cNvSpPr>
                <a:spLocks noChangeShapeType="1"/>
              </p:cNvSpPr>
              <p:nvPr/>
            </p:nvSpPr>
            <p:spPr bwMode="auto">
              <a:xfrm>
                <a:off x="3737" y="33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7" name="Line 1138"/>
              <p:cNvSpPr>
                <a:spLocks noChangeShapeType="1"/>
              </p:cNvSpPr>
              <p:nvPr/>
            </p:nvSpPr>
            <p:spPr bwMode="auto">
              <a:xfrm>
                <a:off x="3737" y="32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8" name="Line 1139"/>
              <p:cNvSpPr>
                <a:spLocks noChangeShapeType="1"/>
              </p:cNvSpPr>
              <p:nvPr/>
            </p:nvSpPr>
            <p:spPr bwMode="auto">
              <a:xfrm>
                <a:off x="3737" y="31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49" name="Line 1140"/>
              <p:cNvSpPr>
                <a:spLocks noChangeShapeType="1"/>
              </p:cNvSpPr>
              <p:nvPr/>
            </p:nvSpPr>
            <p:spPr bwMode="auto">
              <a:xfrm>
                <a:off x="3737" y="30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0" name="Line 1141"/>
              <p:cNvSpPr>
                <a:spLocks noChangeShapeType="1"/>
              </p:cNvSpPr>
              <p:nvPr/>
            </p:nvSpPr>
            <p:spPr bwMode="auto">
              <a:xfrm>
                <a:off x="3737" y="29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1" name="Line 1142"/>
              <p:cNvSpPr>
                <a:spLocks noChangeShapeType="1"/>
              </p:cNvSpPr>
              <p:nvPr/>
            </p:nvSpPr>
            <p:spPr bwMode="auto">
              <a:xfrm>
                <a:off x="3737" y="28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2" name="Line 1143"/>
              <p:cNvSpPr>
                <a:spLocks noChangeShapeType="1"/>
              </p:cNvSpPr>
              <p:nvPr/>
            </p:nvSpPr>
            <p:spPr bwMode="auto">
              <a:xfrm>
                <a:off x="3737" y="27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3" name="Line 1144"/>
              <p:cNvSpPr>
                <a:spLocks noChangeShapeType="1"/>
              </p:cNvSpPr>
              <p:nvPr/>
            </p:nvSpPr>
            <p:spPr bwMode="auto">
              <a:xfrm>
                <a:off x="3737" y="26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4" name="Line 1145"/>
              <p:cNvSpPr>
                <a:spLocks noChangeShapeType="1"/>
              </p:cNvSpPr>
              <p:nvPr/>
            </p:nvSpPr>
            <p:spPr bwMode="auto">
              <a:xfrm>
                <a:off x="3737" y="25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5" name="Line 1146"/>
              <p:cNvSpPr>
                <a:spLocks noChangeShapeType="1"/>
              </p:cNvSpPr>
              <p:nvPr/>
            </p:nvSpPr>
            <p:spPr bwMode="auto">
              <a:xfrm>
                <a:off x="3749" y="35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6" name="Line 1147"/>
              <p:cNvSpPr>
                <a:spLocks noChangeShapeType="1"/>
              </p:cNvSpPr>
              <p:nvPr/>
            </p:nvSpPr>
            <p:spPr bwMode="auto">
              <a:xfrm flipV="1">
                <a:off x="374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7" name="Line 1148"/>
              <p:cNvSpPr>
                <a:spLocks noChangeShapeType="1"/>
              </p:cNvSpPr>
              <p:nvPr/>
            </p:nvSpPr>
            <p:spPr bwMode="auto">
              <a:xfrm flipV="1">
                <a:off x="38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8" name="Line 1149"/>
              <p:cNvSpPr>
                <a:spLocks noChangeShapeType="1"/>
              </p:cNvSpPr>
              <p:nvPr/>
            </p:nvSpPr>
            <p:spPr bwMode="auto">
              <a:xfrm flipV="1">
                <a:off x="3990"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59" name="Line 1150"/>
              <p:cNvSpPr>
                <a:spLocks noChangeShapeType="1"/>
              </p:cNvSpPr>
              <p:nvPr/>
            </p:nvSpPr>
            <p:spPr bwMode="auto">
              <a:xfrm flipV="1">
                <a:off x="410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0" name="Line 1151"/>
              <p:cNvSpPr>
                <a:spLocks noChangeShapeType="1"/>
              </p:cNvSpPr>
              <p:nvPr/>
            </p:nvSpPr>
            <p:spPr bwMode="auto">
              <a:xfrm flipV="1">
                <a:off x="42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1" name="Line 1152"/>
              <p:cNvSpPr>
                <a:spLocks noChangeShapeType="1"/>
              </p:cNvSpPr>
              <p:nvPr/>
            </p:nvSpPr>
            <p:spPr bwMode="auto">
              <a:xfrm flipV="1">
                <a:off x="4348"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2" name="Line 1153"/>
              <p:cNvSpPr>
                <a:spLocks noChangeShapeType="1"/>
              </p:cNvSpPr>
              <p:nvPr/>
            </p:nvSpPr>
            <p:spPr bwMode="auto">
              <a:xfrm flipV="1">
                <a:off x="44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3" name="Line 1154"/>
              <p:cNvSpPr>
                <a:spLocks noChangeShapeType="1"/>
              </p:cNvSpPr>
              <p:nvPr/>
            </p:nvSpPr>
            <p:spPr bwMode="auto">
              <a:xfrm flipV="1">
                <a:off x="458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4" name="Line 1155"/>
              <p:cNvSpPr>
                <a:spLocks noChangeShapeType="1"/>
              </p:cNvSpPr>
              <p:nvPr/>
            </p:nvSpPr>
            <p:spPr bwMode="auto">
              <a:xfrm flipV="1">
                <a:off x="4706"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5" name="Line 1156"/>
              <p:cNvSpPr>
                <a:spLocks noChangeShapeType="1"/>
              </p:cNvSpPr>
              <p:nvPr/>
            </p:nvSpPr>
            <p:spPr bwMode="auto">
              <a:xfrm flipV="1">
                <a:off x="48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6" name="Line 1157"/>
              <p:cNvSpPr>
                <a:spLocks noChangeShapeType="1"/>
              </p:cNvSpPr>
              <p:nvPr/>
            </p:nvSpPr>
            <p:spPr bwMode="auto">
              <a:xfrm flipV="1">
                <a:off x="494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567" name="Freeform 1158"/>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68" name="Freeform 1159"/>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569" name="Freeform 1160"/>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570" name="Freeform 1161"/>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71" name="Freeform 1162"/>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IN"/>
              </a:p>
            </p:txBody>
          </p:sp>
          <p:sp>
            <p:nvSpPr>
              <p:cNvPr id="64572" name="Freeform 1163"/>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573" name="Freeform 1164"/>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74" name="Freeform 1165"/>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IN"/>
              </a:p>
            </p:txBody>
          </p:sp>
          <p:sp>
            <p:nvSpPr>
              <p:cNvPr id="64575" name="Freeform 1166"/>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IN"/>
              </a:p>
            </p:txBody>
          </p:sp>
          <p:sp>
            <p:nvSpPr>
              <p:cNvPr id="64576" name="Freeform 1167"/>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IN"/>
              </a:p>
            </p:txBody>
          </p:sp>
          <p:sp>
            <p:nvSpPr>
              <p:cNvPr id="64577" name="Rectangle 1168"/>
              <p:cNvSpPr>
                <a:spLocks noChangeArrowheads="1"/>
              </p:cNvSpPr>
              <p:nvPr/>
            </p:nvSpPr>
            <p:spPr bwMode="auto">
              <a:xfrm>
                <a:off x="3693" y="34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578" name="Rectangle 1169"/>
              <p:cNvSpPr>
                <a:spLocks noChangeArrowheads="1"/>
              </p:cNvSpPr>
              <p:nvPr/>
            </p:nvSpPr>
            <p:spPr bwMode="auto">
              <a:xfrm>
                <a:off x="3693" y="33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579" name="Rectangle 1170"/>
              <p:cNvSpPr>
                <a:spLocks noChangeArrowheads="1"/>
              </p:cNvSpPr>
              <p:nvPr/>
            </p:nvSpPr>
            <p:spPr bwMode="auto">
              <a:xfrm>
                <a:off x="3693" y="33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580" name="Rectangle 1171"/>
              <p:cNvSpPr>
                <a:spLocks noChangeArrowheads="1"/>
              </p:cNvSpPr>
              <p:nvPr/>
            </p:nvSpPr>
            <p:spPr bwMode="auto">
              <a:xfrm>
                <a:off x="3693" y="32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581" name="Rectangle 1172"/>
              <p:cNvSpPr>
                <a:spLocks noChangeArrowheads="1"/>
              </p:cNvSpPr>
              <p:nvPr/>
            </p:nvSpPr>
            <p:spPr bwMode="auto">
              <a:xfrm>
                <a:off x="3693" y="31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582" name="Rectangle 1173"/>
              <p:cNvSpPr>
                <a:spLocks noChangeArrowheads="1"/>
              </p:cNvSpPr>
              <p:nvPr/>
            </p:nvSpPr>
            <p:spPr bwMode="auto">
              <a:xfrm>
                <a:off x="3693" y="30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583" name="Rectangle 1174"/>
              <p:cNvSpPr>
                <a:spLocks noChangeArrowheads="1"/>
              </p:cNvSpPr>
              <p:nvPr/>
            </p:nvSpPr>
            <p:spPr bwMode="auto">
              <a:xfrm>
                <a:off x="3693" y="29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584" name="Rectangle 1175"/>
              <p:cNvSpPr>
                <a:spLocks noChangeArrowheads="1"/>
              </p:cNvSpPr>
              <p:nvPr/>
            </p:nvSpPr>
            <p:spPr bwMode="auto">
              <a:xfrm>
                <a:off x="3693" y="28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585" name="Rectangle 1176"/>
              <p:cNvSpPr>
                <a:spLocks noChangeArrowheads="1"/>
              </p:cNvSpPr>
              <p:nvPr/>
            </p:nvSpPr>
            <p:spPr bwMode="auto">
              <a:xfrm>
                <a:off x="3693" y="27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586" name="Rectangle 1177"/>
              <p:cNvSpPr>
                <a:spLocks noChangeArrowheads="1"/>
              </p:cNvSpPr>
              <p:nvPr/>
            </p:nvSpPr>
            <p:spPr bwMode="auto">
              <a:xfrm>
                <a:off x="3693" y="26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587" name="Rectangle 1178"/>
              <p:cNvSpPr>
                <a:spLocks noChangeArrowheads="1"/>
              </p:cNvSpPr>
              <p:nvPr/>
            </p:nvSpPr>
            <p:spPr bwMode="auto">
              <a:xfrm>
                <a:off x="3667" y="25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588" name="Rectangle 1179"/>
              <p:cNvSpPr>
                <a:spLocks noChangeArrowheads="1"/>
              </p:cNvSpPr>
              <p:nvPr/>
            </p:nvSpPr>
            <p:spPr bwMode="auto">
              <a:xfrm>
                <a:off x="373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4589" name="Rectangle 1180"/>
              <p:cNvSpPr>
                <a:spLocks noChangeArrowheads="1"/>
              </p:cNvSpPr>
              <p:nvPr/>
            </p:nvSpPr>
            <p:spPr bwMode="auto">
              <a:xfrm>
                <a:off x="385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4590" name="Rectangle 1181"/>
              <p:cNvSpPr>
                <a:spLocks noChangeArrowheads="1"/>
              </p:cNvSpPr>
              <p:nvPr/>
            </p:nvSpPr>
            <p:spPr bwMode="auto">
              <a:xfrm>
                <a:off x="3978"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4591" name="Rectangle 1182"/>
              <p:cNvSpPr>
                <a:spLocks noChangeArrowheads="1"/>
              </p:cNvSpPr>
              <p:nvPr/>
            </p:nvSpPr>
            <p:spPr bwMode="auto">
              <a:xfrm>
                <a:off x="409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64592" name="Rectangle 1183"/>
              <p:cNvSpPr>
                <a:spLocks noChangeArrowheads="1"/>
              </p:cNvSpPr>
              <p:nvPr/>
            </p:nvSpPr>
            <p:spPr bwMode="auto">
              <a:xfrm>
                <a:off x="421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64593" name="Rectangle 1184"/>
              <p:cNvSpPr>
                <a:spLocks noChangeArrowheads="1"/>
              </p:cNvSpPr>
              <p:nvPr/>
            </p:nvSpPr>
            <p:spPr bwMode="auto">
              <a:xfrm>
                <a:off x="433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64594" name="Rectangle 1185"/>
              <p:cNvSpPr>
                <a:spLocks noChangeArrowheads="1"/>
              </p:cNvSpPr>
              <p:nvPr/>
            </p:nvSpPr>
            <p:spPr bwMode="auto">
              <a:xfrm>
                <a:off x="445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64595" name="Rectangle 1186"/>
              <p:cNvSpPr>
                <a:spLocks noChangeArrowheads="1"/>
              </p:cNvSpPr>
              <p:nvPr/>
            </p:nvSpPr>
            <p:spPr bwMode="auto">
              <a:xfrm>
                <a:off x="457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64596" name="Rectangle 1187"/>
              <p:cNvSpPr>
                <a:spLocks noChangeArrowheads="1"/>
              </p:cNvSpPr>
              <p:nvPr/>
            </p:nvSpPr>
            <p:spPr bwMode="auto">
              <a:xfrm>
                <a:off x="469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64597" name="Rectangle 1188"/>
              <p:cNvSpPr>
                <a:spLocks noChangeArrowheads="1"/>
              </p:cNvSpPr>
              <p:nvPr/>
            </p:nvSpPr>
            <p:spPr bwMode="auto">
              <a:xfrm>
                <a:off x="481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64598" name="Rectangle 1189"/>
              <p:cNvSpPr>
                <a:spLocks noChangeArrowheads="1"/>
              </p:cNvSpPr>
              <p:nvPr/>
            </p:nvSpPr>
            <p:spPr bwMode="auto">
              <a:xfrm>
                <a:off x="4923" y="3562"/>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spcAft>
                    <a:spcPct val="0"/>
                  </a:spcAft>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64599" name="Rectangle 1190"/>
              <p:cNvSpPr>
                <a:spLocks noChangeArrowheads="1"/>
              </p:cNvSpPr>
              <p:nvPr/>
            </p:nvSpPr>
            <p:spPr bwMode="auto">
              <a:xfrm>
                <a:off x="3616" y="24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0" name="Freeform 1191"/>
              <p:cNvSpPr>
                <a:spLocks/>
              </p:cNvSpPr>
              <p:nvPr/>
            </p:nvSpPr>
            <p:spPr bwMode="auto">
              <a:xfrm>
                <a:off x="3955" y="2830"/>
                <a:ext cx="130" cy="253"/>
              </a:xfrm>
              <a:custGeom>
                <a:avLst/>
                <a:gdLst>
                  <a:gd name="T0" fmla="*/ 60 w 728"/>
                  <a:gd name="T1" fmla="*/ 2 h 896"/>
                  <a:gd name="T2" fmla="*/ 34 w 728"/>
                  <a:gd name="T3" fmla="*/ 29 h 896"/>
                  <a:gd name="T4" fmla="*/ 24 w 728"/>
                  <a:gd name="T5" fmla="*/ 41 h 896"/>
                  <a:gd name="T6" fmla="*/ 19 w 728"/>
                  <a:gd name="T7" fmla="*/ 48 h 896"/>
                  <a:gd name="T8" fmla="*/ 6 w 728"/>
                  <a:gd name="T9" fmla="*/ 90 h 896"/>
                  <a:gd name="T10" fmla="*/ 19 w 728"/>
                  <a:gd name="T11" fmla="*/ 208 h 896"/>
                  <a:gd name="T12" fmla="*/ 34 w 728"/>
                  <a:gd name="T13" fmla="*/ 225 h 896"/>
                  <a:gd name="T14" fmla="*/ 100 w 728"/>
                  <a:gd name="T15" fmla="*/ 265 h 896"/>
                  <a:gd name="T16" fmla="*/ 149 w 728"/>
                  <a:gd name="T17" fmla="*/ 252 h 896"/>
                  <a:gd name="T18" fmla="*/ 192 w 728"/>
                  <a:gd name="T19" fmla="*/ 211 h 896"/>
                  <a:gd name="T20" fmla="*/ 207 w 728"/>
                  <a:gd name="T21" fmla="*/ 179 h 896"/>
                  <a:gd name="T22" fmla="*/ 212 w 728"/>
                  <a:gd name="T23" fmla="*/ 167 h 896"/>
                  <a:gd name="T24" fmla="*/ 214 w 728"/>
                  <a:gd name="T25" fmla="*/ 160 h 896"/>
                  <a:gd name="T26" fmla="*/ 205 w 728"/>
                  <a:gd name="T27" fmla="*/ 87 h 896"/>
                  <a:gd name="T28" fmla="*/ 171 w 728"/>
                  <a:gd name="T29" fmla="*/ 39 h 896"/>
                  <a:gd name="T30" fmla="*/ 154 w 728"/>
                  <a:gd name="T31" fmla="*/ 26 h 896"/>
                  <a:gd name="T32" fmla="*/ 140 w 728"/>
                  <a:gd name="T33" fmla="*/ 17 h 896"/>
                  <a:gd name="T34" fmla="*/ 89 w 728"/>
                  <a:gd name="T35" fmla="*/ 0 h 896"/>
                  <a:gd name="T36" fmla="*/ 62 w 728"/>
                  <a:gd name="T37" fmla="*/ 2 h 896"/>
                  <a:gd name="T38" fmla="*/ 55 w 728"/>
                  <a:gd name="T39" fmla="*/ 4 h 896"/>
                  <a:gd name="T40" fmla="*/ 60 w 728"/>
                  <a:gd name="T41" fmla="*/ 2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64601" name="Freeform 1192"/>
              <p:cNvSpPr>
                <a:spLocks/>
              </p:cNvSpPr>
              <p:nvPr/>
            </p:nvSpPr>
            <p:spPr bwMode="auto">
              <a:xfrm>
                <a:off x="4258" y="3070"/>
                <a:ext cx="130" cy="253"/>
              </a:xfrm>
              <a:custGeom>
                <a:avLst/>
                <a:gdLst>
                  <a:gd name="T0" fmla="*/ 154 w 802"/>
                  <a:gd name="T1" fmla="*/ 13 h 889"/>
                  <a:gd name="T2" fmla="*/ 113 w 802"/>
                  <a:gd name="T3" fmla="*/ 53 h 889"/>
                  <a:gd name="T4" fmla="*/ 71 w 802"/>
                  <a:gd name="T5" fmla="*/ 87 h 889"/>
                  <a:gd name="T6" fmla="*/ 66 w 802"/>
                  <a:gd name="T7" fmla="*/ 94 h 889"/>
                  <a:gd name="T8" fmla="*/ 60 w 802"/>
                  <a:gd name="T9" fmla="*/ 99 h 889"/>
                  <a:gd name="T10" fmla="*/ 58 w 802"/>
                  <a:gd name="T11" fmla="*/ 105 h 889"/>
                  <a:gd name="T12" fmla="*/ 51 w 802"/>
                  <a:gd name="T13" fmla="*/ 114 h 889"/>
                  <a:gd name="T14" fmla="*/ 40 w 802"/>
                  <a:gd name="T15" fmla="*/ 147 h 889"/>
                  <a:gd name="T16" fmla="*/ 34 w 802"/>
                  <a:gd name="T17" fmla="*/ 154 h 889"/>
                  <a:gd name="T18" fmla="*/ 24 w 802"/>
                  <a:gd name="T19" fmla="*/ 167 h 889"/>
                  <a:gd name="T20" fmla="*/ 13 w 802"/>
                  <a:gd name="T21" fmla="*/ 187 h 889"/>
                  <a:gd name="T22" fmla="*/ 4 w 802"/>
                  <a:gd name="T23" fmla="*/ 209 h 889"/>
                  <a:gd name="T24" fmla="*/ 11 w 802"/>
                  <a:gd name="T25" fmla="*/ 251 h 889"/>
                  <a:gd name="T26" fmla="*/ 24 w 802"/>
                  <a:gd name="T27" fmla="*/ 259 h 889"/>
                  <a:gd name="T28" fmla="*/ 38 w 802"/>
                  <a:gd name="T29" fmla="*/ 263 h 889"/>
                  <a:gd name="T30" fmla="*/ 107 w 802"/>
                  <a:gd name="T31" fmla="*/ 259 h 889"/>
                  <a:gd name="T32" fmla="*/ 156 w 802"/>
                  <a:gd name="T33" fmla="*/ 244 h 889"/>
                  <a:gd name="T34" fmla="*/ 172 w 802"/>
                  <a:gd name="T35" fmla="*/ 235 h 889"/>
                  <a:gd name="T36" fmla="*/ 203 w 802"/>
                  <a:gd name="T37" fmla="*/ 193 h 889"/>
                  <a:gd name="T38" fmla="*/ 210 w 802"/>
                  <a:gd name="T39" fmla="*/ 178 h 889"/>
                  <a:gd name="T40" fmla="*/ 225 w 802"/>
                  <a:gd name="T41" fmla="*/ 158 h 889"/>
                  <a:gd name="T42" fmla="*/ 237 w 802"/>
                  <a:gd name="T43" fmla="*/ 134 h 889"/>
                  <a:gd name="T44" fmla="*/ 241 w 802"/>
                  <a:gd name="T45" fmla="*/ 114 h 889"/>
                  <a:gd name="T46" fmla="*/ 196 w 802"/>
                  <a:gd name="T47" fmla="*/ 0 h 889"/>
                  <a:gd name="T48" fmla="*/ 160 w 802"/>
                  <a:gd name="T49" fmla="*/ 7 h 889"/>
                  <a:gd name="T50" fmla="*/ 154 w 802"/>
                  <a:gd name="T51" fmla="*/ 13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64602" name="AutoShape 1193"/>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sp>
            <p:nvSpPr>
              <p:cNvPr id="64603" name="AutoShape 1194"/>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0"/>
                  </a:spcBef>
                  <a:spcAft>
                    <a:spcPct val="0"/>
                  </a:spcAft>
                  <a:buClrTx/>
                  <a:buSzTx/>
                  <a:buFontTx/>
                  <a:buNone/>
                </a:pPr>
                <a:endParaRPr lang="en-US" altLang="en-US" sz="2400">
                  <a:latin typeface="Tahoma" pitchFamily="34" charset="0"/>
                </a:endParaRPr>
              </a:p>
            </p:txBody>
          </p:sp>
        </p:grpSp>
        <p:sp>
          <p:nvSpPr>
            <p:cNvPr id="64519" name="Line 1195"/>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Tree>
    <p:extLst>
      <p:ext uri="{BB962C8B-B14F-4D97-AF65-F5344CB8AC3E}">
        <p14:creationId xmlns:p14="http://schemas.microsoft.com/office/powerpoint/2010/main" val="150724036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106" y="0"/>
            <a:ext cx="8280400" cy="533400"/>
          </a:xfrm>
        </p:spPr>
        <p:txBody>
          <a:bodyPr/>
          <a:lstStyle/>
          <a:p>
            <a:r>
              <a:rPr lang="en-US" altLang="en-US" sz="2800" dirty="0" err="1">
                <a:solidFill>
                  <a:srgbClr val="002060"/>
                </a:solidFill>
              </a:rPr>
              <a:t>Partitional</a:t>
            </a:r>
            <a:r>
              <a:rPr lang="en-US" altLang="en-US" sz="2800" dirty="0">
                <a:solidFill>
                  <a:srgbClr val="002060"/>
                </a:solidFill>
              </a:rPr>
              <a:t> Clustering</a:t>
            </a:r>
            <a:endParaRPr lang="en-IN" sz="2800" dirty="0"/>
          </a:p>
        </p:txBody>
      </p:sp>
      <p:sp>
        <p:nvSpPr>
          <p:cNvPr id="3" name="Content Placeholder 2"/>
          <p:cNvSpPr>
            <a:spLocks noGrp="1"/>
          </p:cNvSpPr>
          <p:nvPr>
            <p:ph idx="1"/>
          </p:nvPr>
        </p:nvSpPr>
        <p:spPr/>
        <p:txBody>
          <a:bodyPr>
            <a:normAutofit/>
          </a:bodyPr>
          <a:lstStyle/>
          <a:p>
            <a:pPr algn="just">
              <a:lnSpc>
                <a:spcPct val="150000"/>
              </a:lnSpc>
            </a:pPr>
            <a:r>
              <a:rPr lang="en-IN" sz="2400" dirty="0"/>
              <a:t>Given</a:t>
            </a:r>
          </a:p>
          <a:p>
            <a:pPr lvl="1" algn="just">
              <a:lnSpc>
                <a:spcPct val="150000"/>
              </a:lnSpc>
            </a:pPr>
            <a:r>
              <a:rPr lang="en-IN" sz="2000" dirty="0"/>
              <a:t>A data set of </a:t>
            </a:r>
            <a:r>
              <a:rPr lang="en-IN" sz="2000" b="1" dirty="0"/>
              <a:t>n objects</a:t>
            </a:r>
          </a:p>
          <a:p>
            <a:pPr lvl="1" algn="just">
              <a:lnSpc>
                <a:spcPct val="150000"/>
              </a:lnSpc>
            </a:pPr>
            <a:r>
              <a:rPr lang="en-IN" sz="2000" b="1" dirty="0"/>
              <a:t>K the number of clusters to form</a:t>
            </a:r>
          </a:p>
          <a:p>
            <a:pPr algn="just">
              <a:lnSpc>
                <a:spcPct val="150000"/>
              </a:lnSpc>
            </a:pPr>
            <a:r>
              <a:rPr lang="en-IN" sz="2400" dirty="0"/>
              <a:t>Organize the objects into k partitions </a:t>
            </a:r>
            <a:r>
              <a:rPr lang="en-IN" sz="2400" b="1" dirty="0"/>
              <a:t>(k&lt;=n) where each partition </a:t>
            </a:r>
            <a:r>
              <a:rPr lang="en-IN" sz="2400" dirty="0"/>
              <a:t>represents a cluster</a:t>
            </a:r>
          </a:p>
          <a:p>
            <a:pPr algn="just">
              <a:lnSpc>
                <a:spcPct val="150000"/>
              </a:lnSpc>
            </a:pPr>
            <a:r>
              <a:rPr lang="en-IN" sz="2400" dirty="0"/>
              <a:t>The clusters are formed to optimize an objective partitioning criterion</a:t>
            </a:r>
          </a:p>
          <a:p>
            <a:pPr lvl="1" algn="just">
              <a:lnSpc>
                <a:spcPct val="150000"/>
              </a:lnSpc>
            </a:pPr>
            <a:r>
              <a:rPr lang="en-IN" sz="2000" dirty="0"/>
              <a:t>Objects within a cluster are </a:t>
            </a:r>
            <a:r>
              <a:rPr lang="en-IN" sz="2000" b="1" dirty="0"/>
              <a:t>similar</a:t>
            </a:r>
          </a:p>
          <a:p>
            <a:pPr lvl="1" algn="just">
              <a:lnSpc>
                <a:spcPct val="150000"/>
              </a:lnSpc>
            </a:pPr>
            <a:r>
              <a:rPr lang="en-IN" sz="2000" dirty="0"/>
              <a:t>Objects of different clusters are </a:t>
            </a:r>
            <a:r>
              <a:rPr lang="en-IN" sz="2000" b="1" dirty="0"/>
              <a:t>dissimilar </a:t>
            </a:r>
            <a:endParaRPr lang="en-IN" sz="2000" dirty="0"/>
          </a:p>
        </p:txBody>
      </p:sp>
    </p:spTree>
    <p:extLst>
      <p:ext uri="{BB962C8B-B14F-4D97-AF65-F5344CB8AC3E}">
        <p14:creationId xmlns:p14="http://schemas.microsoft.com/office/powerpoint/2010/main" val="272971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05000" y="0"/>
            <a:ext cx="8280400" cy="552450"/>
          </a:xfrm>
        </p:spPr>
        <p:txBody>
          <a:bodyPr/>
          <a:lstStyle/>
          <a:p>
            <a:r>
              <a:rPr lang="en-US" altLang="en-US" sz="2800" dirty="0">
                <a:solidFill>
                  <a:srgbClr val="002060"/>
                </a:solidFill>
              </a:rPr>
              <a:t>K-means Clustering</a:t>
            </a:r>
          </a:p>
        </p:txBody>
      </p:sp>
      <p:sp>
        <p:nvSpPr>
          <p:cNvPr id="37891" name="Rectangle 3"/>
          <p:cNvSpPr>
            <a:spLocks noGrp="1" noChangeArrowheads="1"/>
          </p:cNvSpPr>
          <p:nvPr>
            <p:ph idx="1"/>
          </p:nvPr>
        </p:nvSpPr>
        <p:spPr>
          <a:xfrm>
            <a:off x="2057400" y="1143000"/>
            <a:ext cx="8001000" cy="2590800"/>
          </a:xfrm>
        </p:spPr>
        <p:txBody>
          <a:bodyPr/>
          <a:lstStyle/>
          <a:p>
            <a:pPr marL="533400" indent="-533400" algn="just">
              <a:spcBef>
                <a:spcPct val="20000"/>
              </a:spcBef>
            </a:pPr>
            <a:r>
              <a:rPr lang="en-US" altLang="en-US" sz="2200" dirty="0"/>
              <a:t>The basic algorithm is very simple</a:t>
            </a:r>
          </a:p>
          <a:p>
            <a:pPr marL="533400" indent="-533400" algn="just">
              <a:spcBef>
                <a:spcPct val="20000"/>
              </a:spcBef>
            </a:pPr>
            <a:r>
              <a:rPr lang="en-US" altLang="en-US" sz="2200" dirty="0"/>
              <a:t>Number of clusters, K, must be specified</a:t>
            </a:r>
          </a:p>
          <a:p>
            <a:pPr marL="533400" indent="-533400" algn="just">
              <a:spcBef>
                <a:spcPct val="20000"/>
              </a:spcBef>
            </a:pPr>
            <a:r>
              <a:rPr lang="en-US" altLang="en-US" sz="2200" dirty="0"/>
              <a:t>Each cluster is associated with a </a:t>
            </a:r>
            <a:r>
              <a:rPr lang="en-US" altLang="en-US" sz="2200" dirty="0">
                <a:solidFill>
                  <a:srgbClr val="C00000"/>
                </a:solidFill>
              </a:rPr>
              <a:t>centroid </a:t>
            </a:r>
            <a:r>
              <a:rPr lang="en-US" altLang="en-US" sz="2200" dirty="0"/>
              <a:t>(mean or center point) </a:t>
            </a:r>
          </a:p>
          <a:p>
            <a:pPr marL="533400" indent="-533400" algn="just">
              <a:spcBef>
                <a:spcPct val="20000"/>
              </a:spcBef>
            </a:pPr>
            <a:r>
              <a:rPr lang="en-US" altLang="en-US" sz="2200" dirty="0"/>
              <a:t>Each point is assigned to the cluster with the closest centroid</a:t>
            </a:r>
          </a:p>
        </p:txBody>
      </p:sp>
      <p:graphicFrame>
        <p:nvGraphicFramePr>
          <p:cNvPr id="21508" name="Object 4"/>
          <p:cNvGraphicFramePr>
            <a:graphicFrameLocks noChangeAspect="1"/>
          </p:cNvGraphicFramePr>
          <p:nvPr/>
        </p:nvGraphicFramePr>
        <p:xfrm>
          <a:off x="1981200" y="4133850"/>
          <a:ext cx="8153400" cy="2114550"/>
        </p:xfrm>
        <a:graphic>
          <a:graphicData uri="http://schemas.openxmlformats.org/presentationml/2006/ole">
            <mc:AlternateContent xmlns:mc="http://schemas.openxmlformats.org/markup-compatibility/2006">
              <mc:Choice xmlns:v="urn:schemas-microsoft-com:vml" Requires="v">
                <p:oleObj name="Bitmap Image" r:id="rId2" imgW="9784928" imgH="3177815" progId="Paint.Picture">
                  <p:embed/>
                </p:oleObj>
              </mc:Choice>
              <mc:Fallback>
                <p:oleObj name="Bitmap Image" r:id="rId2" imgW="9784928" imgH="3177815"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t="20143"/>
                      <a:stretch>
                        <a:fillRect/>
                      </a:stretch>
                    </p:blipFill>
                    <p:spPr bwMode="auto">
                      <a:xfrm>
                        <a:off x="1981200" y="4133850"/>
                        <a:ext cx="81534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92996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05000" y="0"/>
            <a:ext cx="8280400" cy="552450"/>
          </a:xfrm>
        </p:spPr>
        <p:txBody>
          <a:bodyPr/>
          <a:lstStyle/>
          <a:p>
            <a:r>
              <a:rPr lang="en-US" altLang="en-US" sz="2800">
                <a:solidFill>
                  <a:srgbClr val="002060"/>
                </a:solidFill>
              </a:rPr>
              <a:t>K-means Clustering – Details</a:t>
            </a:r>
          </a:p>
        </p:txBody>
      </p:sp>
      <p:sp>
        <p:nvSpPr>
          <p:cNvPr id="22531" name="Rectangle 3"/>
          <p:cNvSpPr>
            <a:spLocks noGrp="1" noChangeArrowheads="1"/>
          </p:cNvSpPr>
          <p:nvPr>
            <p:ph idx="1"/>
          </p:nvPr>
        </p:nvSpPr>
        <p:spPr>
          <a:xfrm>
            <a:off x="2133600" y="990600"/>
            <a:ext cx="8001000" cy="5334000"/>
          </a:xfrm>
        </p:spPr>
        <p:txBody>
          <a:bodyPr/>
          <a:lstStyle/>
          <a:p>
            <a:pPr marL="533400" indent="-533400" algn="just">
              <a:lnSpc>
                <a:spcPct val="150000"/>
              </a:lnSpc>
              <a:spcBef>
                <a:spcPts val="0"/>
              </a:spcBef>
            </a:pPr>
            <a:r>
              <a:rPr lang="en-US" altLang="en-US" sz="1800" dirty="0"/>
              <a:t>Initial centroids are often chosen randomly.</a:t>
            </a:r>
          </a:p>
          <a:p>
            <a:pPr marL="990600" lvl="1" indent="-533400" algn="just">
              <a:lnSpc>
                <a:spcPct val="150000"/>
              </a:lnSpc>
              <a:spcBef>
                <a:spcPts val="0"/>
              </a:spcBef>
            </a:pPr>
            <a:r>
              <a:rPr lang="en-US" altLang="en-US" sz="1400" dirty="0"/>
              <a:t>Clusters produced vary from one run to another.</a:t>
            </a:r>
          </a:p>
          <a:p>
            <a:pPr marL="533400" indent="-533400" algn="just">
              <a:lnSpc>
                <a:spcPct val="150000"/>
              </a:lnSpc>
              <a:spcBef>
                <a:spcPts val="0"/>
              </a:spcBef>
            </a:pPr>
            <a:r>
              <a:rPr lang="en-US" altLang="en-US" sz="1800" dirty="0"/>
              <a:t>The centroid is (typically) the mean of the points in the cluster.</a:t>
            </a:r>
          </a:p>
          <a:p>
            <a:pPr marL="533400" indent="-533400" algn="just">
              <a:lnSpc>
                <a:spcPct val="150000"/>
              </a:lnSpc>
              <a:spcBef>
                <a:spcPts val="0"/>
              </a:spcBef>
            </a:pPr>
            <a:r>
              <a:rPr lang="en-US" altLang="en-US" sz="1800" dirty="0"/>
              <a:t>‘Closeness’ is measured by Euclidean distance, cosine similarity, correlation, etc.</a:t>
            </a:r>
          </a:p>
          <a:p>
            <a:pPr marL="533400" indent="-533400" algn="just">
              <a:lnSpc>
                <a:spcPct val="150000"/>
              </a:lnSpc>
              <a:spcBef>
                <a:spcPts val="0"/>
              </a:spcBef>
            </a:pPr>
            <a:r>
              <a:rPr lang="en-US" altLang="en-US" sz="1800" dirty="0"/>
              <a:t>K-means will converge for common similarity measures mentioned above.</a:t>
            </a:r>
          </a:p>
          <a:p>
            <a:pPr marL="533400" indent="-533400" algn="just">
              <a:lnSpc>
                <a:spcPct val="150000"/>
              </a:lnSpc>
              <a:spcBef>
                <a:spcPts val="0"/>
              </a:spcBef>
            </a:pPr>
            <a:r>
              <a:rPr lang="en-US" altLang="en-US" sz="1800" dirty="0"/>
              <a:t>Most of the convergence happens in the first few iterations.</a:t>
            </a:r>
          </a:p>
          <a:p>
            <a:pPr marL="990600" lvl="1" indent="-533400" algn="just">
              <a:lnSpc>
                <a:spcPct val="150000"/>
              </a:lnSpc>
              <a:spcBef>
                <a:spcPts val="0"/>
              </a:spcBef>
            </a:pPr>
            <a:r>
              <a:rPr lang="en-US" altLang="en-US" sz="1400" dirty="0"/>
              <a:t>Often the stopping condition is changed to ‘Until relatively few points change clusters’ or some measure of clustering doesn’t change.</a:t>
            </a:r>
          </a:p>
          <a:p>
            <a:pPr marL="533400" indent="-533400" algn="just">
              <a:lnSpc>
                <a:spcPct val="150000"/>
              </a:lnSpc>
              <a:spcBef>
                <a:spcPts val="0"/>
              </a:spcBef>
            </a:pPr>
            <a:r>
              <a:rPr lang="en-US" altLang="en-US" sz="1800" dirty="0"/>
              <a:t>Complexity is O( n * K * I * d )</a:t>
            </a:r>
          </a:p>
          <a:p>
            <a:pPr marL="990600" lvl="1" indent="-533400" algn="just">
              <a:lnSpc>
                <a:spcPct val="150000"/>
              </a:lnSpc>
              <a:spcBef>
                <a:spcPts val="0"/>
              </a:spcBef>
            </a:pPr>
            <a:r>
              <a:rPr lang="en-US" altLang="en-US" sz="1400" dirty="0"/>
              <a:t>n = number of points, K = number of clusters, </a:t>
            </a:r>
            <a:br>
              <a:rPr lang="en-US" altLang="en-US" sz="1400" dirty="0"/>
            </a:br>
            <a:r>
              <a:rPr lang="en-US" altLang="en-US" sz="1400" dirty="0"/>
              <a:t>I = number of iterations, d = number of attributes</a:t>
            </a:r>
          </a:p>
        </p:txBody>
      </p:sp>
    </p:spTree>
    <p:extLst>
      <p:ext uri="{BB962C8B-B14F-4D97-AF65-F5344CB8AC3E}">
        <p14:creationId xmlns:p14="http://schemas.microsoft.com/office/powerpoint/2010/main" val="858688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253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solidFill>
                  <a:srgbClr val="002060"/>
                </a:solidFill>
              </a:rPr>
              <a:t>Evaluating K-means Clusters</a:t>
            </a:r>
          </a:p>
        </p:txBody>
      </p:sp>
      <p:graphicFrame>
        <p:nvGraphicFramePr>
          <p:cNvPr id="43012" name="Object 4"/>
          <p:cNvGraphicFramePr>
            <a:graphicFrameLocks noGrp="1" noChangeAspect="1"/>
          </p:cNvGraphicFramePr>
          <p:nvPr>
            <p:ph idx="1"/>
          </p:nvPr>
        </p:nvGraphicFramePr>
        <p:xfrm>
          <a:off x="3886200" y="2590800"/>
          <a:ext cx="2519363" cy="762000"/>
        </p:xfrm>
        <a:graphic>
          <a:graphicData uri="http://schemas.openxmlformats.org/presentationml/2006/ole">
            <mc:AlternateContent xmlns:mc="http://schemas.openxmlformats.org/markup-compatibility/2006">
              <mc:Choice xmlns:v="urn:schemas-microsoft-com:vml" Requires="v">
                <p:oleObj name="Equation" r:id="rId2" imgW="1511300" imgH="457200" progId="Equation.3">
                  <p:embed/>
                </p:oleObj>
              </mc:Choice>
              <mc:Fallback>
                <p:oleObj name="Equation" r:id="rId2" imgW="1511300" imgH="457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590800"/>
                        <a:ext cx="2519363" cy="762000"/>
                      </a:xfrm>
                      <a:prstGeom prst="rect">
                        <a:avLst/>
                      </a:prstGeom>
                      <a:noFill/>
                      <a:ln>
                        <a:noFill/>
                      </a:ln>
                      <a:effectLst/>
                    </p:spPr>
                  </p:pic>
                </p:oleObj>
              </mc:Fallback>
            </mc:AlternateContent>
          </a:graphicData>
        </a:graphic>
      </p:graphicFrame>
      <p:sp>
        <p:nvSpPr>
          <p:cNvPr id="43011" name="Rectangle 3"/>
          <p:cNvSpPr>
            <a:spLocks noGrp="1" noChangeArrowheads="1"/>
          </p:cNvSpPr>
          <p:nvPr>
            <p:ph type="body" idx="4294967295"/>
          </p:nvPr>
        </p:nvSpPr>
        <p:spPr>
          <a:xfrm>
            <a:off x="0" y="1143000"/>
            <a:ext cx="7970838" cy="5181600"/>
          </a:xfrm>
        </p:spPr>
        <p:txBody>
          <a:bodyPr/>
          <a:lstStyle/>
          <a:p>
            <a:pPr algn="just">
              <a:lnSpc>
                <a:spcPct val="150000"/>
              </a:lnSpc>
            </a:pPr>
            <a:r>
              <a:rPr lang="en-US" altLang="en-US" sz="1800" dirty="0"/>
              <a:t>Most common measure is Sum of Squared Error (SSE)</a:t>
            </a:r>
          </a:p>
          <a:p>
            <a:pPr lvl="1" algn="just">
              <a:lnSpc>
                <a:spcPct val="150000"/>
              </a:lnSpc>
            </a:pPr>
            <a:r>
              <a:rPr lang="en-US" altLang="en-US" sz="1600" dirty="0"/>
              <a:t>For each point, the error is the distance to the nearest cluster</a:t>
            </a:r>
          </a:p>
          <a:p>
            <a:pPr lvl="1" algn="just">
              <a:lnSpc>
                <a:spcPct val="150000"/>
              </a:lnSpc>
            </a:pPr>
            <a:r>
              <a:rPr lang="en-US" altLang="en-US" sz="1600" dirty="0"/>
              <a:t>To get SSE, we square these errors and sum them.</a:t>
            </a:r>
          </a:p>
          <a:p>
            <a:pPr lvl="1" algn="just">
              <a:lnSpc>
                <a:spcPct val="150000"/>
              </a:lnSpc>
            </a:pPr>
            <a:endParaRPr lang="en-US" altLang="en-US" sz="1600" dirty="0"/>
          </a:p>
          <a:p>
            <a:pPr marL="457200" lvl="1" indent="0" algn="just">
              <a:lnSpc>
                <a:spcPct val="150000"/>
              </a:lnSpc>
              <a:buNone/>
            </a:pPr>
            <a:endParaRPr lang="en-US" altLang="en-US" sz="1600" dirty="0"/>
          </a:p>
          <a:p>
            <a:pPr lvl="1" algn="just">
              <a:lnSpc>
                <a:spcPct val="150000"/>
              </a:lnSpc>
            </a:pPr>
            <a:r>
              <a:rPr lang="en-US" altLang="en-US" sz="1600" i="1" dirty="0"/>
              <a:t>x </a:t>
            </a:r>
            <a:r>
              <a:rPr lang="en-US" altLang="en-US" sz="1600" dirty="0"/>
              <a:t>is a data point in cluster </a:t>
            </a:r>
            <a:r>
              <a:rPr lang="en-US" altLang="en-US" sz="1600" i="1" dirty="0"/>
              <a:t>C</a:t>
            </a:r>
            <a:r>
              <a:rPr lang="en-US" altLang="en-US" sz="1600" baseline="-25000" dirty="0"/>
              <a:t>i </a:t>
            </a:r>
            <a:r>
              <a:rPr lang="en-US" altLang="en-US" sz="1600" dirty="0"/>
              <a:t>and </a:t>
            </a:r>
            <a:r>
              <a:rPr lang="en-US" altLang="en-US" sz="1600" i="1" dirty="0"/>
              <a:t>m</a:t>
            </a:r>
            <a:r>
              <a:rPr lang="en-US" altLang="en-US" sz="1600" i="1" baseline="-25000" dirty="0"/>
              <a:t>i</a:t>
            </a:r>
            <a:r>
              <a:rPr lang="en-US" altLang="en-US" sz="1600" dirty="0"/>
              <a:t> is the representative point for cluster </a:t>
            </a:r>
            <a:r>
              <a:rPr lang="en-US" altLang="en-US" sz="1600" i="1" dirty="0"/>
              <a:t>C</a:t>
            </a:r>
            <a:r>
              <a:rPr lang="en-US" altLang="en-US" sz="1600" baseline="-25000" dirty="0"/>
              <a:t>i</a:t>
            </a:r>
            <a:r>
              <a:rPr lang="en-US" altLang="en-US" sz="1600" dirty="0"/>
              <a:t> </a:t>
            </a:r>
          </a:p>
          <a:p>
            <a:pPr lvl="2" algn="just">
              <a:lnSpc>
                <a:spcPct val="150000"/>
              </a:lnSpc>
            </a:pPr>
            <a:r>
              <a:rPr lang="en-US" altLang="en-US" sz="1400" dirty="0"/>
              <a:t> can show that </a:t>
            </a:r>
            <a:r>
              <a:rPr lang="en-US" altLang="en-US" sz="1400" i="1" dirty="0"/>
              <a:t>m</a:t>
            </a:r>
            <a:r>
              <a:rPr lang="en-US" altLang="en-US" sz="1400" i="1" baseline="-25000" dirty="0"/>
              <a:t>i</a:t>
            </a:r>
            <a:r>
              <a:rPr lang="en-US" altLang="en-US" sz="1400" baseline="-25000" dirty="0"/>
              <a:t> </a:t>
            </a:r>
            <a:r>
              <a:rPr lang="en-US" altLang="en-US" sz="1400" dirty="0"/>
              <a:t>corresponds to the center (mean) of the cluster</a:t>
            </a:r>
          </a:p>
          <a:p>
            <a:pPr lvl="1" algn="just">
              <a:lnSpc>
                <a:spcPct val="150000"/>
              </a:lnSpc>
            </a:pPr>
            <a:r>
              <a:rPr lang="en-US" altLang="en-US" sz="1600" dirty="0"/>
              <a:t>Given two clusters, we can choose the one with the smallest error</a:t>
            </a:r>
          </a:p>
          <a:p>
            <a:pPr algn="just">
              <a:lnSpc>
                <a:spcPct val="150000"/>
              </a:lnSpc>
            </a:pPr>
            <a:r>
              <a:rPr lang="en-US" altLang="en-US" sz="1800" dirty="0"/>
              <a:t>One easy way to reduce SSE is to increase K, i.e. the number of clusters</a:t>
            </a:r>
          </a:p>
          <a:p>
            <a:pPr lvl="1" algn="just">
              <a:lnSpc>
                <a:spcPct val="150000"/>
              </a:lnSpc>
            </a:pPr>
            <a:r>
              <a:rPr lang="en-US" altLang="en-US" sz="1600" dirty="0"/>
              <a:t>A good clustering with smaller K can have a lower SSE than a poor clustering with higher K</a:t>
            </a:r>
          </a:p>
        </p:txBody>
      </p:sp>
    </p:spTree>
    <p:extLst>
      <p:ext uri="{BB962C8B-B14F-4D97-AF65-F5344CB8AC3E}">
        <p14:creationId xmlns:p14="http://schemas.microsoft.com/office/powerpoint/2010/main" val="221341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05000" y="152400"/>
            <a:ext cx="8280400" cy="552450"/>
          </a:xfrm>
        </p:spPr>
        <p:txBody>
          <a:bodyPr/>
          <a:lstStyle/>
          <a:p>
            <a:r>
              <a:rPr lang="en-US" altLang="en-US" sz="2800">
                <a:solidFill>
                  <a:srgbClr val="002060"/>
                </a:solidFill>
              </a:rPr>
              <a:t>Two different K-means Clusterings</a:t>
            </a: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964" y="990601"/>
            <a:ext cx="304323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0" name="Text Box 4"/>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grpSp>
        <p:nvGrpSpPr>
          <p:cNvPr id="1594373" name="Group 5"/>
          <p:cNvGrpSpPr>
            <a:grpSpLocks/>
          </p:cNvGrpSpPr>
          <p:nvPr/>
        </p:nvGrpSpPr>
        <p:grpSpPr bwMode="auto">
          <a:xfrm>
            <a:off x="6629400" y="3660776"/>
            <a:ext cx="3048000" cy="2587625"/>
            <a:chOff x="3216" y="2306"/>
            <a:chExt cx="1920" cy="1630"/>
          </a:xfrm>
        </p:grpSpPr>
        <p:pic>
          <p:nvPicPr>
            <p:cNvPr id="399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2306"/>
              <a:ext cx="1917"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7" name="Text Box 7"/>
            <p:cNvSpPr txBox="1">
              <a:spLocks noChangeArrowheads="1"/>
            </p:cNvSpPr>
            <p:nvPr/>
          </p:nvSpPr>
          <p:spPr bwMode="auto">
            <a:xfrm>
              <a:off x="3408" y="3705"/>
              <a:ext cx="1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Sub-optimal Clustering</a:t>
              </a:r>
            </a:p>
          </p:txBody>
        </p:sp>
      </p:grpSp>
      <p:grpSp>
        <p:nvGrpSpPr>
          <p:cNvPr id="1594376" name="Group 8"/>
          <p:cNvGrpSpPr>
            <a:grpSpLocks/>
          </p:cNvGrpSpPr>
          <p:nvPr/>
        </p:nvGrpSpPr>
        <p:grpSpPr bwMode="auto">
          <a:xfrm>
            <a:off x="2514600" y="3660776"/>
            <a:ext cx="3043238" cy="2587625"/>
            <a:chOff x="624" y="2306"/>
            <a:chExt cx="1917" cy="1630"/>
          </a:xfrm>
        </p:grpSpPr>
        <p:pic>
          <p:nvPicPr>
            <p:cNvPr id="3994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2306"/>
              <a:ext cx="1917"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5" name="Text Box 10"/>
            <p:cNvSpPr txBox="1">
              <a:spLocks noChangeArrowheads="1"/>
            </p:cNvSpPr>
            <p:nvPr/>
          </p:nvSpPr>
          <p:spPr bwMode="auto">
            <a:xfrm>
              <a:off x="912" y="3705"/>
              <a:ext cx="14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Optimal Clustering</a:t>
              </a:r>
            </a:p>
          </p:txBody>
        </p:sp>
      </p:grpSp>
      <p:sp>
        <p:nvSpPr>
          <p:cNvPr id="39943" name="Text Box 11"/>
          <p:cNvSpPr txBox="1">
            <a:spLocks noChangeArrowheads="1"/>
          </p:cNvSpPr>
          <p:nvPr/>
        </p:nvSpPr>
        <p:spPr bwMode="auto">
          <a:xfrm>
            <a:off x="6781800" y="1524001"/>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Original Points</a:t>
            </a:r>
          </a:p>
        </p:txBody>
      </p:sp>
    </p:spTree>
    <p:extLst>
      <p:ext uri="{BB962C8B-B14F-4D97-AF65-F5344CB8AC3E}">
        <p14:creationId xmlns:p14="http://schemas.microsoft.com/office/powerpoint/2010/main" val="2686061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43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4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05000" y="152400"/>
            <a:ext cx="8280400" cy="552450"/>
          </a:xfrm>
        </p:spPr>
        <p:txBody>
          <a:bodyPr/>
          <a:lstStyle/>
          <a:p>
            <a:r>
              <a:rPr lang="en-US" altLang="en-US" sz="2400" dirty="0">
                <a:solidFill>
                  <a:srgbClr val="002060"/>
                </a:solidFill>
              </a:rPr>
              <a:t>Importance of Choosing Initial Centroids (Case </a:t>
            </a:r>
            <a:r>
              <a:rPr lang="en-US" altLang="en-US" sz="2400" dirty="0" err="1">
                <a:solidFill>
                  <a:srgbClr val="002060"/>
                </a:solidFill>
              </a:rPr>
              <a:t>i</a:t>
            </a:r>
            <a:r>
              <a:rPr lang="en-US" altLang="en-US" sz="2400" dirty="0">
                <a:solidFill>
                  <a:srgbClr val="002060"/>
                </a:solidFill>
              </a:rPr>
              <a:t>)</a:t>
            </a:r>
          </a:p>
        </p:txBody>
      </p:sp>
      <p:sp>
        <p:nvSpPr>
          <p:cNvPr id="40963" name="Text Box 3"/>
          <p:cNvSpPr txBox="1">
            <a:spLocks noChangeArrowheads="1"/>
          </p:cNvSpPr>
          <p:nvPr/>
        </p:nvSpPr>
        <p:spPr bwMode="auto">
          <a:xfrm>
            <a:off x="2133600" y="44196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itchFamily="34" charset="0"/>
              </a:defRPr>
            </a:lvl1pPr>
            <a:lvl2pPr marL="742950" indent="-285750">
              <a:spcBef>
                <a:spcPct val="10000"/>
              </a:spcBef>
              <a:spcAft>
                <a:spcPts val="400"/>
              </a:spcAft>
              <a:buClr>
                <a:srgbClr val="0C7B9C"/>
              </a:buClr>
              <a:buSzPct val="100000"/>
              <a:buFont typeface="Arial" pitchFamily="34" charset="0"/>
              <a:buChar char="–"/>
              <a:defRPr sz="2400">
                <a:solidFill>
                  <a:schemeClr val="tx1"/>
                </a:solidFill>
                <a:latin typeface="Arial" pitchFamily="34"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pitchFamily="34"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endParaRPr lang="en-US" altLang="en-US" sz="1400"/>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3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39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40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540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0576" y="1354139"/>
            <a:ext cx="5529263"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03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53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5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953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954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595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3922</TotalTime>
  <Words>1305</Words>
  <Application>Microsoft Office PowerPoint</Application>
  <PresentationFormat>Widescreen</PresentationFormat>
  <Paragraphs>213</Paragraphs>
  <Slides>31</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5" baseType="lpstr">
      <vt:lpstr>Gulim</vt:lpstr>
      <vt:lpstr>Arial</vt:lpstr>
      <vt:lpstr>Bookman Old Style</vt:lpstr>
      <vt:lpstr>Calibri</vt:lpstr>
      <vt:lpstr>Calibri Light</vt:lpstr>
      <vt:lpstr>Helvetica-Bold</vt:lpstr>
      <vt:lpstr>Playfair Display</vt:lpstr>
      <vt:lpstr>Symbol</vt:lpstr>
      <vt:lpstr>Tahoma</vt:lpstr>
      <vt:lpstr>Times New Roman</vt:lpstr>
      <vt:lpstr>Trebuchet MS</vt:lpstr>
      <vt:lpstr>1_Office Theme</vt:lpstr>
      <vt:lpstr>Bitmap Image</vt:lpstr>
      <vt:lpstr>Equation</vt:lpstr>
      <vt:lpstr>PowerPoint Presentation</vt:lpstr>
      <vt:lpstr> Unit 5  </vt:lpstr>
      <vt:lpstr>Partitional Clustering</vt:lpstr>
      <vt:lpstr>Partitional Clustering</vt:lpstr>
      <vt:lpstr>K-means Clustering</vt:lpstr>
      <vt:lpstr>K-means Clustering – Details</vt:lpstr>
      <vt:lpstr>Evaluating K-means Clusters</vt:lpstr>
      <vt:lpstr>Two different K-means Clusterings</vt:lpstr>
      <vt:lpstr>Importance of Choosing Initial Centroids (Case i)</vt:lpstr>
      <vt:lpstr>Importance of Choosing Initial Centroids (Case i)</vt:lpstr>
      <vt:lpstr>Importance of Choosing Initial Centroids (Case ii)</vt:lpstr>
      <vt:lpstr>Importance of Choosing Initial Centroids (Case ii)</vt:lpstr>
      <vt:lpstr>Problems with Selecting Initial Points</vt:lpstr>
      <vt:lpstr>10 Clusters Example (Good Clusters)</vt:lpstr>
      <vt:lpstr>10 Clusters Example (Good Clusters)</vt:lpstr>
      <vt:lpstr>10 Clusters Example  (Bad Clusters)</vt:lpstr>
      <vt:lpstr>10 Clusters Example  (Bad Clusters)</vt:lpstr>
      <vt:lpstr>How to decide K clusters?</vt:lpstr>
      <vt:lpstr>How to decide K clusters?</vt:lpstr>
      <vt:lpstr>Solutions to Initial Centroids Problem</vt:lpstr>
      <vt:lpstr>Pre-processing and Post-processing</vt:lpstr>
      <vt:lpstr>Bisecting K-means</vt:lpstr>
      <vt:lpstr>Bisecting K-means Example</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Overcoming K-means Limitations</vt:lpstr>
      <vt:lpstr>Limitations of K-means: Outlier Problem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 EDUCATION</dc:title>
  <dc:creator>svm</dc:creator>
  <cp:lastModifiedBy>viswavardhanreddy karna</cp:lastModifiedBy>
  <cp:revision>106</cp:revision>
  <dcterms:created xsi:type="dcterms:W3CDTF">2020-01-17T04:33:43Z</dcterms:created>
  <dcterms:modified xsi:type="dcterms:W3CDTF">2024-08-05T05:17:31Z</dcterms:modified>
</cp:coreProperties>
</file>