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9" r:id="rId2"/>
    <p:sldId id="404" r:id="rId3"/>
    <p:sldId id="494" r:id="rId4"/>
    <p:sldId id="495" r:id="rId5"/>
    <p:sldId id="496" r:id="rId6"/>
    <p:sldId id="497" r:id="rId7"/>
    <p:sldId id="498" r:id="rId8"/>
    <p:sldId id="499" r:id="rId9"/>
    <p:sldId id="500" r:id="rId10"/>
    <p:sldId id="501" r:id="rId11"/>
    <p:sldId id="489" r:id="rId12"/>
    <p:sldId id="490" r:id="rId13"/>
    <p:sldId id="491" r:id="rId14"/>
    <p:sldId id="492" r:id="rId15"/>
    <p:sldId id="503" r:id="rId16"/>
    <p:sldId id="504" r:id="rId17"/>
    <p:sldId id="505" r:id="rId18"/>
    <p:sldId id="506" r:id="rId19"/>
    <p:sldId id="507" r:id="rId20"/>
    <p:sldId id="508" r:id="rId21"/>
    <p:sldId id="509" r:id="rId22"/>
    <p:sldId id="510" r:id="rId23"/>
    <p:sldId id="511" r:id="rId24"/>
    <p:sldId id="512" r:id="rId25"/>
    <p:sldId id="513" r:id="rId26"/>
    <p:sldId id="514" r:id="rId27"/>
    <p:sldId id="515" r:id="rId28"/>
    <p:sldId id="516" r:id="rId29"/>
    <p:sldId id="517" r:id="rId30"/>
    <p:sldId id="518" r:id="rId31"/>
    <p:sldId id="519" r:id="rId32"/>
    <p:sldId id="520" r:id="rId33"/>
    <p:sldId id="521" r:id="rId34"/>
    <p:sldId id="52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7" d="100"/>
          <a:sy n="47" d="100"/>
        </p:scale>
        <p:origin x="-1388" y="-5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A77-3AA6-4C57-96F9-701486662044}"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8329-1252-4345-9A5E-11DB9D7A9864}" type="slidenum">
              <a:rPr lang="en-IN" smtClean="0"/>
              <a:t>‹#›</a:t>
            </a:fld>
            <a:endParaRPr lang="en-IN"/>
          </a:p>
        </p:txBody>
      </p:sp>
    </p:spTree>
    <p:extLst>
      <p:ext uri="{BB962C8B-B14F-4D97-AF65-F5344CB8AC3E}">
        <p14:creationId xmlns:p14="http://schemas.microsoft.com/office/powerpoint/2010/main" val="21738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noTextEdit="1"/>
          </p:cNvSpPr>
          <p:nvPr>
            <p:ph type="sldImg"/>
          </p:nvPr>
        </p:nvSpPr>
        <p:spPr>
          <a:ln/>
        </p:spPr>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5D45A06-9704-4C28-94D3-B3861964076E}" type="slidenum">
              <a:rPr lang="en-US" altLang="en-US"/>
              <a:pPr>
                <a:defRPr/>
              </a:pPr>
              <a:t>‹#›</a:t>
            </a:fld>
            <a:endParaRPr lang="en-US" altLang="en-US"/>
          </a:p>
        </p:txBody>
      </p:sp>
    </p:spTree>
    <p:extLst>
      <p:ext uri="{BB962C8B-B14F-4D97-AF65-F5344CB8AC3E}">
        <p14:creationId xmlns:p14="http://schemas.microsoft.com/office/powerpoint/2010/main" val="3065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CF0DEAAB-8758-4D28-B817-66C35A198AAD}" type="slidenum">
              <a:rPr lang="en-US" altLang="en-US"/>
              <a:pPr>
                <a:defRPr/>
              </a:pPr>
              <a:t>‹#›</a:t>
            </a:fld>
            <a:endParaRPr lang="en-US" altLang="en-US"/>
          </a:p>
        </p:txBody>
      </p:sp>
    </p:spTree>
    <p:extLst>
      <p:ext uri="{BB962C8B-B14F-4D97-AF65-F5344CB8AC3E}">
        <p14:creationId xmlns:p14="http://schemas.microsoft.com/office/powerpoint/2010/main" val="34600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43F3AD04-1D4D-48D5-87F9-E9321A564396}" type="slidenum">
              <a:rPr lang="en-US" altLang="en-US"/>
              <a:pPr>
                <a:defRPr/>
              </a:pPr>
              <a:t>‹#›</a:t>
            </a:fld>
            <a:endParaRPr lang="en-US" altLang="en-US"/>
          </a:p>
        </p:txBody>
      </p:sp>
    </p:spTree>
    <p:extLst>
      <p:ext uri="{BB962C8B-B14F-4D97-AF65-F5344CB8AC3E}">
        <p14:creationId xmlns:p14="http://schemas.microsoft.com/office/powerpoint/2010/main" val="38599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endParaRPr lang="en-US" altLang="en-US"/>
          </a:p>
        </p:txBody>
      </p:sp>
      <p:sp>
        <p:nvSpPr>
          <p:cNvPr id="4" name="Holder 6"/>
          <p:cNvSpPr>
            <a:spLocks noGrp="1"/>
          </p:cNvSpPr>
          <p:nvPr>
            <p:ph type="sldNum" sz="quarter" idx="12"/>
          </p:nvPr>
        </p:nvSpPr>
        <p:spPr/>
        <p:txBody>
          <a:bodyPr/>
          <a:lstStyle>
            <a:lvl1pPr>
              <a:defRPr smtClean="0"/>
            </a:lvl1pPr>
          </a:lstStyle>
          <a:p>
            <a:pPr>
              <a:defRPr/>
            </a:pPr>
            <a:fld id="{9FD1B682-8611-4190-948E-09A08ACC0A68}" type="slidenum">
              <a:rPr lang="en-US" altLang="en-US"/>
              <a:pPr>
                <a:defRPr/>
              </a:pPr>
              <a:t>‹#›</a:t>
            </a:fld>
            <a:endParaRPr lang="en-US" altLang="en-US"/>
          </a:p>
        </p:txBody>
      </p:sp>
    </p:spTree>
    <p:extLst>
      <p:ext uri="{BB962C8B-B14F-4D97-AF65-F5344CB8AC3E}">
        <p14:creationId xmlns:p14="http://schemas.microsoft.com/office/powerpoint/2010/main" val="2020636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a:xfrm>
            <a:off x="609600" y="6248400"/>
            <a:ext cx="74168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1"/>
          </p:nvPr>
        </p:nvSpPr>
        <p:spPr>
          <a:xfrm>
            <a:off x="8737600" y="6243638"/>
            <a:ext cx="2844800" cy="457200"/>
          </a:xfrm>
          <a:prstGeom prst="rect">
            <a:avLst/>
          </a:prstGeom>
        </p:spPr>
        <p:txBody>
          <a:bodyPr/>
          <a:lstStyle>
            <a:lvl1pPr>
              <a:defRPr/>
            </a:lvl1pPr>
          </a:lstStyle>
          <a:p>
            <a:fld id="{C6F07B8B-3A37-4545-BA12-3964CB4B693F}" type="slidenum">
              <a:rPr lang="en-US" altLang="en-US"/>
              <a:pPr/>
              <a:t>‹#›</a:t>
            </a:fld>
            <a:endParaRPr lang="en-US" altLang="en-US"/>
          </a:p>
        </p:txBody>
      </p:sp>
    </p:spTree>
    <p:extLst>
      <p:ext uri="{BB962C8B-B14F-4D97-AF65-F5344CB8AC3E}">
        <p14:creationId xmlns:p14="http://schemas.microsoft.com/office/powerpoint/2010/main" val="247473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7420A9ED-9C19-4A5B-BBF3-CD68253FA937}" type="slidenum">
              <a:rPr lang="en-US" altLang="en-US"/>
              <a:pPr>
                <a:defRPr/>
              </a:pPr>
              <a:t>‹#›</a:t>
            </a:fld>
            <a:endParaRPr lang="en-US" altLang="en-US"/>
          </a:p>
        </p:txBody>
      </p:sp>
    </p:spTree>
    <p:extLst>
      <p:ext uri="{BB962C8B-B14F-4D97-AF65-F5344CB8AC3E}">
        <p14:creationId xmlns:p14="http://schemas.microsoft.com/office/powerpoint/2010/main" val="88776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0932BBD2-1018-404B-98F2-3B80F97F0889}" type="slidenum">
              <a:rPr lang="en-US" altLang="en-US"/>
              <a:pPr>
                <a:defRPr/>
              </a:pPr>
              <a:t>‹#›</a:t>
            </a:fld>
            <a:endParaRPr lang="en-US" altLang="en-US"/>
          </a:p>
        </p:txBody>
      </p:sp>
    </p:spTree>
    <p:extLst>
      <p:ext uri="{BB962C8B-B14F-4D97-AF65-F5344CB8AC3E}">
        <p14:creationId xmlns:p14="http://schemas.microsoft.com/office/powerpoint/2010/main" val="36417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C8F3AC0-76DC-4C61-9AC8-E0E545C4AE8A}" type="slidenum">
              <a:rPr lang="ja-JP" altLang="en-US"/>
              <a:pPr>
                <a:defRPr/>
              </a:pPr>
              <a:t>‹#›</a:t>
            </a:fld>
            <a:endParaRPr lang="en-US" altLang="ja-JP"/>
          </a:p>
        </p:txBody>
      </p:sp>
    </p:spTree>
    <p:extLst>
      <p:ext uri="{BB962C8B-B14F-4D97-AF65-F5344CB8AC3E}">
        <p14:creationId xmlns:p14="http://schemas.microsoft.com/office/powerpoint/2010/main" val="20474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F1945DB-F095-4142-BFAE-B909CFF96B0C}" type="slidenum">
              <a:rPr lang="en-US" altLang="en-US"/>
              <a:pPr>
                <a:defRPr/>
              </a:pPr>
              <a:t>‹#›</a:t>
            </a:fld>
            <a:endParaRPr lang="en-US" altLang="en-US"/>
          </a:p>
        </p:txBody>
      </p:sp>
    </p:spTree>
    <p:extLst>
      <p:ext uri="{BB962C8B-B14F-4D97-AF65-F5344CB8AC3E}">
        <p14:creationId xmlns:p14="http://schemas.microsoft.com/office/powerpoint/2010/main" val="18873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
        <p:nvSpPr>
          <p:cNvPr id="5" name="Title 1">
            <a:extLst>
              <a:ext uri="{FF2B5EF4-FFF2-40B4-BE49-F238E27FC236}">
                <a16:creationId xmlns:a16="http://schemas.microsoft.com/office/drawing/2014/main" xmlns=""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8587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EEC8960-A859-40C2-A14B-EB8324A3A918}" type="slidenum">
              <a:rPr lang="en-US" altLang="en-US"/>
              <a:pPr>
                <a:defRPr/>
              </a:pPr>
              <a:t>‹#›</a:t>
            </a:fld>
            <a:endParaRPr lang="en-US" altLang="en-US"/>
          </a:p>
        </p:txBody>
      </p:sp>
    </p:spTree>
    <p:extLst>
      <p:ext uri="{BB962C8B-B14F-4D97-AF65-F5344CB8AC3E}">
        <p14:creationId xmlns:p14="http://schemas.microsoft.com/office/powerpoint/2010/main" val="27318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B1996AE4-2993-40F9-AD42-C3061E2A1970}" type="slidenum">
              <a:rPr lang="ja-JP" altLang="en-US"/>
              <a:pPr>
                <a:defRPr/>
              </a:pPr>
              <a:t>‹#›</a:t>
            </a:fld>
            <a:endParaRPr lang="en-US" altLang="ja-JP"/>
          </a:p>
        </p:txBody>
      </p:sp>
    </p:spTree>
    <p:extLst>
      <p:ext uri="{BB962C8B-B14F-4D97-AF65-F5344CB8AC3E}">
        <p14:creationId xmlns:p14="http://schemas.microsoft.com/office/powerpoint/2010/main" val="21131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a:solidFill>
                    <a:srgbClr val="000000"/>
                  </a:solidFill>
                  <a:latin typeface="Times New Roman" panose="02020603050405020304" pitchFamily="18" charset="0"/>
                </a:rPr>
                <a:t>RV College of</a:t>
              </a:r>
            </a:p>
            <a:p>
              <a:pPr eaLnBrk="1" hangingPunct="1">
                <a:defRPr/>
              </a:pPr>
              <a:r>
                <a:rPr lang="en-IN" altLang="en-US" sz="1000" b="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161955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ftr="0" dt="0"/>
  <p:txStyles>
    <p:title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2" name="object 3"/>
          <p:cNvSpPr>
            <a:spLocks/>
          </p:cNvSpPr>
          <p:nvPr/>
        </p:nvSpPr>
        <p:spPr bwMode="auto">
          <a:xfrm>
            <a:off x="-3422" y="9626"/>
            <a:ext cx="5686441" cy="3927659"/>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4" name="TextBox 3">
            <a:extLst>
              <a:ext uri="{FF2B5EF4-FFF2-40B4-BE49-F238E27FC236}">
                <a16:creationId xmlns:a16="http://schemas.microsoft.com/office/drawing/2014/main" xmlns="" id="{A27C0410-C478-9DC4-B447-A809697F1EA1}"/>
              </a:ext>
            </a:extLst>
          </p:cNvPr>
          <p:cNvSpPr txBox="1"/>
          <p:nvPr/>
        </p:nvSpPr>
        <p:spPr>
          <a:xfrm>
            <a:off x="4651513" y="806616"/>
            <a:ext cx="7254148" cy="1938992"/>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Times New Roman" panose="02020603050405020304" pitchFamily="18" charset="0"/>
              </a:rPr>
              <a:t>ARTIFICIAL INTELLIGENCE AND MACHINE LEARNING</a:t>
            </a:r>
          </a:p>
          <a:p>
            <a:r>
              <a:rPr lang="en-IN" sz="4000"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4000" dirty="0" smtClean="0">
                <a:latin typeface="Calibri" panose="020F0502020204030204" pitchFamily="34" charset="0"/>
                <a:ea typeface="Calibri" panose="020F0502020204030204" pitchFamily="34" charset="0"/>
                <a:cs typeface="Times New Roman" panose="02020603050405020304" pitchFamily="18" charset="0"/>
              </a:rPr>
              <a:t>21AI52</a:t>
            </a:r>
            <a:r>
              <a:rPr lang="en-IN" sz="40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C2E10F7D-7C17-8705-8C39-25F9D845A692}"/>
              </a:ext>
            </a:extLst>
          </p:cNvPr>
          <p:cNvSpPr txBox="1"/>
          <p:nvPr/>
        </p:nvSpPr>
        <p:spPr>
          <a:xfrm>
            <a:off x="3487189" y="6327515"/>
            <a:ext cx="570452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Department Of Information Science &amp; Engineering</a:t>
            </a:r>
          </a:p>
        </p:txBody>
      </p:sp>
      <p:sp>
        <p:nvSpPr>
          <p:cNvPr id="9" name="TextBox 8">
            <a:extLst>
              <a:ext uri="{FF2B5EF4-FFF2-40B4-BE49-F238E27FC236}">
                <a16:creationId xmlns:a16="http://schemas.microsoft.com/office/drawing/2014/main" xmlns="" id="{DC8AAD4A-168C-46D6-A199-DFC8C4B8C93B}"/>
              </a:ext>
            </a:extLst>
          </p:cNvPr>
          <p:cNvSpPr txBox="1"/>
          <p:nvPr/>
        </p:nvSpPr>
        <p:spPr>
          <a:xfrm>
            <a:off x="1195255" y="3136612"/>
            <a:ext cx="10710406" cy="584775"/>
          </a:xfrm>
          <a:prstGeom prst="rect">
            <a:avLst/>
          </a:prstGeom>
          <a:noFill/>
        </p:spPr>
        <p:txBody>
          <a:bodyPr wrap="square" rtlCol="0">
            <a:spAutoFit/>
          </a:bodyPr>
          <a:lstStyle/>
          <a:p>
            <a:pPr algn="ctr"/>
            <a:r>
              <a:rPr lang="en-US" sz="3200" b="1" dirty="0" smtClean="0">
                <a:solidFill>
                  <a:schemeClr val="accent1">
                    <a:lumMod val="50000"/>
                  </a:schemeClr>
                </a:solidFill>
                <a:latin typeface="Times New Roman" panose="02020603050405020304" pitchFamily="18" charset="0"/>
                <a:cs typeface="Times New Roman" panose="02020603050405020304" pitchFamily="18" charset="0"/>
              </a:rPr>
              <a:t>Unit 5</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FD1B682-8611-4190-948E-09A08ACC0A68}" type="slidenum">
              <a:rPr lang="en-US" altLang="en-US" smtClean="0"/>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3638"/>
            <a:ext cx="2844800" cy="457200"/>
          </a:xfrm>
          <a:prstGeom prst="rect">
            <a:avLst/>
          </a:prstGeom>
        </p:spPr>
        <p:txBody>
          <a:bodyPr/>
          <a:lstStyle/>
          <a:p>
            <a:fld id="{9E028657-C300-40E4-AF49-2F9782DE300F}" type="slidenum">
              <a:rPr lang="en-US" altLang="en-US"/>
              <a:pPr/>
              <a:t>10</a:t>
            </a:fld>
            <a:endParaRPr lang="en-US" altLang="en-US"/>
          </a:p>
        </p:txBody>
      </p:sp>
      <p:sp>
        <p:nvSpPr>
          <p:cNvPr id="857090" name="Rectangle 2"/>
          <p:cNvSpPr>
            <a:spLocks noGrp="1" noChangeArrowheads="1"/>
          </p:cNvSpPr>
          <p:nvPr>
            <p:ph type="title"/>
          </p:nvPr>
        </p:nvSpPr>
        <p:spPr>
          <a:xfrm>
            <a:off x="2326342" y="152401"/>
            <a:ext cx="5365376" cy="412375"/>
          </a:xfrm>
        </p:spPr>
        <p:txBody>
          <a:bodyPr/>
          <a:lstStyle/>
          <a:p>
            <a:r>
              <a:rPr lang="en-US" altLang="zh-CN" dirty="0">
                <a:ea typeface="SimSun" pitchFamily="2" charset="-122"/>
              </a:rPr>
              <a:t>Indirect evaluation </a:t>
            </a:r>
            <a:endParaRPr lang="en-US" dirty="0"/>
          </a:p>
        </p:txBody>
      </p:sp>
      <p:sp>
        <p:nvSpPr>
          <p:cNvPr id="857091" name="Rectangle 3"/>
          <p:cNvSpPr>
            <a:spLocks noGrp="1" noChangeArrowheads="1"/>
          </p:cNvSpPr>
          <p:nvPr>
            <p:ph type="body" idx="1"/>
          </p:nvPr>
        </p:nvSpPr>
        <p:spPr>
          <a:xfrm>
            <a:off x="609600" y="1052513"/>
            <a:ext cx="10972800" cy="5184775"/>
          </a:xfrm>
        </p:spPr>
        <p:txBody>
          <a:bodyPr/>
          <a:lstStyle/>
          <a:p>
            <a:pPr>
              <a:lnSpc>
                <a:spcPct val="90000"/>
              </a:lnSpc>
            </a:pPr>
            <a:r>
              <a:rPr lang="en-US" altLang="zh-CN" sz="2600" dirty="0">
                <a:ea typeface="SimSun" pitchFamily="2" charset="-122"/>
              </a:rPr>
              <a:t>In some applications, clustering is </a:t>
            </a:r>
            <a:r>
              <a:rPr lang="en-US" altLang="zh-CN" sz="2600" dirty="0">
                <a:solidFill>
                  <a:srgbClr val="3333CC"/>
                </a:solidFill>
                <a:ea typeface="SimSun" pitchFamily="2" charset="-122"/>
              </a:rPr>
              <a:t>not the primary task</a:t>
            </a:r>
            <a:r>
              <a:rPr lang="en-US" altLang="zh-CN" sz="2600" dirty="0">
                <a:ea typeface="SimSun" pitchFamily="2" charset="-122"/>
              </a:rPr>
              <a:t>, but used to help perform another task. </a:t>
            </a:r>
          </a:p>
          <a:p>
            <a:pPr>
              <a:lnSpc>
                <a:spcPct val="90000"/>
              </a:lnSpc>
            </a:pPr>
            <a:r>
              <a:rPr lang="en-US" altLang="zh-CN" sz="2600" dirty="0">
                <a:ea typeface="SimSun" pitchFamily="2" charset="-122"/>
              </a:rPr>
              <a:t>We can use the performance on the primary task to compare clustering methods. </a:t>
            </a:r>
          </a:p>
          <a:p>
            <a:pPr>
              <a:lnSpc>
                <a:spcPct val="90000"/>
              </a:lnSpc>
            </a:pPr>
            <a:r>
              <a:rPr lang="en-US" altLang="zh-CN" sz="2600" dirty="0">
                <a:ea typeface="SimSun" pitchFamily="2" charset="-122"/>
              </a:rPr>
              <a:t>For instance, in an application, the primary task is to provide recommendations on book purchasing to online shoppers. </a:t>
            </a:r>
          </a:p>
          <a:p>
            <a:pPr lvl="1">
              <a:lnSpc>
                <a:spcPct val="90000"/>
              </a:lnSpc>
            </a:pPr>
            <a:r>
              <a:rPr lang="en-US" altLang="zh-CN" sz="2200" dirty="0">
                <a:ea typeface="SimSun" pitchFamily="2" charset="-122"/>
              </a:rPr>
              <a:t>If we can cluster books according to their features, we might be able to provide better recommendations. </a:t>
            </a:r>
          </a:p>
          <a:p>
            <a:pPr lvl="1">
              <a:lnSpc>
                <a:spcPct val="90000"/>
              </a:lnSpc>
            </a:pPr>
            <a:r>
              <a:rPr lang="en-US" altLang="zh-CN" sz="2200" dirty="0">
                <a:ea typeface="SimSun" pitchFamily="2" charset="-122"/>
              </a:rPr>
              <a:t>We can evaluate different clustering algorithms based on how well they help with the recommendation task. </a:t>
            </a:r>
          </a:p>
          <a:p>
            <a:pPr lvl="1">
              <a:lnSpc>
                <a:spcPct val="90000"/>
              </a:lnSpc>
            </a:pPr>
            <a:r>
              <a:rPr lang="en-US" altLang="zh-CN" sz="2200" dirty="0">
                <a:ea typeface="SimSun" pitchFamily="2" charset="-122"/>
              </a:rPr>
              <a:t>Here, we assume that the recommendation can be reliably evaluated. </a:t>
            </a:r>
            <a:endParaRPr lang="en-US" sz="2200" dirty="0"/>
          </a:p>
        </p:txBody>
      </p:sp>
    </p:spTree>
    <p:extLst>
      <p:ext uri="{BB962C8B-B14F-4D97-AF65-F5344CB8AC3E}">
        <p14:creationId xmlns:p14="http://schemas.microsoft.com/office/powerpoint/2010/main" val="138367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967753" y="0"/>
            <a:ext cx="10515600" cy="697190"/>
          </a:xfrm>
        </p:spPr>
        <p:txBody>
          <a:bodyPr/>
          <a:lstStyle/>
          <a:p>
            <a:r>
              <a:rPr lang="en-US" sz="3200" b="1" dirty="0" smtClean="0"/>
              <a:t>Assessing Clustering Tendency</a:t>
            </a:r>
          </a:p>
        </p:txBody>
      </p:sp>
      <p:sp>
        <p:nvSpPr>
          <p:cNvPr id="70659" name="Rectangle 3"/>
          <p:cNvSpPr>
            <a:spLocks noGrp="1" noChangeArrowheads="1"/>
          </p:cNvSpPr>
          <p:nvPr>
            <p:ph type="body" idx="4294967295"/>
          </p:nvPr>
        </p:nvSpPr>
        <p:spPr>
          <a:xfrm>
            <a:off x="797859" y="1258888"/>
            <a:ext cx="10515600" cy="4351338"/>
          </a:xfrm>
        </p:spPr>
        <p:txBody>
          <a:bodyPr/>
          <a:lstStyle/>
          <a:p>
            <a:r>
              <a:rPr lang="en-US" sz="2000" dirty="0" smtClean="0"/>
              <a:t>Assess if non-random structure exists in the data by measuring the probability that the data is generated by a uniform data distribution</a:t>
            </a:r>
          </a:p>
          <a:p>
            <a:r>
              <a:rPr lang="en-US" sz="2000" dirty="0" smtClean="0"/>
              <a:t>Test spatial randomness by statistic test: Hopkins Static</a:t>
            </a:r>
          </a:p>
          <a:p>
            <a:pPr lvl="1"/>
            <a:r>
              <a:rPr lang="en-US" sz="2000" dirty="0" smtClean="0"/>
              <a:t>Given a dataset D regarded as a sample of a random variable o, determine how far away o is from being uniformly distributed in the data space</a:t>
            </a:r>
          </a:p>
          <a:p>
            <a:pPr lvl="1"/>
            <a:r>
              <a:rPr lang="en-US" sz="2000" dirty="0" smtClean="0"/>
              <a:t>Sample </a:t>
            </a:r>
            <a:r>
              <a:rPr lang="en-US" sz="2000" i="1" dirty="0" smtClean="0"/>
              <a:t>n</a:t>
            </a:r>
            <a:r>
              <a:rPr lang="en-US" sz="2000" dirty="0" smtClean="0"/>
              <a:t> points, </a:t>
            </a:r>
            <a:r>
              <a:rPr lang="en-US" sz="2000" i="1" dirty="0" smtClean="0"/>
              <a:t>p</a:t>
            </a:r>
            <a:r>
              <a:rPr lang="en-US" sz="2000" i="1" baseline="-25000" dirty="0" smtClean="0"/>
              <a:t>1</a:t>
            </a:r>
            <a:r>
              <a:rPr lang="en-US" sz="2000" i="1" dirty="0" smtClean="0"/>
              <a:t>, …, </a:t>
            </a:r>
            <a:r>
              <a:rPr lang="en-US" sz="2000" i="1" dirty="0" err="1" smtClean="0"/>
              <a:t>p</a:t>
            </a:r>
            <a:r>
              <a:rPr lang="en-US" sz="2000" i="1" baseline="-25000" dirty="0" err="1" smtClean="0"/>
              <a:t>n</a:t>
            </a:r>
            <a:r>
              <a:rPr lang="en-US" sz="2000" dirty="0" smtClean="0"/>
              <a:t>, uniformly from D.  For each p</a:t>
            </a:r>
            <a:r>
              <a:rPr lang="en-US" sz="2000" baseline="-25000" dirty="0" smtClean="0"/>
              <a:t>i</a:t>
            </a:r>
            <a:r>
              <a:rPr lang="en-US" sz="2000" dirty="0" smtClean="0"/>
              <a:t>, find its nearest neighbor in D:  </a:t>
            </a:r>
            <a:r>
              <a:rPr lang="en-US" sz="2000" i="1" dirty="0" smtClean="0"/>
              <a:t>x</a:t>
            </a:r>
            <a:r>
              <a:rPr lang="en-US" sz="2000" i="1" baseline="-25000" dirty="0" smtClean="0"/>
              <a:t>i</a:t>
            </a:r>
            <a:r>
              <a:rPr lang="en-US" sz="2000" dirty="0" smtClean="0"/>
              <a:t> = </a:t>
            </a:r>
            <a:r>
              <a:rPr lang="en-US" sz="2000" i="1" dirty="0" smtClean="0"/>
              <a:t>min{</a:t>
            </a:r>
            <a:r>
              <a:rPr lang="en-US" sz="2000" i="1" dirty="0" err="1" smtClean="0"/>
              <a:t>dist</a:t>
            </a:r>
            <a:r>
              <a:rPr lang="en-US" sz="2000" i="1" dirty="0" smtClean="0"/>
              <a:t> (p</a:t>
            </a:r>
            <a:r>
              <a:rPr lang="en-US" sz="2000" i="1" baseline="-25000" dirty="0" smtClean="0"/>
              <a:t>i</a:t>
            </a:r>
            <a:r>
              <a:rPr lang="en-US" sz="2000" i="1" dirty="0" smtClean="0"/>
              <a:t>, v)}</a:t>
            </a:r>
            <a:r>
              <a:rPr lang="en-US" sz="2000" dirty="0" smtClean="0"/>
              <a:t> where </a:t>
            </a:r>
            <a:r>
              <a:rPr lang="en-US" sz="2000" i="1" dirty="0" smtClean="0"/>
              <a:t>v</a:t>
            </a:r>
            <a:r>
              <a:rPr lang="en-US" sz="2000" dirty="0" smtClean="0"/>
              <a:t> in D</a:t>
            </a:r>
          </a:p>
          <a:p>
            <a:pPr lvl="1"/>
            <a:r>
              <a:rPr lang="en-US" sz="2000" dirty="0" smtClean="0"/>
              <a:t>Sample </a:t>
            </a:r>
            <a:r>
              <a:rPr lang="en-US" sz="2000" i="1" dirty="0" smtClean="0"/>
              <a:t>n</a:t>
            </a:r>
            <a:r>
              <a:rPr lang="en-US" sz="2000" dirty="0" smtClean="0"/>
              <a:t> points, </a:t>
            </a:r>
            <a:r>
              <a:rPr lang="en-US" sz="2000" i="1" dirty="0" smtClean="0"/>
              <a:t>q</a:t>
            </a:r>
            <a:r>
              <a:rPr lang="en-US" sz="2000" i="1" baseline="-25000" dirty="0" smtClean="0"/>
              <a:t>1</a:t>
            </a:r>
            <a:r>
              <a:rPr lang="en-US" sz="2000" i="1" dirty="0" smtClean="0"/>
              <a:t>, …, </a:t>
            </a:r>
            <a:r>
              <a:rPr lang="en-US" sz="2000" i="1" dirty="0" err="1" smtClean="0"/>
              <a:t>q</a:t>
            </a:r>
            <a:r>
              <a:rPr lang="en-US" sz="2000" i="1" baseline="-25000" dirty="0" err="1" smtClean="0"/>
              <a:t>n</a:t>
            </a:r>
            <a:r>
              <a:rPr lang="en-US" sz="2000" dirty="0" smtClean="0"/>
              <a:t>, uniformly from D.  For each </a:t>
            </a:r>
            <a:r>
              <a:rPr lang="en-US" sz="2000" i="1" dirty="0" smtClean="0"/>
              <a:t>q</a:t>
            </a:r>
            <a:r>
              <a:rPr lang="en-US" sz="2000" i="1" baseline="-25000" dirty="0" smtClean="0"/>
              <a:t>i</a:t>
            </a:r>
            <a:r>
              <a:rPr lang="en-US" sz="2000" dirty="0" smtClean="0"/>
              <a:t>, find its nearest neighbor in D </a:t>
            </a:r>
            <a:r>
              <a:rPr lang="en-US" sz="2000" dirty="0" smtClean="0">
                <a:latin typeface="Times New Roman" pitchFamily="18" charset="0"/>
                <a:cs typeface="Times New Roman" pitchFamily="18" charset="0"/>
              </a:rPr>
              <a:t>– </a:t>
            </a:r>
            <a:r>
              <a:rPr lang="en-US" sz="2000" dirty="0" smtClean="0"/>
              <a:t>{</a:t>
            </a:r>
            <a:r>
              <a:rPr lang="en-US" sz="2000" i="1" dirty="0" smtClean="0"/>
              <a:t>q</a:t>
            </a:r>
            <a:r>
              <a:rPr lang="en-US" sz="2000" i="1" baseline="-25000" dirty="0" smtClean="0"/>
              <a:t>i</a:t>
            </a:r>
            <a:r>
              <a:rPr lang="en-US" sz="2000" dirty="0" smtClean="0"/>
              <a:t>}:  </a:t>
            </a:r>
            <a:r>
              <a:rPr lang="en-US" sz="2000" i="1" dirty="0" err="1" smtClean="0"/>
              <a:t>y</a:t>
            </a:r>
            <a:r>
              <a:rPr lang="en-US" sz="2000" i="1" baseline="-25000" dirty="0" err="1" smtClean="0"/>
              <a:t>i</a:t>
            </a:r>
            <a:r>
              <a:rPr lang="en-US" sz="2000" dirty="0" smtClean="0"/>
              <a:t> = </a:t>
            </a:r>
            <a:r>
              <a:rPr lang="en-US" sz="2000" i="1" dirty="0" smtClean="0"/>
              <a:t>min{</a:t>
            </a:r>
            <a:r>
              <a:rPr lang="en-US" sz="2000" i="1" dirty="0" err="1" smtClean="0"/>
              <a:t>dist</a:t>
            </a:r>
            <a:r>
              <a:rPr lang="en-US" sz="2000" i="1" dirty="0" smtClean="0"/>
              <a:t> (q</a:t>
            </a:r>
            <a:r>
              <a:rPr lang="en-US" sz="2000" i="1" baseline="-25000" dirty="0" smtClean="0"/>
              <a:t>i</a:t>
            </a:r>
            <a:r>
              <a:rPr lang="en-US" sz="2000" i="1" dirty="0" smtClean="0"/>
              <a:t>, v)}</a:t>
            </a:r>
            <a:r>
              <a:rPr lang="en-US" sz="2000" dirty="0" smtClean="0"/>
              <a:t> where </a:t>
            </a:r>
            <a:r>
              <a:rPr lang="en-US" sz="2000" i="1" dirty="0" smtClean="0"/>
              <a:t>v</a:t>
            </a:r>
            <a:r>
              <a:rPr lang="en-US" sz="2000" dirty="0" smtClean="0"/>
              <a:t> in D and v </a:t>
            </a:r>
            <a:r>
              <a:rPr lang="en-US" sz="2000" dirty="0" smtClean="0">
                <a:cs typeface="Arial" pitchFamily="34" charset="0"/>
              </a:rPr>
              <a:t>≠ </a:t>
            </a:r>
            <a:r>
              <a:rPr lang="en-US" sz="2000" i="1" dirty="0" smtClean="0"/>
              <a:t>q</a:t>
            </a:r>
            <a:r>
              <a:rPr lang="en-US" sz="2000" i="1" baseline="-25000" dirty="0" smtClean="0"/>
              <a:t>i</a:t>
            </a:r>
          </a:p>
          <a:p>
            <a:pPr lvl="1"/>
            <a:r>
              <a:rPr lang="en-US" sz="2000" dirty="0" smtClean="0"/>
              <a:t>Calculate the Hopkins Statistic:</a:t>
            </a:r>
            <a:endParaRPr lang="en-US" sz="2000" i="1" dirty="0" smtClean="0"/>
          </a:p>
          <a:p>
            <a:pPr lvl="1"/>
            <a:endParaRPr lang="en-US" sz="2000" dirty="0" smtClean="0">
              <a:cs typeface="Arial" pitchFamily="34" charset="0"/>
            </a:endParaRPr>
          </a:p>
          <a:p>
            <a:pPr lvl="1"/>
            <a:r>
              <a:rPr lang="en-US" sz="2000" dirty="0" smtClean="0"/>
              <a:t>If D is uniformly distributed, </a:t>
            </a:r>
            <a:r>
              <a:rPr lang="en-US" sz="2000" dirty="0" smtClean="0">
                <a:cs typeface="Arial" pitchFamily="34" charset="0"/>
              </a:rPr>
              <a:t>∑ x</a:t>
            </a:r>
            <a:r>
              <a:rPr lang="en-US" sz="2000" baseline="-25000" dirty="0" smtClean="0">
                <a:cs typeface="Arial" pitchFamily="34" charset="0"/>
              </a:rPr>
              <a:t>i</a:t>
            </a:r>
            <a:r>
              <a:rPr lang="en-US" sz="2000" dirty="0" smtClean="0">
                <a:cs typeface="Arial" pitchFamily="34" charset="0"/>
              </a:rPr>
              <a:t> and ∑ </a:t>
            </a:r>
            <a:r>
              <a:rPr lang="en-US" sz="2000" dirty="0" err="1" smtClean="0">
                <a:cs typeface="Arial" pitchFamily="34" charset="0"/>
              </a:rPr>
              <a:t>y</a:t>
            </a:r>
            <a:r>
              <a:rPr lang="en-US" sz="2000" baseline="-25000" dirty="0" err="1" smtClean="0">
                <a:cs typeface="Arial" pitchFamily="34" charset="0"/>
              </a:rPr>
              <a:t>i</a:t>
            </a:r>
            <a:r>
              <a:rPr lang="en-US" sz="2000" dirty="0" smtClean="0">
                <a:cs typeface="Arial" pitchFamily="34" charset="0"/>
              </a:rPr>
              <a:t> will be close to each other and H is close to 0.5.  If D is highly skewed, H is close to 0</a:t>
            </a:r>
          </a:p>
          <a:p>
            <a:endParaRPr lang="en-US" sz="2000" dirty="0" smtClean="0"/>
          </a:p>
        </p:txBody>
      </p:sp>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5243513"/>
            <a:ext cx="4064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1" name="Slide Number Placeholder 5"/>
          <p:cNvSpPr txBox="1">
            <a:spLocks noGrp="1"/>
          </p:cNvSpPr>
          <p:nvPr/>
        </p:nvSpPr>
        <p:spPr bwMode="auto">
          <a:xfrm>
            <a:off x="9652000" y="6477000"/>
            <a:ext cx="254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fld id="{64B0061F-B777-416C-9860-FA52E9239CDF}" type="slidenum">
              <a:rPr lang="en-US" sz="1200" b="1"/>
              <a:pPr algn="r" eaLnBrk="1" hangingPunct="1"/>
              <a:t>11</a:t>
            </a:fld>
            <a:endParaRPr lang="en-US" sz="1200" b="1"/>
          </a:p>
        </p:txBody>
      </p:sp>
    </p:spTree>
    <p:extLst>
      <p:ext uri="{BB962C8B-B14F-4D97-AF65-F5344CB8AC3E}">
        <p14:creationId xmlns:p14="http://schemas.microsoft.com/office/powerpoint/2010/main" val="654751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1887070" y="96188"/>
            <a:ext cx="10515600" cy="495484"/>
          </a:xfrm>
        </p:spPr>
        <p:txBody>
          <a:bodyPr/>
          <a:lstStyle/>
          <a:p>
            <a:r>
              <a:rPr lang="en-US" sz="3200" b="1" dirty="0" smtClean="0"/>
              <a:t>Determine the Number of Clusters</a:t>
            </a:r>
          </a:p>
        </p:txBody>
      </p:sp>
      <p:sp>
        <p:nvSpPr>
          <p:cNvPr id="71683" name="Rectangle 3"/>
          <p:cNvSpPr>
            <a:spLocks noGrp="1" noChangeArrowheads="1"/>
          </p:cNvSpPr>
          <p:nvPr>
            <p:ph type="body" idx="4294967295"/>
          </p:nvPr>
        </p:nvSpPr>
        <p:spPr>
          <a:xfrm>
            <a:off x="331694" y="954741"/>
            <a:ext cx="11582400" cy="5334000"/>
          </a:xfrm>
        </p:spPr>
        <p:txBody>
          <a:bodyPr/>
          <a:lstStyle/>
          <a:p>
            <a:r>
              <a:rPr lang="en-US" sz="2000" dirty="0" smtClean="0"/>
              <a:t>Empirical method</a:t>
            </a:r>
          </a:p>
          <a:p>
            <a:pPr lvl="1"/>
            <a:r>
              <a:rPr lang="en-US" sz="2000" dirty="0" smtClean="0"/>
              <a:t># of clusters </a:t>
            </a:r>
            <a:r>
              <a:rPr lang="en-US" sz="2000" dirty="0" smtClean="0">
                <a:cs typeface="Arial" pitchFamily="34" charset="0"/>
              </a:rPr>
              <a:t>≈√n/2 for a dataset of n points</a:t>
            </a:r>
          </a:p>
          <a:p>
            <a:r>
              <a:rPr lang="en-US" sz="2000" dirty="0" smtClean="0">
                <a:cs typeface="Arial" pitchFamily="34" charset="0"/>
              </a:rPr>
              <a:t>Elbow method</a:t>
            </a:r>
          </a:p>
          <a:p>
            <a:pPr lvl="1"/>
            <a:r>
              <a:rPr lang="en-US" sz="2000" dirty="0" smtClean="0">
                <a:cs typeface="Arial" pitchFamily="34" charset="0"/>
              </a:rPr>
              <a:t>Use the turning point in the curve of sum of within cluster variance w.r.t  the # of clusters</a:t>
            </a:r>
          </a:p>
          <a:p>
            <a:r>
              <a:rPr lang="en-US" sz="2000" dirty="0" smtClean="0">
                <a:cs typeface="Arial" pitchFamily="34" charset="0"/>
              </a:rPr>
              <a:t>Cross validation method</a:t>
            </a:r>
          </a:p>
          <a:p>
            <a:pPr lvl="1"/>
            <a:r>
              <a:rPr lang="en-US" sz="2000" dirty="0" smtClean="0">
                <a:cs typeface="Arial" pitchFamily="34" charset="0"/>
              </a:rPr>
              <a:t>Divide a given data set into </a:t>
            </a:r>
            <a:r>
              <a:rPr lang="en-US" sz="2000" i="1" dirty="0" smtClean="0">
                <a:cs typeface="Arial" pitchFamily="34" charset="0"/>
              </a:rPr>
              <a:t>m</a:t>
            </a:r>
            <a:r>
              <a:rPr lang="en-US" sz="2000" dirty="0" smtClean="0">
                <a:cs typeface="Arial" pitchFamily="34" charset="0"/>
              </a:rPr>
              <a:t> parts</a:t>
            </a:r>
          </a:p>
          <a:p>
            <a:pPr lvl="1"/>
            <a:r>
              <a:rPr lang="en-US" sz="2000" dirty="0" smtClean="0">
                <a:cs typeface="Arial" pitchFamily="34" charset="0"/>
              </a:rPr>
              <a:t>Use </a:t>
            </a:r>
            <a:r>
              <a:rPr lang="en-US" sz="2000" i="1" dirty="0" smtClean="0">
                <a:cs typeface="Arial" pitchFamily="34" charset="0"/>
              </a:rPr>
              <a:t>m</a:t>
            </a:r>
            <a:r>
              <a:rPr lang="en-US" sz="2000" dirty="0" smtClean="0">
                <a:cs typeface="Arial" pitchFamily="34" charset="0"/>
              </a:rPr>
              <a:t> </a:t>
            </a:r>
            <a:r>
              <a:rPr lang="en-US" sz="2000" dirty="0" smtClean="0">
                <a:cs typeface="Times New Roman" pitchFamily="18" charset="0"/>
              </a:rPr>
              <a:t>–</a:t>
            </a:r>
            <a:r>
              <a:rPr lang="en-US" sz="2000" dirty="0" smtClean="0">
                <a:cs typeface="Arial" pitchFamily="34" charset="0"/>
              </a:rPr>
              <a:t> 1 parts to obtain a clustering model</a:t>
            </a:r>
          </a:p>
          <a:p>
            <a:pPr lvl="1"/>
            <a:r>
              <a:rPr lang="en-US" sz="2000" dirty="0" smtClean="0">
                <a:cs typeface="Arial" pitchFamily="34" charset="0"/>
              </a:rPr>
              <a:t>Use the remaining part to test the quality of the clustering</a:t>
            </a:r>
          </a:p>
          <a:p>
            <a:pPr lvl="2"/>
            <a:r>
              <a:rPr lang="en-US" sz="2000" dirty="0" smtClean="0">
                <a:cs typeface="Arial" pitchFamily="34" charset="0"/>
              </a:rPr>
              <a:t>E.g., For each point in the test set, find the closest centroid, and use the sum of squared distance between all points in the test set and the closest centroids to measure how well the model fits the test set</a:t>
            </a:r>
          </a:p>
          <a:p>
            <a:pPr lvl="1"/>
            <a:r>
              <a:rPr lang="en-US" sz="2000" dirty="0" smtClean="0">
                <a:cs typeface="Arial" pitchFamily="34" charset="0"/>
              </a:rPr>
              <a:t>For any k &gt; 0, repeat it </a:t>
            </a:r>
            <a:r>
              <a:rPr lang="en-US" sz="2000" i="1" dirty="0" smtClean="0">
                <a:cs typeface="Arial" pitchFamily="34" charset="0"/>
              </a:rPr>
              <a:t>m</a:t>
            </a:r>
            <a:r>
              <a:rPr lang="en-US" sz="2000" dirty="0" smtClean="0">
                <a:cs typeface="Arial" pitchFamily="34" charset="0"/>
              </a:rPr>
              <a:t> times, compare the overall quality measure w.r.t. different </a:t>
            </a:r>
            <a:r>
              <a:rPr lang="en-US" sz="2000" i="1" dirty="0" smtClean="0">
                <a:cs typeface="Arial" pitchFamily="34" charset="0"/>
              </a:rPr>
              <a:t>k’s</a:t>
            </a:r>
            <a:r>
              <a:rPr lang="en-US" sz="2000" dirty="0" smtClean="0">
                <a:cs typeface="Arial" pitchFamily="34" charset="0"/>
              </a:rPr>
              <a:t>, and find # of clusters that fits the data the best</a:t>
            </a:r>
          </a:p>
        </p:txBody>
      </p:sp>
      <p:sp>
        <p:nvSpPr>
          <p:cNvPr id="71684" name="Slide Number Placeholder 5"/>
          <p:cNvSpPr txBox="1">
            <a:spLocks noGrp="1"/>
          </p:cNvSpPr>
          <p:nvPr/>
        </p:nvSpPr>
        <p:spPr bwMode="auto">
          <a:xfrm>
            <a:off x="9652000" y="6477000"/>
            <a:ext cx="254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fld id="{23A6BD55-478B-4995-9056-797ACB878D42}" type="slidenum">
              <a:rPr lang="en-US" sz="1200" b="1"/>
              <a:pPr algn="r" eaLnBrk="1" hangingPunct="1"/>
              <a:t>12</a:t>
            </a:fld>
            <a:endParaRPr lang="en-US" sz="1200" b="1"/>
          </a:p>
        </p:txBody>
      </p:sp>
    </p:spTree>
    <p:extLst>
      <p:ext uri="{BB962C8B-B14F-4D97-AF65-F5344CB8AC3E}">
        <p14:creationId xmlns:p14="http://schemas.microsoft.com/office/powerpoint/2010/main" val="2120160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1676400" y="0"/>
            <a:ext cx="10515600" cy="710637"/>
          </a:xfrm>
        </p:spPr>
        <p:txBody>
          <a:bodyPr/>
          <a:lstStyle/>
          <a:p>
            <a:r>
              <a:rPr lang="en-US" sz="3200" b="1" dirty="0" smtClean="0"/>
              <a:t>Measuring Clustering Quality</a:t>
            </a:r>
          </a:p>
        </p:txBody>
      </p:sp>
      <p:sp>
        <p:nvSpPr>
          <p:cNvPr id="72707" name="Rectangle 3"/>
          <p:cNvSpPr>
            <a:spLocks noGrp="1" noChangeArrowheads="1"/>
          </p:cNvSpPr>
          <p:nvPr>
            <p:ph type="body" idx="4294967295"/>
          </p:nvPr>
        </p:nvSpPr>
        <p:spPr>
          <a:xfrm>
            <a:off x="508000" y="1371600"/>
            <a:ext cx="11379200" cy="5105400"/>
          </a:xfrm>
        </p:spPr>
        <p:txBody>
          <a:bodyPr/>
          <a:lstStyle/>
          <a:p>
            <a:pPr>
              <a:lnSpc>
                <a:spcPct val="120000"/>
              </a:lnSpc>
            </a:pPr>
            <a:r>
              <a:rPr lang="en-US" sz="2400" dirty="0" smtClean="0"/>
              <a:t>Two methods: extrinsic vs. intrinsic  </a:t>
            </a:r>
          </a:p>
          <a:p>
            <a:pPr>
              <a:lnSpc>
                <a:spcPct val="120000"/>
              </a:lnSpc>
            </a:pPr>
            <a:r>
              <a:rPr lang="en-US" sz="2400" dirty="0" smtClean="0"/>
              <a:t>Extrinsic: supervised, i.e., the ground truth is available</a:t>
            </a:r>
          </a:p>
          <a:p>
            <a:pPr lvl="1">
              <a:lnSpc>
                <a:spcPct val="120000"/>
              </a:lnSpc>
            </a:pPr>
            <a:r>
              <a:rPr lang="en-US" sz="2400" dirty="0" smtClean="0"/>
              <a:t>Compare a clustering against the ground truth using certain clustering quality measure</a:t>
            </a:r>
          </a:p>
          <a:p>
            <a:pPr lvl="1">
              <a:lnSpc>
                <a:spcPct val="120000"/>
              </a:lnSpc>
            </a:pPr>
            <a:r>
              <a:rPr lang="en-US" sz="2400" dirty="0" smtClean="0"/>
              <a:t>Ex. </a:t>
            </a:r>
            <a:r>
              <a:rPr lang="en-US" sz="2400" dirty="0" err="1" smtClean="0"/>
              <a:t>BCubed</a:t>
            </a:r>
            <a:r>
              <a:rPr lang="en-US" sz="2400" dirty="0" smtClean="0"/>
              <a:t> precision and recall metrics</a:t>
            </a:r>
          </a:p>
          <a:p>
            <a:pPr>
              <a:lnSpc>
                <a:spcPct val="120000"/>
              </a:lnSpc>
            </a:pPr>
            <a:r>
              <a:rPr lang="en-US" sz="2400" dirty="0" smtClean="0"/>
              <a:t>Intrinsic: unsupervised, i.e., the ground truth is unavailable</a:t>
            </a:r>
          </a:p>
          <a:p>
            <a:pPr lvl="1">
              <a:lnSpc>
                <a:spcPct val="120000"/>
              </a:lnSpc>
            </a:pPr>
            <a:r>
              <a:rPr lang="en-US" sz="2400" dirty="0" smtClean="0"/>
              <a:t>Evaluate the goodness of a clustering by considering how well the clusters are separated, and how compact the clusters are</a:t>
            </a:r>
          </a:p>
          <a:p>
            <a:pPr lvl="1">
              <a:lnSpc>
                <a:spcPct val="120000"/>
              </a:lnSpc>
            </a:pPr>
            <a:r>
              <a:rPr lang="en-US" sz="2400" dirty="0" smtClean="0"/>
              <a:t>Ex. Silhouette coefficient</a:t>
            </a:r>
          </a:p>
        </p:txBody>
      </p:sp>
      <p:sp>
        <p:nvSpPr>
          <p:cNvPr id="72708" name="Slide Number Placeholder 5"/>
          <p:cNvSpPr txBox="1">
            <a:spLocks noGrp="1"/>
          </p:cNvSpPr>
          <p:nvPr/>
        </p:nvSpPr>
        <p:spPr bwMode="auto">
          <a:xfrm>
            <a:off x="9652000" y="6477000"/>
            <a:ext cx="254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fld id="{21C0C491-A578-4966-8BC4-4E14275C2EFE}" type="slidenum">
              <a:rPr lang="en-US" sz="1200" b="1"/>
              <a:pPr algn="r" eaLnBrk="1" hangingPunct="1"/>
              <a:t>13</a:t>
            </a:fld>
            <a:endParaRPr lang="en-US" sz="1200" b="1"/>
          </a:p>
        </p:txBody>
      </p:sp>
    </p:spTree>
    <p:extLst>
      <p:ext uri="{BB962C8B-B14F-4D97-AF65-F5344CB8AC3E}">
        <p14:creationId xmlns:p14="http://schemas.microsoft.com/office/powerpoint/2010/main" val="2361598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734671" y="0"/>
            <a:ext cx="12192000" cy="609600"/>
          </a:xfrm>
        </p:spPr>
        <p:txBody>
          <a:bodyPr/>
          <a:lstStyle/>
          <a:p>
            <a:r>
              <a:rPr lang="en-US" sz="3200" b="1" dirty="0" smtClean="0"/>
              <a:t>Measuring Clustering Quality: Extrinsic Methods </a:t>
            </a:r>
          </a:p>
        </p:txBody>
      </p:sp>
      <p:sp>
        <p:nvSpPr>
          <p:cNvPr id="73731" name="Rectangle 3"/>
          <p:cNvSpPr>
            <a:spLocks noGrp="1" noChangeArrowheads="1"/>
          </p:cNvSpPr>
          <p:nvPr>
            <p:ph type="body" idx="4294967295"/>
          </p:nvPr>
        </p:nvSpPr>
        <p:spPr>
          <a:xfrm>
            <a:off x="838200" y="1183341"/>
            <a:ext cx="10515600" cy="4993622"/>
          </a:xfrm>
        </p:spPr>
        <p:txBody>
          <a:bodyPr/>
          <a:lstStyle/>
          <a:p>
            <a:r>
              <a:rPr lang="en-US" sz="2400" dirty="0" smtClean="0"/>
              <a:t>Clustering quality measure: </a:t>
            </a:r>
            <a:r>
              <a:rPr lang="en-US" sz="2400" i="1" dirty="0" smtClean="0"/>
              <a:t>Q(C, C</a:t>
            </a:r>
            <a:r>
              <a:rPr lang="en-US" sz="2400" i="1" baseline="-25000" dirty="0" smtClean="0"/>
              <a:t>g</a:t>
            </a:r>
            <a:r>
              <a:rPr lang="en-US" sz="2400" i="1" dirty="0" smtClean="0"/>
              <a:t>),</a:t>
            </a:r>
            <a:r>
              <a:rPr lang="en-US" sz="2400" dirty="0" smtClean="0"/>
              <a:t> for a clustering </a:t>
            </a:r>
            <a:r>
              <a:rPr lang="en-US" sz="2400" i="1" dirty="0" smtClean="0"/>
              <a:t>C</a:t>
            </a:r>
            <a:r>
              <a:rPr lang="en-US" sz="2400" dirty="0" smtClean="0"/>
              <a:t> given the ground truth </a:t>
            </a:r>
            <a:r>
              <a:rPr lang="en-US" sz="2400" i="1" dirty="0" smtClean="0"/>
              <a:t>C</a:t>
            </a:r>
            <a:r>
              <a:rPr lang="en-US" sz="2400" i="1" baseline="-25000" dirty="0" smtClean="0"/>
              <a:t>g</a:t>
            </a:r>
            <a:r>
              <a:rPr lang="en-US" sz="2400" dirty="0" smtClean="0"/>
              <a:t>. </a:t>
            </a:r>
          </a:p>
          <a:p>
            <a:r>
              <a:rPr lang="en-US" sz="2400" i="1" dirty="0" smtClean="0"/>
              <a:t>Q</a:t>
            </a:r>
            <a:r>
              <a:rPr lang="en-US" sz="2400" dirty="0" smtClean="0"/>
              <a:t> is good if it satisfies the following </a:t>
            </a:r>
            <a:r>
              <a:rPr lang="en-US" sz="2400" b="1" dirty="0" smtClean="0"/>
              <a:t>4</a:t>
            </a:r>
            <a:r>
              <a:rPr lang="en-US" sz="2400" dirty="0" smtClean="0"/>
              <a:t> essential criteria</a:t>
            </a:r>
          </a:p>
          <a:p>
            <a:pPr lvl="1"/>
            <a:r>
              <a:rPr lang="en-US" sz="2400" dirty="0" smtClean="0"/>
              <a:t>Cluster homogeneity: the purer, the better</a:t>
            </a:r>
          </a:p>
          <a:p>
            <a:pPr lvl="1"/>
            <a:r>
              <a:rPr lang="en-US" sz="2400" dirty="0" smtClean="0"/>
              <a:t>Cluster completeness: should assign objects belong to the same category in the ground truth to the same cluster</a:t>
            </a:r>
          </a:p>
          <a:p>
            <a:pPr lvl="1"/>
            <a:r>
              <a:rPr lang="en-US" sz="2400" dirty="0" smtClean="0"/>
              <a:t>Rag bag: putting a heterogeneous object into a pure cluster should be penalized more than putting it into a </a:t>
            </a:r>
            <a:r>
              <a:rPr lang="en-US" sz="2400" i="1" dirty="0" smtClean="0"/>
              <a:t>rag bag</a:t>
            </a:r>
            <a:r>
              <a:rPr lang="en-US" sz="2400" dirty="0" smtClean="0"/>
              <a:t> (i.e., “miscellaneous” or “other” category)</a:t>
            </a:r>
          </a:p>
          <a:p>
            <a:pPr lvl="1"/>
            <a:r>
              <a:rPr lang="en-US" sz="2400" dirty="0" smtClean="0"/>
              <a:t>Small cluster preservation: splitting a small category into pieces is more harmful than splitting a large category into pieces</a:t>
            </a:r>
          </a:p>
        </p:txBody>
      </p:sp>
      <p:sp>
        <p:nvSpPr>
          <p:cNvPr id="73732" name="Slide Number Placeholder 5"/>
          <p:cNvSpPr txBox="1">
            <a:spLocks noGrp="1"/>
          </p:cNvSpPr>
          <p:nvPr/>
        </p:nvSpPr>
        <p:spPr bwMode="auto">
          <a:xfrm>
            <a:off x="9652000" y="6477000"/>
            <a:ext cx="254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fld id="{B36A7DE2-A27B-4B30-909F-F3744269588A}" type="slidenum">
              <a:rPr lang="en-US" sz="1200" b="1"/>
              <a:pPr algn="r" eaLnBrk="1" hangingPunct="1"/>
              <a:t>14</a:t>
            </a:fld>
            <a:endParaRPr lang="en-US" sz="1200" b="1"/>
          </a:p>
        </p:txBody>
      </p:sp>
    </p:spTree>
    <p:extLst>
      <p:ext uri="{BB962C8B-B14F-4D97-AF65-F5344CB8AC3E}">
        <p14:creationId xmlns:p14="http://schemas.microsoft.com/office/powerpoint/2010/main" val="2843542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882" name="Rectangle 2"/>
          <p:cNvSpPr>
            <a:spLocks noChangeArrowheads="1"/>
          </p:cNvSpPr>
          <p:nvPr>
            <p:ph type="body" idx="1"/>
          </p:nvPr>
        </p:nvSpPr>
        <p:spPr>
          <a:xfrm>
            <a:off x="609600" y="1066800"/>
            <a:ext cx="11277600" cy="5257800"/>
          </a:xfrm>
        </p:spPr>
        <p:txBody>
          <a:bodyPr/>
          <a:lstStyle/>
          <a:p>
            <a:pPr marL="533400" indent="-533400">
              <a:buSzTx/>
              <a:buFont typeface="Monotype Sorts" pitchFamily="2" charset="2"/>
              <a:buAutoNum type="arabicPeriod"/>
            </a:pPr>
            <a:r>
              <a:rPr lang="en-US" sz="2000" dirty="0"/>
              <a:t>Determining the</a:t>
            </a:r>
            <a:r>
              <a:rPr lang="en-US" sz="2000" dirty="0">
                <a:solidFill>
                  <a:srgbClr val="FF9900"/>
                </a:solidFill>
              </a:rPr>
              <a:t> </a:t>
            </a:r>
            <a:r>
              <a:rPr lang="en-US" sz="2000" dirty="0">
                <a:solidFill>
                  <a:srgbClr val="FF0000"/>
                </a:solidFill>
              </a:rPr>
              <a:t>clustering tendency</a:t>
            </a:r>
            <a:r>
              <a:rPr lang="en-US" sz="2000" dirty="0"/>
              <a:t> of a set of data, i.e., distinguishing whether non-random structure actually exists in the data. </a:t>
            </a:r>
          </a:p>
          <a:p>
            <a:pPr marL="533400" indent="-533400">
              <a:buSzTx/>
              <a:buFont typeface="Monotype Sorts" pitchFamily="2" charset="2"/>
              <a:buAutoNum type="arabicPeriod"/>
            </a:pPr>
            <a:r>
              <a:rPr lang="en-US" sz="2000" dirty="0"/>
              <a:t>Comparing the results of a cluster analysis to externally known results, e.g., to externally given class labels.</a:t>
            </a:r>
          </a:p>
          <a:p>
            <a:pPr marL="533400" indent="-533400">
              <a:buSzTx/>
              <a:buFont typeface="Monotype Sorts" pitchFamily="2" charset="2"/>
              <a:buAutoNum type="arabicPeriod"/>
            </a:pPr>
            <a:r>
              <a:rPr lang="en-US" sz="2000" dirty="0"/>
              <a:t>Evaluating how well the results of a cluster analysis fit the data </a:t>
            </a:r>
            <a:r>
              <a:rPr lang="en-US" sz="2000" i="1" dirty="0"/>
              <a:t>without</a:t>
            </a:r>
            <a:r>
              <a:rPr lang="en-US" sz="2000" dirty="0"/>
              <a:t> reference to external information. </a:t>
            </a:r>
          </a:p>
          <a:p>
            <a:pPr marL="990600" lvl="1" indent="-533400">
              <a:buSzTx/>
              <a:buFont typeface="Arial" pitchFamily="34" charset="0"/>
              <a:buNone/>
            </a:pPr>
            <a:r>
              <a:rPr lang="en-US" sz="1800" dirty="0"/>
              <a:t>	- Use only the data</a:t>
            </a:r>
          </a:p>
          <a:p>
            <a:pPr marL="533400" indent="-533400">
              <a:buSzTx/>
              <a:buFont typeface="Monotype Sorts" pitchFamily="2" charset="2"/>
              <a:buAutoNum type="arabicPeriod"/>
            </a:pPr>
            <a:r>
              <a:rPr lang="en-US" sz="2000" dirty="0"/>
              <a:t>Comparing the results of two different sets of cluster analyses to determine which is better.</a:t>
            </a:r>
          </a:p>
          <a:p>
            <a:pPr marL="533400" indent="-533400">
              <a:buSzTx/>
              <a:buFont typeface="Monotype Sorts" pitchFamily="2" charset="2"/>
              <a:buAutoNum type="arabicPeriod"/>
            </a:pPr>
            <a:r>
              <a:rPr lang="en-US" sz="2000" dirty="0"/>
              <a:t>Determining the ‘correct’ number of clusters.</a:t>
            </a:r>
          </a:p>
          <a:p>
            <a:pPr marL="533400" indent="-533400"/>
            <a:endParaRPr lang="en-US" sz="2000" dirty="0"/>
          </a:p>
          <a:p>
            <a:pPr marL="533400" indent="-533400">
              <a:buFont typeface="Monotype Sorts" pitchFamily="2" charset="2"/>
              <a:buNone/>
            </a:pPr>
            <a:r>
              <a:rPr lang="en-US" sz="2400" dirty="0"/>
              <a:t>	</a:t>
            </a:r>
            <a:r>
              <a:rPr lang="en-US" sz="2000" dirty="0"/>
              <a:t>For 2, 3, and 4, we can further distinguish whether we want to evaluate the entire clustering or just individual clusters. </a:t>
            </a:r>
          </a:p>
          <a:p>
            <a:pPr marL="533400" indent="-533400"/>
            <a:endParaRPr lang="en-US" sz="2000" dirty="0"/>
          </a:p>
        </p:txBody>
      </p:sp>
      <p:sp>
        <p:nvSpPr>
          <p:cNvPr id="1658883" name="Rectangle 3"/>
          <p:cNvSpPr>
            <a:spLocks noGrp="1" noChangeArrowheads="1"/>
          </p:cNvSpPr>
          <p:nvPr>
            <p:ph type="title"/>
          </p:nvPr>
        </p:nvSpPr>
        <p:spPr>
          <a:xfrm>
            <a:off x="2205318" y="0"/>
            <a:ext cx="7640646" cy="609600"/>
          </a:xfrm>
        </p:spPr>
        <p:txBody>
          <a:bodyPr/>
          <a:lstStyle/>
          <a:p>
            <a:r>
              <a:rPr lang="en-US" sz="2800"/>
              <a:t>Different Aspects of Cluster Validation</a:t>
            </a:r>
            <a:endParaRPr lang="en-US"/>
          </a:p>
        </p:txBody>
      </p:sp>
    </p:spTree>
    <p:extLst>
      <p:ext uri="{BB962C8B-B14F-4D97-AF65-F5344CB8AC3E}">
        <p14:creationId xmlns:p14="http://schemas.microsoft.com/office/powerpoint/2010/main" val="2768568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8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8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888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5888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58882">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58882">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588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88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906" name="Rectangle 2"/>
          <p:cNvSpPr>
            <a:spLocks noChangeArrowheads="1"/>
          </p:cNvSpPr>
          <p:nvPr>
            <p:ph type="body" idx="1"/>
          </p:nvPr>
        </p:nvSpPr>
        <p:spPr>
          <a:xfrm>
            <a:off x="609600" y="990600"/>
            <a:ext cx="11277600" cy="5334000"/>
          </a:xfrm>
        </p:spPr>
        <p:txBody>
          <a:bodyPr/>
          <a:lstStyle/>
          <a:p>
            <a:pPr marL="342900" indent="-342900"/>
            <a:r>
              <a:rPr lang="en-US" sz="2200"/>
              <a:t>Numerical measures that are applied to judge various aspects of cluster validity, are classified into the following three types.</a:t>
            </a:r>
          </a:p>
          <a:p>
            <a:pPr marL="742950" lvl="1" indent="-285750"/>
            <a:r>
              <a:rPr lang="en-US" sz="2000">
                <a:solidFill>
                  <a:srgbClr val="FF0000"/>
                </a:solidFill>
              </a:rPr>
              <a:t>External Index:</a:t>
            </a:r>
            <a:r>
              <a:rPr lang="en-US" sz="2000"/>
              <a:t> Used to measure the extent to which cluster labels match externally supplied class labels.</a:t>
            </a:r>
          </a:p>
          <a:p>
            <a:pPr marL="1143000" lvl="2" indent="-228600">
              <a:lnSpc>
                <a:spcPct val="80000"/>
              </a:lnSpc>
            </a:pPr>
            <a:r>
              <a:rPr lang="en-US" sz="1600"/>
              <a:t>Entropy </a:t>
            </a:r>
          </a:p>
          <a:p>
            <a:pPr marL="742950" lvl="1" indent="-285750"/>
            <a:r>
              <a:rPr lang="en-US" sz="2000">
                <a:solidFill>
                  <a:srgbClr val="FF0000"/>
                </a:solidFill>
              </a:rPr>
              <a:t>Internal Index:</a:t>
            </a:r>
            <a:r>
              <a:rPr lang="en-US" sz="2000"/>
              <a:t>  Used to measure the goodness of a clustering structure </a:t>
            </a:r>
            <a:r>
              <a:rPr lang="en-US" sz="2000" i="1"/>
              <a:t>without</a:t>
            </a:r>
            <a:r>
              <a:rPr lang="en-US" sz="2000"/>
              <a:t> respect to external information. </a:t>
            </a:r>
          </a:p>
          <a:p>
            <a:pPr marL="1143000" lvl="2" indent="-228600">
              <a:lnSpc>
                <a:spcPct val="80000"/>
              </a:lnSpc>
            </a:pPr>
            <a:r>
              <a:rPr lang="en-US" sz="1600"/>
              <a:t>Sum of Squared Error (SSE)</a:t>
            </a:r>
          </a:p>
          <a:p>
            <a:pPr marL="742950" lvl="1" indent="-285750"/>
            <a:r>
              <a:rPr lang="en-US" sz="2000">
                <a:solidFill>
                  <a:srgbClr val="FF0000"/>
                </a:solidFill>
              </a:rPr>
              <a:t>Relative Index:</a:t>
            </a:r>
            <a:r>
              <a:rPr lang="en-US" sz="2000"/>
              <a:t> Used to compare two different clusterings or clusters. </a:t>
            </a:r>
          </a:p>
          <a:p>
            <a:pPr marL="1143000" lvl="2" indent="-228600">
              <a:lnSpc>
                <a:spcPct val="80000"/>
              </a:lnSpc>
            </a:pPr>
            <a:r>
              <a:rPr lang="en-US" sz="1600"/>
              <a:t>Often an external or internal index is used for this function, e.g., SSE or entropy</a:t>
            </a:r>
          </a:p>
          <a:p>
            <a:pPr marL="342900" indent="-342900"/>
            <a:r>
              <a:rPr lang="en-US" sz="2200"/>
              <a:t>Sometimes these are referred to as </a:t>
            </a:r>
            <a:r>
              <a:rPr lang="en-US" sz="2200">
                <a:solidFill>
                  <a:srgbClr val="FF0000"/>
                </a:solidFill>
              </a:rPr>
              <a:t>criteria</a:t>
            </a:r>
            <a:r>
              <a:rPr lang="en-US" sz="2200"/>
              <a:t> instead of </a:t>
            </a:r>
            <a:r>
              <a:rPr lang="en-US" sz="2200">
                <a:solidFill>
                  <a:srgbClr val="FF0000"/>
                </a:solidFill>
              </a:rPr>
              <a:t>indices</a:t>
            </a:r>
          </a:p>
          <a:p>
            <a:pPr marL="742950" lvl="1" indent="-285750"/>
            <a:r>
              <a:rPr lang="en-US" sz="1800"/>
              <a:t>However, sometimes criterion is the general strategy and index is the numerical measure that implements the criterion.</a:t>
            </a:r>
          </a:p>
        </p:txBody>
      </p:sp>
      <p:sp>
        <p:nvSpPr>
          <p:cNvPr id="1659907" name="Rectangle 3"/>
          <p:cNvSpPr>
            <a:spLocks noGrp="1" noChangeArrowheads="1"/>
          </p:cNvSpPr>
          <p:nvPr>
            <p:ph type="title"/>
          </p:nvPr>
        </p:nvSpPr>
        <p:spPr/>
        <p:txBody>
          <a:bodyPr/>
          <a:lstStyle/>
          <a:p>
            <a:r>
              <a:rPr lang="en-US" sz="2800"/>
              <a:t>Measures of Cluster Validity</a:t>
            </a:r>
            <a:endParaRPr lang="en-US"/>
          </a:p>
        </p:txBody>
      </p:sp>
    </p:spTree>
    <p:extLst>
      <p:ext uri="{BB962C8B-B14F-4D97-AF65-F5344CB8AC3E}">
        <p14:creationId xmlns:p14="http://schemas.microsoft.com/office/powerpoint/2010/main" val="28855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0930" name="Rectangle 2"/>
          <p:cNvSpPr>
            <a:spLocks noChangeArrowheads="1"/>
          </p:cNvSpPr>
          <p:nvPr>
            <p:ph type="body" idx="1"/>
          </p:nvPr>
        </p:nvSpPr>
        <p:spPr>
          <a:xfrm>
            <a:off x="609600" y="990600"/>
            <a:ext cx="11277600" cy="5334000"/>
          </a:xfrm>
        </p:spPr>
        <p:txBody>
          <a:bodyPr/>
          <a:lstStyle/>
          <a:p>
            <a:pPr marL="533400" indent="-533400"/>
            <a:r>
              <a:rPr lang="en-US" sz="2400"/>
              <a:t>Two matrices </a:t>
            </a:r>
          </a:p>
          <a:p>
            <a:pPr marL="990600" lvl="1" indent="-533400"/>
            <a:r>
              <a:rPr lang="en-US" sz="1800"/>
              <a:t>Proximity Matrix</a:t>
            </a:r>
          </a:p>
          <a:p>
            <a:pPr marL="990600" lvl="1" indent="-533400"/>
            <a:r>
              <a:rPr lang="en-US" sz="1800"/>
              <a:t>“Incidence” Matrix</a:t>
            </a:r>
          </a:p>
          <a:p>
            <a:pPr marL="1371600" lvl="2" indent="-457200"/>
            <a:r>
              <a:rPr lang="en-US" sz="1600"/>
              <a:t>One row and one column for each data point</a:t>
            </a:r>
          </a:p>
          <a:p>
            <a:pPr marL="1371600" lvl="2" indent="-457200"/>
            <a:r>
              <a:rPr lang="en-US" sz="1600"/>
              <a:t>An entry is 1 if the associated pair of points belong to the same cluster</a:t>
            </a:r>
          </a:p>
          <a:p>
            <a:pPr marL="1371600" lvl="2" indent="-457200"/>
            <a:r>
              <a:rPr lang="en-US" sz="1600"/>
              <a:t>An entry is 0 if the associated pair of points belongs to different clusters</a:t>
            </a:r>
          </a:p>
          <a:p>
            <a:pPr marL="533400" indent="-533400"/>
            <a:r>
              <a:rPr lang="en-US" sz="2400"/>
              <a:t>Compute the correlation between the two matrices</a:t>
            </a:r>
          </a:p>
          <a:p>
            <a:pPr marL="990600" lvl="1" indent="-533400"/>
            <a:r>
              <a:rPr lang="en-US" sz="1800"/>
              <a:t>Since the matrices are symmetric, only the correlation between </a:t>
            </a:r>
            <a:br>
              <a:rPr lang="en-US" sz="1800"/>
            </a:br>
            <a:r>
              <a:rPr lang="en-US" sz="1800"/>
              <a:t>n(n-1) / 2 entries needs to be calculated.</a:t>
            </a:r>
          </a:p>
          <a:p>
            <a:pPr marL="533400" indent="-533400"/>
            <a:r>
              <a:rPr lang="en-US" sz="2400"/>
              <a:t>High correlation indicates that points that belong to the same cluster are close to each other. </a:t>
            </a:r>
          </a:p>
          <a:p>
            <a:pPr marL="533400" indent="-533400"/>
            <a:r>
              <a:rPr lang="en-US" sz="2400"/>
              <a:t>Not a good measure for some density or contiguity based clusters.</a:t>
            </a:r>
            <a:endParaRPr lang="en-US" sz="2000"/>
          </a:p>
        </p:txBody>
      </p:sp>
      <p:sp>
        <p:nvSpPr>
          <p:cNvPr id="1660931" name="Rectangle 3"/>
          <p:cNvSpPr>
            <a:spLocks noGrp="1" noChangeArrowheads="1"/>
          </p:cNvSpPr>
          <p:nvPr>
            <p:ph type="title"/>
          </p:nvPr>
        </p:nvSpPr>
        <p:spPr/>
        <p:txBody>
          <a:bodyPr/>
          <a:lstStyle/>
          <a:p>
            <a:r>
              <a:rPr lang="en-US" sz="2800"/>
              <a:t>Measuring Cluster Validity Via Correlation</a:t>
            </a:r>
            <a:endParaRPr lang="en-US"/>
          </a:p>
        </p:txBody>
      </p:sp>
    </p:spTree>
    <p:extLst>
      <p:ext uri="{BB962C8B-B14F-4D97-AF65-F5344CB8AC3E}">
        <p14:creationId xmlns:p14="http://schemas.microsoft.com/office/powerpoint/2010/main" val="2070108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609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609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6093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6093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6093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6093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60930">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60930">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609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3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ChangeArrowheads="1"/>
          </p:cNvSpPr>
          <p:nvPr>
            <p:ph type="title"/>
          </p:nvPr>
        </p:nvSpPr>
        <p:spPr/>
        <p:txBody>
          <a:bodyPr/>
          <a:lstStyle/>
          <a:p>
            <a:r>
              <a:rPr lang="en-US" sz="2800"/>
              <a:t>Measuring Cluster Validity Via Correlation</a:t>
            </a:r>
          </a:p>
        </p:txBody>
      </p:sp>
      <p:sp>
        <p:nvSpPr>
          <p:cNvPr id="1661955" name="Rectangle 3"/>
          <p:cNvSpPr>
            <a:spLocks noGrp="1" noChangeArrowheads="1"/>
          </p:cNvSpPr>
          <p:nvPr>
            <p:ph type="body" idx="1"/>
          </p:nvPr>
        </p:nvSpPr>
        <p:spPr/>
        <p:txBody>
          <a:bodyPr/>
          <a:lstStyle/>
          <a:p>
            <a:r>
              <a:rPr lang="en-US"/>
              <a:t>Correlation of incidence and proximity matrices for the K-means clusterings of the following two data sets. </a:t>
            </a:r>
          </a:p>
          <a:p>
            <a:endParaRPr lang="en-US"/>
          </a:p>
        </p:txBody>
      </p:sp>
      <p:pic>
        <p:nvPicPr>
          <p:cNvPr id="1661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17" y="2667000"/>
            <a:ext cx="487468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19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717" y="2667000"/>
            <a:ext cx="487468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1958" name="Text Box 6"/>
          <p:cNvSpPr txBox="1">
            <a:spLocks noChangeArrowheads="1"/>
          </p:cNvSpPr>
          <p:nvPr/>
        </p:nvSpPr>
        <p:spPr bwMode="auto">
          <a:xfrm>
            <a:off x="1830917" y="5867400"/>
            <a:ext cx="314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Corr = -0.9235</a:t>
            </a:r>
          </a:p>
        </p:txBody>
      </p:sp>
      <p:sp>
        <p:nvSpPr>
          <p:cNvPr id="1661959" name="Text Box 7"/>
          <p:cNvSpPr txBox="1">
            <a:spLocks noChangeArrowheads="1"/>
          </p:cNvSpPr>
          <p:nvPr/>
        </p:nvSpPr>
        <p:spPr bwMode="auto">
          <a:xfrm>
            <a:off x="6707717" y="5867400"/>
            <a:ext cx="314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Corr = -0.5810</a:t>
            </a:r>
          </a:p>
        </p:txBody>
      </p:sp>
    </p:spTree>
    <p:extLst>
      <p:ext uri="{BB962C8B-B14F-4D97-AF65-F5344CB8AC3E}">
        <p14:creationId xmlns:p14="http://schemas.microsoft.com/office/powerpoint/2010/main" val="3920288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Rectangle 2"/>
          <p:cNvSpPr>
            <a:spLocks noChangeArrowheads="1"/>
          </p:cNvSpPr>
          <p:nvPr>
            <p:ph type="body" idx="1"/>
          </p:nvPr>
        </p:nvSpPr>
        <p:spPr>
          <a:xfrm>
            <a:off x="609600" y="990600"/>
            <a:ext cx="11277600" cy="5334000"/>
          </a:xfrm>
        </p:spPr>
        <p:txBody>
          <a:bodyPr/>
          <a:lstStyle/>
          <a:p>
            <a:pPr marL="342900" indent="-342900"/>
            <a:r>
              <a:rPr lang="en-US" sz="2600"/>
              <a:t>Order the similarity matrix with respect to cluster labels and inspect visually. </a:t>
            </a:r>
          </a:p>
          <a:p>
            <a:pPr marL="342900" indent="-342900"/>
            <a:endParaRPr lang="en-US" sz="2600"/>
          </a:p>
        </p:txBody>
      </p:sp>
      <p:sp>
        <p:nvSpPr>
          <p:cNvPr id="1662979" name="Rectangle 3"/>
          <p:cNvSpPr>
            <a:spLocks noGrp="1" noChangeArrowheads="1"/>
          </p:cNvSpPr>
          <p:nvPr>
            <p:ph type="title"/>
          </p:nvPr>
        </p:nvSpPr>
        <p:spPr>
          <a:xfrm>
            <a:off x="1801906" y="0"/>
            <a:ext cx="7812741" cy="533400"/>
          </a:xfrm>
        </p:spPr>
        <p:txBody>
          <a:bodyPr/>
          <a:lstStyle/>
          <a:p>
            <a:r>
              <a:rPr lang="en-US" sz="2800"/>
              <a:t>Using Similarity Matrix for Cluster Validation</a:t>
            </a:r>
          </a:p>
        </p:txBody>
      </p:sp>
      <p:pic>
        <p:nvPicPr>
          <p:cNvPr id="1662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2284414"/>
            <a:ext cx="5691717" cy="32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29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2208214"/>
            <a:ext cx="5691717" cy="32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937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241A3-E0C8-46ED-97F2-E51646F8A157}"/>
              </a:ext>
            </a:extLst>
          </p:cNvPr>
          <p:cNvSpPr>
            <a:spLocks noGrp="1"/>
          </p:cNvSpPr>
          <p:nvPr>
            <p:ph type="title"/>
          </p:nvPr>
        </p:nvSpPr>
        <p:spPr/>
        <p:txBody>
          <a:bodyPr/>
          <a:lstStyle/>
          <a:p>
            <a:r>
              <a:rPr lang="en-GB" dirty="0"/>
              <a:t> </a:t>
            </a:r>
            <a:r>
              <a:rPr lang="en-IN" dirty="0" smtClean="0"/>
              <a:t>Unit 5  </a:t>
            </a:r>
            <a:endParaRPr lang="en-IN" dirty="0"/>
          </a:p>
        </p:txBody>
      </p:sp>
      <p:sp>
        <p:nvSpPr>
          <p:cNvPr id="4" name="TextBox 3">
            <a:extLst>
              <a:ext uri="{FF2B5EF4-FFF2-40B4-BE49-F238E27FC236}">
                <a16:creationId xmlns:a16="http://schemas.microsoft.com/office/drawing/2014/main" xmlns="" id="{9A1B3ED8-850A-0EEC-CECA-21007B5E59FF}"/>
              </a:ext>
            </a:extLst>
          </p:cNvPr>
          <p:cNvSpPr txBox="1"/>
          <p:nvPr/>
        </p:nvSpPr>
        <p:spPr>
          <a:xfrm>
            <a:off x="397163" y="1386017"/>
            <a:ext cx="11497988" cy="4154984"/>
          </a:xfrm>
          <a:prstGeom prst="rect">
            <a:avLst/>
          </a:prstGeom>
          <a:noFill/>
        </p:spPr>
        <p:txBody>
          <a:bodyPr wrap="square" rtlCol="0">
            <a:spAutoFit/>
          </a:bodyPr>
          <a:lstStyle/>
          <a:p>
            <a:r>
              <a:rPr lang="en-IN" sz="2400" b="1" dirty="0"/>
              <a:t>Unsupervised Learning</a:t>
            </a:r>
            <a:r>
              <a:rPr lang="en-IN" sz="2400" dirty="0"/>
              <a:t>- Overview, What Is Cluster Analysis, Different Types of Clustering’s, Different Types of Clusters</a:t>
            </a:r>
          </a:p>
          <a:p>
            <a:endParaRPr lang="en-IN" sz="2400" dirty="0"/>
          </a:p>
          <a:p>
            <a:pPr algn="just"/>
            <a:r>
              <a:rPr lang="en-IN" sz="2400" b="1" dirty="0"/>
              <a:t>K-means</a:t>
            </a:r>
            <a:r>
              <a:rPr lang="en-IN" sz="2400" dirty="0"/>
              <a:t>-The Basic K-means Algorithm, Additional Issues, Bisecting K-means, K-means and Different Types of Clusters, Strengths and Weaknesses, K-means as an Optimization Problem </a:t>
            </a:r>
          </a:p>
          <a:p>
            <a:endParaRPr lang="en-IN" sz="2400" dirty="0"/>
          </a:p>
          <a:p>
            <a:pPr algn="just"/>
            <a:r>
              <a:rPr lang="en-IN" sz="2400" b="1" dirty="0">
                <a:solidFill>
                  <a:srgbClr val="C00000"/>
                </a:solidFill>
              </a:rPr>
              <a:t>Cluster Evaluation</a:t>
            </a:r>
            <a:r>
              <a:rPr lang="en-IN" sz="2400" dirty="0">
                <a:solidFill>
                  <a:srgbClr val="C00000"/>
                </a:solidFill>
              </a:rPr>
              <a:t>-Overview, Unsupervised Cluster Evaluation Using Cohesion and Separation, Unsupervised Cluster Evaluation Using the Proximity Matrix, Determining the Correct Number of Clusters, Supervised Measures of Cluster Validity, Assessing the Significance of Cluster Validity Measures, Choosing a Cluster Validity Measure</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4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en-US" sz="2800"/>
              <a:t>Using Similarity Matrix for Cluster Validation</a:t>
            </a:r>
          </a:p>
        </p:txBody>
      </p:sp>
      <p:sp>
        <p:nvSpPr>
          <p:cNvPr id="1664003" name="Rectangle 3"/>
          <p:cNvSpPr>
            <a:spLocks noGrp="1" noChangeArrowheads="1"/>
          </p:cNvSpPr>
          <p:nvPr>
            <p:ph type="body" idx="1"/>
          </p:nvPr>
        </p:nvSpPr>
        <p:spPr/>
        <p:txBody>
          <a:bodyPr/>
          <a:lstStyle/>
          <a:p>
            <a:r>
              <a:rPr lang="en-US"/>
              <a:t>Clusters in random data are not so crisp</a:t>
            </a:r>
          </a:p>
          <a:p>
            <a:endParaRPr lang="en-US"/>
          </a:p>
        </p:txBody>
      </p:sp>
      <p:pic>
        <p:nvPicPr>
          <p:cNvPr id="1664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2087563"/>
            <a:ext cx="487468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4005" name="Text Box 5"/>
          <p:cNvSpPr txBox="1">
            <a:spLocks noChangeArrowheads="1"/>
          </p:cNvSpPr>
          <p:nvPr/>
        </p:nvSpPr>
        <p:spPr bwMode="auto">
          <a:xfrm>
            <a:off x="4572000" y="5287964"/>
            <a:ext cx="3860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a:t>DBSCAN</a:t>
            </a:r>
          </a:p>
        </p:txBody>
      </p:sp>
      <p:pic>
        <p:nvPicPr>
          <p:cNvPr id="1664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401" y="2087563"/>
            <a:ext cx="487468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818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5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17" y="2011363"/>
            <a:ext cx="487468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5027" name="Rectangle 3"/>
          <p:cNvSpPr>
            <a:spLocks noGrp="1" noChangeArrowheads="1"/>
          </p:cNvSpPr>
          <p:nvPr>
            <p:ph type="title"/>
          </p:nvPr>
        </p:nvSpPr>
        <p:spPr/>
        <p:txBody>
          <a:bodyPr/>
          <a:lstStyle/>
          <a:p>
            <a:r>
              <a:rPr lang="en-US" sz="2800"/>
              <a:t>Using Similarity Matrix for Cluster Validation</a:t>
            </a:r>
          </a:p>
        </p:txBody>
      </p:sp>
      <p:sp>
        <p:nvSpPr>
          <p:cNvPr id="1665028" name="Rectangle 4"/>
          <p:cNvSpPr>
            <a:spLocks noGrp="1" noChangeArrowheads="1"/>
          </p:cNvSpPr>
          <p:nvPr>
            <p:ph type="body" idx="1"/>
          </p:nvPr>
        </p:nvSpPr>
        <p:spPr/>
        <p:txBody>
          <a:bodyPr/>
          <a:lstStyle/>
          <a:p>
            <a:r>
              <a:rPr lang="en-US"/>
              <a:t>Clusters in random data are not so crisp</a:t>
            </a:r>
          </a:p>
          <a:p>
            <a:endParaRPr lang="en-US"/>
          </a:p>
        </p:txBody>
      </p:sp>
      <p:sp>
        <p:nvSpPr>
          <p:cNvPr id="1665029" name="Text Box 5"/>
          <p:cNvSpPr txBox="1">
            <a:spLocks noChangeArrowheads="1"/>
          </p:cNvSpPr>
          <p:nvPr/>
        </p:nvSpPr>
        <p:spPr bwMode="auto">
          <a:xfrm>
            <a:off x="4673600" y="5211764"/>
            <a:ext cx="3860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a:t>K-means</a:t>
            </a:r>
          </a:p>
        </p:txBody>
      </p:sp>
      <p:pic>
        <p:nvPicPr>
          <p:cNvPr id="1665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117" y="2006600"/>
            <a:ext cx="487468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445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p:txBody>
          <a:bodyPr/>
          <a:lstStyle/>
          <a:p>
            <a:r>
              <a:rPr lang="en-US" sz="2800"/>
              <a:t>Using Similarity Matrix for Cluster Validation</a:t>
            </a:r>
          </a:p>
        </p:txBody>
      </p:sp>
      <p:sp>
        <p:nvSpPr>
          <p:cNvPr id="1666051" name="Rectangle 3"/>
          <p:cNvSpPr>
            <a:spLocks noGrp="1" noChangeArrowheads="1"/>
          </p:cNvSpPr>
          <p:nvPr>
            <p:ph type="body" idx="1"/>
          </p:nvPr>
        </p:nvSpPr>
        <p:spPr/>
        <p:txBody>
          <a:bodyPr/>
          <a:lstStyle/>
          <a:p>
            <a:r>
              <a:rPr lang="en-US"/>
              <a:t>Clusters in random data are not so crisp</a:t>
            </a:r>
          </a:p>
          <a:p>
            <a:endParaRPr lang="en-US"/>
          </a:p>
        </p:txBody>
      </p:sp>
      <p:pic>
        <p:nvPicPr>
          <p:cNvPr id="1666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117" y="2082800"/>
            <a:ext cx="487468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6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17" y="2082800"/>
            <a:ext cx="487468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6054" name="Text Box 6"/>
          <p:cNvSpPr txBox="1">
            <a:spLocks noChangeArrowheads="1"/>
          </p:cNvSpPr>
          <p:nvPr/>
        </p:nvSpPr>
        <p:spPr bwMode="auto">
          <a:xfrm>
            <a:off x="4673600" y="5287964"/>
            <a:ext cx="3860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a:t>Complete Link</a:t>
            </a:r>
          </a:p>
        </p:txBody>
      </p:sp>
    </p:spTree>
    <p:extLst>
      <p:ext uri="{BB962C8B-B14F-4D97-AF65-F5344CB8AC3E}">
        <p14:creationId xmlns:p14="http://schemas.microsoft.com/office/powerpoint/2010/main" val="2948024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4" name="Rectangle 2"/>
          <p:cNvSpPr>
            <a:spLocks noGrp="1" noChangeArrowheads="1"/>
          </p:cNvSpPr>
          <p:nvPr>
            <p:ph type="title"/>
          </p:nvPr>
        </p:nvSpPr>
        <p:spPr>
          <a:xfrm>
            <a:off x="1927411" y="0"/>
            <a:ext cx="10515600" cy="603060"/>
          </a:xfrm>
        </p:spPr>
        <p:txBody>
          <a:bodyPr/>
          <a:lstStyle/>
          <a:p>
            <a:r>
              <a:rPr lang="en-US" sz="2800" b="1" dirty="0"/>
              <a:t>Using Similarity Matrix for Cluster Validation</a:t>
            </a:r>
            <a:endParaRPr lang="en-US" b="1" dirty="0"/>
          </a:p>
        </p:txBody>
      </p:sp>
      <p:pic>
        <p:nvPicPr>
          <p:cNvPr id="1667075" name="Picture 3"/>
          <p:cNvPicPr>
            <a:picLocks noChangeAspect="1" noChangeArrowheads="1"/>
          </p:cNvPicPr>
          <p:nvPr/>
        </p:nvPicPr>
        <p:blipFill>
          <a:blip r:embed="rId2">
            <a:extLst>
              <a:ext uri="{28A0092B-C50C-407E-A947-70E740481C1C}">
                <a14:useLocalDpi xmlns:a14="http://schemas.microsoft.com/office/drawing/2010/main" val="0"/>
              </a:ext>
            </a:extLst>
          </a:blip>
          <a:srcRect l="14105" t="18518" r="12798" b="20370"/>
          <a:stretch>
            <a:fillRect/>
          </a:stretch>
        </p:blipFill>
        <p:spPr bwMode="auto">
          <a:xfrm>
            <a:off x="304800" y="1905001"/>
            <a:ext cx="6400800" cy="277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7076" name="Text Box 4"/>
          <p:cNvSpPr txBox="1">
            <a:spLocks noChangeArrowheads="1"/>
          </p:cNvSpPr>
          <p:nvPr/>
        </p:nvSpPr>
        <p:spPr bwMode="auto">
          <a:xfrm>
            <a:off x="4572000" y="4876800"/>
            <a:ext cx="3860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a:t>DBSCAN</a:t>
            </a:r>
          </a:p>
        </p:txBody>
      </p:sp>
      <p:pic>
        <p:nvPicPr>
          <p:cNvPr id="166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1" y="1600200"/>
            <a:ext cx="5679017"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EF1945DB-F095-4142-BFAE-B909CFF96B0C}" type="slidenum">
              <a:rPr lang="en-US" altLang="en-US" smtClean="0"/>
              <a:pPr>
                <a:defRPr/>
              </a:pPr>
              <a:t>23</a:t>
            </a:fld>
            <a:endParaRPr lang="en-US" altLang="en-US"/>
          </a:p>
        </p:txBody>
      </p:sp>
    </p:spTree>
    <p:extLst>
      <p:ext uri="{BB962C8B-B14F-4D97-AF65-F5344CB8AC3E}">
        <p14:creationId xmlns:p14="http://schemas.microsoft.com/office/powerpoint/2010/main" val="2523905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ChangeArrowheads="1"/>
          </p:cNvSpPr>
          <p:nvPr>
            <p:ph type="body" idx="1"/>
          </p:nvPr>
        </p:nvSpPr>
        <p:spPr>
          <a:xfrm>
            <a:off x="609600" y="990600"/>
            <a:ext cx="11277600" cy="5334000"/>
          </a:xfrm>
        </p:spPr>
        <p:txBody>
          <a:bodyPr/>
          <a:lstStyle/>
          <a:p>
            <a:pPr marL="342900" indent="-342900"/>
            <a:r>
              <a:rPr lang="en-US" sz="2400"/>
              <a:t>Clusters in more complicated figures aren’t well separated</a:t>
            </a:r>
          </a:p>
          <a:p>
            <a:pPr marL="342900" indent="-342900"/>
            <a:r>
              <a:rPr lang="en-US" sz="2200"/>
              <a:t>Internal Index:  Used to measure the goodness of a clustering structure without respect to external information</a:t>
            </a:r>
          </a:p>
          <a:p>
            <a:pPr marL="742950" lvl="1" indent="-285750"/>
            <a:r>
              <a:rPr lang="en-US" sz="2000"/>
              <a:t>SSE</a:t>
            </a:r>
          </a:p>
          <a:p>
            <a:pPr marL="342900" indent="-342900"/>
            <a:r>
              <a:rPr lang="en-US" sz="2400"/>
              <a:t>SSE is good for comparing two clusterings or two clusters (average SSE).</a:t>
            </a:r>
          </a:p>
          <a:p>
            <a:pPr marL="342900" indent="-342900"/>
            <a:r>
              <a:rPr lang="en-US" sz="2400"/>
              <a:t>Can also be used to estimate the number of clusters</a:t>
            </a:r>
          </a:p>
          <a:p>
            <a:pPr marL="342900" indent="-342900">
              <a:buFont typeface="Monotype Sorts" pitchFamily="2" charset="2"/>
              <a:buNone/>
            </a:pPr>
            <a:endParaRPr lang="en-US" sz="2400"/>
          </a:p>
          <a:p>
            <a:pPr marL="342900" indent="-342900"/>
            <a:endParaRPr lang="en-US" sz="2400"/>
          </a:p>
        </p:txBody>
      </p:sp>
      <p:sp>
        <p:nvSpPr>
          <p:cNvPr id="1668099" name="Rectangle 3"/>
          <p:cNvSpPr>
            <a:spLocks noGrp="1" noChangeArrowheads="1"/>
          </p:cNvSpPr>
          <p:nvPr>
            <p:ph type="title"/>
          </p:nvPr>
        </p:nvSpPr>
        <p:spPr/>
        <p:txBody>
          <a:bodyPr/>
          <a:lstStyle/>
          <a:p>
            <a:r>
              <a:rPr lang="en-US"/>
              <a:t>Internal Measures: SSE</a:t>
            </a:r>
          </a:p>
        </p:txBody>
      </p:sp>
      <p:pic>
        <p:nvPicPr>
          <p:cNvPr id="1668100" name="Picture 4"/>
          <p:cNvPicPr>
            <a:picLocks noChangeAspect="1" noChangeArrowheads="1"/>
          </p:cNvPicPr>
          <p:nvPr/>
        </p:nvPicPr>
        <p:blipFill>
          <a:blip r:embed="rId2">
            <a:extLst>
              <a:ext uri="{28A0092B-C50C-407E-A947-70E740481C1C}">
                <a14:useLocalDpi xmlns:a14="http://schemas.microsoft.com/office/drawing/2010/main" val="0"/>
              </a:ext>
            </a:extLst>
          </a:blip>
          <a:srcRect t="5556"/>
          <a:stretch>
            <a:fillRect/>
          </a:stretch>
        </p:blipFill>
        <p:spPr bwMode="auto">
          <a:xfrm>
            <a:off x="6707717" y="3810000"/>
            <a:ext cx="487468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8101" name="Picture 5"/>
          <p:cNvPicPr>
            <a:picLocks noChangeAspect="1" noChangeArrowheads="1"/>
          </p:cNvPicPr>
          <p:nvPr/>
        </p:nvPicPr>
        <p:blipFill>
          <a:blip r:embed="rId3">
            <a:extLst>
              <a:ext uri="{28A0092B-C50C-407E-A947-70E740481C1C}">
                <a14:useLocalDpi xmlns:a14="http://schemas.microsoft.com/office/drawing/2010/main" val="0"/>
              </a:ext>
            </a:extLst>
          </a:blip>
          <a:srcRect t="5556" b="5556"/>
          <a:stretch>
            <a:fillRect/>
          </a:stretch>
        </p:blipFill>
        <p:spPr bwMode="auto">
          <a:xfrm>
            <a:off x="1016001" y="3886200"/>
            <a:ext cx="487468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024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Grp="1" noChangeArrowheads="1"/>
          </p:cNvSpPr>
          <p:nvPr>
            <p:ph type="title"/>
          </p:nvPr>
        </p:nvSpPr>
        <p:spPr/>
        <p:txBody>
          <a:bodyPr/>
          <a:lstStyle/>
          <a:p>
            <a:r>
              <a:rPr lang="en-US"/>
              <a:t>Internal Measures: SSE</a:t>
            </a:r>
          </a:p>
        </p:txBody>
      </p:sp>
      <p:sp>
        <p:nvSpPr>
          <p:cNvPr id="1669123" name="Rectangle 3"/>
          <p:cNvSpPr>
            <a:spLocks noGrp="1" noChangeArrowheads="1"/>
          </p:cNvSpPr>
          <p:nvPr>
            <p:ph type="body" idx="1"/>
          </p:nvPr>
        </p:nvSpPr>
        <p:spPr/>
        <p:txBody>
          <a:bodyPr/>
          <a:lstStyle/>
          <a:p>
            <a:r>
              <a:rPr lang="en-US"/>
              <a:t>SSE curve for a more complicated data set</a:t>
            </a:r>
          </a:p>
          <a:p>
            <a:endParaRPr lang="en-US"/>
          </a:p>
        </p:txBody>
      </p:sp>
      <p:pic>
        <p:nvPicPr>
          <p:cNvPr id="1669124" name="Picture 4"/>
          <p:cNvPicPr>
            <a:picLocks noChangeAspect="1" noChangeArrowheads="1"/>
          </p:cNvPicPr>
          <p:nvPr/>
        </p:nvPicPr>
        <p:blipFill>
          <a:blip r:embed="rId2">
            <a:extLst>
              <a:ext uri="{28A0092B-C50C-407E-A947-70E740481C1C}">
                <a14:useLocalDpi xmlns:a14="http://schemas.microsoft.com/office/drawing/2010/main" val="0"/>
              </a:ext>
            </a:extLst>
          </a:blip>
          <a:srcRect l="14105" t="18518" r="12798" b="20370"/>
          <a:stretch>
            <a:fillRect/>
          </a:stretch>
        </p:blipFill>
        <p:spPr bwMode="auto">
          <a:xfrm>
            <a:off x="711200" y="2528888"/>
            <a:ext cx="5791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125" name="Text Box 5"/>
          <p:cNvSpPr txBox="1">
            <a:spLocks noChangeArrowheads="1"/>
          </p:cNvSpPr>
          <p:nvPr/>
        </p:nvSpPr>
        <p:spPr bwMode="auto">
          <a:xfrm>
            <a:off x="5994400" y="5424488"/>
            <a:ext cx="568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SSE of clusters found using K-means</a:t>
            </a:r>
          </a:p>
        </p:txBody>
      </p:sp>
      <p:pic>
        <p:nvPicPr>
          <p:cNvPr id="1669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401" y="2147889"/>
            <a:ext cx="5679017"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555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0146" name="Rectangle 2"/>
          <p:cNvSpPr>
            <a:spLocks noChangeArrowheads="1"/>
          </p:cNvSpPr>
          <p:nvPr>
            <p:ph type="body" idx="1"/>
          </p:nvPr>
        </p:nvSpPr>
        <p:spPr>
          <a:xfrm>
            <a:off x="609600" y="990600"/>
            <a:ext cx="11277600" cy="5334000"/>
          </a:xfrm>
        </p:spPr>
        <p:txBody>
          <a:bodyPr/>
          <a:lstStyle/>
          <a:p>
            <a:pPr marL="533400" indent="-533400"/>
            <a:r>
              <a:rPr lang="en-US" sz="2400"/>
              <a:t>Need a framework to interpret any measure. </a:t>
            </a:r>
          </a:p>
          <a:p>
            <a:pPr marL="990600" lvl="1" indent="-533400"/>
            <a:r>
              <a:rPr lang="en-US" sz="1800"/>
              <a:t>For example, if our measure of evaluation has the value, 10, is that good, fair, or poor?</a:t>
            </a:r>
          </a:p>
          <a:p>
            <a:pPr marL="533400" indent="-533400"/>
            <a:r>
              <a:rPr lang="en-US" sz="2400"/>
              <a:t>Statistics provide a framework for cluster validity</a:t>
            </a:r>
          </a:p>
          <a:p>
            <a:pPr marL="990600" lvl="1" indent="-533400"/>
            <a:r>
              <a:rPr lang="en-US" sz="1800"/>
              <a:t>The more “atypical” a clustering result is, the more likely it represents valid structure in the data</a:t>
            </a:r>
          </a:p>
          <a:p>
            <a:pPr marL="990600" lvl="1" indent="-533400"/>
            <a:r>
              <a:rPr lang="en-US" sz="1800"/>
              <a:t>Can compare the values of an index that result from random data or clusterings to those of a clustering result.</a:t>
            </a:r>
          </a:p>
          <a:p>
            <a:pPr marL="1371600" lvl="2" indent="-457200"/>
            <a:r>
              <a:rPr lang="en-US" sz="1600"/>
              <a:t>If the value of the index is unlikely, then the cluster results are valid</a:t>
            </a:r>
          </a:p>
          <a:p>
            <a:pPr marL="990600" lvl="1" indent="-533400"/>
            <a:r>
              <a:rPr lang="en-US" sz="1800"/>
              <a:t>These approaches are more complicated and harder to understand.</a:t>
            </a:r>
          </a:p>
          <a:p>
            <a:pPr marL="533400" indent="-533400"/>
            <a:r>
              <a:rPr lang="en-US" sz="2400"/>
              <a:t>For comparing the results of two different sets of cluster analyses, a framework is less necessary.</a:t>
            </a:r>
          </a:p>
          <a:p>
            <a:pPr marL="990600" lvl="1" indent="-533400"/>
            <a:r>
              <a:rPr lang="en-US" sz="1800"/>
              <a:t>However, there is the question of whether the difference between two index values is significant</a:t>
            </a:r>
          </a:p>
          <a:p>
            <a:pPr marL="533400" indent="-533400"/>
            <a:endParaRPr lang="en-US" sz="2000"/>
          </a:p>
        </p:txBody>
      </p:sp>
      <p:sp>
        <p:nvSpPr>
          <p:cNvPr id="1670147" name="Rectangle 3"/>
          <p:cNvSpPr>
            <a:spLocks noGrp="1" noChangeArrowheads="1"/>
          </p:cNvSpPr>
          <p:nvPr>
            <p:ph type="title"/>
          </p:nvPr>
        </p:nvSpPr>
        <p:spPr/>
        <p:txBody>
          <a:bodyPr/>
          <a:lstStyle/>
          <a:p>
            <a:r>
              <a:rPr lang="en-US" sz="2800"/>
              <a:t>Framework for Cluster Validity</a:t>
            </a:r>
            <a:endParaRPr lang="en-US"/>
          </a:p>
        </p:txBody>
      </p:sp>
    </p:spTree>
    <p:extLst>
      <p:ext uri="{BB962C8B-B14F-4D97-AF65-F5344CB8AC3E}">
        <p14:creationId xmlns:p14="http://schemas.microsoft.com/office/powerpoint/2010/main" val="2432594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01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701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701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7014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701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7014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7014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7014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670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4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ChangeArrowheads="1"/>
          </p:cNvSpPr>
          <p:nvPr>
            <p:ph type="body" idx="1"/>
          </p:nvPr>
        </p:nvSpPr>
        <p:spPr>
          <a:xfrm>
            <a:off x="609600" y="990600"/>
            <a:ext cx="11277600" cy="5334000"/>
          </a:xfrm>
        </p:spPr>
        <p:txBody>
          <a:bodyPr/>
          <a:lstStyle/>
          <a:p>
            <a:pPr marL="342900" indent="-342900"/>
            <a:r>
              <a:rPr lang="en-US" sz="3200"/>
              <a:t>Example</a:t>
            </a:r>
          </a:p>
          <a:p>
            <a:pPr marL="742950" lvl="1" indent="-285750"/>
            <a:r>
              <a:rPr lang="en-US" sz="2000"/>
              <a:t>Compare SSE of 0.005 against three clusters in random data</a:t>
            </a:r>
          </a:p>
          <a:p>
            <a:pPr marL="742950" lvl="1" indent="-285750"/>
            <a:r>
              <a:rPr lang="en-US" sz="2000"/>
              <a:t>Histogram shows SSE of three clusters in 500 sets of random data points of size 100 distributed over the range 0.2 – 0.8 for x and y values</a:t>
            </a:r>
          </a:p>
          <a:p>
            <a:pPr marL="742950" lvl="1" indent="-285750">
              <a:buFont typeface="Arial" pitchFamily="34" charset="0"/>
              <a:buNone/>
            </a:pPr>
            <a:endParaRPr lang="en-US" sz="2000"/>
          </a:p>
        </p:txBody>
      </p:sp>
      <p:sp>
        <p:nvSpPr>
          <p:cNvPr id="1671171" name="Rectangle 3"/>
          <p:cNvSpPr>
            <a:spLocks noGrp="1" noChangeArrowheads="1"/>
          </p:cNvSpPr>
          <p:nvPr>
            <p:ph type="title"/>
          </p:nvPr>
        </p:nvSpPr>
        <p:spPr/>
        <p:txBody>
          <a:bodyPr/>
          <a:lstStyle/>
          <a:p>
            <a:r>
              <a:rPr lang="en-US" sz="2800"/>
              <a:t>Statistical Framework for SSE</a:t>
            </a:r>
            <a:endParaRPr lang="en-US"/>
          </a:p>
        </p:txBody>
      </p:sp>
      <p:grpSp>
        <p:nvGrpSpPr>
          <p:cNvPr id="1671172" name="Group 4"/>
          <p:cNvGrpSpPr>
            <a:grpSpLocks/>
          </p:cNvGrpSpPr>
          <p:nvPr/>
        </p:nvGrpSpPr>
        <p:grpSpPr bwMode="auto">
          <a:xfrm>
            <a:off x="609600" y="3200400"/>
            <a:ext cx="10464800" cy="3124200"/>
            <a:chOff x="288" y="1488"/>
            <a:chExt cx="4944" cy="1968"/>
          </a:xfrm>
        </p:grpSpPr>
        <p:pic>
          <p:nvPicPr>
            <p:cNvPr id="1671173" name="Picture 5"/>
            <p:cNvPicPr>
              <a:picLocks noChangeAspect="1" noChangeArrowheads="1"/>
            </p:cNvPicPr>
            <p:nvPr/>
          </p:nvPicPr>
          <p:blipFill>
            <a:blip r:embed="rId2">
              <a:extLst>
                <a:ext uri="{28A0092B-C50C-407E-A947-70E740481C1C}">
                  <a14:useLocalDpi xmlns:a14="http://schemas.microsoft.com/office/drawing/2010/main" val="0"/>
                </a:ext>
              </a:extLst>
            </a:blip>
            <a:srcRect t="4810"/>
            <a:stretch>
              <a:fillRect/>
            </a:stretch>
          </p:blipFill>
          <p:spPr bwMode="auto">
            <a:xfrm>
              <a:off x="2543" y="1536"/>
              <a:ext cx="2689" cy="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1174" name="Picture 6"/>
            <p:cNvPicPr>
              <a:picLocks noChangeAspect="1" noChangeArrowheads="1"/>
            </p:cNvPicPr>
            <p:nvPr/>
          </p:nvPicPr>
          <p:blipFill>
            <a:blip r:embed="rId3">
              <a:extLst>
                <a:ext uri="{28A0092B-C50C-407E-A947-70E740481C1C}">
                  <a14:useLocalDpi xmlns:a14="http://schemas.microsoft.com/office/drawing/2010/main" val="0"/>
                </a:ext>
              </a:extLst>
            </a:blip>
            <a:srcRect l="10710" t="4759"/>
            <a:stretch>
              <a:fillRect/>
            </a:stretch>
          </p:blipFill>
          <p:spPr bwMode="auto">
            <a:xfrm>
              <a:off x="288" y="1488"/>
              <a:ext cx="2401" cy="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1175" name="Rectangle 7"/>
            <p:cNvSpPr>
              <a:spLocks noChangeArrowheads="1"/>
            </p:cNvSpPr>
            <p:nvPr/>
          </p:nvSpPr>
          <p:spPr bwMode="auto">
            <a:xfrm>
              <a:off x="912" y="1872"/>
              <a:ext cx="960" cy="9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408805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2"/>
          <p:cNvSpPr>
            <a:spLocks noChangeArrowheads="1"/>
          </p:cNvSpPr>
          <p:nvPr>
            <p:ph type="body" idx="1"/>
          </p:nvPr>
        </p:nvSpPr>
        <p:spPr>
          <a:xfrm>
            <a:off x="609600" y="990600"/>
            <a:ext cx="11277600" cy="5334000"/>
          </a:xfrm>
        </p:spPr>
        <p:txBody>
          <a:bodyPr/>
          <a:lstStyle/>
          <a:p>
            <a:pPr marL="342900" indent="-342900"/>
            <a:r>
              <a:rPr lang="en-US" sz="2600"/>
              <a:t>Correlation of incidence and proximity matrices for the K-means clusterings of the following two data sets. </a:t>
            </a:r>
          </a:p>
          <a:p>
            <a:pPr marL="342900" indent="-342900"/>
            <a:endParaRPr lang="en-US" sz="2600"/>
          </a:p>
        </p:txBody>
      </p:sp>
      <p:sp>
        <p:nvSpPr>
          <p:cNvPr id="1672195" name="Rectangle 3"/>
          <p:cNvSpPr>
            <a:spLocks noGrp="1" noChangeArrowheads="1"/>
          </p:cNvSpPr>
          <p:nvPr>
            <p:ph type="title"/>
          </p:nvPr>
        </p:nvSpPr>
        <p:spPr>
          <a:xfrm>
            <a:off x="1963271" y="0"/>
            <a:ext cx="8054788" cy="533400"/>
          </a:xfrm>
        </p:spPr>
        <p:txBody>
          <a:bodyPr/>
          <a:lstStyle/>
          <a:p>
            <a:r>
              <a:rPr lang="en-US" sz="2800" dirty="0"/>
              <a:t>Statistical Framework for Correlation</a:t>
            </a:r>
          </a:p>
        </p:txBody>
      </p:sp>
      <p:pic>
        <p:nvPicPr>
          <p:cNvPr id="1672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590801"/>
            <a:ext cx="4057651"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2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92389"/>
            <a:ext cx="4057651"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2198" name="Text Box 6"/>
          <p:cNvSpPr txBox="1">
            <a:spLocks noChangeArrowheads="1"/>
          </p:cNvSpPr>
          <p:nvPr/>
        </p:nvSpPr>
        <p:spPr bwMode="auto">
          <a:xfrm>
            <a:off x="914400" y="5257800"/>
            <a:ext cx="314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Corr = -0.9235</a:t>
            </a:r>
          </a:p>
        </p:txBody>
      </p:sp>
      <p:sp>
        <p:nvSpPr>
          <p:cNvPr id="1672199" name="Text Box 7"/>
          <p:cNvSpPr txBox="1">
            <a:spLocks noChangeArrowheads="1"/>
          </p:cNvSpPr>
          <p:nvPr/>
        </p:nvSpPr>
        <p:spPr bwMode="auto">
          <a:xfrm>
            <a:off x="4572000" y="5257800"/>
            <a:ext cx="314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Corr = -0.5810</a:t>
            </a:r>
          </a:p>
        </p:txBody>
      </p:sp>
      <p:pic>
        <p:nvPicPr>
          <p:cNvPr id="16722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1" y="2133601"/>
            <a:ext cx="4874684"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296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8" name="Rectangle 2"/>
          <p:cNvSpPr>
            <a:spLocks noChangeArrowheads="1"/>
          </p:cNvSpPr>
          <p:nvPr>
            <p:ph type="body" idx="1"/>
          </p:nvPr>
        </p:nvSpPr>
        <p:spPr>
          <a:xfrm>
            <a:off x="609600" y="990600"/>
            <a:ext cx="11277600" cy="5486400"/>
          </a:xfrm>
        </p:spPr>
        <p:txBody>
          <a:bodyPr/>
          <a:lstStyle/>
          <a:p>
            <a:pPr marL="342900" indent="-342900">
              <a:spcBef>
                <a:spcPct val="0"/>
              </a:spcBef>
            </a:pPr>
            <a:r>
              <a:rPr lang="en-US">
                <a:solidFill>
                  <a:srgbClr val="FF0000"/>
                </a:solidFill>
              </a:rPr>
              <a:t>Cluster Cohesion</a:t>
            </a:r>
            <a:r>
              <a:rPr lang="en-US">
                <a:solidFill>
                  <a:srgbClr val="FF9900"/>
                </a:solidFill>
              </a:rPr>
              <a:t>:</a:t>
            </a:r>
            <a:r>
              <a:rPr lang="en-US"/>
              <a:t> Measures how closely related are objects in a cluster</a:t>
            </a:r>
          </a:p>
          <a:p>
            <a:pPr marL="742950" lvl="1" indent="-285750"/>
            <a:r>
              <a:rPr lang="en-US" sz="2000"/>
              <a:t>Example: SSE</a:t>
            </a:r>
          </a:p>
          <a:p>
            <a:pPr marL="342900" indent="-342900">
              <a:spcBef>
                <a:spcPct val="0"/>
              </a:spcBef>
            </a:pPr>
            <a:r>
              <a:rPr lang="en-US">
                <a:solidFill>
                  <a:srgbClr val="FF0000"/>
                </a:solidFill>
              </a:rPr>
              <a:t>Cluster Separation</a:t>
            </a:r>
            <a:r>
              <a:rPr lang="en-US"/>
              <a:t>: Measure how distinct or well-separated a cluster is from other clusters</a:t>
            </a:r>
          </a:p>
          <a:p>
            <a:pPr marL="342900" indent="-342900"/>
            <a:r>
              <a:rPr lang="en-US" sz="2400"/>
              <a:t>Example: Squared Error</a:t>
            </a:r>
          </a:p>
          <a:p>
            <a:pPr marL="742950" lvl="1" indent="-285750"/>
            <a:r>
              <a:rPr lang="en-US" sz="2000"/>
              <a:t>Cohesion is measured by the within cluster sum of squares (SSE)</a:t>
            </a:r>
          </a:p>
          <a:p>
            <a:pPr marL="742950" lvl="1" indent="-285750"/>
            <a:endParaRPr lang="en-US" sz="2000"/>
          </a:p>
          <a:p>
            <a:pPr marL="742950" lvl="1" indent="-285750"/>
            <a:endParaRPr lang="en-US" sz="2000"/>
          </a:p>
          <a:p>
            <a:pPr marL="742950" lvl="1" indent="-285750"/>
            <a:r>
              <a:rPr lang="en-US" sz="2000"/>
              <a:t>Separation is measured by the between cluster sum of squares</a:t>
            </a:r>
          </a:p>
          <a:p>
            <a:pPr marL="742950" lvl="1" indent="-285750"/>
            <a:endParaRPr lang="en-US" sz="2000"/>
          </a:p>
          <a:p>
            <a:pPr marL="1143000" lvl="2" indent="-228600"/>
            <a:endParaRPr lang="en-US" sz="1800"/>
          </a:p>
          <a:p>
            <a:pPr lvl="3"/>
            <a:r>
              <a:rPr lang="en-US" sz="1800"/>
              <a:t>Where |C</a:t>
            </a:r>
            <a:r>
              <a:rPr lang="en-US" sz="1800" baseline="-25000"/>
              <a:t>i</a:t>
            </a:r>
            <a:r>
              <a:rPr lang="en-US" sz="1800"/>
              <a:t>| is the size of cluster i </a:t>
            </a:r>
          </a:p>
          <a:p>
            <a:pPr marL="742950" lvl="1" indent="-285750">
              <a:buFont typeface="Arial" pitchFamily="34" charset="0"/>
              <a:buNone/>
            </a:pPr>
            <a:endParaRPr lang="en-US" sz="2000"/>
          </a:p>
        </p:txBody>
      </p:sp>
      <p:sp>
        <p:nvSpPr>
          <p:cNvPr id="1673219" name="Rectangle 3"/>
          <p:cNvSpPr>
            <a:spLocks noGrp="1" noChangeArrowheads="1"/>
          </p:cNvSpPr>
          <p:nvPr>
            <p:ph type="title"/>
          </p:nvPr>
        </p:nvSpPr>
        <p:spPr/>
        <p:txBody>
          <a:bodyPr/>
          <a:lstStyle/>
          <a:p>
            <a:r>
              <a:rPr lang="en-US" sz="2400"/>
              <a:t>Internal Measures: Cohesion and Separation</a:t>
            </a:r>
          </a:p>
        </p:txBody>
      </p:sp>
      <p:graphicFrame>
        <p:nvGraphicFramePr>
          <p:cNvPr id="1673220" name="Object 4"/>
          <p:cNvGraphicFramePr>
            <a:graphicFrameLocks noChangeAspect="1"/>
          </p:cNvGraphicFramePr>
          <p:nvPr/>
        </p:nvGraphicFramePr>
        <p:xfrm>
          <a:off x="2235201" y="3894138"/>
          <a:ext cx="4392084" cy="906462"/>
        </p:xfrm>
        <a:graphic>
          <a:graphicData uri="http://schemas.openxmlformats.org/presentationml/2006/ole">
            <mc:AlternateContent xmlns:mc="http://schemas.openxmlformats.org/markup-compatibility/2006">
              <mc:Choice xmlns:v="urn:schemas-microsoft-com:vml" Requires="v">
                <p:oleObj spid="_x0000_s1034" name="Equation" r:id="rId3" imgW="1384200" imgH="380880" progId="Equation.3">
                  <p:embed/>
                </p:oleObj>
              </mc:Choice>
              <mc:Fallback>
                <p:oleObj name="Equation" r:id="rId3" imgW="138420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1" y="3894138"/>
                        <a:ext cx="4392084"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3221" name="Object 5"/>
          <p:cNvGraphicFramePr>
            <a:graphicFrameLocks noChangeAspect="1"/>
          </p:cNvGraphicFramePr>
          <p:nvPr/>
        </p:nvGraphicFramePr>
        <p:xfrm>
          <a:off x="2173818" y="5356226"/>
          <a:ext cx="4430183" cy="815975"/>
        </p:xfrm>
        <a:graphic>
          <a:graphicData uri="http://schemas.openxmlformats.org/presentationml/2006/ole">
            <mc:AlternateContent xmlns:mc="http://schemas.openxmlformats.org/markup-compatibility/2006">
              <mc:Choice xmlns:v="urn:schemas-microsoft-com:vml" Requires="v">
                <p:oleObj spid="_x0000_s1035" name="Equation" r:id="rId5" imgW="1396800" imgH="342720" progId="Equation.3">
                  <p:embed/>
                </p:oleObj>
              </mc:Choice>
              <mc:Fallback>
                <p:oleObj name="Equation" r:id="rId5" imgW="13968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3818" y="5356226"/>
                        <a:ext cx="4430183"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3085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3638"/>
            <a:ext cx="2844800" cy="457200"/>
          </a:xfrm>
          <a:prstGeom prst="rect">
            <a:avLst/>
          </a:prstGeom>
        </p:spPr>
        <p:txBody>
          <a:bodyPr/>
          <a:lstStyle/>
          <a:p>
            <a:fld id="{B59397A6-261F-41F9-8E3F-31AA17A8A876}" type="slidenum">
              <a:rPr lang="en-US" altLang="en-US"/>
              <a:pPr/>
              <a:t>3</a:t>
            </a:fld>
            <a:endParaRPr lang="en-US" altLang="en-US"/>
          </a:p>
        </p:txBody>
      </p:sp>
      <p:sp>
        <p:nvSpPr>
          <p:cNvPr id="847874" name="Rectangle 2"/>
          <p:cNvSpPr>
            <a:spLocks noGrp="1" noChangeArrowheads="1"/>
          </p:cNvSpPr>
          <p:nvPr>
            <p:ph type="title"/>
          </p:nvPr>
        </p:nvSpPr>
        <p:spPr/>
        <p:txBody>
          <a:bodyPr/>
          <a:lstStyle/>
          <a:p>
            <a:r>
              <a:rPr lang="en-US" altLang="zh-CN">
                <a:ea typeface="SimSun" pitchFamily="2" charset="-122"/>
              </a:rPr>
              <a:t>Cluster Evaluation: hard problem</a:t>
            </a:r>
            <a:endParaRPr lang="en-US"/>
          </a:p>
        </p:txBody>
      </p:sp>
      <p:sp>
        <p:nvSpPr>
          <p:cNvPr id="847875" name="Rectangle 3"/>
          <p:cNvSpPr>
            <a:spLocks noGrp="1" noChangeArrowheads="1"/>
          </p:cNvSpPr>
          <p:nvPr>
            <p:ph type="body" idx="1"/>
          </p:nvPr>
        </p:nvSpPr>
        <p:spPr>
          <a:xfrm>
            <a:off x="609600" y="1268413"/>
            <a:ext cx="10972800" cy="4862512"/>
          </a:xfrm>
        </p:spPr>
        <p:txBody>
          <a:bodyPr/>
          <a:lstStyle/>
          <a:p>
            <a:r>
              <a:rPr lang="en-US" altLang="zh-CN" dirty="0">
                <a:ea typeface="SimSun" pitchFamily="2" charset="-122"/>
              </a:rPr>
              <a:t>The quality of a clustering is very hard to evaluate because</a:t>
            </a:r>
          </a:p>
          <a:p>
            <a:pPr lvl="1"/>
            <a:r>
              <a:rPr lang="en-US" altLang="zh-CN" dirty="0">
                <a:ea typeface="SimSun" pitchFamily="2" charset="-122"/>
              </a:rPr>
              <a:t>We do not know the correct clusters</a:t>
            </a:r>
          </a:p>
          <a:p>
            <a:r>
              <a:rPr lang="en-US" altLang="zh-CN" dirty="0">
                <a:ea typeface="SimSun" pitchFamily="2" charset="-122"/>
              </a:rPr>
              <a:t>Some methods are used: </a:t>
            </a:r>
          </a:p>
          <a:p>
            <a:pPr lvl="1"/>
            <a:r>
              <a:rPr lang="en-US" altLang="zh-CN" dirty="0">
                <a:ea typeface="SimSun" pitchFamily="2" charset="-122"/>
              </a:rPr>
              <a:t>User inspection</a:t>
            </a:r>
          </a:p>
          <a:p>
            <a:pPr lvl="2"/>
            <a:r>
              <a:rPr lang="en-US" altLang="zh-CN" dirty="0">
                <a:ea typeface="SimSun" pitchFamily="2" charset="-122"/>
              </a:rPr>
              <a:t>Study centroids, and spreads</a:t>
            </a:r>
          </a:p>
          <a:p>
            <a:pPr lvl="2"/>
            <a:r>
              <a:rPr lang="en-US" altLang="zh-CN" dirty="0">
                <a:ea typeface="SimSun" pitchFamily="2" charset="-122"/>
              </a:rPr>
              <a:t>Rules from a decision tree.</a:t>
            </a:r>
          </a:p>
          <a:p>
            <a:pPr lvl="2"/>
            <a:r>
              <a:rPr lang="en-US" altLang="zh-CN" dirty="0">
                <a:ea typeface="SimSun" pitchFamily="2" charset="-122"/>
              </a:rPr>
              <a:t>For text documents, one can read some documents in clusters. </a:t>
            </a:r>
            <a:endParaRPr lang="en-US" dirty="0"/>
          </a:p>
        </p:txBody>
      </p:sp>
    </p:spTree>
    <p:extLst>
      <p:ext uri="{BB962C8B-B14F-4D97-AF65-F5344CB8AC3E}">
        <p14:creationId xmlns:p14="http://schemas.microsoft.com/office/powerpoint/2010/main" val="2408130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lstStyle/>
          <a:p>
            <a:r>
              <a:rPr lang="en-US" sz="2800"/>
              <a:t>Internal Measures: Cohesion and Separation</a:t>
            </a:r>
          </a:p>
        </p:txBody>
      </p:sp>
      <p:sp>
        <p:nvSpPr>
          <p:cNvPr id="1674243" name="Rectangle 3"/>
          <p:cNvSpPr>
            <a:spLocks noGrp="1" noChangeArrowheads="1"/>
          </p:cNvSpPr>
          <p:nvPr>
            <p:ph type="body" sz="half" idx="1"/>
          </p:nvPr>
        </p:nvSpPr>
        <p:spPr/>
        <p:txBody>
          <a:bodyPr/>
          <a:lstStyle/>
          <a:p>
            <a:r>
              <a:rPr lang="en-US" sz="2400"/>
              <a:t>Example: SSE</a:t>
            </a:r>
          </a:p>
          <a:p>
            <a:pPr lvl="1"/>
            <a:r>
              <a:rPr lang="en-US" sz="2000"/>
              <a:t>BSS + WSS = constant</a:t>
            </a:r>
          </a:p>
        </p:txBody>
      </p:sp>
      <p:sp>
        <p:nvSpPr>
          <p:cNvPr id="1674244" name="Line 4"/>
          <p:cNvSpPr>
            <a:spLocks noChangeShapeType="1"/>
          </p:cNvSpPr>
          <p:nvPr/>
        </p:nvSpPr>
        <p:spPr bwMode="auto">
          <a:xfrm>
            <a:off x="1219200" y="2681288"/>
            <a:ext cx="8128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4245" name="Line 5"/>
          <p:cNvSpPr>
            <a:spLocks noChangeShapeType="1"/>
          </p:cNvSpPr>
          <p:nvPr/>
        </p:nvSpPr>
        <p:spPr bwMode="auto">
          <a:xfrm>
            <a:off x="1219200" y="2452688"/>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4246" name="Line 6"/>
          <p:cNvSpPr>
            <a:spLocks noChangeShapeType="1"/>
          </p:cNvSpPr>
          <p:nvPr/>
        </p:nvSpPr>
        <p:spPr bwMode="auto">
          <a:xfrm>
            <a:off x="3251200" y="2452688"/>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4247" name="Line 7"/>
          <p:cNvSpPr>
            <a:spLocks noChangeShapeType="1"/>
          </p:cNvSpPr>
          <p:nvPr/>
        </p:nvSpPr>
        <p:spPr bwMode="auto">
          <a:xfrm>
            <a:off x="5283200" y="2452688"/>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4248" name="Line 8"/>
          <p:cNvSpPr>
            <a:spLocks noChangeShapeType="1"/>
          </p:cNvSpPr>
          <p:nvPr/>
        </p:nvSpPr>
        <p:spPr bwMode="auto">
          <a:xfrm>
            <a:off x="7315200" y="2452688"/>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4249" name="Line 9"/>
          <p:cNvSpPr>
            <a:spLocks noChangeShapeType="1"/>
          </p:cNvSpPr>
          <p:nvPr/>
        </p:nvSpPr>
        <p:spPr bwMode="auto">
          <a:xfrm>
            <a:off x="9347200" y="2452688"/>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4250" name="Text Box 10"/>
          <p:cNvSpPr txBox="1">
            <a:spLocks noChangeArrowheads="1"/>
          </p:cNvSpPr>
          <p:nvPr/>
        </p:nvSpPr>
        <p:spPr bwMode="auto">
          <a:xfrm>
            <a:off x="1016000" y="27574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p>
        </p:txBody>
      </p:sp>
      <p:sp>
        <p:nvSpPr>
          <p:cNvPr id="1674251" name="Text Box 11"/>
          <p:cNvSpPr txBox="1">
            <a:spLocks noChangeArrowheads="1"/>
          </p:cNvSpPr>
          <p:nvPr/>
        </p:nvSpPr>
        <p:spPr bwMode="auto">
          <a:xfrm>
            <a:off x="3048000" y="27574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2</a:t>
            </a:r>
          </a:p>
        </p:txBody>
      </p:sp>
      <p:sp>
        <p:nvSpPr>
          <p:cNvPr id="1674252" name="Text Box 12"/>
          <p:cNvSpPr txBox="1">
            <a:spLocks noChangeArrowheads="1"/>
          </p:cNvSpPr>
          <p:nvPr/>
        </p:nvSpPr>
        <p:spPr bwMode="auto">
          <a:xfrm>
            <a:off x="5080000" y="27574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3</a:t>
            </a:r>
          </a:p>
        </p:txBody>
      </p:sp>
      <p:sp>
        <p:nvSpPr>
          <p:cNvPr id="1674253" name="Text Box 13"/>
          <p:cNvSpPr txBox="1">
            <a:spLocks noChangeArrowheads="1"/>
          </p:cNvSpPr>
          <p:nvPr/>
        </p:nvSpPr>
        <p:spPr bwMode="auto">
          <a:xfrm>
            <a:off x="7112000" y="27574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4</a:t>
            </a:r>
          </a:p>
        </p:txBody>
      </p:sp>
      <p:sp>
        <p:nvSpPr>
          <p:cNvPr id="1674254" name="Text Box 14"/>
          <p:cNvSpPr txBox="1">
            <a:spLocks noChangeArrowheads="1"/>
          </p:cNvSpPr>
          <p:nvPr/>
        </p:nvSpPr>
        <p:spPr bwMode="auto">
          <a:xfrm>
            <a:off x="9144000" y="2757488"/>
            <a:ext cx="50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5</a:t>
            </a:r>
          </a:p>
        </p:txBody>
      </p:sp>
      <p:sp>
        <p:nvSpPr>
          <p:cNvPr id="1674255" name="Oval 15"/>
          <p:cNvSpPr>
            <a:spLocks noChangeArrowheads="1"/>
          </p:cNvSpPr>
          <p:nvPr/>
        </p:nvSpPr>
        <p:spPr bwMode="auto">
          <a:xfrm>
            <a:off x="1117600" y="2605088"/>
            <a:ext cx="203200" cy="152400"/>
          </a:xfrm>
          <a:prstGeom prst="ellipse">
            <a:avLst/>
          </a:prstGeom>
          <a:solidFill>
            <a:srgbClr val="0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4256" name="Oval 16"/>
          <p:cNvSpPr>
            <a:spLocks noChangeArrowheads="1"/>
          </p:cNvSpPr>
          <p:nvPr/>
        </p:nvSpPr>
        <p:spPr bwMode="auto">
          <a:xfrm>
            <a:off x="3149600" y="2605088"/>
            <a:ext cx="203200" cy="152400"/>
          </a:xfrm>
          <a:prstGeom prst="ellipse">
            <a:avLst/>
          </a:prstGeom>
          <a:solidFill>
            <a:srgbClr val="0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4257" name="Oval 17"/>
          <p:cNvSpPr>
            <a:spLocks noChangeArrowheads="1"/>
          </p:cNvSpPr>
          <p:nvPr/>
        </p:nvSpPr>
        <p:spPr bwMode="auto">
          <a:xfrm>
            <a:off x="7213600" y="2605088"/>
            <a:ext cx="203200" cy="152400"/>
          </a:xfrm>
          <a:prstGeom prst="ellipse">
            <a:avLst/>
          </a:prstGeom>
          <a:solidFill>
            <a:srgbClr val="0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4258" name="Oval 18"/>
          <p:cNvSpPr>
            <a:spLocks noChangeArrowheads="1"/>
          </p:cNvSpPr>
          <p:nvPr/>
        </p:nvSpPr>
        <p:spPr bwMode="auto">
          <a:xfrm>
            <a:off x="9245600" y="2605088"/>
            <a:ext cx="203200" cy="152400"/>
          </a:xfrm>
          <a:prstGeom prst="ellipse">
            <a:avLst/>
          </a:prstGeom>
          <a:solidFill>
            <a:srgbClr val="0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4259" name="Text Box 19"/>
          <p:cNvSpPr txBox="1">
            <a:spLocks noChangeArrowheads="1"/>
          </p:cNvSpPr>
          <p:nvPr/>
        </p:nvSpPr>
        <p:spPr bwMode="auto">
          <a:xfrm>
            <a:off x="1828800" y="2330450"/>
            <a:ext cx="71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rgbClr val="FF0000"/>
                </a:solidFill>
                <a:sym typeface="Symbol" pitchFamily="18" charset="2"/>
              </a:rPr>
              <a:t></a:t>
            </a:r>
          </a:p>
        </p:txBody>
      </p:sp>
      <p:sp>
        <p:nvSpPr>
          <p:cNvPr id="1674260" name="Text Box 20"/>
          <p:cNvSpPr txBox="1">
            <a:spLocks noChangeArrowheads="1"/>
          </p:cNvSpPr>
          <p:nvPr/>
        </p:nvSpPr>
        <p:spPr bwMode="auto">
          <a:xfrm>
            <a:off x="8128000" y="2330450"/>
            <a:ext cx="71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rgbClr val="FF0000"/>
                </a:solidFill>
                <a:sym typeface="Symbol" pitchFamily="18" charset="2"/>
              </a:rPr>
              <a:t></a:t>
            </a:r>
          </a:p>
        </p:txBody>
      </p:sp>
      <p:sp>
        <p:nvSpPr>
          <p:cNvPr id="1674261" name="Text Box 21"/>
          <p:cNvSpPr txBox="1">
            <a:spLocks noChangeArrowheads="1"/>
          </p:cNvSpPr>
          <p:nvPr/>
        </p:nvSpPr>
        <p:spPr bwMode="auto">
          <a:xfrm>
            <a:off x="4978400" y="2330450"/>
            <a:ext cx="71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rgbClr val="FF0000"/>
                </a:solidFill>
                <a:sym typeface="Symbol" pitchFamily="18" charset="2"/>
              </a:rPr>
              <a:t></a:t>
            </a:r>
          </a:p>
        </p:txBody>
      </p:sp>
      <p:sp>
        <p:nvSpPr>
          <p:cNvPr id="1674262" name="Text Box 22"/>
          <p:cNvSpPr txBox="1">
            <a:spLocks noChangeArrowheads="1"/>
          </p:cNvSpPr>
          <p:nvPr/>
        </p:nvSpPr>
        <p:spPr bwMode="auto">
          <a:xfrm>
            <a:off x="1828800" y="2757488"/>
            <a:ext cx="71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m</a:t>
            </a:r>
            <a:r>
              <a:rPr lang="en-US" sz="1800" baseline="-25000"/>
              <a:t>1</a:t>
            </a:r>
          </a:p>
        </p:txBody>
      </p:sp>
      <p:sp>
        <p:nvSpPr>
          <p:cNvPr id="1674263" name="Text Box 23"/>
          <p:cNvSpPr txBox="1">
            <a:spLocks noChangeArrowheads="1"/>
          </p:cNvSpPr>
          <p:nvPr/>
        </p:nvSpPr>
        <p:spPr bwMode="auto">
          <a:xfrm>
            <a:off x="8128000" y="2757488"/>
            <a:ext cx="71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m</a:t>
            </a:r>
            <a:r>
              <a:rPr lang="en-US" sz="1800" baseline="-25000"/>
              <a:t>2</a:t>
            </a:r>
          </a:p>
        </p:txBody>
      </p:sp>
      <p:sp>
        <p:nvSpPr>
          <p:cNvPr id="1674264" name="Text Box 24"/>
          <p:cNvSpPr txBox="1">
            <a:spLocks noChangeArrowheads="1"/>
          </p:cNvSpPr>
          <p:nvPr/>
        </p:nvSpPr>
        <p:spPr bwMode="auto">
          <a:xfrm>
            <a:off x="5080000" y="2071688"/>
            <a:ext cx="71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m</a:t>
            </a:r>
            <a:endParaRPr lang="en-US" sz="1800" baseline="-25000"/>
          </a:p>
        </p:txBody>
      </p:sp>
      <p:graphicFrame>
        <p:nvGraphicFramePr>
          <p:cNvPr id="1674265" name="Object 25"/>
          <p:cNvGraphicFramePr>
            <a:graphicFrameLocks noChangeAspect="1"/>
          </p:cNvGraphicFramePr>
          <p:nvPr>
            <p:ph sz="half" idx="2"/>
          </p:nvPr>
        </p:nvGraphicFramePr>
        <p:xfrm>
          <a:off x="3556000" y="5029201"/>
          <a:ext cx="7823200" cy="1222375"/>
        </p:xfrm>
        <a:graphic>
          <a:graphicData uri="http://schemas.openxmlformats.org/presentationml/2006/ole">
            <mc:AlternateContent xmlns:mc="http://schemas.openxmlformats.org/markup-compatibility/2006">
              <mc:Choice xmlns:v="urn:schemas-microsoft-com:vml" Requires="v">
                <p:oleObj spid="_x0000_s2058" name="Equation" r:id="rId3" imgW="3288960" imgH="685800" progId="Equation.3">
                  <p:embed/>
                </p:oleObj>
              </mc:Choice>
              <mc:Fallback>
                <p:oleObj name="Equation" r:id="rId3" imgW="328896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0" y="5029201"/>
                        <a:ext cx="782320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4266" name="Text Box 26"/>
          <p:cNvSpPr txBox="1">
            <a:spLocks noChangeArrowheads="1"/>
          </p:cNvSpPr>
          <p:nvPr/>
        </p:nvSpPr>
        <p:spPr bwMode="auto">
          <a:xfrm>
            <a:off x="508000" y="5029201"/>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K=2 clusters:</a:t>
            </a:r>
          </a:p>
        </p:txBody>
      </p:sp>
      <p:graphicFrame>
        <p:nvGraphicFramePr>
          <p:cNvPr id="1674267" name="Object 27"/>
          <p:cNvGraphicFramePr>
            <a:graphicFrameLocks noChangeAspect="1"/>
          </p:cNvGraphicFramePr>
          <p:nvPr/>
        </p:nvGraphicFramePr>
        <p:xfrm>
          <a:off x="3587752" y="3502026"/>
          <a:ext cx="6978649" cy="1222375"/>
        </p:xfrm>
        <a:graphic>
          <a:graphicData uri="http://schemas.openxmlformats.org/presentationml/2006/ole">
            <mc:AlternateContent xmlns:mc="http://schemas.openxmlformats.org/markup-compatibility/2006">
              <mc:Choice xmlns:v="urn:schemas-microsoft-com:vml" Requires="v">
                <p:oleObj spid="_x0000_s2059" name="Equation" r:id="rId5" imgW="2933640" imgH="685800" progId="Equation.3">
                  <p:embed/>
                </p:oleObj>
              </mc:Choice>
              <mc:Fallback>
                <p:oleObj name="Equation" r:id="rId5" imgW="293364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7752" y="3502026"/>
                        <a:ext cx="6978649"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4268" name="Text Box 28"/>
          <p:cNvSpPr txBox="1">
            <a:spLocks noChangeArrowheads="1"/>
          </p:cNvSpPr>
          <p:nvPr/>
        </p:nvSpPr>
        <p:spPr bwMode="auto">
          <a:xfrm>
            <a:off x="508000" y="3498851"/>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K=1 cluster:</a:t>
            </a:r>
          </a:p>
        </p:txBody>
      </p:sp>
      <p:sp>
        <p:nvSpPr>
          <p:cNvPr id="2" name="Slide Number Placeholder 1"/>
          <p:cNvSpPr>
            <a:spLocks noGrp="1"/>
          </p:cNvSpPr>
          <p:nvPr>
            <p:ph type="sldNum" sz="quarter" idx="11"/>
          </p:nvPr>
        </p:nvSpPr>
        <p:spPr/>
        <p:txBody>
          <a:bodyPr/>
          <a:lstStyle/>
          <a:p>
            <a:fld id="{C6F07B8B-3A37-4545-BA12-3964CB4B693F}" type="slidenum">
              <a:rPr lang="en-US" altLang="en-US" smtClean="0"/>
              <a:pPr/>
              <a:t>30</a:t>
            </a:fld>
            <a:endParaRPr lang="en-US" altLang="en-US"/>
          </a:p>
        </p:txBody>
      </p:sp>
    </p:spTree>
    <p:extLst>
      <p:ext uri="{BB962C8B-B14F-4D97-AF65-F5344CB8AC3E}">
        <p14:creationId xmlns:p14="http://schemas.microsoft.com/office/powerpoint/2010/main" val="3493505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ChangeArrowheads="1"/>
          </p:cNvSpPr>
          <p:nvPr>
            <p:ph type="body" idx="1"/>
          </p:nvPr>
        </p:nvSpPr>
        <p:spPr>
          <a:xfrm>
            <a:off x="609600" y="990600"/>
            <a:ext cx="11277600" cy="5334000"/>
          </a:xfrm>
        </p:spPr>
        <p:txBody>
          <a:bodyPr/>
          <a:lstStyle/>
          <a:p>
            <a:pPr marL="342900" indent="-342900">
              <a:spcBef>
                <a:spcPct val="0"/>
              </a:spcBef>
            </a:pPr>
            <a:r>
              <a:rPr lang="en-US" sz="2200"/>
              <a:t>A proximity graph based approach can also be used for cohesion and separation.</a:t>
            </a:r>
          </a:p>
          <a:p>
            <a:pPr marL="742950" lvl="1" indent="-285750"/>
            <a:r>
              <a:rPr lang="en-US" sz="1800"/>
              <a:t>Cluster cohesion is the sum of the weight of all links within a cluster.</a:t>
            </a:r>
          </a:p>
          <a:p>
            <a:pPr marL="742950" lvl="1" indent="-285750"/>
            <a:r>
              <a:rPr lang="en-US" sz="1800"/>
              <a:t>Cluster separation is the sum of the weights between nodes in the cluster and nodes outside the cluster.</a:t>
            </a:r>
          </a:p>
        </p:txBody>
      </p:sp>
      <p:sp>
        <p:nvSpPr>
          <p:cNvPr id="1675267" name="Rectangle 3"/>
          <p:cNvSpPr>
            <a:spLocks noGrp="1" noChangeArrowheads="1"/>
          </p:cNvSpPr>
          <p:nvPr>
            <p:ph type="title"/>
          </p:nvPr>
        </p:nvSpPr>
        <p:spPr/>
        <p:txBody>
          <a:bodyPr/>
          <a:lstStyle/>
          <a:p>
            <a:r>
              <a:rPr lang="en-US" sz="2400"/>
              <a:t>Internal Measures: Cohesion and Separation</a:t>
            </a:r>
          </a:p>
        </p:txBody>
      </p:sp>
      <p:sp>
        <p:nvSpPr>
          <p:cNvPr id="1675268" name="Freeform 4" descr="5%"/>
          <p:cNvSpPr>
            <a:spLocks/>
          </p:cNvSpPr>
          <p:nvPr/>
        </p:nvSpPr>
        <p:spPr bwMode="auto">
          <a:xfrm rot="-5400000">
            <a:off x="5189009" y="3345392"/>
            <a:ext cx="1828800" cy="184361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69" name="Oval 5"/>
          <p:cNvSpPr>
            <a:spLocks noChangeArrowheads="1"/>
          </p:cNvSpPr>
          <p:nvPr/>
        </p:nvSpPr>
        <p:spPr bwMode="auto">
          <a:xfrm rot="-5400000">
            <a:off x="6616700" y="44831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0" name="Oval 6"/>
          <p:cNvSpPr>
            <a:spLocks noChangeArrowheads="1"/>
          </p:cNvSpPr>
          <p:nvPr/>
        </p:nvSpPr>
        <p:spPr bwMode="auto">
          <a:xfrm rot="-5400000">
            <a:off x="6515100" y="37211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1" name="Oval 7"/>
          <p:cNvSpPr>
            <a:spLocks noChangeArrowheads="1"/>
          </p:cNvSpPr>
          <p:nvPr/>
        </p:nvSpPr>
        <p:spPr bwMode="auto">
          <a:xfrm rot="-5400000">
            <a:off x="5397500" y="41783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2" name="Oval 8"/>
          <p:cNvSpPr>
            <a:spLocks noChangeArrowheads="1"/>
          </p:cNvSpPr>
          <p:nvPr/>
        </p:nvSpPr>
        <p:spPr bwMode="auto">
          <a:xfrm rot="-5400000">
            <a:off x="6817784" y="4024313"/>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3" name="Freeform 9" descr="5%"/>
          <p:cNvSpPr>
            <a:spLocks/>
          </p:cNvSpPr>
          <p:nvPr/>
        </p:nvSpPr>
        <p:spPr bwMode="auto">
          <a:xfrm rot="5400000" flipV="1">
            <a:off x="9042400" y="3149600"/>
            <a:ext cx="1828800" cy="22352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74" name="Oval 10"/>
          <p:cNvSpPr>
            <a:spLocks noChangeArrowheads="1"/>
          </p:cNvSpPr>
          <p:nvPr/>
        </p:nvSpPr>
        <p:spPr bwMode="auto">
          <a:xfrm rot="5400000" flipV="1">
            <a:off x="10782300" y="38735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5" name="Oval 11"/>
          <p:cNvSpPr>
            <a:spLocks noChangeArrowheads="1"/>
          </p:cNvSpPr>
          <p:nvPr/>
        </p:nvSpPr>
        <p:spPr bwMode="auto">
          <a:xfrm rot="5400000" flipV="1">
            <a:off x="8968317" y="38735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6" name="Oval 12"/>
          <p:cNvSpPr>
            <a:spLocks noChangeArrowheads="1"/>
          </p:cNvSpPr>
          <p:nvPr/>
        </p:nvSpPr>
        <p:spPr bwMode="auto">
          <a:xfrm rot="5400000" flipV="1">
            <a:off x="9664700" y="44831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7" name="Oval 13"/>
          <p:cNvSpPr>
            <a:spLocks noChangeArrowheads="1"/>
          </p:cNvSpPr>
          <p:nvPr/>
        </p:nvSpPr>
        <p:spPr bwMode="auto">
          <a:xfrm rot="5400000" flipV="1">
            <a:off x="9664700" y="34925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78" name="Line 14"/>
          <p:cNvSpPr>
            <a:spLocks noChangeShapeType="1"/>
          </p:cNvSpPr>
          <p:nvPr/>
        </p:nvSpPr>
        <p:spPr bwMode="auto">
          <a:xfrm>
            <a:off x="6705600" y="4495800"/>
            <a:ext cx="2946400" cy="76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79" name="Line 15"/>
          <p:cNvSpPr>
            <a:spLocks noChangeShapeType="1"/>
          </p:cNvSpPr>
          <p:nvPr/>
        </p:nvSpPr>
        <p:spPr bwMode="auto">
          <a:xfrm flipV="1">
            <a:off x="6705600" y="3962400"/>
            <a:ext cx="22352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0" name="Line 16"/>
          <p:cNvSpPr>
            <a:spLocks noChangeShapeType="1"/>
          </p:cNvSpPr>
          <p:nvPr/>
        </p:nvSpPr>
        <p:spPr bwMode="auto">
          <a:xfrm flipV="1">
            <a:off x="6705600" y="3581400"/>
            <a:ext cx="2946400" cy="914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1" name="Line 17"/>
          <p:cNvSpPr>
            <a:spLocks noChangeShapeType="1"/>
          </p:cNvSpPr>
          <p:nvPr/>
        </p:nvSpPr>
        <p:spPr bwMode="auto">
          <a:xfrm flipV="1">
            <a:off x="6705600" y="3962400"/>
            <a:ext cx="40640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2" name="Line 18"/>
          <p:cNvSpPr>
            <a:spLocks noChangeShapeType="1"/>
          </p:cNvSpPr>
          <p:nvPr/>
        </p:nvSpPr>
        <p:spPr bwMode="auto">
          <a:xfrm>
            <a:off x="6908800" y="4114800"/>
            <a:ext cx="2743200" cy="457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3" name="Line 19"/>
          <p:cNvSpPr>
            <a:spLocks noChangeShapeType="1"/>
          </p:cNvSpPr>
          <p:nvPr/>
        </p:nvSpPr>
        <p:spPr bwMode="auto">
          <a:xfrm flipV="1">
            <a:off x="6908800" y="3962400"/>
            <a:ext cx="20320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4" name="Line 20"/>
          <p:cNvSpPr>
            <a:spLocks noChangeShapeType="1"/>
          </p:cNvSpPr>
          <p:nvPr/>
        </p:nvSpPr>
        <p:spPr bwMode="auto">
          <a:xfrm flipV="1">
            <a:off x="6908800" y="3581400"/>
            <a:ext cx="27432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5" name="Line 21"/>
          <p:cNvSpPr>
            <a:spLocks noChangeShapeType="1"/>
          </p:cNvSpPr>
          <p:nvPr/>
        </p:nvSpPr>
        <p:spPr bwMode="auto">
          <a:xfrm flipV="1">
            <a:off x="6908800" y="3962400"/>
            <a:ext cx="38608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6" name="Line 22"/>
          <p:cNvSpPr>
            <a:spLocks noChangeShapeType="1"/>
          </p:cNvSpPr>
          <p:nvPr/>
        </p:nvSpPr>
        <p:spPr bwMode="auto">
          <a:xfrm>
            <a:off x="5486400" y="4191000"/>
            <a:ext cx="4165600" cy="3810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7" name="Line 23"/>
          <p:cNvSpPr>
            <a:spLocks noChangeShapeType="1"/>
          </p:cNvSpPr>
          <p:nvPr/>
        </p:nvSpPr>
        <p:spPr bwMode="auto">
          <a:xfrm flipV="1">
            <a:off x="5486400" y="3962400"/>
            <a:ext cx="52832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8" name="Line 24"/>
          <p:cNvSpPr>
            <a:spLocks noChangeShapeType="1"/>
          </p:cNvSpPr>
          <p:nvPr/>
        </p:nvSpPr>
        <p:spPr bwMode="auto">
          <a:xfrm flipV="1">
            <a:off x="5486400" y="3581400"/>
            <a:ext cx="4165600" cy="609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89" name="Line 25"/>
          <p:cNvSpPr>
            <a:spLocks noChangeShapeType="1"/>
          </p:cNvSpPr>
          <p:nvPr/>
        </p:nvSpPr>
        <p:spPr bwMode="auto">
          <a:xfrm flipV="1">
            <a:off x="5486400" y="3962400"/>
            <a:ext cx="34544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90" name="Line 26"/>
          <p:cNvSpPr>
            <a:spLocks noChangeShapeType="1"/>
          </p:cNvSpPr>
          <p:nvPr/>
        </p:nvSpPr>
        <p:spPr bwMode="auto">
          <a:xfrm>
            <a:off x="6604000" y="3733800"/>
            <a:ext cx="3048000" cy="838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91" name="Line 27"/>
          <p:cNvSpPr>
            <a:spLocks noChangeShapeType="1"/>
          </p:cNvSpPr>
          <p:nvPr/>
        </p:nvSpPr>
        <p:spPr bwMode="auto">
          <a:xfrm>
            <a:off x="6604000" y="3733800"/>
            <a:ext cx="23368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92" name="Line 28"/>
          <p:cNvSpPr>
            <a:spLocks noChangeShapeType="1"/>
          </p:cNvSpPr>
          <p:nvPr/>
        </p:nvSpPr>
        <p:spPr bwMode="auto">
          <a:xfrm flipV="1">
            <a:off x="6604000" y="3581400"/>
            <a:ext cx="30480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93" name="Line 29"/>
          <p:cNvSpPr>
            <a:spLocks noChangeShapeType="1"/>
          </p:cNvSpPr>
          <p:nvPr/>
        </p:nvSpPr>
        <p:spPr bwMode="auto">
          <a:xfrm>
            <a:off x="6604000" y="3733800"/>
            <a:ext cx="41656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94" name="Freeform 30" descr="5%"/>
          <p:cNvSpPr>
            <a:spLocks/>
          </p:cNvSpPr>
          <p:nvPr/>
        </p:nvSpPr>
        <p:spPr bwMode="auto">
          <a:xfrm rot="-5400000">
            <a:off x="1226609" y="3497792"/>
            <a:ext cx="1828800" cy="184361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295" name="Oval 31"/>
          <p:cNvSpPr>
            <a:spLocks noChangeArrowheads="1"/>
          </p:cNvSpPr>
          <p:nvPr/>
        </p:nvSpPr>
        <p:spPr bwMode="auto">
          <a:xfrm rot="-5400000">
            <a:off x="2654300" y="46355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96" name="Oval 32"/>
          <p:cNvSpPr>
            <a:spLocks noChangeArrowheads="1"/>
          </p:cNvSpPr>
          <p:nvPr/>
        </p:nvSpPr>
        <p:spPr bwMode="auto">
          <a:xfrm rot="-5400000">
            <a:off x="2552700" y="38735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97" name="Oval 33"/>
          <p:cNvSpPr>
            <a:spLocks noChangeArrowheads="1"/>
          </p:cNvSpPr>
          <p:nvPr/>
        </p:nvSpPr>
        <p:spPr bwMode="auto">
          <a:xfrm rot="-5400000">
            <a:off x="1435100" y="4330700"/>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98" name="Oval 34"/>
          <p:cNvSpPr>
            <a:spLocks noChangeArrowheads="1"/>
          </p:cNvSpPr>
          <p:nvPr/>
        </p:nvSpPr>
        <p:spPr bwMode="auto">
          <a:xfrm rot="-5400000">
            <a:off x="2855384" y="4176713"/>
            <a:ext cx="76200" cy="1016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5299" name="Line 35"/>
          <p:cNvSpPr>
            <a:spLocks noChangeShapeType="1"/>
          </p:cNvSpPr>
          <p:nvPr/>
        </p:nvSpPr>
        <p:spPr bwMode="auto">
          <a:xfrm flipV="1">
            <a:off x="1524000" y="3962400"/>
            <a:ext cx="1016000" cy="3810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300" name="Line 36"/>
          <p:cNvSpPr>
            <a:spLocks noChangeShapeType="1"/>
          </p:cNvSpPr>
          <p:nvPr/>
        </p:nvSpPr>
        <p:spPr bwMode="auto">
          <a:xfrm flipH="1" flipV="1">
            <a:off x="2540000" y="3962400"/>
            <a:ext cx="101600" cy="6858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301" name="Line 37"/>
          <p:cNvSpPr>
            <a:spLocks noChangeShapeType="1"/>
          </p:cNvSpPr>
          <p:nvPr/>
        </p:nvSpPr>
        <p:spPr bwMode="auto">
          <a:xfrm>
            <a:off x="1524000" y="4343400"/>
            <a:ext cx="1117600" cy="3048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302" name="Line 38"/>
          <p:cNvSpPr>
            <a:spLocks noChangeShapeType="1"/>
          </p:cNvSpPr>
          <p:nvPr/>
        </p:nvSpPr>
        <p:spPr bwMode="auto">
          <a:xfrm flipH="1" flipV="1">
            <a:off x="2540000" y="3962400"/>
            <a:ext cx="304800" cy="3048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303" name="Line 39"/>
          <p:cNvSpPr>
            <a:spLocks noChangeShapeType="1"/>
          </p:cNvSpPr>
          <p:nvPr/>
        </p:nvSpPr>
        <p:spPr bwMode="auto">
          <a:xfrm flipH="1">
            <a:off x="1524000" y="4267200"/>
            <a:ext cx="1320800" cy="76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304" name="Line 40"/>
          <p:cNvSpPr>
            <a:spLocks noChangeShapeType="1"/>
          </p:cNvSpPr>
          <p:nvPr/>
        </p:nvSpPr>
        <p:spPr bwMode="auto">
          <a:xfrm flipH="1">
            <a:off x="2641600" y="4267200"/>
            <a:ext cx="203200" cy="3810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5305" name="Rectangle 41"/>
          <p:cNvSpPr>
            <a:spLocks noChangeArrowheads="1"/>
          </p:cNvSpPr>
          <p:nvPr/>
        </p:nvSpPr>
        <p:spPr bwMode="auto">
          <a:xfrm>
            <a:off x="1320800" y="5486401"/>
            <a:ext cx="11187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t>cohesion</a:t>
            </a:r>
          </a:p>
        </p:txBody>
      </p:sp>
      <p:sp>
        <p:nvSpPr>
          <p:cNvPr id="1675306" name="Rectangle 42"/>
          <p:cNvSpPr>
            <a:spLocks noChangeArrowheads="1"/>
          </p:cNvSpPr>
          <p:nvPr/>
        </p:nvSpPr>
        <p:spPr bwMode="auto">
          <a:xfrm>
            <a:off x="6705601" y="5486401"/>
            <a:ext cx="1292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t>separation</a:t>
            </a:r>
          </a:p>
        </p:txBody>
      </p:sp>
    </p:spTree>
    <p:extLst>
      <p:ext uri="{BB962C8B-B14F-4D97-AF65-F5344CB8AC3E}">
        <p14:creationId xmlns:p14="http://schemas.microsoft.com/office/powerpoint/2010/main" val="1349468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ChangeArrowheads="1"/>
          </p:cNvSpPr>
          <p:nvPr>
            <p:ph type="body" idx="1"/>
          </p:nvPr>
        </p:nvSpPr>
        <p:spPr>
          <a:xfrm>
            <a:off x="609600" y="990600"/>
            <a:ext cx="11277600" cy="5334000"/>
          </a:xfrm>
        </p:spPr>
        <p:txBody>
          <a:bodyPr/>
          <a:lstStyle/>
          <a:p>
            <a:pPr marL="342900" indent="-342900">
              <a:spcBef>
                <a:spcPct val="0"/>
              </a:spcBef>
            </a:pPr>
            <a:r>
              <a:rPr lang="en-US" sz="2000"/>
              <a:t>Silhouette Coefficient combine ideas of both cohesion and separation, but for individual points, as well as clusters and clusterings</a:t>
            </a:r>
          </a:p>
          <a:p>
            <a:pPr marL="342900" indent="-342900">
              <a:spcBef>
                <a:spcPct val="0"/>
              </a:spcBef>
            </a:pPr>
            <a:r>
              <a:rPr lang="en-US" sz="2000"/>
              <a:t>For an individual point, </a:t>
            </a:r>
            <a:r>
              <a:rPr lang="en-US" sz="2000" i="1"/>
              <a:t>i</a:t>
            </a:r>
          </a:p>
          <a:p>
            <a:pPr marL="742950" lvl="1" indent="-285750"/>
            <a:r>
              <a:rPr lang="en-US" sz="1800"/>
              <a:t>Calculate </a:t>
            </a:r>
            <a:r>
              <a:rPr lang="en-US" sz="1800" b="1" i="1"/>
              <a:t>a</a:t>
            </a:r>
            <a:r>
              <a:rPr lang="en-US" sz="1800"/>
              <a:t> = average distance of </a:t>
            </a:r>
            <a:r>
              <a:rPr lang="en-US" sz="1800" i="1"/>
              <a:t>i</a:t>
            </a:r>
            <a:r>
              <a:rPr lang="en-US" sz="1800"/>
              <a:t> to the points in its cluster</a:t>
            </a:r>
          </a:p>
          <a:p>
            <a:pPr marL="742950" lvl="1" indent="-285750"/>
            <a:r>
              <a:rPr lang="en-US" sz="1800"/>
              <a:t>Calculate </a:t>
            </a:r>
            <a:r>
              <a:rPr lang="en-US" sz="1800" b="1" i="1"/>
              <a:t>b</a:t>
            </a:r>
            <a:r>
              <a:rPr lang="en-US" sz="1800"/>
              <a:t> = min (average distance of </a:t>
            </a:r>
            <a:r>
              <a:rPr lang="en-US" sz="1800" i="1"/>
              <a:t>i </a:t>
            </a:r>
            <a:r>
              <a:rPr lang="en-US" sz="1800"/>
              <a:t> to points in another cluster)</a:t>
            </a:r>
          </a:p>
          <a:p>
            <a:pPr marL="742950" lvl="1" indent="-285750"/>
            <a:r>
              <a:rPr lang="en-US" sz="1800"/>
              <a:t>The silhouette coefficient for a point is then given by </a:t>
            </a:r>
            <a:br>
              <a:rPr lang="en-US" sz="1800"/>
            </a:br>
            <a:r>
              <a:rPr lang="en-US" sz="1800"/>
              <a:t/>
            </a:r>
            <a:br>
              <a:rPr lang="en-US" sz="1800"/>
            </a:br>
            <a:r>
              <a:rPr lang="en-US" sz="1800"/>
              <a:t>s = 1 – a/b   if a &lt; b,   </a:t>
            </a:r>
            <a:r>
              <a:rPr lang="en-US" sz="1400"/>
              <a:t>(or s = b/a - 1    if a </a:t>
            </a:r>
            <a:r>
              <a:rPr lang="en-US" sz="1400">
                <a:sym typeface="Symbol" pitchFamily="18" charset="2"/>
              </a:rPr>
              <a:t> </a:t>
            </a:r>
            <a:r>
              <a:rPr lang="en-US" sz="1400"/>
              <a:t>b, not the usual case)</a:t>
            </a:r>
            <a:r>
              <a:rPr lang="en-US" sz="1800"/>
              <a:t> </a:t>
            </a:r>
          </a:p>
          <a:p>
            <a:pPr marL="742950" lvl="1" indent="-285750"/>
            <a:endParaRPr lang="en-US" sz="1800"/>
          </a:p>
          <a:p>
            <a:pPr marL="742950" lvl="1" indent="-285750"/>
            <a:r>
              <a:rPr lang="en-US" sz="1800"/>
              <a:t>Typically between 0 and 1. </a:t>
            </a:r>
          </a:p>
          <a:p>
            <a:pPr marL="742950" lvl="1" indent="-285750"/>
            <a:r>
              <a:rPr lang="en-US" sz="1800"/>
              <a:t>The closer to 1 the better.</a:t>
            </a:r>
          </a:p>
          <a:p>
            <a:pPr marL="342900" indent="-342900">
              <a:spcBef>
                <a:spcPct val="0"/>
              </a:spcBef>
            </a:pPr>
            <a:endParaRPr lang="en-US" sz="2200"/>
          </a:p>
          <a:p>
            <a:pPr marL="342900" indent="-342900">
              <a:spcBef>
                <a:spcPct val="0"/>
              </a:spcBef>
            </a:pPr>
            <a:endParaRPr lang="en-US" sz="2200"/>
          </a:p>
          <a:p>
            <a:pPr marL="342900" indent="-342900">
              <a:spcBef>
                <a:spcPct val="0"/>
              </a:spcBef>
            </a:pPr>
            <a:r>
              <a:rPr lang="en-US" sz="2200"/>
              <a:t>Can calculate the Average Silhouette width for a cluster or a clustering</a:t>
            </a:r>
          </a:p>
        </p:txBody>
      </p:sp>
      <p:sp>
        <p:nvSpPr>
          <p:cNvPr id="1676291" name="Rectangle 3"/>
          <p:cNvSpPr>
            <a:spLocks noGrp="1" noChangeArrowheads="1"/>
          </p:cNvSpPr>
          <p:nvPr>
            <p:ph type="title"/>
          </p:nvPr>
        </p:nvSpPr>
        <p:spPr/>
        <p:txBody>
          <a:bodyPr/>
          <a:lstStyle/>
          <a:p>
            <a:r>
              <a:rPr lang="en-US" sz="2400"/>
              <a:t>Internal Measures: Silhouette Coefficient</a:t>
            </a:r>
          </a:p>
        </p:txBody>
      </p:sp>
      <p:graphicFrame>
        <p:nvGraphicFramePr>
          <p:cNvPr id="1676292" name="Object 4"/>
          <p:cNvGraphicFramePr>
            <a:graphicFrameLocks noChangeAspect="1"/>
          </p:cNvGraphicFramePr>
          <p:nvPr/>
        </p:nvGraphicFramePr>
        <p:xfrm>
          <a:off x="6096001" y="3962400"/>
          <a:ext cx="3644900" cy="1098550"/>
        </p:xfrm>
        <a:graphic>
          <a:graphicData uri="http://schemas.openxmlformats.org/presentationml/2006/ole">
            <mc:AlternateContent xmlns:mc="http://schemas.openxmlformats.org/markup-compatibility/2006">
              <mc:Choice xmlns:v="urn:schemas-microsoft-com:vml" Requires="v">
                <p:oleObj spid="_x0000_s3078" name="VISIO" r:id="rId3" imgW="3692160" imgH="1484640" progId="Visio.Drawing.6">
                  <p:embed/>
                </p:oleObj>
              </mc:Choice>
              <mc:Fallback>
                <p:oleObj name="VISIO" r:id="rId3" imgW="3692160" imgH="14846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3962400"/>
                        <a:ext cx="36449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68502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ChangeArrowheads="1"/>
          </p:cNvSpPr>
          <p:nvPr>
            <p:ph type="title"/>
          </p:nvPr>
        </p:nvSpPr>
        <p:spPr/>
        <p:txBody>
          <a:bodyPr/>
          <a:lstStyle/>
          <a:p>
            <a:r>
              <a:rPr lang="en-US" sz="2000"/>
              <a:t>External Measures of Cluster Validity: Entropy and Purity</a:t>
            </a:r>
          </a:p>
        </p:txBody>
      </p:sp>
      <p:graphicFrame>
        <p:nvGraphicFramePr>
          <p:cNvPr id="1677315" name="Object 3"/>
          <p:cNvGraphicFramePr>
            <a:graphicFrameLocks noChangeAspect="1"/>
          </p:cNvGraphicFramePr>
          <p:nvPr/>
        </p:nvGraphicFramePr>
        <p:xfrm>
          <a:off x="812800" y="1219200"/>
          <a:ext cx="10337800" cy="4953000"/>
        </p:xfrm>
        <a:graphic>
          <a:graphicData uri="http://schemas.openxmlformats.org/presentationml/2006/ole">
            <mc:AlternateContent xmlns:mc="http://schemas.openxmlformats.org/markup-compatibility/2006">
              <mc:Choice xmlns:v="urn:schemas-microsoft-com:vml" Requires="v">
                <p:oleObj spid="_x0000_s4102" name="Bitmap Image" r:id="rId3" imgW="9304826" imgH="6119390" progId="Paint.Picture">
                  <p:embed/>
                </p:oleObj>
              </mc:Choice>
              <mc:Fallback>
                <p:oleObj name="Bitmap Image" r:id="rId3" imgW="9304826" imgH="61193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2864"/>
                      <a:stretch>
                        <a:fillRect/>
                      </a:stretch>
                    </p:blipFill>
                    <p:spPr bwMode="auto">
                      <a:xfrm>
                        <a:off x="812800" y="1219200"/>
                        <a:ext cx="10337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84180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ChangeArrowheads="1"/>
          </p:cNvSpPr>
          <p:nvPr>
            <p:ph type="body" idx="1"/>
          </p:nvPr>
        </p:nvSpPr>
        <p:spPr>
          <a:xfrm>
            <a:off x="609600" y="1219200"/>
            <a:ext cx="11277600" cy="5334000"/>
          </a:xfrm>
        </p:spPr>
        <p:txBody>
          <a:bodyPr/>
          <a:lstStyle/>
          <a:p>
            <a:pPr marL="342900" indent="-342900">
              <a:lnSpc>
                <a:spcPts val="3200"/>
              </a:lnSpc>
              <a:spcBef>
                <a:spcPts val="800"/>
              </a:spcBef>
              <a:spcAft>
                <a:spcPts val="800"/>
              </a:spcAft>
              <a:buSzPct val="85000"/>
              <a:buFont typeface="Monotype Sorts" pitchFamily="2" charset="2"/>
              <a:buNone/>
            </a:pPr>
            <a:r>
              <a:rPr lang="en-US"/>
              <a:t>   “The validation of clustering structures is the most difficult and frustrating part of cluster analysis. </a:t>
            </a:r>
          </a:p>
          <a:p>
            <a:pPr marL="342900" indent="-342900">
              <a:lnSpc>
                <a:spcPts val="3200"/>
              </a:lnSpc>
              <a:spcBef>
                <a:spcPts val="800"/>
              </a:spcBef>
              <a:spcAft>
                <a:spcPts val="800"/>
              </a:spcAft>
              <a:buSzPct val="85000"/>
              <a:buFont typeface="Monotype Sorts" pitchFamily="2" charset="2"/>
              <a:buNone/>
            </a:pPr>
            <a:r>
              <a:rPr lang="en-US"/>
              <a:t>   Without a strong effort in this direction, cluster analysis will remain a black art accessible only to those true believers who have experience and great courage.”</a:t>
            </a:r>
          </a:p>
          <a:p>
            <a:pPr marL="342900" indent="-342900">
              <a:spcBef>
                <a:spcPct val="0"/>
              </a:spcBef>
              <a:buSzPct val="85000"/>
            </a:pPr>
            <a:endParaRPr lang="en-US"/>
          </a:p>
          <a:p>
            <a:pPr marL="342900" indent="-342900">
              <a:spcBef>
                <a:spcPct val="0"/>
              </a:spcBef>
              <a:buSzPct val="85000"/>
              <a:buFont typeface="Monotype Sorts" pitchFamily="2" charset="2"/>
              <a:buNone/>
            </a:pPr>
            <a:r>
              <a:rPr lang="en-US" i="1"/>
              <a:t>Algorithms for Clustering Data</a:t>
            </a:r>
            <a:r>
              <a:rPr lang="en-US"/>
              <a:t>, Jain and Dubes</a:t>
            </a:r>
          </a:p>
        </p:txBody>
      </p:sp>
      <p:sp>
        <p:nvSpPr>
          <p:cNvPr id="1678339" name="Rectangle 3"/>
          <p:cNvSpPr>
            <a:spLocks noGrp="1" noChangeArrowheads="1"/>
          </p:cNvSpPr>
          <p:nvPr>
            <p:ph type="title"/>
          </p:nvPr>
        </p:nvSpPr>
        <p:spPr/>
        <p:txBody>
          <a:bodyPr/>
          <a:lstStyle/>
          <a:p>
            <a:r>
              <a:rPr lang="en-US" sz="2800"/>
              <a:t>Final Comment on Cluster Validity</a:t>
            </a:r>
          </a:p>
        </p:txBody>
      </p:sp>
    </p:spTree>
    <p:extLst>
      <p:ext uri="{BB962C8B-B14F-4D97-AF65-F5344CB8AC3E}">
        <p14:creationId xmlns:p14="http://schemas.microsoft.com/office/powerpoint/2010/main" val="300942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8737600" y="6243638"/>
            <a:ext cx="2844800" cy="457200"/>
          </a:xfrm>
          <a:prstGeom prst="rect">
            <a:avLst/>
          </a:prstGeom>
        </p:spPr>
        <p:txBody>
          <a:bodyPr/>
          <a:lstStyle/>
          <a:p>
            <a:fld id="{F10F7310-C209-445E-BA85-1EFA10CB4532}" type="slidenum">
              <a:rPr lang="en-US" altLang="en-US"/>
              <a:pPr/>
              <a:t>4</a:t>
            </a:fld>
            <a:endParaRPr lang="en-US" altLang="en-US"/>
          </a:p>
        </p:txBody>
      </p:sp>
      <p:sp>
        <p:nvSpPr>
          <p:cNvPr id="848898" name="Rectangle 2"/>
          <p:cNvSpPr>
            <a:spLocks noGrp="1" noChangeArrowheads="1"/>
          </p:cNvSpPr>
          <p:nvPr>
            <p:ph type="title"/>
          </p:nvPr>
        </p:nvSpPr>
        <p:spPr/>
        <p:txBody>
          <a:bodyPr/>
          <a:lstStyle/>
          <a:p>
            <a:r>
              <a:rPr lang="en-US" altLang="zh-CN">
                <a:ea typeface="SimSun" pitchFamily="2" charset="-122"/>
              </a:rPr>
              <a:t>Cluster evaluation: ground truth</a:t>
            </a:r>
            <a:endParaRPr lang="en-US"/>
          </a:p>
        </p:txBody>
      </p:sp>
      <p:sp>
        <p:nvSpPr>
          <p:cNvPr id="848899" name="Rectangle 3"/>
          <p:cNvSpPr>
            <a:spLocks noGrp="1" noChangeArrowheads="1"/>
          </p:cNvSpPr>
          <p:nvPr>
            <p:ph type="body" idx="1"/>
          </p:nvPr>
        </p:nvSpPr>
        <p:spPr>
          <a:xfrm>
            <a:off x="527051" y="1449388"/>
            <a:ext cx="11137900" cy="4787900"/>
          </a:xfrm>
        </p:spPr>
        <p:txBody>
          <a:bodyPr/>
          <a:lstStyle/>
          <a:p>
            <a:r>
              <a:rPr lang="en-US"/>
              <a:t>We use some labeled data (for classification)</a:t>
            </a:r>
          </a:p>
          <a:p>
            <a:r>
              <a:rPr lang="en-US">
                <a:solidFill>
                  <a:srgbClr val="FF0000"/>
                </a:solidFill>
              </a:rPr>
              <a:t>Assumption</a:t>
            </a:r>
            <a:r>
              <a:rPr lang="en-US"/>
              <a:t>: Each class is a cluster.</a:t>
            </a:r>
          </a:p>
          <a:p>
            <a:r>
              <a:rPr lang="en-US" altLang="zh-CN">
                <a:ea typeface="SimSun" pitchFamily="2" charset="-122"/>
              </a:rPr>
              <a:t>After clustering, a confusion matrix is constructed. From the matrix, we compute various measurements, entropy, purity, precision, recall and F-score. </a:t>
            </a:r>
          </a:p>
          <a:p>
            <a:pPr lvl="1"/>
            <a:r>
              <a:rPr lang="en-US" altLang="zh-CN">
                <a:ea typeface="SimSun" pitchFamily="2" charset="-122"/>
              </a:rPr>
              <a:t>Let the classes in the data </a:t>
            </a:r>
            <a:r>
              <a:rPr lang="en-US" altLang="zh-CN" i="1">
                <a:ea typeface="SimSun" pitchFamily="2" charset="-122"/>
              </a:rPr>
              <a:t>D</a:t>
            </a:r>
            <a:r>
              <a:rPr lang="en-US" altLang="zh-CN">
                <a:ea typeface="SimSun" pitchFamily="2" charset="-122"/>
              </a:rPr>
              <a:t> be </a:t>
            </a:r>
            <a:r>
              <a:rPr lang="en-US" altLang="zh-CN" i="1">
                <a:ea typeface="SimSun" pitchFamily="2" charset="-122"/>
              </a:rPr>
              <a:t>C</a:t>
            </a:r>
            <a:r>
              <a:rPr lang="en-US" altLang="zh-CN">
                <a:ea typeface="SimSun" pitchFamily="2" charset="-122"/>
              </a:rPr>
              <a:t> = (</a:t>
            </a:r>
            <a:r>
              <a:rPr lang="en-US" altLang="zh-CN" i="1">
                <a:ea typeface="SimSun" pitchFamily="2" charset="-122"/>
              </a:rPr>
              <a:t>c</a:t>
            </a:r>
            <a:r>
              <a:rPr lang="en-US" altLang="zh-CN" baseline="-25000">
                <a:ea typeface="SimSun" pitchFamily="2" charset="-122"/>
              </a:rPr>
              <a:t>1</a:t>
            </a:r>
            <a:r>
              <a:rPr lang="en-US" altLang="zh-CN">
                <a:ea typeface="SimSun" pitchFamily="2" charset="-122"/>
              </a:rPr>
              <a:t>, </a:t>
            </a:r>
            <a:r>
              <a:rPr lang="en-US" altLang="zh-CN" i="1">
                <a:ea typeface="SimSun" pitchFamily="2" charset="-122"/>
              </a:rPr>
              <a:t>c</a:t>
            </a:r>
            <a:r>
              <a:rPr lang="en-US" altLang="zh-CN" baseline="-25000">
                <a:ea typeface="SimSun" pitchFamily="2" charset="-122"/>
              </a:rPr>
              <a:t>2</a:t>
            </a:r>
            <a:r>
              <a:rPr lang="en-US" altLang="zh-CN">
                <a:ea typeface="SimSun" pitchFamily="2" charset="-122"/>
              </a:rPr>
              <a:t>, …, </a:t>
            </a:r>
            <a:r>
              <a:rPr lang="en-US" altLang="zh-CN" i="1">
                <a:ea typeface="SimSun" pitchFamily="2" charset="-122"/>
              </a:rPr>
              <a:t>c</a:t>
            </a:r>
            <a:r>
              <a:rPr lang="en-US" altLang="zh-CN" baseline="-25000">
                <a:ea typeface="SimSun" pitchFamily="2" charset="-122"/>
              </a:rPr>
              <a:t>k</a:t>
            </a:r>
            <a:r>
              <a:rPr lang="en-US" altLang="zh-CN">
                <a:ea typeface="SimSun" pitchFamily="2" charset="-122"/>
              </a:rPr>
              <a:t>). The clustering method produces </a:t>
            </a:r>
            <a:r>
              <a:rPr lang="en-US" altLang="zh-CN" i="1">
                <a:ea typeface="SimSun" pitchFamily="2" charset="-122"/>
              </a:rPr>
              <a:t>k</a:t>
            </a:r>
            <a:r>
              <a:rPr lang="en-US" altLang="zh-CN">
                <a:ea typeface="SimSun" pitchFamily="2" charset="-122"/>
              </a:rPr>
              <a:t> clusters, which divides </a:t>
            </a:r>
            <a:r>
              <a:rPr lang="en-US" altLang="zh-CN" i="1">
                <a:ea typeface="SimSun" pitchFamily="2" charset="-122"/>
              </a:rPr>
              <a:t>D</a:t>
            </a:r>
            <a:r>
              <a:rPr lang="en-US" altLang="zh-CN">
                <a:ea typeface="SimSun" pitchFamily="2" charset="-122"/>
              </a:rPr>
              <a:t> into </a:t>
            </a:r>
            <a:r>
              <a:rPr lang="en-US" altLang="zh-CN" i="1">
                <a:ea typeface="SimSun" pitchFamily="2" charset="-122"/>
              </a:rPr>
              <a:t>k</a:t>
            </a:r>
            <a:r>
              <a:rPr lang="en-US" altLang="zh-CN">
                <a:ea typeface="SimSun" pitchFamily="2" charset="-122"/>
              </a:rPr>
              <a:t> disjoint subsets, </a:t>
            </a:r>
            <a:r>
              <a:rPr lang="en-US" altLang="zh-CN" i="1">
                <a:ea typeface="SimSun" pitchFamily="2" charset="-122"/>
              </a:rPr>
              <a:t>D</a:t>
            </a:r>
            <a:r>
              <a:rPr lang="en-US" altLang="zh-CN" baseline="-25000">
                <a:ea typeface="SimSun" pitchFamily="2" charset="-122"/>
              </a:rPr>
              <a:t>1</a:t>
            </a:r>
            <a:r>
              <a:rPr lang="en-US" altLang="zh-CN">
                <a:ea typeface="SimSun" pitchFamily="2" charset="-122"/>
              </a:rPr>
              <a:t>, </a:t>
            </a:r>
            <a:r>
              <a:rPr lang="en-US" altLang="zh-CN" i="1">
                <a:ea typeface="SimSun" pitchFamily="2" charset="-122"/>
              </a:rPr>
              <a:t>D</a:t>
            </a:r>
            <a:r>
              <a:rPr lang="en-US" altLang="zh-CN" baseline="-25000">
                <a:ea typeface="SimSun" pitchFamily="2" charset="-122"/>
              </a:rPr>
              <a:t>2</a:t>
            </a:r>
            <a:r>
              <a:rPr lang="en-US" altLang="zh-CN">
                <a:ea typeface="SimSun" pitchFamily="2" charset="-122"/>
              </a:rPr>
              <a:t>, …, </a:t>
            </a:r>
            <a:r>
              <a:rPr lang="en-US" altLang="zh-CN" i="1">
                <a:ea typeface="SimSun" pitchFamily="2" charset="-122"/>
              </a:rPr>
              <a:t>D</a:t>
            </a:r>
            <a:r>
              <a:rPr lang="en-US" altLang="zh-CN" baseline="-25000">
                <a:ea typeface="SimSun" pitchFamily="2" charset="-122"/>
              </a:rPr>
              <a:t>k</a:t>
            </a:r>
            <a:r>
              <a:rPr lang="en-US" altLang="zh-CN">
                <a:ea typeface="SimSun" pitchFamily="2" charset="-122"/>
              </a:rPr>
              <a:t>. </a:t>
            </a:r>
            <a:endParaRPr lang="en-US"/>
          </a:p>
          <a:p>
            <a:endParaRPr lang="en-US"/>
          </a:p>
        </p:txBody>
      </p:sp>
      <p:sp>
        <p:nvSpPr>
          <p:cNvPr id="848901"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Tree>
    <p:extLst>
      <p:ext uri="{BB962C8B-B14F-4D97-AF65-F5344CB8AC3E}">
        <p14:creationId xmlns:p14="http://schemas.microsoft.com/office/powerpoint/2010/main" val="2093714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8A7F8E1E-9E42-49D6-B2C9-B1071ED4136C}" type="slidenum">
              <a:rPr lang="en-US" altLang="en-US"/>
              <a:pPr/>
              <a:t>5</a:t>
            </a:fld>
            <a:endParaRPr lang="en-US" altLang="en-US"/>
          </a:p>
        </p:txBody>
      </p:sp>
      <p:sp>
        <p:nvSpPr>
          <p:cNvPr id="849922" name="Rectangle 2"/>
          <p:cNvSpPr>
            <a:spLocks noGrp="1" noChangeArrowheads="1"/>
          </p:cNvSpPr>
          <p:nvPr>
            <p:ph type="title"/>
          </p:nvPr>
        </p:nvSpPr>
        <p:spPr>
          <a:xfrm>
            <a:off x="1900517" y="0"/>
            <a:ext cx="7001436" cy="663480"/>
          </a:xfrm>
        </p:spPr>
        <p:txBody>
          <a:bodyPr/>
          <a:lstStyle/>
          <a:p>
            <a:r>
              <a:rPr lang="en-US" b="1" dirty="0"/>
              <a:t>Evaluation measures: Entropy</a:t>
            </a:r>
          </a:p>
        </p:txBody>
      </p:sp>
      <p:sp>
        <p:nvSpPr>
          <p:cNvPr id="849923" name="Rectangle 3"/>
          <p:cNvSpPr>
            <a:spLocks noGrp="1" noChangeArrowheads="1"/>
          </p:cNvSpPr>
          <p:nvPr>
            <p:ph type="body" sz="half" idx="1"/>
          </p:nvPr>
        </p:nvSpPr>
        <p:spPr/>
        <p:txBody>
          <a:bodyPr/>
          <a:lstStyle/>
          <a:p>
            <a:endParaRPr lang="en-US" sz="2600"/>
          </a:p>
          <a:p>
            <a:endParaRPr lang="en-US" sz="2600"/>
          </a:p>
          <a:p>
            <a:endParaRPr lang="en-US" sz="2600"/>
          </a:p>
        </p:txBody>
      </p:sp>
      <p:pic>
        <p:nvPicPr>
          <p:cNvPr id="849924"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4418" y="1455739"/>
            <a:ext cx="11040533" cy="36290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214497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3638"/>
            <a:ext cx="2844800" cy="457200"/>
          </a:xfrm>
          <a:prstGeom prst="rect">
            <a:avLst/>
          </a:prstGeom>
        </p:spPr>
        <p:txBody>
          <a:bodyPr/>
          <a:lstStyle/>
          <a:p>
            <a:fld id="{1792BA6C-30A6-4C32-A7A6-F71DFBD16680}" type="slidenum">
              <a:rPr lang="en-US" altLang="en-US"/>
              <a:pPr/>
              <a:t>6</a:t>
            </a:fld>
            <a:endParaRPr lang="en-US" altLang="en-US"/>
          </a:p>
        </p:txBody>
      </p:sp>
      <p:sp>
        <p:nvSpPr>
          <p:cNvPr id="851970" name="Rectangle 2"/>
          <p:cNvSpPr>
            <a:spLocks noGrp="1" noChangeArrowheads="1"/>
          </p:cNvSpPr>
          <p:nvPr>
            <p:ph type="title"/>
          </p:nvPr>
        </p:nvSpPr>
        <p:spPr/>
        <p:txBody>
          <a:bodyPr/>
          <a:lstStyle/>
          <a:p>
            <a:r>
              <a:rPr lang="en-US"/>
              <a:t>Evaluation measures: purity</a:t>
            </a:r>
          </a:p>
        </p:txBody>
      </p:sp>
      <p:pic>
        <p:nvPicPr>
          <p:cNvPr id="851971"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1600201"/>
            <a:ext cx="10972800" cy="3592513"/>
          </a:xfrm>
        </p:spPr>
      </p:pic>
    </p:spTree>
    <p:extLst>
      <p:ext uri="{BB962C8B-B14F-4D97-AF65-F5344CB8AC3E}">
        <p14:creationId xmlns:p14="http://schemas.microsoft.com/office/powerpoint/2010/main" val="202909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2DBC7D7D-FEEE-430D-AFC3-1BC1FEDF03F4}" type="slidenum">
              <a:rPr lang="en-US" altLang="en-US"/>
              <a:pPr/>
              <a:t>7</a:t>
            </a:fld>
            <a:endParaRPr lang="en-US" altLang="en-US"/>
          </a:p>
        </p:txBody>
      </p:sp>
      <p:sp>
        <p:nvSpPr>
          <p:cNvPr id="852994" name="Rectangle 2"/>
          <p:cNvSpPr>
            <a:spLocks noGrp="1" noChangeArrowheads="1"/>
          </p:cNvSpPr>
          <p:nvPr>
            <p:ph type="title"/>
          </p:nvPr>
        </p:nvSpPr>
        <p:spPr/>
        <p:txBody>
          <a:bodyPr/>
          <a:lstStyle/>
          <a:p>
            <a:r>
              <a:rPr lang="en-US"/>
              <a:t>An example</a:t>
            </a:r>
          </a:p>
        </p:txBody>
      </p:sp>
      <p:pic>
        <p:nvPicPr>
          <p:cNvPr id="852996"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8351" y="1341439"/>
            <a:ext cx="10657416" cy="20161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852998" name="Picture 6"/>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39334" y="3573463"/>
            <a:ext cx="8688917" cy="2189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177239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3638"/>
            <a:ext cx="2844800" cy="457200"/>
          </a:xfrm>
          <a:prstGeom prst="rect">
            <a:avLst/>
          </a:prstGeom>
        </p:spPr>
        <p:txBody>
          <a:bodyPr/>
          <a:lstStyle/>
          <a:p>
            <a:fld id="{CD6C55BE-C2D1-41A6-A67D-D50B657B5984}" type="slidenum">
              <a:rPr lang="en-US" altLang="en-US"/>
              <a:pPr/>
              <a:t>8</a:t>
            </a:fld>
            <a:endParaRPr lang="en-US" altLang="en-US"/>
          </a:p>
        </p:txBody>
      </p:sp>
      <p:sp>
        <p:nvSpPr>
          <p:cNvPr id="856066" name="Rectangle 2"/>
          <p:cNvSpPr>
            <a:spLocks noGrp="1" noChangeArrowheads="1"/>
          </p:cNvSpPr>
          <p:nvPr>
            <p:ph type="title"/>
          </p:nvPr>
        </p:nvSpPr>
        <p:spPr>
          <a:xfrm>
            <a:off x="1828800" y="1"/>
            <a:ext cx="7866529" cy="578224"/>
          </a:xfrm>
        </p:spPr>
        <p:txBody>
          <a:bodyPr/>
          <a:lstStyle/>
          <a:p>
            <a:r>
              <a:rPr lang="en-US" dirty="0"/>
              <a:t>A remark about ground truth evaluation</a:t>
            </a:r>
          </a:p>
        </p:txBody>
      </p:sp>
      <p:sp>
        <p:nvSpPr>
          <p:cNvPr id="856067" name="Rectangle 3"/>
          <p:cNvSpPr>
            <a:spLocks noGrp="1" noChangeArrowheads="1"/>
          </p:cNvSpPr>
          <p:nvPr>
            <p:ph type="body" idx="1"/>
          </p:nvPr>
        </p:nvSpPr>
        <p:spPr>
          <a:xfrm>
            <a:off x="609600" y="1268413"/>
            <a:ext cx="10972800" cy="4862512"/>
          </a:xfrm>
        </p:spPr>
        <p:txBody>
          <a:bodyPr/>
          <a:lstStyle/>
          <a:p>
            <a:r>
              <a:rPr lang="en-US" altLang="zh-CN" sz="2600" dirty="0">
                <a:ea typeface="SimSun" pitchFamily="2" charset="-122"/>
              </a:rPr>
              <a:t>Commonly used to compare different clustering algorithms. </a:t>
            </a:r>
          </a:p>
          <a:p>
            <a:r>
              <a:rPr lang="en-US" altLang="zh-CN" sz="2600" dirty="0">
                <a:ea typeface="SimSun" pitchFamily="2" charset="-122"/>
              </a:rPr>
              <a:t>A real-life data set for clustering has no class labels. </a:t>
            </a:r>
          </a:p>
          <a:p>
            <a:pPr lvl="1"/>
            <a:r>
              <a:rPr lang="en-US" altLang="zh-CN" sz="2200" dirty="0">
                <a:ea typeface="SimSun" pitchFamily="2" charset="-122"/>
              </a:rPr>
              <a:t>Thus although an algorithm may perform very well on some labeled data sets, no guarantee that it will perform well on the actual application data at hand. </a:t>
            </a:r>
          </a:p>
          <a:p>
            <a:r>
              <a:rPr lang="en-US" altLang="zh-CN" sz="2600" dirty="0">
                <a:ea typeface="SimSun" pitchFamily="2" charset="-122"/>
              </a:rPr>
              <a:t>The fact that it performs well on some label data sets does give us some confidence of the quality of the algorithm. </a:t>
            </a:r>
          </a:p>
          <a:p>
            <a:r>
              <a:rPr lang="en-US" altLang="zh-CN" sz="2600" dirty="0">
                <a:ea typeface="SimSun" pitchFamily="2" charset="-122"/>
              </a:rPr>
              <a:t>This evaluation method is said to be based on </a:t>
            </a:r>
            <a:r>
              <a:rPr lang="en-US" altLang="zh-CN" sz="2600" b="1" dirty="0">
                <a:ea typeface="SimSun" pitchFamily="2" charset="-122"/>
              </a:rPr>
              <a:t>external data</a:t>
            </a:r>
            <a:r>
              <a:rPr lang="en-US" altLang="zh-CN" sz="2600" dirty="0">
                <a:ea typeface="SimSun" pitchFamily="2" charset="-122"/>
              </a:rPr>
              <a:t> or information. </a:t>
            </a:r>
            <a:endParaRPr lang="en-US" sz="2600" dirty="0"/>
          </a:p>
        </p:txBody>
      </p:sp>
    </p:spTree>
    <p:extLst>
      <p:ext uri="{BB962C8B-B14F-4D97-AF65-F5344CB8AC3E}">
        <p14:creationId xmlns:p14="http://schemas.microsoft.com/office/powerpoint/2010/main" val="66457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3638"/>
            <a:ext cx="2844800" cy="457200"/>
          </a:xfrm>
          <a:prstGeom prst="rect">
            <a:avLst/>
          </a:prstGeom>
        </p:spPr>
        <p:txBody>
          <a:bodyPr/>
          <a:lstStyle/>
          <a:p>
            <a:fld id="{D656029F-6D1A-401F-93A6-E8482789C51B}" type="slidenum">
              <a:rPr lang="en-US" altLang="en-US"/>
              <a:pPr/>
              <a:t>9</a:t>
            </a:fld>
            <a:endParaRPr lang="en-US" altLang="en-US"/>
          </a:p>
        </p:txBody>
      </p:sp>
      <p:sp>
        <p:nvSpPr>
          <p:cNvPr id="858114" name="Rectangle 2"/>
          <p:cNvSpPr>
            <a:spLocks noGrp="1" noChangeArrowheads="1"/>
          </p:cNvSpPr>
          <p:nvPr>
            <p:ph type="title"/>
          </p:nvPr>
        </p:nvSpPr>
        <p:spPr>
          <a:xfrm>
            <a:off x="1788458" y="94130"/>
            <a:ext cx="7960659" cy="515562"/>
          </a:xfrm>
        </p:spPr>
        <p:txBody>
          <a:bodyPr/>
          <a:lstStyle/>
          <a:p>
            <a:r>
              <a:rPr lang="en-US" sz="2400" dirty="0"/>
              <a:t>Evaluation based on internal information</a:t>
            </a:r>
          </a:p>
        </p:txBody>
      </p:sp>
      <p:sp>
        <p:nvSpPr>
          <p:cNvPr id="858115" name="Rectangle 3"/>
          <p:cNvSpPr>
            <a:spLocks noGrp="1" noChangeArrowheads="1"/>
          </p:cNvSpPr>
          <p:nvPr>
            <p:ph type="body" idx="1"/>
          </p:nvPr>
        </p:nvSpPr>
        <p:spPr>
          <a:xfrm>
            <a:off x="609600" y="1341439"/>
            <a:ext cx="10972800" cy="4789487"/>
          </a:xfrm>
        </p:spPr>
        <p:txBody>
          <a:bodyPr/>
          <a:lstStyle/>
          <a:p>
            <a:r>
              <a:rPr lang="en-US" altLang="zh-CN" b="1" dirty="0">
                <a:ea typeface="SimSun" pitchFamily="2" charset="-122"/>
              </a:rPr>
              <a:t>Intra-cluster cohesion</a:t>
            </a:r>
            <a:r>
              <a:rPr lang="en-US" altLang="zh-CN" dirty="0">
                <a:ea typeface="SimSun" pitchFamily="2" charset="-122"/>
              </a:rPr>
              <a:t> (compactness):</a:t>
            </a:r>
          </a:p>
          <a:p>
            <a:pPr lvl="1"/>
            <a:r>
              <a:rPr lang="en-US" altLang="zh-CN" dirty="0">
                <a:ea typeface="SimSun" pitchFamily="2" charset="-122"/>
              </a:rPr>
              <a:t>Cohesion measures how near the data points in a cluster are to the cluster centroid. </a:t>
            </a:r>
          </a:p>
          <a:p>
            <a:pPr lvl="1"/>
            <a:r>
              <a:rPr lang="en-US" altLang="zh-CN" dirty="0">
                <a:ea typeface="SimSun" pitchFamily="2" charset="-122"/>
              </a:rPr>
              <a:t>Sum of squared error (SSE) is a commonly used measure. </a:t>
            </a:r>
          </a:p>
          <a:p>
            <a:r>
              <a:rPr lang="en-US" altLang="zh-CN" dirty="0">
                <a:ea typeface="SimSun" pitchFamily="2" charset="-122"/>
              </a:rPr>
              <a:t>I</a:t>
            </a:r>
            <a:r>
              <a:rPr lang="en-US" altLang="zh-CN" b="1" dirty="0">
                <a:ea typeface="SimSun" pitchFamily="2" charset="-122"/>
              </a:rPr>
              <a:t>nter-cluster separation</a:t>
            </a:r>
            <a:r>
              <a:rPr lang="en-US" altLang="zh-CN" dirty="0">
                <a:ea typeface="SimSun" pitchFamily="2" charset="-122"/>
              </a:rPr>
              <a:t> (isolation): </a:t>
            </a:r>
          </a:p>
          <a:p>
            <a:pPr lvl="1"/>
            <a:r>
              <a:rPr lang="en-US" altLang="zh-CN" dirty="0">
                <a:ea typeface="SimSun" pitchFamily="2" charset="-122"/>
              </a:rPr>
              <a:t>Separation means that different cluster centroids should be far away from one another. </a:t>
            </a:r>
          </a:p>
          <a:p>
            <a:r>
              <a:rPr lang="en-US" altLang="zh-CN" dirty="0">
                <a:ea typeface="SimSun" pitchFamily="2" charset="-122"/>
              </a:rPr>
              <a:t>In most applications, expert judgments are still the key. </a:t>
            </a:r>
            <a:endParaRPr lang="en-US" dirty="0"/>
          </a:p>
        </p:txBody>
      </p:sp>
    </p:spTree>
    <p:extLst>
      <p:ext uri="{BB962C8B-B14F-4D97-AF65-F5344CB8AC3E}">
        <p14:creationId xmlns:p14="http://schemas.microsoft.com/office/powerpoint/2010/main" val="73058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2663</TotalTime>
  <Words>2014</Words>
  <Application>Microsoft Office PowerPoint</Application>
  <PresentationFormat>Custom</PresentationFormat>
  <Paragraphs>226</Paragraphs>
  <Slides>34</Slides>
  <Notes>4</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34</vt:i4>
      </vt:variant>
    </vt:vector>
  </HeadingPairs>
  <TitlesOfParts>
    <vt:vector size="38" baseType="lpstr">
      <vt:lpstr>1_Office Theme</vt:lpstr>
      <vt:lpstr>Microsoft Equation 3.0</vt:lpstr>
      <vt:lpstr>Microsoft Visio Drawing</vt:lpstr>
      <vt:lpstr>Bitmap Image</vt:lpstr>
      <vt:lpstr>PowerPoint Presentation</vt:lpstr>
      <vt:lpstr> Unit 5  </vt:lpstr>
      <vt:lpstr>Cluster Evaluation: hard problem</vt:lpstr>
      <vt:lpstr>Cluster evaluation: ground truth</vt:lpstr>
      <vt:lpstr>Evaluation measures: Entropy</vt:lpstr>
      <vt:lpstr>Evaluation measures: purity</vt:lpstr>
      <vt:lpstr>An example</vt:lpstr>
      <vt:lpstr>A remark about ground truth evaluation</vt:lpstr>
      <vt:lpstr>Evaluation based on internal information</vt:lpstr>
      <vt:lpstr>Indirect evaluation </vt:lpstr>
      <vt:lpstr>Assessing Clustering Tendency</vt:lpstr>
      <vt:lpstr>Determine the Number of Clusters</vt:lpstr>
      <vt:lpstr>Measuring Clustering Quality</vt:lpstr>
      <vt:lpstr>Measuring Clustering Quality: Extrinsic Methods </vt:lpstr>
      <vt:lpstr>Different Aspects of Cluster Validation</vt:lpstr>
      <vt:lpstr>Measures of Cluster Validity</vt:lpstr>
      <vt:lpstr>Measuring Cluster Validity Via Correlation</vt:lpstr>
      <vt:lpstr>Measuring Cluster Validity Via Correlation</vt:lpstr>
      <vt:lpstr>Using Similarity Matrix for Cluster Validation</vt:lpstr>
      <vt:lpstr>Using Similarity Matrix for Cluster Validation</vt:lpstr>
      <vt:lpstr>Using Similarity Matrix for Cluster Validation</vt:lpstr>
      <vt:lpstr>Using Similarity Matrix for Cluster Validation</vt:lpstr>
      <vt:lpstr>Using Similarity Matrix for Cluster Validation</vt:lpstr>
      <vt:lpstr>Internal Measures: SSE</vt:lpstr>
      <vt:lpstr>Internal Measures: SSE</vt:lpstr>
      <vt:lpstr>Framework for Cluster Validity</vt:lpstr>
      <vt:lpstr>Statistical Framework for SSE</vt:lpstr>
      <vt:lpstr>Statistical Framework for Correlation</vt:lpstr>
      <vt:lpstr>Internal Measures: Cohesion and Separation</vt:lpstr>
      <vt:lpstr>Internal Measures: Cohesion and Separation</vt:lpstr>
      <vt:lpstr>Internal Measures: Cohesion and Separation</vt:lpstr>
      <vt:lpstr>Internal Measures: Silhouette Coefficient</vt:lpstr>
      <vt:lpstr>External Measures of Cluster Validity: Entropy and Purity</vt:lpstr>
      <vt:lpstr>Final Comment on Cluster Validity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dc:title>
  <dc:creator>svm</dc:creator>
  <cp:lastModifiedBy>DELL</cp:lastModifiedBy>
  <cp:revision>113</cp:revision>
  <dcterms:created xsi:type="dcterms:W3CDTF">2020-01-17T04:33:43Z</dcterms:created>
  <dcterms:modified xsi:type="dcterms:W3CDTF">2023-12-01T12:10:41Z</dcterms:modified>
</cp:coreProperties>
</file>