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ebp" ContentType="image/webp"/>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9" r:id="rId2"/>
    <p:sldId id="404" r:id="rId3"/>
    <p:sldId id="608" r:id="rId4"/>
    <p:sldId id="637" r:id="rId5"/>
    <p:sldId id="421" r:id="rId6"/>
    <p:sldId id="430" r:id="rId7"/>
    <p:sldId id="431" r:id="rId8"/>
    <p:sldId id="433" r:id="rId9"/>
    <p:sldId id="434" r:id="rId10"/>
    <p:sldId id="873" r:id="rId11"/>
    <p:sldId id="435" r:id="rId12"/>
    <p:sldId id="436" r:id="rId13"/>
    <p:sldId id="437" r:id="rId14"/>
    <p:sldId id="639" r:id="rId15"/>
    <p:sldId id="438" r:id="rId16"/>
    <p:sldId id="440" r:id="rId17"/>
    <p:sldId id="441" r:id="rId18"/>
    <p:sldId id="1050" r:id="rId19"/>
    <p:sldId id="442" r:id="rId20"/>
    <p:sldId id="443" r:id="rId21"/>
    <p:sldId id="445" r:id="rId22"/>
    <p:sldId id="638" r:id="rId23"/>
    <p:sldId id="1051" r:id="rId24"/>
    <p:sldId id="640" r:id="rId25"/>
    <p:sldId id="641" r:id="rId26"/>
    <p:sldId id="447" r:id="rId27"/>
    <p:sldId id="448" r:id="rId28"/>
    <p:sldId id="449" r:id="rId29"/>
    <p:sldId id="450" r:id="rId30"/>
    <p:sldId id="451" r:id="rId31"/>
    <p:sldId id="452" r:id="rId32"/>
    <p:sldId id="453" r:id="rId33"/>
    <p:sldId id="454" r:id="rId34"/>
    <p:sldId id="455" r:id="rId35"/>
    <p:sldId id="483" r:id="rId36"/>
    <p:sldId id="484" r:id="rId37"/>
    <p:sldId id="485" r:id="rId38"/>
    <p:sldId id="486" r:id="rId39"/>
    <p:sldId id="458" r:id="rId40"/>
    <p:sldId id="459" r:id="rId41"/>
    <p:sldId id="46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CAA77-3AA6-4C57-96F9-701486662044}" type="datetimeFigureOut">
              <a:rPr lang="en-IN" smtClean="0"/>
              <a:t>04-08-2024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68329-1252-4345-9A5E-11DB9D7A9864}" type="slidenum">
              <a:rPr lang="en-IN" smtClean="0"/>
              <a:t>‹#›</a:t>
            </a:fld>
            <a:endParaRPr lang="en-IN"/>
          </a:p>
        </p:txBody>
      </p:sp>
    </p:spTree>
    <p:extLst>
      <p:ext uri="{BB962C8B-B14F-4D97-AF65-F5344CB8AC3E}">
        <p14:creationId xmlns:p14="http://schemas.microsoft.com/office/powerpoint/2010/main" val="217385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eaLnBrk="0" hangingPunct="0">
              <a:defRPr sz="2400">
                <a:solidFill>
                  <a:schemeClr val="tx1"/>
                </a:solidFill>
                <a:latin typeface="Tahoma" pitchFamily="34" charset="0"/>
              </a:defRPr>
            </a:lvl1pPr>
            <a:lvl2pPr marL="729057" indent="-280406" defTabSz="911322" eaLnBrk="0" hangingPunct="0">
              <a:defRPr sz="2400">
                <a:solidFill>
                  <a:schemeClr val="tx1"/>
                </a:solidFill>
                <a:latin typeface="Tahoma" pitchFamily="34" charset="0"/>
              </a:defRPr>
            </a:lvl2pPr>
            <a:lvl3pPr marL="1121626" indent="-224325" defTabSz="911322" eaLnBrk="0" hangingPunct="0">
              <a:defRPr sz="2400">
                <a:solidFill>
                  <a:schemeClr val="tx1"/>
                </a:solidFill>
                <a:latin typeface="Tahoma" pitchFamily="34" charset="0"/>
              </a:defRPr>
            </a:lvl3pPr>
            <a:lvl4pPr marL="1570276" indent="-224325" defTabSz="911322" eaLnBrk="0" hangingPunct="0">
              <a:defRPr sz="2400">
                <a:solidFill>
                  <a:schemeClr val="tx1"/>
                </a:solidFill>
                <a:latin typeface="Tahoma" pitchFamily="34" charset="0"/>
              </a:defRPr>
            </a:lvl4pPr>
            <a:lvl5pPr marL="2018927" indent="-224325" defTabSz="911322" eaLnBrk="0" hangingPunct="0">
              <a:defRPr sz="2400">
                <a:solidFill>
                  <a:schemeClr val="tx1"/>
                </a:solidFill>
                <a:latin typeface="Tahoma" pitchFamily="34" charset="0"/>
              </a:defRPr>
            </a:lvl5pPr>
            <a:lvl6pPr marL="2467577" indent="-224325" algn="ctr" defTabSz="911322" eaLnBrk="0" fontAlgn="base" hangingPunct="0">
              <a:spcBef>
                <a:spcPct val="0"/>
              </a:spcBef>
              <a:spcAft>
                <a:spcPct val="0"/>
              </a:spcAft>
              <a:defRPr sz="2400">
                <a:solidFill>
                  <a:schemeClr val="tx1"/>
                </a:solidFill>
                <a:latin typeface="Tahoma" pitchFamily="34" charset="0"/>
              </a:defRPr>
            </a:lvl6pPr>
            <a:lvl7pPr marL="2916227" indent="-224325" algn="ctr" defTabSz="911322" eaLnBrk="0" fontAlgn="base" hangingPunct="0">
              <a:spcBef>
                <a:spcPct val="0"/>
              </a:spcBef>
              <a:spcAft>
                <a:spcPct val="0"/>
              </a:spcAft>
              <a:defRPr sz="2400">
                <a:solidFill>
                  <a:schemeClr val="tx1"/>
                </a:solidFill>
                <a:latin typeface="Tahoma" pitchFamily="34" charset="0"/>
              </a:defRPr>
            </a:lvl7pPr>
            <a:lvl8pPr marL="3364878" indent="-224325" algn="ctr" defTabSz="911322" eaLnBrk="0" fontAlgn="base" hangingPunct="0">
              <a:spcBef>
                <a:spcPct val="0"/>
              </a:spcBef>
              <a:spcAft>
                <a:spcPct val="0"/>
              </a:spcAft>
              <a:defRPr sz="2400">
                <a:solidFill>
                  <a:schemeClr val="tx1"/>
                </a:solidFill>
                <a:latin typeface="Tahoma" pitchFamily="34" charset="0"/>
              </a:defRPr>
            </a:lvl8pPr>
            <a:lvl9pPr marL="3813528" indent="-224325" algn="ctr" defTabSz="911322" eaLnBrk="0" fontAlgn="base" hangingPunct="0">
              <a:spcBef>
                <a:spcPct val="0"/>
              </a:spcBef>
              <a:spcAft>
                <a:spcPct val="0"/>
              </a:spcAft>
              <a:defRPr sz="2400">
                <a:solidFill>
                  <a:schemeClr val="tx1"/>
                </a:solidFill>
                <a:latin typeface="Tahoma" pitchFamily="34" charset="0"/>
              </a:defRPr>
            </a:lvl9pPr>
          </a:lstStyle>
          <a:p>
            <a:fld id="{73FDC531-D3A3-417A-B1B4-89782250B803}" type="slidenum">
              <a:rPr lang="en-US" sz="1200">
                <a:latin typeface="Times New Roman" pitchFamily="18" charset="0"/>
              </a:rPr>
              <a:pPr/>
              <a:t>5</a:t>
            </a:fld>
            <a:endParaRPr lang="en-US" sz="120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90" tIns="48495" rIns="96990" bIns="48495"/>
          <a:lstStyle>
            <a:lvl1pPr defTabSz="965200">
              <a:spcBef>
                <a:spcPct val="30000"/>
              </a:spcBef>
              <a:defRPr sz="1200">
                <a:solidFill>
                  <a:schemeClr val="tx1"/>
                </a:solidFill>
                <a:latin typeface="Arial" pitchFamily="34" charset="0"/>
              </a:defRPr>
            </a:lvl1pPr>
            <a:lvl2pPr marL="787400" indent="-301625" defTabSz="965200">
              <a:spcBef>
                <a:spcPct val="30000"/>
              </a:spcBef>
              <a:defRPr sz="1200">
                <a:solidFill>
                  <a:schemeClr val="tx1"/>
                </a:solidFill>
                <a:latin typeface="Arial" pitchFamily="34" charset="0"/>
              </a:defRPr>
            </a:lvl2pPr>
            <a:lvl3pPr marL="1211263" indent="-241300" defTabSz="965200">
              <a:spcBef>
                <a:spcPct val="30000"/>
              </a:spcBef>
              <a:defRPr sz="1200">
                <a:solidFill>
                  <a:schemeClr val="tx1"/>
                </a:solidFill>
                <a:latin typeface="Arial" pitchFamily="34" charset="0"/>
              </a:defRPr>
            </a:lvl3pPr>
            <a:lvl4pPr marL="1697038" indent="-241300" defTabSz="965200">
              <a:spcBef>
                <a:spcPct val="30000"/>
              </a:spcBef>
              <a:defRPr sz="1200">
                <a:solidFill>
                  <a:schemeClr val="tx1"/>
                </a:solidFill>
                <a:latin typeface="Arial" pitchFamily="34" charset="0"/>
              </a:defRPr>
            </a:lvl4pPr>
            <a:lvl5pPr marL="2181225" indent="-241300" defTabSz="965200">
              <a:spcBef>
                <a:spcPct val="30000"/>
              </a:spcBef>
              <a:defRPr sz="1200">
                <a:solidFill>
                  <a:schemeClr val="tx1"/>
                </a:solidFill>
                <a:latin typeface="Arial" pitchFamily="34" charset="0"/>
              </a:defRPr>
            </a:lvl5pPr>
            <a:lvl6pPr marL="2638425" indent="-241300" defTabSz="965200" eaLnBrk="0" fontAlgn="base" hangingPunct="0">
              <a:spcBef>
                <a:spcPct val="30000"/>
              </a:spcBef>
              <a:spcAft>
                <a:spcPct val="0"/>
              </a:spcAft>
              <a:defRPr sz="1200">
                <a:solidFill>
                  <a:schemeClr val="tx1"/>
                </a:solidFill>
                <a:latin typeface="Arial" pitchFamily="34" charset="0"/>
              </a:defRPr>
            </a:lvl6pPr>
            <a:lvl7pPr marL="3095625" indent="-241300" defTabSz="965200" eaLnBrk="0" fontAlgn="base" hangingPunct="0">
              <a:spcBef>
                <a:spcPct val="30000"/>
              </a:spcBef>
              <a:spcAft>
                <a:spcPct val="0"/>
              </a:spcAft>
              <a:defRPr sz="1200">
                <a:solidFill>
                  <a:schemeClr val="tx1"/>
                </a:solidFill>
                <a:latin typeface="Arial" pitchFamily="34" charset="0"/>
              </a:defRPr>
            </a:lvl7pPr>
            <a:lvl8pPr marL="3552825" indent="-241300" defTabSz="965200" eaLnBrk="0" fontAlgn="base" hangingPunct="0">
              <a:spcBef>
                <a:spcPct val="30000"/>
              </a:spcBef>
              <a:spcAft>
                <a:spcPct val="0"/>
              </a:spcAft>
              <a:defRPr sz="1200">
                <a:solidFill>
                  <a:schemeClr val="tx1"/>
                </a:solidFill>
                <a:latin typeface="Arial" pitchFamily="34" charset="0"/>
              </a:defRPr>
            </a:lvl8pPr>
            <a:lvl9pPr marL="4010025" indent="-241300" defTabSz="965200" eaLnBrk="0" fontAlgn="base" hangingPunct="0">
              <a:spcBef>
                <a:spcPct val="30000"/>
              </a:spcBef>
              <a:spcAft>
                <a:spcPct val="0"/>
              </a:spcAft>
              <a:defRPr sz="1200">
                <a:solidFill>
                  <a:schemeClr val="tx1"/>
                </a:solidFill>
                <a:latin typeface="Arial" pitchFamily="34" charset="0"/>
              </a:defRPr>
            </a:lvl9pPr>
          </a:lstStyle>
          <a:p>
            <a:pPr algn="r">
              <a:spcBef>
                <a:spcPct val="0"/>
              </a:spcBef>
            </a:pPr>
            <a:fld id="{0909804F-8B2C-4442-B6B4-A580D8A7ED8B}" type="slidenum">
              <a:rPr lang="en-US" altLang="en-US" sz="1300">
                <a:latin typeface="Times New Roman" pitchFamily="18" charset="0"/>
              </a:rPr>
              <a:pPr algn="r">
                <a:spcBef>
                  <a:spcPct val="0"/>
                </a:spcBef>
              </a:pPr>
              <a:t>7</a:t>
            </a:fld>
            <a:endParaRPr lang="en-US" altLang="en-US" sz="1300">
              <a:latin typeface="Times New Roman" pitchFamily="18" charset="0"/>
            </a:endParaRPr>
          </a:p>
        </p:txBody>
      </p:sp>
    </p:spTree>
    <p:extLst>
      <p:ext uri="{BB962C8B-B14F-4D97-AF65-F5344CB8AC3E}">
        <p14:creationId xmlns:p14="http://schemas.microsoft.com/office/powerpoint/2010/main" val="1417952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8EEC1998-75ED-3244-B68E-CE69A4F306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0F4524D-4AD9-EA44-9BB1-4E587B15DBA9}" type="slidenum">
              <a:rPr lang="en-US" altLang="en-US"/>
              <a:pPr>
                <a:spcBef>
                  <a:spcPct val="0"/>
                </a:spcBef>
              </a:pPr>
              <a:t>10</a:t>
            </a:fld>
            <a:endParaRPr lang="en-US" altLang="en-US"/>
          </a:p>
        </p:txBody>
      </p:sp>
      <p:sp>
        <p:nvSpPr>
          <p:cNvPr id="75778" name="Rectangle 2">
            <a:extLst>
              <a:ext uri="{FF2B5EF4-FFF2-40B4-BE49-F238E27FC236}">
                <a16:creationId xmlns:a16="http://schemas.microsoft.com/office/drawing/2014/main" id="{2B2F2C1F-7CC1-8545-AC8D-9FBB5A617D83}"/>
              </a:ext>
            </a:extLst>
          </p:cNvPr>
          <p:cNvSpPr>
            <a:spLocks noGrp="1" noRot="1" noChangeAspect="1" noChangeArrowheads="1" noTextEdit="1"/>
          </p:cNvSpPr>
          <p:nvPr>
            <p:ph type="sldImg"/>
          </p:nvPr>
        </p:nvSpPr>
        <p:spPr>
          <a:xfrm>
            <a:off x="441325" y="700088"/>
            <a:ext cx="6132513" cy="3449637"/>
          </a:xfrm>
          <a:ln/>
        </p:spPr>
      </p:sp>
      <p:sp>
        <p:nvSpPr>
          <p:cNvPr id="75779" name="Rectangle 3">
            <a:extLst>
              <a:ext uri="{FF2B5EF4-FFF2-40B4-BE49-F238E27FC236}">
                <a16:creationId xmlns:a16="http://schemas.microsoft.com/office/drawing/2014/main" id="{1A2B3282-D1C5-7C46-8AAB-90F8D8BFF665}"/>
              </a:ext>
            </a:extLst>
          </p:cNvPr>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90" tIns="48495" rIns="96990" bIns="48495"/>
          <a:lstStyle>
            <a:lvl1pPr defTabSz="965200">
              <a:spcBef>
                <a:spcPct val="30000"/>
              </a:spcBef>
              <a:defRPr sz="1200">
                <a:solidFill>
                  <a:schemeClr val="tx1"/>
                </a:solidFill>
                <a:latin typeface="Arial" pitchFamily="34" charset="0"/>
              </a:defRPr>
            </a:lvl1pPr>
            <a:lvl2pPr marL="787400" indent="-301625" defTabSz="965200">
              <a:spcBef>
                <a:spcPct val="30000"/>
              </a:spcBef>
              <a:defRPr sz="1200">
                <a:solidFill>
                  <a:schemeClr val="tx1"/>
                </a:solidFill>
                <a:latin typeface="Arial" pitchFamily="34" charset="0"/>
              </a:defRPr>
            </a:lvl2pPr>
            <a:lvl3pPr marL="1211263" indent="-241300" defTabSz="965200">
              <a:spcBef>
                <a:spcPct val="30000"/>
              </a:spcBef>
              <a:defRPr sz="1200">
                <a:solidFill>
                  <a:schemeClr val="tx1"/>
                </a:solidFill>
                <a:latin typeface="Arial" pitchFamily="34" charset="0"/>
              </a:defRPr>
            </a:lvl3pPr>
            <a:lvl4pPr marL="1697038" indent="-241300" defTabSz="965200">
              <a:spcBef>
                <a:spcPct val="30000"/>
              </a:spcBef>
              <a:defRPr sz="1200">
                <a:solidFill>
                  <a:schemeClr val="tx1"/>
                </a:solidFill>
                <a:latin typeface="Arial" pitchFamily="34" charset="0"/>
              </a:defRPr>
            </a:lvl4pPr>
            <a:lvl5pPr marL="2181225" indent="-241300" defTabSz="965200">
              <a:spcBef>
                <a:spcPct val="30000"/>
              </a:spcBef>
              <a:defRPr sz="1200">
                <a:solidFill>
                  <a:schemeClr val="tx1"/>
                </a:solidFill>
                <a:latin typeface="Arial" pitchFamily="34" charset="0"/>
              </a:defRPr>
            </a:lvl5pPr>
            <a:lvl6pPr marL="2638425" indent="-241300" defTabSz="965200" eaLnBrk="0" fontAlgn="base" hangingPunct="0">
              <a:spcBef>
                <a:spcPct val="30000"/>
              </a:spcBef>
              <a:spcAft>
                <a:spcPct val="0"/>
              </a:spcAft>
              <a:defRPr sz="1200">
                <a:solidFill>
                  <a:schemeClr val="tx1"/>
                </a:solidFill>
                <a:latin typeface="Arial" pitchFamily="34" charset="0"/>
              </a:defRPr>
            </a:lvl6pPr>
            <a:lvl7pPr marL="3095625" indent="-241300" defTabSz="965200" eaLnBrk="0" fontAlgn="base" hangingPunct="0">
              <a:spcBef>
                <a:spcPct val="30000"/>
              </a:spcBef>
              <a:spcAft>
                <a:spcPct val="0"/>
              </a:spcAft>
              <a:defRPr sz="1200">
                <a:solidFill>
                  <a:schemeClr val="tx1"/>
                </a:solidFill>
                <a:latin typeface="Arial" pitchFamily="34" charset="0"/>
              </a:defRPr>
            </a:lvl7pPr>
            <a:lvl8pPr marL="3552825" indent="-241300" defTabSz="965200" eaLnBrk="0" fontAlgn="base" hangingPunct="0">
              <a:spcBef>
                <a:spcPct val="30000"/>
              </a:spcBef>
              <a:spcAft>
                <a:spcPct val="0"/>
              </a:spcAft>
              <a:defRPr sz="1200">
                <a:solidFill>
                  <a:schemeClr val="tx1"/>
                </a:solidFill>
                <a:latin typeface="Arial" pitchFamily="34" charset="0"/>
              </a:defRPr>
            </a:lvl8pPr>
            <a:lvl9pPr marL="4010025" indent="-241300" defTabSz="965200" eaLnBrk="0" fontAlgn="base" hangingPunct="0">
              <a:spcBef>
                <a:spcPct val="30000"/>
              </a:spcBef>
              <a:spcAft>
                <a:spcPct val="0"/>
              </a:spcAft>
              <a:defRPr sz="1200">
                <a:solidFill>
                  <a:schemeClr val="tx1"/>
                </a:solidFill>
                <a:latin typeface="Arial" pitchFamily="34" charset="0"/>
              </a:defRPr>
            </a:lvl9pPr>
          </a:lstStyle>
          <a:p>
            <a:pPr algn="r">
              <a:spcBef>
                <a:spcPct val="0"/>
              </a:spcBef>
            </a:pPr>
            <a:fld id="{81842C9F-5DD4-44C4-A439-1471F51D0FE4}" type="slidenum">
              <a:rPr lang="en-US" altLang="en-US" sz="1300">
                <a:latin typeface="Times New Roman" pitchFamily="18" charset="0"/>
              </a:rPr>
              <a:pPr algn="r">
                <a:spcBef>
                  <a:spcPct val="0"/>
                </a:spcBef>
              </a:pPr>
              <a:t>12</a:t>
            </a:fld>
            <a:endParaRPr lang="en-US" altLang="en-US" sz="1300">
              <a:latin typeface="Times New Roman" pitchFamily="18" charset="0"/>
            </a:endParaRPr>
          </a:p>
        </p:txBody>
      </p:sp>
    </p:spTree>
    <p:extLst>
      <p:ext uri="{BB962C8B-B14F-4D97-AF65-F5344CB8AC3E}">
        <p14:creationId xmlns:p14="http://schemas.microsoft.com/office/powerpoint/2010/main" val="4044645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eaLnBrk="0" hangingPunct="0">
              <a:defRPr sz="2400">
                <a:solidFill>
                  <a:schemeClr val="tx1"/>
                </a:solidFill>
                <a:latin typeface="Tahoma" pitchFamily="34" charset="0"/>
              </a:defRPr>
            </a:lvl1pPr>
            <a:lvl2pPr marL="729057" indent="-280406" defTabSz="911322" eaLnBrk="0" hangingPunct="0">
              <a:defRPr sz="2400">
                <a:solidFill>
                  <a:schemeClr val="tx1"/>
                </a:solidFill>
                <a:latin typeface="Tahoma" pitchFamily="34" charset="0"/>
              </a:defRPr>
            </a:lvl2pPr>
            <a:lvl3pPr marL="1121626" indent="-224325" defTabSz="911322" eaLnBrk="0" hangingPunct="0">
              <a:defRPr sz="2400">
                <a:solidFill>
                  <a:schemeClr val="tx1"/>
                </a:solidFill>
                <a:latin typeface="Tahoma" pitchFamily="34" charset="0"/>
              </a:defRPr>
            </a:lvl3pPr>
            <a:lvl4pPr marL="1570276" indent="-224325" defTabSz="911322" eaLnBrk="0" hangingPunct="0">
              <a:defRPr sz="2400">
                <a:solidFill>
                  <a:schemeClr val="tx1"/>
                </a:solidFill>
                <a:latin typeface="Tahoma" pitchFamily="34" charset="0"/>
              </a:defRPr>
            </a:lvl4pPr>
            <a:lvl5pPr marL="2018927" indent="-224325" defTabSz="911322" eaLnBrk="0" hangingPunct="0">
              <a:defRPr sz="2400">
                <a:solidFill>
                  <a:schemeClr val="tx1"/>
                </a:solidFill>
                <a:latin typeface="Tahoma" pitchFamily="34" charset="0"/>
              </a:defRPr>
            </a:lvl5pPr>
            <a:lvl6pPr marL="2467577" indent="-224325" algn="ctr" defTabSz="911322" eaLnBrk="0" fontAlgn="base" hangingPunct="0">
              <a:spcBef>
                <a:spcPct val="0"/>
              </a:spcBef>
              <a:spcAft>
                <a:spcPct val="0"/>
              </a:spcAft>
              <a:defRPr sz="2400">
                <a:solidFill>
                  <a:schemeClr val="tx1"/>
                </a:solidFill>
                <a:latin typeface="Tahoma" pitchFamily="34" charset="0"/>
              </a:defRPr>
            </a:lvl6pPr>
            <a:lvl7pPr marL="2916227" indent="-224325" algn="ctr" defTabSz="911322" eaLnBrk="0" fontAlgn="base" hangingPunct="0">
              <a:spcBef>
                <a:spcPct val="0"/>
              </a:spcBef>
              <a:spcAft>
                <a:spcPct val="0"/>
              </a:spcAft>
              <a:defRPr sz="2400">
                <a:solidFill>
                  <a:schemeClr val="tx1"/>
                </a:solidFill>
                <a:latin typeface="Tahoma" pitchFamily="34" charset="0"/>
              </a:defRPr>
            </a:lvl7pPr>
            <a:lvl8pPr marL="3364878" indent="-224325" algn="ctr" defTabSz="911322" eaLnBrk="0" fontAlgn="base" hangingPunct="0">
              <a:spcBef>
                <a:spcPct val="0"/>
              </a:spcBef>
              <a:spcAft>
                <a:spcPct val="0"/>
              </a:spcAft>
              <a:defRPr sz="2400">
                <a:solidFill>
                  <a:schemeClr val="tx1"/>
                </a:solidFill>
                <a:latin typeface="Tahoma" pitchFamily="34" charset="0"/>
              </a:defRPr>
            </a:lvl8pPr>
            <a:lvl9pPr marL="3813528" indent="-224325" algn="ctr" defTabSz="911322" eaLnBrk="0" fontAlgn="base" hangingPunct="0">
              <a:spcBef>
                <a:spcPct val="0"/>
              </a:spcBef>
              <a:spcAft>
                <a:spcPct val="0"/>
              </a:spcAft>
              <a:defRPr sz="2400">
                <a:solidFill>
                  <a:schemeClr val="tx1"/>
                </a:solidFill>
                <a:latin typeface="Tahoma" pitchFamily="34" charset="0"/>
              </a:defRPr>
            </a:lvl9pPr>
          </a:lstStyle>
          <a:p>
            <a:fld id="{AA4F67AB-7C1C-403D-8C49-D49585269992}" type="slidenum">
              <a:rPr lang="en-US" sz="1200">
                <a:latin typeface="Times New Roman" pitchFamily="18" charset="0"/>
              </a:rPr>
              <a:pPr/>
              <a:t>37</a:t>
            </a:fld>
            <a:endParaRPr lang="en-US" sz="120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eaLnBrk="0" hangingPunct="0">
              <a:defRPr sz="2400">
                <a:solidFill>
                  <a:schemeClr val="tx1"/>
                </a:solidFill>
                <a:latin typeface="Tahoma" pitchFamily="34" charset="0"/>
              </a:defRPr>
            </a:lvl1pPr>
            <a:lvl2pPr marL="729057" indent="-280406" defTabSz="911322" eaLnBrk="0" hangingPunct="0">
              <a:defRPr sz="2400">
                <a:solidFill>
                  <a:schemeClr val="tx1"/>
                </a:solidFill>
                <a:latin typeface="Tahoma" pitchFamily="34" charset="0"/>
              </a:defRPr>
            </a:lvl2pPr>
            <a:lvl3pPr marL="1121626" indent="-224325" defTabSz="911322" eaLnBrk="0" hangingPunct="0">
              <a:defRPr sz="2400">
                <a:solidFill>
                  <a:schemeClr val="tx1"/>
                </a:solidFill>
                <a:latin typeface="Tahoma" pitchFamily="34" charset="0"/>
              </a:defRPr>
            </a:lvl3pPr>
            <a:lvl4pPr marL="1570276" indent="-224325" defTabSz="911322" eaLnBrk="0" hangingPunct="0">
              <a:defRPr sz="2400">
                <a:solidFill>
                  <a:schemeClr val="tx1"/>
                </a:solidFill>
                <a:latin typeface="Tahoma" pitchFamily="34" charset="0"/>
              </a:defRPr>
            </a:lvl4pPr>
            <a:lvl5pPr marL="2018927" indent="-224325" defTabSz="911322" eaLnBrk="0" hangingPunct="0">
              <a:defRPr sz="2400">
                <a:solidFill>
                  <a:schemeClr val="tx1"/>
                </a:solidFill>
                <a:latin typeface="Tahoma" pitchFamily="34" charset="0"/>
              </a:defRPr>
            </a:lvl5pPr>
            <a:lvl6pPr marL="2467577" indent="-224325" algn="ctr" defTabSz="911322" eaLnBrk="0" fontAlgn="base" hangingPunct="0">
              <a:spcBef>
                <a:spcPct val="0"/>
              </a:spcBef>
              <a:spcAft>
                <a:spcPct val="0"/>
              </a:spcAft>
              <a:defRPr sz="2400">
                <a:solidFill>
                  <a:schemeClr val="tx1"/>
                </a:solidFill>
                <a:latin typeface="Tahoma" pitchFamily="34" charset="0"/>
              </a:defRPr>
            </a:lvl6pPr>
            <a:lvl7pPr marL="2916227" indent="-224325" algn="ctr" defTabSz="911322" eaLnBrk="0" fontAlgn="base" hangingPunct="0">
              <a:spcBef>
                <a:spcPct val="0"/>
              </a:spcBef>
              <a:spcAft>
                <a:spcPct val="0"/>
              </a:spcAft>
              <a:defRPr sz="2400">
                <a:solidFill>
                  <a:schemeClr val="tx1"/>
                </a:solidFill>
                <a:latin typeface="Tahoma" pitchFamily="34" charset="0"/>
              </a:defRPr>
            </a:lvl7pPr>
            <a:lvl8pPr marL="3364878" indent="-224325" algn="ctr" defTabSz="911322" eaLnBrk="0" fontAlgn="base" hangingPunct="0">
              <a:spcBef>
                <a:spcPct val="0"/>
              </a:spcBef>
              <a:spcAft>
                <a:spcPct val="0"/>
              </a:spcAft>
              <a:defRPr sz="2400">
                <a:solidFill>
                  <a:schemeClr val="tx1"/>
                </a:solidFill>
                <a:latin typeface="Tahoma" pitchFamily="34" charset="0"/>
              </a:defRPr>
            </a:lvl8pPr>
            <a:lvl9pPr marL="3813528" indent="-224325" algn="ctr" defTabSz="911322" eaLnBrk="0" fontAlgn="base" hangingPunct="0">
              <a:spcBef>
                <a:spcPct val="0"/>
              </a:spcBef>
              <a:spcAft>
                <a:spcPct val="0"/>
              </a:spcAft>
              <a:defRPr sz="2400">
                <a:solidFill>
                  <a:schemeClr val="tx1"/>
                </a:solidFill>
                <a:latin typeface="Tahoma" pitchFamily="34" charset="0"/>
              </a:defRPr>
            </a:lvl9pPr>
          </a:lstStyle>
          <a:p>
            <a:fld id="{086C6DC3-8851-4C62-A4FD-350CF42CD425}" type="slidenum">
              <a:rPr lang="en-US" sz="1200">
                <a:latin typeface="Times New Roman" pitchFamily="18" charset="0"/>
              </a:rPr>
              <a:pPr/>
              <a:t>38</a:t>
            </a:fld>
            <a:endParaRPr lang="en-US" sz="120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479B4621-89EC-4283-985D-23BA9A514A03}" type="slidenum">
              <a:rPr lang="en-US" altLang="en-US"/>
              <a:pPr/>
              <a:t>41</a:t>
            </a:fld>
            <a:endParaRPr lang="en-US" alt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670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E75EB103-16EC-4758-A978-CC77522AEBEA}" type="datetimeFigureOut">
              <a:rPr lang="en-US"/>
              <a:pPr>
                <a:defRPr/>
              </a:pPr>
              <a:t>8/4/2024</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E5D45A06-9704-4C28-94D3-B3861964076E}" type="slidenum">
              <a:rPr lang="en-US" altLang="en-US"/>
              <a:pPr>
                <a:defRPr/>
              </a:pPr>
              <a:t>‹#›</a:t>
            </a:fld>
            <a:endParaRPr lang="en-US" altLang="en-US"/>
          </a:p>
        </p:txBody>
      </p:sp>
    </p:spTree>
    <p:extLst>
      <p:ext uri="{BB962C8B-B14F-4D97-AF65-F5344CB8AC3E}">
        <p14:creationId xmlns:p14="http://schemas.microsoft.com/office/powerpoint/2010/main" val="30652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69AE3ECE-C5A7-4AF2-8860-06FD1DD26ACD}" type="datetimeFigureOut">
              <a:rPr lang="en-US"/>
              <a:pPr>
                <a:defRPr/>
              </a:pPr>
              <a:t>8/4/2024</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CF0DEAAB-8758-4D28-B817-66C35A198AAD}" type="slidenum">
              <a:rPr lang="en-US" altLang="en-US"/>
              <a:pPr>
                <a:defRPr/>
              </a:pPr>
              <a:t>‹#›</a:t>
            </a:fld>
            <a:endParaRPr lang="en-US" altLang="en-US"/>
          </a:p>
        </p:txBody>
      </p:sp>
    </p:spTree>
    <p:extLst>
      <p:ext uri="{BB962C8B-B14F-4D97-AF65-F5344CB8AC3E}">
        <p14:creationId xmlns:p14="http://schemas.microsoft.com/office/powerpoint/2010/main" val="346005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E7D710C3-6AAD-46A3-92E9-A3580BB14429}" type="datetimeFigureOut">
              <a:rPr lang="en-US"/>
              <a:pPr>
                <a:defRPr/>
              </a:pPr>
              <a:t>8/4/2024</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43F3AD04-1D4D-48D5-87F9-E9321A564396}" type="slidenum">
              <a:rPr lang="en-US" altLang="en-US"/>
              <a:pPr>
                <a:defRPr/>
              </a:pPr>
              <a:t>‹#›</a:t>
            </a:fld>
            <a:endParaRPr lang="en-US" altLang="en-US"/>
          </a:p>
        </p:txBody>
      </p:sp>
    </p:spTree>
    <p:extLst>
      <p:ext uri="{BB962C8B-B14F-4D97-AF65-F5344CB8AC3E}">
        <p14:creationId xmlns:p14="http://schemas.microsoft.com/office/powerpoint/2010/main" val="3859982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2_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EF6574D5-DDCE-4D39-BCCE-56E46C906004}" type="datetimeFigureOut">
              <a:rPr lang="en-US" altLang="en-US"/>
              <a:pPr>
                <a:defRPr/>
              </a:pPr>
              <a:t>8/4/2024</a:t>
            </a:fld>
            <a:endParaRPr lang="en-US" altLang="en-US"/>
          </a:p>
        </p:txBody>
      </p:sp>
      <p:sp>
        <p:nvSpPr>
          <p:cNvPr id="4" name="Holder 6"/>
          <p:cNvSpPr>
            <a:spLocks noGrp="1"/>
          </p:cNvSpPr>
          <p:nvPr>
            <p:ph type="sldNum" sz="quarter" idx="12"/>
          </p:nvPr>
        </p:nvSpPr>
        <p:spPr/>
        <p:txBody>
          <a:bodyPr/>
          <a:lstStyle>
            <a:lvl1pPr>
              <a:defRPr smtClean="0"/>
            </a:lvl1pPr>
          </a:lstStyle>
          <a:p>
            <a:pPr>
              <a:defRPr/>
            </a:pPr>
            <a:fld id="{9FD1B682-8611-4190-948E-09A08ACC0A68}" type="slidenum">
              <a:rPr lang="en-US" altLang="en-US"/>
              <a:pPr>
                <a:defRPr/>
              </a:pPr>
              <a:t>‹#›</a:t>
            </a:fld>
            <a:endParaRPr lang="en-US" altLang="en-US"/>
          </a:p>
        </p:txBody>
      </p:sp>
    </p:spTree>
    <p:extLst>
      <p:ext uri="{BB962C8B-B14F-4D97-AF65-F5344CB8AC3E}">
        <p14:creationId xmlns:p14="http://schemas.microsoft.com/office/powerpoint/2010/main" val="2020636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360233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B90D8-F87F-4791-B69D-CD00AB06018C}" type="datetime1">
              <a:rPr lang="en-US" smtClean="0"/>
              <a:t>8/4/2024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C3B95-0A06-4C29-A5A5-735AA8B27FC5}" type="slidenum">
              <a:rPr lang="en-US" smtClean="0"/>
              <a:pPr/>
              <a:t>‹#›</a:t>
            </a:fld>
            <a:endParaRPr lang="en-US"/>
          </a:p>
        </p:txBody>
      </p:sp>
    </p:spTree>
    <p:extLst>
      <p:ext uri="{BB962C8B-B14F-4D97-AF65-F5344CB8AC3E}">
        <p14:creationId xmlns:p14="http://schemas.microsoft.com/office/powerpoint/2010/main" val="1149030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4073" y="0"/>
            <a:ext cx="8201891" cy="609600"/>
          </a:xfrm>
          <a:solidFill>
            <a:schemeClr val="accent4">
              <a:lumMod val="40000"/>
              <a:lumOff val="60000"/>
            </a:schemeClr>
          </a:solidFill>
          <a:scene3d>
            <a:camera prst="orthographicFront"/>
            <a:lightRig rig="threePt" dir="t"/>
          </a:scene3d>
          <a:sp3d>
            <a:bevelT/>
          </a:sp3d>
        </p:spPr>
        <p:txBody>
          <a:bodyPr/>
          <a:lstStyle>
            <a:lvl1pPr algn="ctr">
              <a:defRPr sz="2800" b="1">
                <a:solidFill>
                  <a:srgbClr val="C00000"/>
                </a:solidFill>
                <a:latin typeface="Trebuchet MS" panose="020B0603020202020204" pitchFamily="34" charset="0"/>
                <a:cs typeface="Arial" panose="020B0604020202020204" pitchFamily="34" charset="0"/>
              </a:defRPr>
            </a:lvl1pPr>
          </a:lstStyle>
          <a:p>
            <a:endParaRPr lang="en-US" dirty="0"/>
          </a:p>
        </p:txBody>
      </p:sp>
      <p:sp>
        <p:nvSpPr>
          <p:cNvPr id="3" name="Content Placeholder 2"/>
          <p:cNvSpPr>
            <a:spLocks noGrp="1"/>
          </p:cNvSpPr>
          <p:nvPr>
            <p:ph idx="1"/>
          </p:nvPr>
        </p:nvSpPr>
        <p:spPr>
          <a:xfrm>
            <a:off x="397163" y="951345"/>
            <a:ext cx="11508509" cy="5634182"/>
          </a:xfrm>
        </p:spPr>
        <p:txBody>
          <a:bodyPr/>
          <a:lstStyle>
            <a:lvl1pPr>
              <a:defRPr>
                <a:solidFill>
                  <a:srgbClr val="002060"/>
                </a:solidFill>
                <a:latin typeface="Trebuchet MS" panose="020B0603020202020204" pitchFamily="34" charset="0"/>
              </a:defRPr>
            </a:lvl1pPr>
            <a:lvl2pPr>
              <a:defRPr>
                <a:solidFill>
                  <a:srgbClr val="002060"/>
                </a:solidFill>
                <a:latin typeface="Trebuchet MS" panose="020B0603020202020204" pitchFamily="34" charset="0"/>
              </a:defRPr>
            </a:lvl2pPr>
            <a:lvl3pPr>
              <a:defRPr>
                <a:solidFill>
                  <a:srgbClr val="002060"/>
                </a:solidFill>
                <a:latin typeface="Trebuchet MS" panose="020B0603020202020204" pitchFamily="34" charset="0"/>
              </a:defRPr>
            </a:lvl3pPr>
            <a:lvl4pPr>
              <a:defRPr>
                <a:solidFill>
                  <a:srgbClr val="002060"/>
                </a:solidFill>
                <a:latin typeface="Trebuchet MS" panose="020B0603020202020204" pitchFamily="34" charset="0"/>
              </a:defRPr>
            </a:lvl4pPr>
            <a:lvl5pPr>
              <a:defRPr>
                <a:solidFill>
                  <a:srgbClr val="002060"/>
                </a:solidFill>
                <a:latin typeface="Trebuchet MS" panose="020B06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098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BEE64BE7-269D-467A-AC7A-4582DDC84F34}" type="datetimeFigureOut">
              <a:rPr lang="en-US"/>
              <a:pPr>
                <a:defRPr/>
              </a:pPr>
              <a:t>8/4/2024</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7420A9ED-9C19-4A5B-BBF3-CD68253FA937}" type="slidenum">
              <a:rPr lang="en-US" altLang="en-US"/>
              <a:pPr>
                <a:defRPr/>
              </a:pPr>
              <a:t>‹#›</a:t>
            </a:fld>
            <a:endParaRPr lang="en-US" altLang="en-US"/>
          </a:p>
        </p:txBody>
      </p:sp>
    </p:spTree>
    <p:extLst>
      <p:ext uri="{BB962C8B-B14F-4D97-AF65-F5344CB8AC3E}">
        <p14:creationId xmlns:p14="http://schemas.microsoft.com/office/powerpoint/2010/main" val="88776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17254" y="-1"/>
            <a:ext cx="8056419" cy="614937"/>
          </a:xfrm>
          <a:solidFill>
            <a:schemeClr val="accent6">
              <a:lumMod val="40000"/>
              <a:lumOff val="60000"/>
            </a:schemeClr>
          </a:solidFill>
          <a:scene3d>
            <a:camera prst="orthographicFront"/>
            <a:lightRig rig="threePt" dir="t"/>
          </a:scene3d>
          <a:sp3d>
            <a:bevelT/>
          </a:sp3d>
        </p:spPr>
        <p:txBody>
          <a:bodyPr/>
          <a:lstStyle>
            <a:lvl1pPr algn="ctr">
              <a:defRPr sz="2800" b="1">
                <a:solidFill>
                  <a:srgbClr val="002060"/>
                </a:solidFill>
                <a:latin typeface="Trebuchet MS" panose="020B0603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304800" y="794327"/>
            <a:ext cx="5715000" cy="53826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794327"/>
            <a:ext cx="5715000" cy="53826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179BE1D2-C570-4B19-8A82-77686A3BB4A4}" type="datetimeFigureOut">
              <a:rPr lang="en-US"/>
              <a:pPr>
                <a:defRPr/>
              </a:pPr>
              <a:t>8/4/2024</a:t>
            </a:fld>
            <a:endParaRPr lang="en-US"/>
          </a:p>
        </p:txBody>
      </p:sp>
      <p:sp>
        <p:nvSpPr>
          <p:cNvPr id="6"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0932BBD2-1018-404B-98F2-3B80F97F0889}" type="slidenum">
              <a:rPr lang="en-US" altLang="en-US"/>
              <a:pPr>
                <a:defRPr/>
              </a:pPr>
              <a:t>‹#›</a:t>
            </a:fld>
            <a:endParaRPr lang="en-US" altLang="en-US"/>
          </a:p>
        </p:txBody>
      </p:sp>
    </p:spTree>
    <p:extLst>
      <p:ext uri="{BB962C8B-B14F-4D97-AF65-F5344CB8AC3E}">
        <p14:creationId xmlns:p14="http://schemas.microsoft.com/office/powerpoint/2010/main" val="364176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3"/>
            <a:ext cx="2743200" cy="365125"/>
          </a:xfrm>
          <a:prstGeom prst="rect">
            <a:avLst/>
          </a:prstGeom>
        </p:spPr>
        <p:txBody>
          <a:bodyPr/>
          <a:lstStyle>
            <a:lvl1pPr>
              <a:defRPr/>
            </a:lvl1pPr>
          </a:lstStyle>
          <a:p>
            <a:pPr>
              <a:defRPr/>
            </a:pPr>
            <a:fld id="{757E0319-217F-42C4-80F6-8AE06444A8BA}" type="datetimeFigureOut">
              <a:rPr lang="en-US"/>
              <a:pPr>
                <a:defRPr/>
              </a:pPr>
              <a:t>8/4/2024</a:t>
            </a:fld>
            <a:endParaRPr lang="en-US"/>
          </a:p>
        </p:txBody>
      </p:sp>
      <p:sp>
        <p:nvSpPr>
          <p:cNvPr id="8" name="Footer Placeholder 7"/>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5C8F3AC0-76DC-4C61-9AC8-E0E545C4AE8A}" type="slidenum">
              <a:rPr lang="ja-JP" altLang="en-US"/>
              <a:pPr>
                <a:defRPr/>
              </a:pPr>
              <a:t>‹#›</a:t>
            </a:fld>
            <a:endParaRPr lang="en-US" altLang="ja-JP"/>
          </a:p>
        </p:txBody>
      </p:sp>
    </p:spTree>
    <p:extLst>
      <p:ext uri="{BB962C8B-B14F-4D97-AF65-F5344CB8AC3E}">
        <p14:creationId xmlns:p14="http://schemas.microsoft.com/office/powerpoint/2010/main" val="204740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923E9EB6-8E5B-437B-B835-5BF31B1E00B5}" type="datetimeFigureOut">
              <a:rPr lang="en-US"/>
              <a:pPr>
                <a:defRPr/>
              </a:pPr>
              <a:t>8/4/2024</a:t>
            </a:fld>
            <a:endParaRPr lang="en-US"/>
          </a:p>
        </p:txBody>
      </p:sp>
      <p:sp>
        <p:nvSpPr>
          <p:cNvPr id="4"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EF1945DB-F095-4142-BFAE-B909CFF96B0C}" type="slidenum">
              <a:rPr lang="en-US" altLang="en-US"/>
              <a:pPr>
                <a:defRPr/>
              </a:pPr>
              <a:t>‹#›</a:t>
            </a:fld>
            <a:endParaRPr lang="en-US" altLang="en-US"/>
          </a:p>
        </p:txBody>
      </p:sp>
    </p:spTree>
    <p:extLst>
      <p:ext uri="{BB962C8B-B14F-4D97-AF65-F5344CB8AC3E}">
        <p14:creationId xmlns:p14="http://schemas.microsoft.com/office/powerpoint/2010/main" val="188736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ltLang="ja-JP"/>
          </a:p>
        </p:txBody>
      </p:sp>
      <p:sp>
        <p:nvSpPr>
          <p:cNvPr id="3" name="Footer Placeholder 2"/>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141A02A0-A90B-453D-8DAA-70FC78355B37}" type="slidenum">
              <a:rPr lang="en-US" altLang="en-US"/>
              <a:pPr>
                <a:defRPr/>
              </a:pPr>
              <a:t>‹#›</a:t>
            </a:fld>
            <a:endParaRPr lang="en-US" altLang="en-US"/>
          </a:p>
        </p:txBody>
      </p:sp>
      <p:sp>
        <p:nvSpPr>
          <p:cNvPr id="5" name="Title 1">
            <a:extLst>
              <a:ext uri="{FF2B5EF4-FFF2-40B4-BE49-F238E27FC236}">
                <a16:creationId xmlns:a16="http://schemas.microsoft.com/office/drawing/2014/main" id="{98ECB48B-D221-46F5-99B1-19280BD2A8E2}"/>
              </a:ext>
            </a:extLst>
          </p:cNvPr>
          <p:cNvSpPr>
            <a:spLocks noGrp="1"/>
          </p:cNvSpPr>
          <p:nvPr>
            <p:ph type="title"/>
          </p:nvPr>
        </p:nvSpPr>
        <p:spPr>
          <a:xfrm>
            <a:off x="1644073" y="0"/>
            <a:ext cx="8201891" cy="609600"/>
          </a:xfrm>
          <a:solidFill>
            <a:schemeClr val="accent6">
              <a:lumMod val="40000"/>
              <a:lumOff val="60000"/>
            </a:schemeClr>
          </a:solidFill>
          <a:scene3d>
            <a:camera prst="orthographicFront"/>
            <a:lightRig rig="threePt" dir="t"/>
          </a:scene3d>
          <a:sp3d>
            <a:bevelT/>
          </a:sp3d>
        </p:spPr>
        <p:txBody>
          <a:bodyPr/>
          <a:lstStyle>
            <a:lvl1pPr algn="ctr">
              <a:defRPr sz="2800" b="1">
                <a:solidFill>
                  <a:srgbClr val="C00000"/>
                </a:solidFill>
                <a:latin typeface="Trebuchet MS" panose="020B0603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85873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505DC9E3-D8A3-4953-A557-0C577A5C70B9}" type="datetimeFigureOut">
              <a:rPr lang="en-US"/>
              <a:pPr>
                <a:defRPr/>
              </a:pPr>
              <a:t>8/4/2024</a:t>
            </a:fld>
            <a:endParaRPr lang="en-US"/>
          </a:p>
        </p:txBody>
      </p:sp>
      <p:sp>
        <p:nvSpPr>
          <p:cNvPr id="6"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5EEC8960-A859-40C2-A14B-EB8324A3A918}" type="slidenum">
              <a:rPr lang="en-US" altLang="en-US"/>
              <a:pPr>
                <a:defRPr/>
              </a:pPr>
              <a:t>‹#›</a:t>
            </a:fld>
            <a:endParaRPr lang="en-US" altLang="en-US"/>
          </a:p>
        </p:txBody>
      </p:sp>
    </p:spTree>
    <p:extLst>
      <p:ext uri="{BB962C8B-B14F-4D97-AF65-F5344CB8AC3E}">
        <p14:creationId xmlns:p14="http://schemas.microsoft.com/office/powerpoint/2010/main" val="273182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rtlCol="0">
            <a:normAutofit/>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ltLang="ja-JP"/>
          </a:p>
        </p:txBody>
      </p:sp>
      <p:sp>
        <p:nvSpPr>
          <p:cNvPr id="6" name="Footer Placeholder 5"/>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B1996AE4-2993-40F9-AD42-C3061E2A1970}" type="slidenum">
              <a:rPr lang="ja-JP" altLang="en-US"/>
              <a:pPr>
                <a:defRPr/>
              </a:pPr>
              <a:t>‹#›</a:t>
            </a:fld>
            <a:endParaRPr lang="en-US" altLang="ja-JP"/>
          </a:p>
        </p:txBody>
      </p:sp>
    </p:spTree>
    <p:extLst>
      <p:ext uri="{BB962C8B-B14F-4D97-AF65-F5344CB8AC3E}">
        <p14:creationId xmlns:p14="http://schemas.microsoft.com/office/powerpoint/2010/main" val="21131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2052" name="Group 15"/>
          <p:cNvGrpSpPr>
            <a:grpSpLocks/>
          </p:cNvGrpSpPr>
          <p:nvPr/>
        </p:nvGrpSpPr>
        <p:grpSpPr bwMode="auto">
          <a:xfrm>
            <a:off x="2" y="-11113"/>
            <a:ext cx="12272433" cy="6858001"/>
            <a:chOff x="0" y="-11089"/>
            <a:chExt cx="9203687" cy="6858000"/>
          </a:xfrm>
        </p:grpSpPr>
        <p:sp>
          <p:nvSpPr>
            <p:cNvPr id="2053" name="Rectangle 16"/>
            <p:cNvSpPr>
              <a:spLocks noChangeArrowheads="1"/>
            </p:cNvSpPr>
            <p:nvPr userDrawn="1"/>
          </p:nvSpPr>
          <p:spPr bwMode="auto">
            <a:xfrm>
              <a:off x="0" y="-11089"/>
              <a:ext cx="9176702" cy="6858000"/>
            </a:xfrm>
            <a:prstGeom prst="rect">
              <a:avLst/>
            </a:prstGeom>
            <a:solidFill>
              <a:srgbClr val="FFFFFF"/>
            </a:solidFill>
            <a:ln w="25400" algn="ctr">
              <a:solidFill>
                <a:srgbClr val="0070C0"/>
              </a:solidFill>
              <a:miter lim="800000"/>
              <a:headEnd type="none" w="sm" len="sm"/>
              <a:tailEnd type="none" w="sm" len="sm"/>
            </a:ln>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IN" altLang="en-US" sz="2400" b="0" baseline="-25000">
                <a:solidFill>
                  <a:srgbClr val="000000"/>
                </a:solidFill>
                <a:latin typeface="Symbol" panose="05050102010706020507" pitchFamily="18" charset="2"/>
              </a:endParaRPr>
            </a:p>
          </p:txBody>
        </p:sp>
        <p:sp>
          <p:nvSpPr>
            <p:cNvPr id="2054" name="TextBox 17"/>
            <p:cNvSpPr txBox="1">
              <a:spLocks noChangeArrowheads="1"/>
            </p:cNvSpPr>
            <p:nvPr userDrawn="1"/>
          </p:nvSpPr>
          <p:spPr bwMode="auto">
            <a:xfrm>
              <a:off x="550825" y="47649"/>
              <a:ext cx="10079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r>
                <a:rPr lang="en-IN" altLang="en-US" sz="1000" b="0">
                  <a:solidFill>
                    <a:srgbClr val="000000"/>
                  </a:solidFill>
                  <a:latin typeface="Times New Roman" panose="02020603050405020304" pitchFamily="18" charset="0"/>
                </a:rPr>
                <a:t>RV College of</a:t>
              </a:r>
            </a:p>
            <a:p>
              <a:pPr eaLnBrk="1" hangingPunct="1">
                <a:defRPr/>
              </a:pPr>
              <a:r>
                <a:rPr lang="en-IN" altLang="en-US" sz="1000" b="0">
                  <a:solidFill>
                    <a:srgbClr val="000000"/>
                  </a:solidFill>
                  <a:latin typeface="Times New Roman" panose="02020603050405020304" pitchFamily="18" charset="0"/>
                </a:rPr>
                <a:t>Engineering</a:t>
              </a:r>
            </a:p>
          </p:txBody>
        </p:sp>
        <p:pic>
          <p:nvPicPr>
            <p:cNvPr id="2055" name="Picture 18"/>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7603" y="25006"/>
              <a:ext cx="523845" cy="52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p:cNvCxnSpPr/>
            <p:nvPr userDrawn="1"/>
          </p:nvCxnSpPr>
          <p:spPr bwMode="auto">
            <a:xfrm>
              <a:off x="0" y="609624"/>
              <a:ext cx="9203687" cy="0"/>
            </a:xfrm>
            <a:prstGeom prst="line">
              <a:avLst/>
            </a:prstGeom>
            <a:noFill/>
            <a:ln w="25400" cap="flat" cmpd="sng" algn="ctr">
              <a:solidFill>
                <a:srgbClr val="0070C0"/>
              </a:solidFill>
              <a:prstDash val="solid"/>
              <a:headEnd type="none" w="sm" len="sm"/>
              <a:tailEnd type="none" w="sm" len="sm"/>
            </a:ln>
            <a:effectLst>
              <a:outerShdw blurRad="40000" dist="20000" dir="5400000" rotWithShape="0">
                <a:srgbClr val="000000">
                  <a:alpha val="38000"/>
                </a:srgbClr>
              </a:outerShdw>
            </a:effectLst>
          </p:spPr>
        </p:cxnSp>
        <p:sp>
          <p:nvSpPr>
            <p:cNvPr id="2057" name="TextBox 20"/>
            <p:cNvSpPr txBox="1">
              <a:spLocks noChangeArrowheads="1"/>
            </p:cNvSpPr>
            <p:nvPr userDrawn="1"/>
          </p:nvSpPr>
          <p:spPr bwMode="auto">
            <a:xfrm>
              <a:off x="7086109" y="117499"/>
              <a:ext cx="20572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IN" altLang="en-US" sz="1200" i="1" dirty="0">
                  <a:solidFill>
                    <a:srgbClr val="0070C0"/>
                  </a:solidFill>
                  <a:latin typeface="Bookman Old Style" panose="02050604050505020204" pitchFamily="18" charset="0"/>
                </a:rPr>
                <a:t>Go, Change the World</a:t>
              </a:r>
            </a:p>
          </p:txBody>
        </p:sp>
      </p:grpSp>
    </p:spTree>
    <p:extLst>
      <p:ext uri="{BB962C8B-B14F-4D97-AF65-F5344CB8AC3E}">
        <p14:creationId xmlns:p14="http://schemas.microsoft.com/office/powerpoint/2010/main" val="1619557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5" r:id="rId14"/>
  </p:sldLayoutIdLst>
  <p:hf sldNum="0" hdr="0" ftr="0" dt="0"/>
  <p:txStyles>
    <p:titleStyle>
      <a:lvl1pPr algn="l" defTabSz="685783"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783"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783"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783"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783" rtl="0" eaLnBrk="0" fontAlgn="base" hangingPunct="0">
        <a:lnSpc>
          <a:spcPct val="90000"/>
        </a:lnSpc>
        <a:spcBef>
          <a:spcPct val="0"/>
        </a:spcBef>
        <a:spcAft>
          <a:spcPct val="0"/>
        </a:spcAft>
        <a:defRPr sz="3300">
          <a:solidFill>
            <a:schemeClr val="tx1"/>
          </a:solidFill>
          <a:latin typeface="Calibri Light" pitchFamily="34" charset="0"/>
        </a:defRPr>
      </a:lvl5pPr>
      <a:lvl6pPr marL="457189" algn="l" defTabSz="685783" rtl="0" fontAlgn="base">
        <a:lnSpc>
          <a:spcPct val="90000"/>
        </a:lnSpc>
        <a:spcBef>
          <a:spcPct val="0"/>
        </a:spcBef>
        <a:spcAft>
          <a:spcPct val="0"/>
        </a:spcAft>
        <a:defRPr sz="3300">
          <a:solidFill>
            <a:schemeClr val="tx1"/>
          </a:solidFill>
          <a:latin typeface="Calibri Light" pitchFamily="34" charset="0"/>
        </a:defRPr>
      </a:lvl6pPr>
      <a:lvl7pPr marL="914377" algn="l" defTabSz="685783" rtl="0" fontAlgn="base">
        <a:lnSpc>
          <a:spcPct val="90000"/>
        </a:lnSpc>
        <a:spcBef>
          <a:spcPct val="0"/>
        </a:spcBef>
        <a:spcAft>
          <a:spcPct val="0"/>
        </a:spcAft>
        <a:defRPr sz="3300">
          <a:solidFill>
            <a:schemeClr val="tx1"/>
          </a:solidFill>
          <a:latin typeface="Calibri Light" pitchFamily="34" charset="0"/>
        </a:defRPr>
      </a:lvl7pPr>
      <a:lvl8pPr marL="1371566" algn="l" defTabSz="685783" rtl="0" fontAlgn="base">
        <a:lnSpc>
          <a:spcPct val="90000"/>
        </a:lnSpc>
        <a:spcBef>
          <a:spcPct val="0"/>
        </a:spcBef>
        <a:spcAft>
          <a:spcPct val="0"/>
        </a:spcAft>
        <a:defRPr sz="3300">
          <a:solidFill>
            <a:schemeClr val="tx1"/>
          </a:solidFill>
          <a:latin typeface="Calibri Light" pitchFamily="34" charset="0"/>
        </a:defRPr>
      </a:lvl8pPr>
      <a:lvl9pPr marL="1828754" algn="l" defTabSz="685783" rtl="0" fontAlgn="base">
        <a:lnSpc>
          <a:spcPct val="90000"/>
        </a:lnSpc>
        <a:spcBef>
          <a:spcPct val="0"/>
        </a:spcBef>
        <a:spcAft>
          <a:spcPct val="0"/>
        </a:spcAft>
        <a:defRPr sz="3300">
          <a:solidFill>
            <a:schemeClr val="tx1"/>
          </a:solidFill>
          <a:latin typeface="Calibri Light" pitchFamily="34" charset="0"/>
        </a:defRPr>
      </a:lvl9pPr>
    </p:titleStyle>
    <p:bodyStyle>
      <a:lvl1pPr marL="171446" indent="-171446" algn="l" defTabSz="685783" rtl="0" eaLnBrk="0" fontAlgn="base" hangingPunct="0">
        <a:lnSpc>
          <a:spcPct val="90000"/>
        </a:lnSpc>
        <a:spcBef>
          <a:spcPts val="751"/>
        </a:spcBef>
        <a:spcAft>
          <a:spcPct val="0"/>
        </a:spcAft>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29" indent="-171446" algn="l" defTabSz="685783"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12" indent="-171446" algn="l" defTabSz="68578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image" Target="../media/image11.webp"/><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webp"/><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6.bin"/><Relationship Id="rId1" Type="http://schemas.openxmlformats.org/officeDocument/2006/relationships/slideLayout" Target="../slideLayouts/slideLayout13.xml"/><Relationship Id="rId6" Type="http://schemas.openxmlformats.org/officeDocument/2006/relationships/oleObject" Target="../embeddings/oleObject8.bin"/><Relationship Id="rId5" Type="http://schemas.openxmlformats.org/officeDocument/2006/relationships/image" Target="../media/image15.wmf"/><Relationship Id="rId4" Type="http://schemas.openxmlformats.org/officeDocument/2006/relationships/oleObject" Target="../embeddings/oleObject7.bin"/><Relationship Id="rId9" Type="http://schemas.openxmlformats.org/officeDocument/2006/relationships/image" Target="../media/image17.wmf"/></Relationships>
</file>

<file path=ppt/slides/_rels/slide1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web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5" Type="http://schemas.openxmlformats.org/officeDocument/2006/relationships/image" Target="../media/image31.wmf"/><Relationship Id="rId4" Type="http://schemas.openxmlformats.org/officeDocument/2006/relationships/oleObject" Target="../embeddings/oleObject19.bin"/><Relationship Id="rId9" Type="http://schemas.openxmlformats.org/officeDocument/2006/relationships/image" Target="../media/image33.wmf"/></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sp>
        <p:nvSpPr>
          <p:cNvPr id="7172" name="object 3"/>
          <p:cNvSpPr>
            <a:spLocks/>
          </p:cNvSpPr>
          <p:nvPr/>
        </p:nvSpPr>
        <p:spPr bwMode="auto">
          <a:xfrm>
            <a:off x="-3422" y="9626"/>
            <a:ext cx="5686441" cy="3927659"/>
          </a:xfrm>
          <a:custGeom>
            <a:avLst/>
            <a:gdLst>
              <a:gd name="T0" fmla="*/ 23708288 w 7436484"/>
              <a:gd name="T1" fmla="*/ 0 h 5134610"/>
              <a:gd name="T2" fmla="*/ 0 w 7436484"/>
              <a:gd name="T3" fmla="*/ 0 h 5134610"/>
              <a:gd name="T4" fmla="*/ 0 w 7436484"/>
              <a:gd name="T5" fmla="*/ 16402574 h 5134610"/>
              <a:gd name="T6" fmla="*/ 23708288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IN" sz="1092"/>
          </a:p>
        </p:txBody>
      </p:sp>
      <p:sp>
        <p:nvSpPr>
          <p:cNvPr id="7173" name="object 4"/>
          <p:cNvSpPr>
            <a:spLocks noChangeArrowheads="1"/>
          </p:cNvSpPr>
          <p:nvPr/>
        </p:nvSpPr>
        <p:spPr bwMode="auto">
          <a:xfrm>
            <a:off x="286339" y="252217"/>
            <a:ext cx="1119575" cy="1116687"/>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sz="1092"/>
          </a:p>
        </p:txBody>
      </p:sp>
      <p:sp>
        <p:nvSpPr>
          <p:cNvPr id="7174" name="object 5"/>
          <p:cNvSpPr>
            <a:spLocks noChangeArrowheads="1"/>
          </p:cNvSpPr>
          <p:nvPr/>
        </p:nvSpPr>
        <p:spPr bwMode="auto">
          <a:xfrm>
            <a:off x="3398623" y="810561"/>
            <a:ext cx="88565" cy="89528"/>
          </a:xfrm>
          <a:prstGeom prst="rect">
            <a:avLst/>
          </a:prstGeom>
          <a:blipFill dpi="0" rotWithShape="1">
            <a:blip r:embed="rId3" cstate="print"/>
            <a:srcRect/>
            <a:stretch>
              <a:fillRect/>
            </a:stretch>
          </a:blipFill>
          <a:ln w="9525">
            <a:noFill/>
            <a:miter lim="800000"/>
            <a:headEnd/>
            <a:tailEnd/>
          </a:ln>
        </p:spPr>
        <p:txBody>
          <a:bodyPr lIns="0" tIns="0" rIns="0" bIns="0"/>
          <a:lstStyle/>
          <a:p>
            <a:pPr eaLnBrk="1" hangingPunct="1"/>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774330" y="247404"/>
            <a:ext cx="2064908" cy="287725"/>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4" name="TextBox 3">
            <a:extLst>
              <a:ext uri="{FF2B5EF4-FFF2-40B4-BE49-F238E27FC236}">
                <a16:creationId xmlns:a16="http://schemas.microsoft.com/office/drawing/2014/main" id="{A27C0410-C478-9DC4-B447-A809697F1EA1}"/>
              </a:ext>
            </a:extLst>
          </p:cNvPr>
          <p:cNvSpPr txBox="1"/>
          <p:nvPr/>
        </p:nvSpPr>
        <p:spPr>
          <a:xfrm>
            <a:off x="4651513" y="806616"/>
            <a:ext cx="7254148" cy="1938992"/>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Times New Roman" panose="02020603050405020304" pitchFamily="18" charset="0"/>
              </a:rPr>
              <a:t>ARTIFICIAL INTELLIGENCE AND MACHINE LEARNING</a:t>
            </a:r>
          </a:p>
          <a:p>
            <a:r>
              <a:rPr lang="en-IN" sz="4000" b="1" dirty="0">
                <a:solidFill>
                  <a:schemeClr val="accent1">
                    <a:lumMod val="50000"/>
                  </a:schemeClr>
                </a:solidFill>
                <a:latin typeface="Times New Roman" panose="02020603050405020304" pitchFamily="18" charset="0"/>
                <a:cs typeface="Times New Roman" panose="02020603050405020304" pitchFamily="18" charset="0"/>
              </a:rPr>
              <a:t>(</a:t>
            </a:r>
            <a:r>
              <a:rPr lang="en-US" sz="4000" dirty="0">
                <a:latin typeface="Calibri" panose="020F0502020204030204" pitchFamily="34" charset="0"/>
                <a:ea typeface="Calibri" panose="020F0502020204030204" pitchFamily="34" charset="0"/>
                <a:cs typeface="Times New Roman" panose="02020603050405020304" pitchFamily="18" charset="0"/>
              </a:rPr>
              <a:t>21AI52</a:t>
            </a:r>
            <a:r>
              <a:rPr lang="en-IN" sz="4000" b="1" dirty="0">
                <a:solidFill>
                  <a:schemeClr val="accent1">
                    <a:lumMod val="50000"/>
                  </a:schemeClr>
                </a:solidFill>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C2E10F7D-7C17-8705-8C39-25F9D845A692}"/>
              </a:ext>
            </a:extLst>
          </p:cNvPr>
          <p:cNvSpPr txBox="1"/>
          <p:nvPr/>
        </p:nvSpPr>
        <p:spPr>
          <a:xfrm>
            <a:off x="3487188" y="4797705"/>
            <a:ext cx="5704520" cy="707886"/>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Dr. K. Viswavardhan Reddy </a:t>
            </a:r>
          </a:p>
          <a:p>
            <a:pPr algn="ctr"/>
            <a:r>
              <a:rPr lang="en-IN" sz="2000" dirty="0">
                <a:latin typeface="Times New Roman" panose="02020603050405020304" pitchFamily="18" charset="0"/>
                <a:cs typeface="Times New Roman" panose="02020603050405020304" pitchFamily="18" charset="0"/>
              </a:rPr>
              <a:t>Department Of AIML</a:t>
            </a:r>
          </a:p>
        </p:txBody>
      </p:sp>
      <p:sp>
        <p:nvSpPr>
          <p:cNvPr id="9" name="TextBox 8">
            <a:extLst>
              <a:ext uri="{FF2B5EF4-FFF2-40B4-BE49-F238E27FC236}">
                <a16:creationId xmlns:a16="http://schemas.microsoft.com/office/drawing/2014/main" id="{DC8AAD4A-168C-46D6-A199-DFC8C4B8C93B}"/>
              </a:ext>
            </a:extLst>
          </p:cNvPr>
          <p:cNvSpPr txBox="1"/>
          <p:nvPr/>
        </p:nvSpPr>
        <p:spPr>
          <a:xfrm>
            <a:off x="1195255" y="3136612"/>
            <a:ext cx="10710406" cy="584775"/>
          </a:xfrm>
          <a:prstGeom prst="rect">
            <a:avLst/>
          </a:prstGeom>
          <a:noFill/>
        </p:spPr>
        <p:txBody>
          <a:bodyPr wrap="square" rtlCol="0">
            <a:spAutoFit/>
          </a:bodyPr>
          <a:lstStyle/>
          <a:p>
            <a:pPr algn="ctr"/>
            <a:r>
              <a:rPr lang="en-US" sz="3200" b="1" dirty="0">
                <a:solidFill>
                  <a:schemeClr val="accent1">
                    <a:lumMod val="50000"/>
                  </a:schemeClr>
                </a:solidFill>
                <a:latin typeface="Times New Roman" panose="02020603050405020304" pitchFamily="18" charset="0"/>
                <a:cs typeface="Times New Roman" panose="02020603050405020304" pitchFamily="18" charset="0"/>
              </a:rPr>
              <a:t>Unit 5</a:t>
            </a:r>
            <a:endParaRPr lang="en-IN" sz="32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5">
            <a:extLst>
              <a:ext uri="{FF2B5EF4-FFF2-40B4-BE49-F238E27FC236}">
                <a16:creationId xmlns:a16="http://schemas.microsoft.com/office/drawing/2014/main" id="{06E5BEB2-E8C6-1142-A82C-130964F9BB40}"/>
              </a:ext>
            </a:extLst>
          </p:cNvPr>
          <p:cNvSpPr>
            <a:spLocks noGrp="1"/>
          </p:cNvSpPr>
          <p:nvPr>
            <p:ph type="sldNum" sz="quarter" idx="10"/>
          </p:nvPr>
        </p:nvSpPr>
        <p:spPr bwMode="auto">
          <a:xfrm>
            <a:off x="7239000" y="6477000"/>
            <a:ext cx="1905000" cy="3810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SzTx/>
              <a:buFontTx/>
              <a:buNone/>
            </a:pPr>
            <a:fld id="{CEAD4787-DA7B-F241-8F5F-D413637A261F}" type="slidenum">
              <a:rPr lang="en-US" altLang="en-US" smtClean="0"/>
              <a:pPr/>
              <a:t>10</a:t>
            </a:fld>
            <a:endParaRPr lang="en-US" altLang="en-US" sz="1200"/>
          </a:p>
        </p:txBody>
      </p:sp>
      <p:sp>
        <p:nvSpPr>
          <p:cNvPr id="74754" name="Rectangle 2">
            <a:extLst>
              <a:ext uri="{FF2B5EF4-FFF2-40B4-BE49-F238E27FC236}">
                <a16:creationId xmlns:a16="http://schemas.microsoft.com/office/drawing/2014/main" id="{E5D1477B-796F-F644-829D-B6EE81505CB8}"/>
              </a:ext>
            </a:extLst>
          </p:cNvPr>
          <p:cNvSpPr>
            <a:spLocks noGrp="1" noChangeArrowheads="1"/>
          </p:cNvSpPr>
          <p:nvPr>
            <p:ph type="title"/>
          </p:nvPr>
        </p:nvSpPr>
        <p:spPr/>
        <p:txBody>
          <a:bodyPr/>
          <a:lstStyle/>
          <a:p>
            <a:pPr eaLnBrk="1" hangingPunct="1"/>
            <a:r>
              <a:rPr lang="en-US" altLang="en-US">
                <a:solidFill>
                  <a:srgbClr val="170981"/>
                </a:solidFill>
              </a:rPr>
              <a:t>Similarity and Dissimilarity</a:t>
            </a:r>
          </a:p>
        </p:txBody>
      </p:sp>
      <p:sp>
        <p:nvSpPr>
          <p:cNvPr id="74755" name="Rectangle 3">
            <a:extLst>
              <a:ext uri="{FF2B5EF4-FFF2-40B4-BE49-F238E27FC236}">
                <a16:creationId xmlns:a16="http://schemas.microsoft.com/office/drawing/2014/main" id="{8584B2FA-ED96-CE42-9B06-A08F6267DAA3}"/>
              </a:ext>
            </a:extLst>
          </p:cNvPr>
          <p:cNvSpPr>
            <a:spLocks noGrp="1" noChangeArrowheads="1"/>
          </p:cNvSpPr>
          <p:nvPr>
            <p:ph type="body" idx="1"/>
          </p:nvPr>
        </p:nvSpPr>
        <p:spPr>
          <a:xfrm>
            <a:off x="1828800" y="1295400"/>
            <a:ext cx="8534400" cy="5181600"/>
          </a:xfrm>
        </p:spPr>
        <p:txBody>
          <a:bodyPr/>
          <a:lstStyle/>
          <a:p>
            <a:pPr eaLnBrk="1" hangingPunct="1"/>
            <a:r>
              <a:rPr lang="en-US" altLang="en-US" sz="2400" b="1"/>
              <a:t>Similarity</a:t>
            </a:r>
          </a:p>
          <a:p>
            <a:pPr lvl="1" eaLnBrk="1" hangingPunct="1"/>
            <a:r>
              <a:rPr lang="en-US" altLang="en-US" sz="2400"/>
              <a:t>Numerical measure of how alike two data objects are</a:t>
            </a:r>
          </a:p>
          <a:p>
            <a:pPr lvl="1" eaLnBrk="1" hangingPunct="1"/>
            <a:r>
              <a:rPr lang="en-US" altLang="en-US" sz="2400"/>
              <a:t>Value is higher when objects are more alike</a:t>
            </a:r>
          </a:p>
          <a:p>
            <a:pPr lvl="1" eaLnBrk="1" hangingPunct="1"/>
            <a:r>
              <a:rPr lang="en-US" altLang="en-US" sz="2400"/>
              <a:t>Often falls in the range [0,1]</a:t>
            </a:r>
          </a:p>
          <a:p>
            <a:pPr eaLnBrk="1" hangingPunct="1"/>
            <a:r>
              <a:rPr lang="en-US" altLang="en-US" sz="2400" b="1"/>
              <a:t>Dissimilarity</a:t>
            </a:r>
            <a:r>
              <a:rPr lang="en-US" altLang="en-US" sz="2400"/>
              <a:t> (e.g., distance)</a:t>
            </a:r>
          </a:p>
          <a:p>
            <a:pPr lvl="1" eaLnBrk="1" hangingPunct="1"/>
            <a:r>
              <a:rPr lang="en-US" altLang="en-US" sz="2400"/>
              <a:t>Numerical measure of how different two data objects are</a:t>
            </a:r>
          </a:p>
          <a:p>
            <a:pPr lvl="1" eaLnBrk="1" hangingPunct="1"/>
            <a:r>
              <a:rPr lang="en-US" altLang="en-US" sz="2400"/>
              <a:t>Lower when objects are more alike</a:t>
            </a:r>
          </a:p>
          <a:p>
            <a:pPr lvl="1" eaLnBrk="1" hangingPunct="1"/>
            <a:r>
              <a:rPr lang="en-US" altLang="en-US" sz="2400"/>
              <a:t>Minimum dissimilarity is often 0</a:t>
            </a:r>
          </a:p>
          <a:p>
            <a:pPr lvl="1" eaLnBrk="1" hangingPunct="1"/>
            <a:r>
              <a:rPr lang="en-US" altLang="en-US" sz="2400"/>
              <a:t>Upper limit varies</a:t>
            </a:r>
          </a:p>
          <a:p>
            <a:pPr eaLnBrk="1" hangingPunct="1"/>
            <a:r>
              <a:rPr lang="en-US" altLang="en-US" sz="2400" b="1"/>
              <a:t>Proximity</a:t>
            </a:r>
            <a:r>
              <a:rPr lang="en-US" altLang="en-US" sz="2400"/>
              <a:t> refers to a similarity or dissimilarity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021541" y="0"/>
            <a:ext cx="5126038" cy="609600"/>
          </a:xfrm>
        </p:spPr>
        <p:txBody>
          <a:bodyPr>
            <a:normAutofit/>
          </a:bodyPr>
          <a:lstStyle/>
          <a:p>
            <a:pPr eaLnBrk="1" hangingPunct="1"/>
            <a:r>
              <a:rPr lang="en-US" altLang="en-US" dirty="0">
                <a:solidFill>
                  <a:srgbClr val="002060"/>
                </a:solidFill>
              </a:rPr>
              <a:t>Data Structures</a:t>
            </a:r>
          </a:p>
        </p:txBody>
      </p:sp>
      <p:sp>
        <p:nvSpPr>
          <p:cNvPr id="10243" name="Rectangle 3"/>
          <p:cNvSpPr>
            <a:spLocks noGrp="1" noChangeArrowheads="1"/>
          </p:cNvSpPr>
          <p:nvPr>
            <p:ph idx="1"/>
          </p:nvPr>
        </p:nvSpPr>
        <p:spPr>
          <a:xfrm>
            <a:off x="91441" y="718497"/>
            <a:ext cx="12009120" cy="5867030"/>
          </a:xfrm>
        </p:spPr>
        <p:txBody>
          <a:bodyPr/>
          <a:lstStyle/>
          <a:p>
            <a:pPr eaLnBrk="1" hangingPunct="1"/>
            <a:r>
              <a:rPr lang="en-US" altLang="en-US" dirty="0"/>
              <a:t>Data matrix : Object by variable structure</a:t>
            </a:r>
          </a:p>
          <a:p>
            <a:pPr lvl="1" eaLnBrk="1" hangingPunct="1"/>
            <a:r>
              <a:rPr lang="en-US" altLang="en-US" dirty="0"/>
              <a:t>(two modes)</a:t>
            </a:r>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Dissimilarity matrix: object by object </a:t>
            </a:r>
          </a:p>
          <a:p>
            <a:pPr lvl="1" eaLnBrk="1" hangingPunct="1"/>
            <a:r>
              <a:rPr lang="en-US" altLang="en-US" dirty="0"/>
              <a:t>(one mode)</a:t>
            </a:r>
          </a:p>
        </p:txBody>
      </p:sp>
      <p:graphicFrame>
        <p:nvGraphicFramePr>
          <p:cNvPr id="10244" name="Object 4"/>
          <p:cNvGraphicFramePr>
            <a:graphicFrameLocks noChangeAspect="1"/>
          </p:cNvGraphicFramePr>
          <p:nvPr>
            <p:extLst>
              <p:ext uri="{D42A27DB-BD31-4B8C-83A1-F6EECF244321}">
                <p14:modId xmlns:p14="http://schemas.microsoft.com/office/powerpoint/2010/main" val="1089942050"/>
              </p:ext>
            </p:extLst>
          </p:nvPr>
        </p:nvGraphicFramePr>
        <p:xfrm>
          <a:off x="286328" y="1582538"/>
          <a:ext cx="1609849" cy="1060963"/>
        </p:xfrm>
        <a:graphic>
          <a:graphicData uri="http://schemas.openxmlformats.org/presentationml/2006/ole">
            <mc:AlternateContent xmlns:mc="http://schemas.openxmlformats.org/markup-compatibility/2006">
              <mc:Choice xmlns:v="urn:schemas-microsoft-com:vml" Requires="v">
                <p:oleObj name="Equation" r:id="rId2" imgW="1778000" imgH="1244600" progId="Equation.3">
                  <p:embed/>
                </p:oleObj>
              </mc:Choice>
              <mc:Fallback>
                <p:oleObj name="Equation" r:id="rId2" imgW="1778000" imgH="1244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328" y="1582538"/>
                        <a:ext cx="1609849" cy="1060963"/>
                      </a:xfrm>
                      <a:prstGeom prst="rect">
                        <a:avLst/>
                      </a:prstGeom>
                      <a:noFill/>
                      <a:ln>
                        <a:noFill/>
                      </a:ln>
                      <a:effectLst/>
                    </p:spPr>
                  </p:pic>
                </p:oleObj>
              </mc:Fallback>
            </mc:AlternateContent>
          </a:graphicData>
        </a:graphic>
      </p:graphicFrame>
      <p:graphicFrame>
        <p:nvGraphicFramePr>
          <p:cNvPr id="10245" name="Object 5"/>
          <p:cNvGraphicFramePr>
            <a:graphicFrameLocks noChangeAspect="1"/>
          </p:cNvGraphicFramePr>
          <p:nvPr>
            <p:extLst>
              <p:ext uri="{D42A27DB-BD31-4B8C-83A1-F6EECF244321}">
                <p14:modId xmlns:p14="http://schemas.microsoft.com/office/powerpoint/2010/main" val="1683014133"/>
              </p:ext>
            </p:extLst>
          </p:nvPr>
        </p:nvGraphicFramePr>
        <p:xfrm>
          <a:off x="286328" y="3818792"/>
          <a:ext cx="1846639" cy="1060963"/>
        </p:xfrm>
        <a:graphic>
          <a:graphicData uri="http://schemas.openxmlformats.org/presentationml/2006/ole">
            <mc:AlternateContent xmlns:mc="http://schemas.openxmlformats.org/markup-compatibility/2006">
              <mc:Choice xmlns:v="urn:schemas-microsoft-com:vml" Requires="v">
                <p:oleObj name="Equation" r:id="rId4" imgW="1828800" imgH="1143000" progId="Equation.3">
                  <p:embed/>
                </p:oleObj>
              </mc:Choice>
              <mc:Fallback>
                <p:oleObj name="Equation" r:id="rId4" imgW="1828800" imgH="1143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328" y="3818792"/>
                        <a:ext cx="1846639" cy="1060963"/>
                      </a:xfrm>
                      <a:prstGeom prst="rect">
                        <a:avLst/>
                      </a:prstGeom>
                      <a:noFill/>
                      <a:ln>
                        <a:noFill/>
                      </a:ln>
                      <a:effectLst/>
                    </p:spPr>
                  </p:pic>
                </p:oleObj>
              </mc:Fallback>
            </mc:AlternateContent>
          </a:graphicData>
        </a:graphic>
      </p:graphicFrame>
      <p:sp>
        <p:nvSpPr>
          <p:cNvPr id="3" name="TextBox 2">
            <a:extLst>
              <a:ext uri="{FF2B5EF4-FFF2-40B4-BE49-F238E27FC236}">
                <a16:creationId xmlns:a16="http://schemas.microsoft.com/office/drawing/2014/main" id="{00CBF943-7C90-6B7E-7580-18F951EAB770}"/>
              </a:ext>
            </a:extLst>
          </p:cNvPr>
          <p:cNvSpPr txBox="1"/>
          <p:nvPr/>
        </p:nvSpPr>
        <p:spPr>
          <a:xfrm>
            <a:off x="5827463" y="718497"/>
            <a:ext cx="6189044" cy="2308324"/>
          </a:xfrm>
          <a:prstGeom prst="rect">
            <a:avLst/>
          </a:prstGeom>
          <a:noFill/>
        </p:spPr>
        <p:txBody>
          <a:bodyPr wrap="square">
            <a:spAutoFit/>
          </a:bodyPr>
          <a:lstStyle/>
          <a:p>
            <a:pPr algn="just"/>
            <a:r>
              <a:rPr lang="en-US" sz="2400" b="1" dirty="0"/>
              <a:t>This represents n objects, such as persons, with p variables (also called measurements or attributes), such as age, height, weight, gender, race and so on. The structure is in the form of a relational table, or n-by-p matrix (n objects x p variables)</a:t>
            </a:r>
            <a:endParaRPr lang="en-IN" sz="2400" dirty="0"/>
          </a:p>
        </p:txBody>
      </p:sp>
      <p:sp>
        <p:nvSpPr>
          <p:cNvPr id="5" name="TextBox 4">
            <a:extLst>
              <a:ext uri="{FF2B5EF4-FFF2-40B4-BE49-F238E27FC236}">
                <a16:creationId xmlns:a16="http://schemas.microsoft.com/office/drawing/2014/main" id="{65DD331A-6A8D-44B7-48EC-2096A67C7662}"/>
              </a:ext>
            </a:extLst>
          </p:cNvPr>
          <p:cNvSpPr txBox="1"/>
          <p:nvPr/>
        </p:nvSpPr>
        <p:spPr>
          <a:xfrm>
            <a:off x="91439" y="5143474"/>
            <a:ext cx="3094523" cy="1200329"/>
          </a:xfrm>
          <a:prstGeom prst="rect">
            <a:avLst/>
          </a:prstGeom>
          <a:noFill/>
        </p:spPr>
        <p:txBody>
          <a:bodyPr wrap="square">
            <a:spAutoFit/>
          </a:bodyPr>
          <a:lstStyle/>
          <a:p>
            <a:pPr algn="just"/>
            <a:r>
              <a:rPr lang="en-US" b="1" dirty="0"/>
              <a:t>This is also called as one mode matrix since the rows and columns of this represent the same entity.</a:t>
            </a:r>
            <a:endParaRPr lang="en-IN" dirty="0"/>
          </a:p>
        </p:txBody>
      </p:sp>
      <p:sp>
        <p:nvSpPr>
          <p:cNvPr id="6" name="TextBox 5">
            <a:extLst>
              <a:ext uri="{FF2B5EF4-FFF2-40B4-BE49-F238E27FC236}">
                <a16:creationId xmlns:a16="http://schemas.microsoft.com/office/drawing/2014/main" id="{02E3AB40-C7BB-CA71-45CD-08388C49C1C8}"/>
              </a:ext>
            </a:extLst>
          </p:cNvPr>
          <p:cNvSpPr txBox="1"/>
          <p:nvPr/>
        </p:nvSpPr>
        <p:spPr>
          <a:xfrm>
            <a:off x="3801979" y="3282680"/>
            <a:ext cx="829858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t>This stores a collection of proximities that are available for all pairs of n objects. </a:t>
            </a:r>
          </a:p>
          <a:p>
            <a:pPr marL="342900" indent="-342900" algn="just">
              <a:buFont typeface="Arial" panose="020B0604020202020204" pitchFamily="34" charset="0"/>
              <a:buChar char="•"/>
            </a:pPr>
            <a:endParaRPr lang="en-US" sz="2000" b="1" dirty="0"/>
          </a:p>
          <a:p>
            <a:pPr marL="342900" indent="-342900" algn="just">
              <a:buFont typeface="Arial" panose="020B0604020202020204" pitchFamily="34" charset="0"/>
              <a:buChar char="•"/>
            </a:pPr>
            <a:r>
              <a:rPr lang="en-US" sz="2000" b="1" dirty="0"/>
              <a:t>It is often represented by a n — by — n table, where d(</a:t>
            </a:r>
            <a:r>
              <a:rPr lang="en-US" sz="2000" b="1" dirty="0" err="1"/>
              <a:t>i,j</a:t>
            </a:r>
            <a:r>
              <a:rPr lang="en-US" sz="2000" b="1" dirty="0"/>
              <a:t>) is the measured difference or dissimilarity between objects </a:t>
            </a:r>
            <a:r>
              <a:rPr lang="en-US" sz="2000" b="1" dirty="0" err="1"/>
              <a:t>i</a:t>
            </a:r>
            <a:r>
              <a:rPr lang="en-US" sz="2000" b="1" dirty="0"/>
              <a:t> and j. </a:t>
            </a:r>
          </a:p>
          <a:p>
            <a:pPr marL="342900" indent="-342900" algn="just">
              <a:buFont typeface="Arial" panose="020B0604020202020204" pitchFamily="34" charset="0"/>
              <a:buChar char="•"/>
            </a:pPr>
            <a:endParaRPr lang="en-US" sz="2000" b="1" dirty="0"/>
          </a:p>
          <a:p>
            <a:pPr marL="342900" indent="-342900" algn="just">
              <a:buFont typeface="Arial" panose="020B0604020202020204" pitchFamily="34" charset="0"/>
              <a:buChar char="•"/>
            </a:pPr>
            <a:r>
              <a:rPr lang="en-US" sz="2000" b="1" dirty="0"/>
              <a:t>In general, d(</a:t>
            </a:r>
            <a:r>
              <a:rPr lang="en-US" sz="2000" b="1" dirty="0" err="1"/>
              <a:t>i,j</a:t>
            </a:r>
            <a:r>
              <a:rPr lang="en-US" sz="2000" b="1" dirty="0"/>
              <a:t>) is a non-negative number that is close to 0 when objects </a:t>
            </a:r>
            <a:r>
              <a:rPr lang="en-US" sz="2000" b="1" dirty="0" err="1"/>
              <a:t>i</a:t>
            </a:r>
            <a:r>
              <a:rPr lang="en-US" sz="2000" b="1" dirty="0"/>
              <a:t> and j are higher similar or “near” each other and becomes larger the more they differ. </a:t>
            </a:r>
          </a:p>
          <a:p>
            <a:pPr marL="342900" indent="-342900" algn="just">
              <a:buFont typeface="Arial" panose="020B0604020202020204" pitchFamily="34" charset="0"/>
              <a:buChar char="•"/>
            </a:pPr>
            <a:endParaRPr lang="en-US" sz="2000" b="1" dirty="0"/>
          </a:p>
          <a:p>
            <a:pPr marL="342900" indent="-342900" algn="just">
              <a:buFont typeface="Arial" panose="020B0604020202020204" pitchFamily="34" charset="0"/>
              <a:buChar char="•"/>
            </a:pPr>
            <a:r>
              <a:rPr lang="en-US" sz="2000" b="1" dirty="0"/>
              <a:t>Since d(</a:t>
            </a:r>
            <a:r>
              <a:rPr lang="en-US" sz="2000" b="1" dirty="0" err="1"/>
              <a:t>i,j</a:t>
            </a:r>
            <a:r>
              <a:rPr lang="en-US" sz="2000" b="1" dirty="0"/>
              <a:t>) = d(</a:t>
            </a:r>
            <a:r>
              <a:rPr lang="en-US" sz="2000" b="1" dirty="0" err="1"/>
              <a:t>j,i</a:t>
            </a:r>
            <a:r>
              <a:rPr lang="en-US" sz="2000" b="1" dirty="0"/>
              <a:t>) and d(</a:t>
            </a:r>
            <a:r>
              <a:rPr lang="en-US" sz="2000" b="1" dirty="0" err="1"/>
              <a:t>i,i</a:t>
            </a:r>
            <a:r>
              <a:rPr lang="en-US" sz="2000" b="1" dirty="0"/>
              <a:t>) =0</a:t>
            </a:r>
            <a:endParaRPr lang="en-IN" sz="2000" dirty="0"/>
          </a:p>
        </p:txBody>
      </p:sp>
    </p:spTree>
    <p:extLst>
      <p:ext uri="{BB962C8B-B14F-4D97-AF65-F5344CB8AC3E}">
        <p14:creationId xmlns:p14="http://schemas.microsoft.com/office/powerpoint/2010/main" val="246573751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819370" y="103935"/>
            <a:ext cx="7297737" cy="442912"/>
          </a:xfrm>
          <a:noFill/>
        </p:spPr>
        <p:txBody>
          <a:bodyPr vert="horz" lIns="92075" tIns="46038" rIns="92075" bIns="46038" rtlCol="0" anchor="ctr">
            <a:normAutofit fontScale="90000"/>
          </a:bodyPr>
          <a:lstStyle/>
          <a:p>
            <a:pPr eaLnBrk="1" hangingPunct="1"/>
            <a:r>
              <a:rPr lang="en-US" altLang="en-US" dirty="0">
                <a:solidFill>
                  <a:srgbClr val="002060"/>
                </a:solidFill>
              </a:rPr>
              <a:t>Type of data in clustering analysis</a:t>
            </a:r>
          </a:p>
        </p:txBody>
      </p:sp>
      <p:sp>
        <p:nvSpPr>
          <p:cNvPr id="11267" name="Rectangle 3"/>
          <p:cNvSpPr>
            <a:spLocks noGrp="1" noChangeArrowheads="1"/>
          </p:cNvSpPr>
          <p:nvPr>
            <p:ph idx="1"/>
          </p:nvPr>
        </p:nvSpPr>
        <p:spPr>
          <a:xfrm>
            <a:off x="1984375" y="1219200"/>
            <a:ext cx="8223250" cy="4876800"/>
          </a:xfrm>
          <a:noFill/>
        </p:spPr>
        <p:txBody>
          <a:bodyPr vert="horz" lIns="92075" tIns="46038" rIns="92075" bIns="46038" rtlCol="0">
            <a:normAutofit/>
          </a:bodyPr>
          <a:lstStyle/>
          <a:p>
            <a:pPr eaLnBrk="1" hangingPunct="1">
              <a:lnSpc>
                <a:spcPct val="200000"/>
              </a:lnSpc>
            </a:pPr>
            <a:r>
              <a:rPr lang="en-US" altLang="en-US" sz="2400" u="sng" dirty="0"/>
              <a:t>Interval-scaled variables</a:t>
            </a:r>
          </a:p>
          <a:p>
            <a:pPr eaLnBrk="1" hangingPunct="1">
              <a:lnSpc>
                <a:spcPct val="200000"/>
              </a:lnSpc>
            </a:pPr>
            <a:r>
              <a:rPr lang="en-US" altLang="en-US" sz="2400" u="sng" dirty="0"/>
              <a:t>Binary variables</a:t>
            </a:r>
          </a:p>
          <a:p>
            <a:pPr eaLnBrk="1" hangingPunct="1">
              <a:lnSpc>
                <a:spcPct val="200000"/>
              </a:lnSpc>
            </a:pPr>
            <a:r>
              <a:rPr lang="en-US" altLang="en-US" sz="2400" u="sng" dirty="0"/>
              <a:t>Nominal, ordinal, and ratio variables</a:t>
            </a:r>
          </a:p>
          <a:p>
            <a:pPr eaLnBrk="1" hangingPunct="1">
              <a:lnSpc>
                <a:spcPct val="200000"/>
              </a:lnSpc>
            </a:pPr>
            <a:r>
              <a:rPr lang="en-US" altLang="en-US" sz="2400" u="sng" dirty="0"/>
              <a:t>Variables of mixed types</a:t>
            </a:r>
            <a:endParaRPr lang="en-US" altLang="en-US" sz="2400" dirty="0"/>
          </a:p>
        </p:txBody>
      </p:sp>
    </p:spTree>
    <p:extLst>
      <p:ext uri="{BB962C8B-B14F-4D97-AF65-F5344CB8AC3E}">
        <p14:creationId xmlns:p14="http://schemas.microsoft.com/office/powerpoint/2010/main" val="45115036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0064" y="171170"/>
            <a:ext cx="7297737" cy="442912"/>
          </a:xfrm>
          <a:noFill/>
        </p:spPr>
        <p:txBody>
          <a:bodyPr vert="horz" lIns="92075" tIns="46038" rIns="92075" bIns="46038" rtlCol="0" anchor="ctr">
            <a:normAutofit fontScale="90000"/>
          </a:bodyPr>
          <a:lstStyle/>
          <a:p>
            <a:pPr eaLnBrk="1" hangingPunct="1"/>
            <a:r>
              <a:rPr lang="en-US" altLang="en-US" dirty="0">
                <a:solidFill>
                  <a:srgbClr val="002060"/>
                </a:solidFill>
              </a:rPr>
              <a:t>Interval-valued variables</a:t>
            </a:r>
          </a:p>
        </p:txBody>
      </p:sp>
      <p:sp>
        <p:nvSpPr>
          <p:cNvPr id="12291" name="Rectangle 3"/>
          <p:cNvSpPr>
            <a:spLocks noGrp="1" noChangeArrowheads="1"/>
          </p:cNvSpPr>
          <p:nvPr>
            <p:ph idx="1"/>
          </p:nvPr>
        </p:nvSpPr>
        <p:spPr>
          <a:xfrm>
            <a:off x="192505" y="614082"/>
            <a:ext cx="11877575" cy="6072748"/>
          </a:xfrm>
          <a:noFill/>
        </p:spPr>
        <p:txBody>
          <a:bodyPr vert="horz" lIns="92075" tIns="46038" rIns="92075" bIns="46038" rtlCol="0">
            <a:normAutofit/>
          </a:bodyPr>
          <a:lstStyle/>
          <a:p>
            <a:pPr algn="just" eaLnBrk="1" hangingPunct="1">
              <a:lnSpc>
                <a:spcPct val="140000"/>
              </a:lnSpc>
            </a:pPr>
            <a:r>
              <a:rPr lang="en-US" sz="2000" dirty="0">
                <a:effectLst/>
              </a:rPr>
              <a:t>Interval-scaled variables are continuous measurements of a roughly linear scale.</a:t>
            </a:r>
          </a:p>
          <a:p>
            <a:pPr algn="just" eaLnBrk="1" hangingPunct="1">
              <a:lnSpc>
                <a:spcPct val="140000"/>
              </a:lnSpc>
            </a:pPr>
            <a:endParaRPr lang="en-US" sz="2000" dirty="0"/>
          </a:p>
          <a:p>
            <a:pPr algn="just" eaLnBrk="1" hangingPunct="1">
              <a:lnSpc>
                <a:spcPct val="140000"/>
              </a:lnSpc>
            </a:pPr>
            <a:r>
              <a:rPr lang="en-US" sz="2000" dirty="0">
                <a:effectLst/>
              </a:rPr>
              <a:t>Typical examples include </a:t>
            </a:r>
            <a:r>
              <a:rPr lang="en-US" sz="2000" dirty="0">
                <a:solidFill>
                  <a:srgbClr val="FF0000"/>
                </a:solidFill>
                <a:effectLst/>
              </a:rPr>
              <a:t>weight and height</a:t>
            </a:r>
            <a:r>
              <a:rPr lang="en-US" sz="2000" dirty="0">
                <a:effectLst/>
              </a:rPr>
              <a:t>, latitude and longitude coordinates (e.g., when clustering houses), and weather temperature.</a:t>
            </a:r>
          </a:p>
          <a:p>
            <a:pPr marL="0" indent="0" algn="just" eaLnBrk="1" hangingPunct="1">
              <a:lnSpc>
                <a:spcPct val="140000"/>
              </a:lnSpc>
              <a:buNone/>
            </a:pPr>
            <a:endParaRPr lang="en-US" sz="2000" dirty="0">
              <a:effectLst/>
            </a:endParaRPr>
          </a:p>
          <a:p>
            <a:pPr algn="just" eaLnBrk="1" hangingPunct="1">
              <a:lnSpc>
                <a:spcPct val="140000"/>
              </a:lnSpc>
            </a:pPr>
            <a:r>
              <a:rPr lang="en-US" sz="2000" dirty="0"/>
              <a:t>The </a:t>
            </a:r>
            <a:r>
              <a:rPr lang="en-US" sz="2000" dirty="0">
                <a:solidFill>
                  <a:srgbClr val="FF0000"/>
                </a:solidFill>
              </a:rPr>
              <a:t>measurement unit used can affect the clustering analysis</a:t>
            </a:r>
            <a:r>
              <a:rPr lang="en-US" sz="2000" dirty="0"/>
              <a:t>. </a:t>
            </a:r>
          </a:p>
          <a:p>
            <a:pPr marL="0" indent="0" algn="just" eaLnBrk="1" hangingPunct="1">
              <a:lnSpc>
                <a:spcPct val="140000"/>
              </a:lnSpc>
              <a:buNone/>
            </a:pPr>
            <a:endParaRPr lang="en-US" sz="2000" dirty="0"/>
          </a:p>
          <a:p>
            <a:pPr marL="171446" lvl="1" algn="just" eaLnBrk="1" hangingPunct="1">
              <a:lnSpc>
                <a:spcPct val="140000"/>
              </a:lnSpc>
              <a:spcBef>
                <a:spcPts val="751"/>
              </a:spcBef>
            </a:pPr>
            <a:r>
              <a:rPr lang="en-US" sz="2000" dirty="0"/>
              <a:t>For example, changing measurement units from meters to inches for height, or from kilograms to pounds for weight, may lead to a very different clustering structure.</a:t>
            </a:r>
          </a:p>
          <a:p>
            <a:pPr marL="0" lvl="1" indent="0" algn="just" eaLnBrk="1" hangingPunct="1">
              <a:lnSpc>
                <a:spcPct val="140000"/>
              </a:lnSpc>
              <a:spcBef>
                <a:spcPts val="751"/>
              </a:spcBef>
              <a:buNone/>
            </a:pPr>
            <a:endParaRPr lang="en-US" sz="2000" dirty="0"/>
          </a:p>
          <a:p>
            <a:pPr marL="171446" lvl="1" algn="just" eaLnBrk="1" hangingPunct="1">
              <a:lnSpc>
                <a:spcPct val="140000"/>
              </a:lnSpc>
              <a:spcBef>
                <a:spcPts val="751"/>
              </a:spcBef>
            </a:pPr>
            <a:r>
              <a:rPr lang="en-US" sz="2000" dirty="0"/>
              <a:t>To help avoid dependence on the choice of measurement units, the data should be </a:t>
            </a:r>
            <a:r>
              <a:rPr lang="en-US" sz="2000" dirty="0">
                <a:solidFill>
                  <a:srgbClr val="FF0000"/>
                </a:solidFill>
              </a:rPr>
              <a:t>standardized</a:t>
            </a:r>
            <a:r>
              <a:rPr lang="en-US" sz="2000" dirty="0"/>
              <a:t>. Standardizing measurements attempts to give </a:t>
            </a:r>
            <a:r>
              <a:rPr lang="en-US" sz="2000" dirty="0">
                <a:solidFill>
                  <a:srgbClr val="FF0000"/>
                </a:solidFill>
              </a:rPr>
              <a:t>all variables an equal weight</a:t>
            </a:r>
            <a:r>
              <a:rPr lang="en-US" sz="2000" dirty="0"/>
              <a:t>.</a:t>
            </a:r>
          </a:p>
        </p:txBody>
      </p:sp>
    </p:spTree>
    <p:extLst>
      <p:ext uri="{BB962C8B-B14F-4D97-AF65-F5344CB8AC3E}">
        <p14:creationId xmlns:p14="http://schemas.microsoft.com/office/powerpoint/2010/main" val="95543306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0064" y="171170"/>
            <a:ext cx="7297737" cy="442912"/>
          </a:xfrm>
          <a:noFill/>
        </p:spPr>
        <p:txBody>
          <a:bodyPr vert="horz" lIns="92075" tIns="46038" rIns="92075" bIns="46038" rtlCol="0" anchor="ctr">
            <a:normAutofit fontScale="90000"/>
          </a:bodyPr>
          <a:lstStyle/>
          <a:p>
            <a:pPr eaLnBrk="1" hangingPunct="1"/>
            <a:r>
              <a:rPr lang="en-US" altLang="en-US" dirty="0">
                <a:solidFill>
                  <a:srgbClr val="002060"/>
                </a:solidFill>
              </a:rPr>
              <a:t>Interval-valued variables</a:t>
            </a:r>
          </a:p>
        </p:txBody>
      </p:sp>
      <p:sp>
        <p:nvSpPr>
          <p:cNvPr id="2" name="Rectangle 3">
            <a:extLst>
              <a:ext uri="{FF2B5EF4-FFF2-40B4-BE49-F238E27FC236}">
                <a16:creationId xmlns:a16="http://schemas.microsoft.com/office/drawing/2014/main" id="{C79350AF-7EA0-7BB2-5D0D-EBBCF6F50FDD}"/>
              </a:ext>
            </a:extLst>
          </p:cNvPr>
          <p:cNvSpPr txBox="1">
            <a:spLocks noChangeArrowheads="1"/>
          </p:cNvSpPr>
          <p:nvPr/>
        </p:nvSpPr>
        <p:spPr bwMode="auto">
          <a:xfrm>
            <a:off x="374583" y="901566"/>
            <a:ext cx="11628120" cy="563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rtlCol="0" anchor="t" anchorCtr="0" compatLnSpc="1">
            <a:prstTxWarp prst="textNoShape">
              <a:avLst/>
            </a:prstTxWarp>
            <a:normAutofit/>
          </a:bodyPr>
          <a:lstStyle>
            <a:lvl1pPr marL="171446" indent="-171446" algn="l" defTabSz="685783" rtl="0" eaLnBrk="0" fontAlgn="base" hangingPunct="0">
              <a:lnSpc>
                <a:spcPct val="90000"/>
              </a:lnSpc>
              <a:spcBef>
                <a:spcPts val="751"/>
              </a:spcBef>
              <a:spcAft>
                <a:spcPct val="0"/>
              </a:spcAft>
              <a:buFont typeface="Arial" panose="020B0604020202020204" pitchFamily="34" charset="0"/>
              <a:buChar char="•"/>
              <a:defRPr sz="2100" kern="1200">
                <a:solidFill>
                  <a:srgbClr val="002060"/>
                </a:solidFill>
                <a:latin typeface="Trebuchet MS" panose="020B0603020202020204" pitchFamily="34" charset="0"/>
                <a:ea typeface="+mn-ea"/>
                <a:cs typeface="+mn-cs"/>
              </a:defRPr>
            </a:lvl1pPr>
            <a:lvl2pPr marL="514338" indent="-171446" algn="l" defTabSz="685783" rtl="0" eaLnBrk="0" fontAlgn="base" hangingPunct="0">
              <a:lnSpc>
                <a:spcPct val="90000"/>
              </a:lnSpc>
              <a:spcBef>
                <a:spcPts val="375"/>
              </a:spcBef>
              <a:spcAft>
                <a:spcPct val="0"/>
              </a:spcAft>
              <a:buFont typeface="Arial" panose="020B0604020202020204" pitchFamily="34" charset="0"/>
              <a:buChar char="•"/>
              <a:defRPr sz="2800" kern="1200">
                <a:solidFill>
                  <a:srgbClr val="002060"/>
                </a:solidFill>
                <a:latin typeface="Trebuchet MS" panose="020B0603020202020204" pitchFamily="34" charset="0"/>
                <a:ea typeface="+mn-ea"/>
                <a:cs typeface="+mn-cs"/>
              </a:defRPr>
            </a:lvl2pPr>
            <a:lvl3pPr marL="857229" indent="-171446" algn="l" defTabSz="685783" rtl="0" eaLnBrk="0" fontAlgn="base" hangingPunct="0">
              <a:lnSpc>
                <a:spcPct val="90000"/>
              </a:lnSpc>
              <a:spcBef>
                <a:spcPts val="375"/>
              </a:spcBef>
              <a:spcAft>
                <a:spcPct val="0"/>
              </a:spcAft>
              <a:buFont typeface="Arial" panose="020B0604020202020204" pitchFamily="34" charset="0"/>
              <a:buChar char="•"/>
              <a:defRPr sz="1500" kern="1200">
                <a:solidFill>
                  <a:srgbClr val="002060"/>
                </a:solidFill>
                <a:latin typeface="Trebuchet MS" panose="020B0603020202020204" pitchFamily="34" charset="0"/>
                <a:ea typeface="+mn-ea"/>
                <a:cs typeface="+mn-cs"/>
              </a:defRPr>
            </a:lvl3pPr>
            <a:lvl4pPr marL="1200121" indent="-171446" algn="l" defTabSz="685783" rtl="0" eaLnBrk="0" fontAlgn="base" hangingPunct="0">
              <a:lnSpc>
                <a:spcPct val="90000"/>
              </a:lnSpc>
              <a:spcBef>
                <a:spcPts val="375"/>
              </a:spcBef>
              <a:spcAft>
                <a:spcPct val="0"/>
              </a:spcAft>
              <a:buFont typeface="Arial" panose="020B0604020202020204" pitchFamily="34" charset="0"/>
              <a:buChar char="•"/>
              <a:defRPr sz="1300" kern="1200">
                <a:solidFill>
                  <a:srgbClr val="002060"/>
                </a:solidFill>
                <a:latin typeface="Trebuchet MS" panose="020B0603020202020204" pitchFamily="34" charset="0"/>
                <a:ea typeface="+mn-ea"/>
                <a:cs typeface="+mn-cs"/>
              </a:defRPr>
            </a:lvl4pPr>
            <a:lvl5pPr marL="1543012" indent="-171446" algn="l" defTabSz="685783" rtl="0" eaLnBrk="0" fontAlgn="base" hangingPunct="0">
              <a:lnSpc>
                <a:spcPct val="90000"/>
              </a:lnSpc>
              <a:spcBef>
                <a:spcPts val="375"/>
              </a:spcBef>
              <a:spcAft>
                <a:spcPct val="0"/>
              </a:spcAft>
              <a:buFont typeface="Arial" panose="020B0604020202020204" pitchFamily="34" charset="0"/>
              <a:buChar char="•"/>
              <a:defRPr sz="1300" kern="1200">
                <a:solidFill>
                  <a:srgbClr val="002060"/>
                </a:solidFill>
                <a:latin typeface="Trebuchet MS" panose="020B0603020202020204" pitchFamily="34" charset="0"/>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algn="just" eaLnBrk="1" hangingPunct="1">
              <a:lnSpc>
                <a:spcPct val="140000"/>
              </a:lnSpc>
            </a:pPr>
            <a:r>
              <a:rPr lang="en-US" altLang="en-US" sz="2000" dirty="0"/>
              <a:t>Standardize data</a:t>
            </a:r>
          </a:p>
          <a:p>
            <a:pPr lvl="1" algn="just" eaLnBrk="1" hangingPunct="1">
              <a:lnSpc>
                <a:spcPct val="140000"/>
              </a:lnSpc>
            </a:pPr>
            <a:r>
              <a:rPr lang="en-US" altLang="en-US" sz="2000" dirty="0"/>
              <a:t>Calculate the mean absolute deviation:</a:t>
            </a:r>
          </a:p>
          <a:p>
            <a:pPr lvl="1" algn="just" eaLnBrk="1" hangingPunct="1">
              <a:lnSpc>
                <a:spcPct val="140000"/>
              </a:lnSpc>
            </a:pPr>
            <a:endParaRPr lang="en-US" altLang="en-US" sz="2000" dirty="0"/>
          </a:p>
          <a:p>
            <a:pPr algn="just" eaLnBrk="1" hangingPunct="1">
              <a:lnSpc>
                <a:spcPct val="140000"/>
              </a:lnSpc>
            </a:pPr>
            <a:endParaRPr lang="en-US" altLang="en-US" sz="2000" dirty="0"/>
          </a:p>
          <a:p>
            <a:pPr lvl="1" algn="just" eaLnBrk="1" hangingPunct="1">
              <a:lnSpc>
                <a:spcPct val="140000"/>
              </a:lnSpc>
              <a:buFont typeface="Wingdings" pitchFamily="2" charset="2"/>
              <a:buNone/>
            </a:pPr>
            <a:r>
              <a:rPr lang="en-US" altLang="en-US" sz="2000" dirty="0"/>
              <a:t>      where</a:t>
            </a:r>
          </a:p>
          <a:p>
            <a:pPr lvl="1" algn="just" eaLnBrk="1" hangingPunct="1">
              <a:lnSpc>
                <a:spcPct val="140000"/>
              </a:lnSpc>
              <a:buFont typeface="Wingdings" pitchFamily="2" charset="2"/>
              <a:buNone/>
            </a:pPr>
            <a:endParaRPr lang="en-US" altLang="en-US" sz="2000" dirty="0"/>
          </a:p>
          <a:p>
            <a:pPr lvl="1" algn="just" eaLnBrk="1" hangingPunct="1">
              <a:lnSpc>
                <a:spcPct val="140000"/>
              </a:lnSpc>
            </a:pPr>
            <a:r>
              <a:rPr lang="en-US" altLang="en-US" sz="2000" dirty="0"/>
              <a:t>Calculate the standardized measurement (</a:t>
            </a:r>
            <a:r>
              <a:rPr lang="en-US" altLang="en-US" sz="2000" i="1" dirty="0"/>
              <a:t>z-score</a:t>
            </a:r>
            <a:r>
              <a:rPr lang="en-US" altLang="en-US" sz="2000" dirty="0"/>
              <a:t>)</a:t>
            </a:r>
          </a:p>
          <a:p>
            <a:pPr lvl="1" algn="just" eaLnBrk="1" hangingPunct="1">
              <a:lnSpc>
                <a:spcPct val="140000"/>
              </a:lnSpc>
            </a:pPr>
            <a:endParaRPr lang="en-US" altLang="en-US" sz="2000" dirty="0"/>
          </a:p>
          <a:p>
            <a:pPr algn="just" eaLnBrk="1" hangingPunct="1">
              <a:lnSpc>
                <a:spcPct val="140000"/>
              </a:lnSpc>
            </a:pPr>
            <a:endParaRPr lang="en-US" altLang="en-US" sz="2000" dirty="0"/>
          </a:p>
          <a:p>
            <a:pPr algn="just" eaLnBrk="1" hangingPunct="1">
              <a:lnSpc>
                <a:spcPct val="140000"/>
              </a:lnSpc>
            </a:pPr>
            <a:r>
              <a:rPr lang="en-US" altLang="en-US" sz="2000" dirty="0"/>
              <a:t>Using mean absolute deviation is more robust than using standard deviation </a:t>
            </a:r>
          </a:p>
        </p:txBody>
      </p:sp>
      <p:graphicFrame>
        <p:nvGraphicFramePr>
          <p:cNvPr id="3" name="Object 5">
            <a:extLst>
              <a:ext uri="{FF2B5EF4-FFF2-40B4-BE49-F238E27FC236}">
                <a16:creationId xmlns:a16="http://schemas.microsoft.com/office/drawing/2014/main" id="{410F72D5-69E4-A979-6533-FC469748929A}"/>
              </a:ext>
            </a:extLst>
          </p:cNvPr>
          <p:cNvGraphicFramePr>
            <a:graphicFrameLocks noChangeAspect="1"/>
          </p:cNvGraphicFramePr>
          <p:nvPr>
            <p:extLst>
              <p:ext uri="{D42A27DB-BD31-4B8C-83A1-F6EECF244321}">
                <p14:modId xmlns:p14="http://schemas.microsoft.com/office/powerpoint/2010/main" val="4242349439"/>
              </p:ext>
            </p:extLst>
          </p:nvPr>
        </p:nvGraphicFramePr>
        <p:xfrm>
          <a:off x="3418573" y="1881740"/>
          <a:ext cx="4343400" cy="404813"/>
        </p:xfrm>
        <a:graphic>
          <a:graphicData uri="http://schemas.openxmlformats.org/presentationml/2006/ole">
            <mc:AlternateContent xmlns:mc="http://schemas.openxmlformats.org/markup-compatibility/2006">
              <mc:Choice xmlns:v="urn:schemas-microsoft-com:vml" Requires="v">
                <p:oleObj name="Equation" r:id="rId2" imgW="4343400" imgH="406400" progId="Equation.3">
                  <p:embed/>
                </p:oleObj>
              </mc:Choice>
              <mc:Fallback>
                <p:oleObj name="Equation" r:id="rId2" imgW="4343400" imgH="406400" progId="Equation.3">
                  <p:embed/>
                  <p:pic>
                    <p:nvPicPr>
                      <p:cNvPr id="1229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573" y="1881740"/>
                        <a:ext cx="43434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4">
            <a:extLst>
              <a:ext uri="{FF2B5EF4-FFF2-40B4-BE49-F238E27FC236}">
                <a16:creationId xmlns:a16="http://schemas.microsoft.com/office/drawing/2014/main" id="{84F253CF-9F2D-CCEB-E543-6098A2963632}"/>
              </a:ext>
            </a:extLst>
          </p:cNvPr>
          <p:cNvGraphicFramePr>
            <a:graphicFrameLocks noChangeAspect="1"/>
          </p:cNvGraphicFramePr>
          <p:nvPr>
            <p:extLst>
              <p:ext uri="{D42A27DB-BD31-4B8C-83A1-F6EECF244321}">
                <p14:modId xmlns:p14="http://schemas.microsoft.com/office/powerpoint/2010/main" val="733537676"/>
              </p:ext>
            </p:extLst>
          </p:nvPr>
        </p:nvGraphicFramePr>
        <p:xfrm>
          <a:off x="3644900" y="2884630"/>
          <a:ext cx="2451100" cy="430213"/>
        </p:xfrm>
        <a:graphic>
          <a:graphicData uri="http://schemas.openxmlformats.org/presentationml/2006/ole">
            <mc:AlternateContent xmlns:mc="http://schemas.openxmlformats.org/markup-compatibility/2006">
              <mc:Choice xmlns:v="urn:schemas-microsoft-com:vml" Requires="v">
                <p:oleObj name="Equation" r:id="rId4" imgW="2451100" imgH="431800" progId="Equation.3">
                  <p:embed/>
                </p:oleObj>
              </mc:Choice>
              <mc:Fallback>
                <p:oleObj name="Equation" r:id="rId4" imgW="2451100" imgH="431800" progId="Equation.3">
                  <p:embed/>
                  <p:pic>
                    <p:nvPicPr>
                      <p:cNvPr id="122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4900" y="2884630"/>
                        <a:ext cx="24511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6">
            <a:extLst>
              <a:ext uri="{FF2B5EF4-FFF2-40B4-BE49-F238E27FC236}">
                <a16:creationId xmlns:a16="http://schemas.microsoft.com/office/drawing/2014/main" id="{318B1DA2-EC66-46D5-F605-5721B4E69545}"/>
              </a:ext>
            </a:extLst>
          </p:cNvPr>
          <p:cNvGraphicFramePr>
            <a:graphicFrameLocks noChangeAspect="1"/>
          </p:cNvGraphicFramePr>
          <p:nvPr>
            <p:extLst>
              <p:ext uri="{D42A27DB-BD31-4B8C-83A1-F6EECF244321}">
                <p14:modId xmlns:p14="http://schemas.microsoft.com/office/powerpoint/2010/main" val="3812511016"/>
              </p:ext>
            </p:extLst>
          </p:nvPr>
        </p:nvGraphicFramePr>
        <p:xfrm>
          <a:off x="4714082" y="4399551"/>
          <a:ext cx="1409700" cy="660400"/>
        </p:xfrm>
        <a:graphic>
          <a:graphicData uri="http://schemas.openxmlformats.org/presentationml/2006/ole">
            <mc:AlternateContent xmlns:mc="http://schemas.openxmlformats.org/markup-compatibility/2006">
              <mc:Choice xmlns:v="urn:schemas-microsoft-com:vml" Requires="v">
                <p:oleObj name="Equation" r:id="rId6" imgW="1409088" imgH="660113" progId="Equation.3">
                  <p:embed/>
                </p:oleObj>
              </mc:Choice>
              <mc:Fallback>
                <p:oleObj name="Equation" r:id="rId6" imgW="1409088" imgH="660113" progId="Equation.3">
                  <p:embed/>
                  <p:pic>
                    <p:nvPicPr>
                      <p:cNvPr id="1229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4082" y="4399551"/>
                        <a:ext cx="14097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593397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28800" y="0"/>
            <a:ext cx="8153400" cy="609600"/>
          </a:xfrm>
        </p:spPr>
        <p:txBody>
          <a:bodyPr/>
          <a:lstStyle/>
          <a:p>
            <a:pPr eaLnBrk="1" hangingPunct="1"/>
            <a:r>
              <a:rPr lang="en-US" altLang="en-US" sz="2800">
                <a:solidFill>
                  <a:srgbClr val="002060"/>
                </a:solidFill>
              </a:rPr>
              <a:t>Similarity and Dissimilarity Between Objects</a:t>
            </a:r>
          </a:p>
        </p:txBody>
      </p:sp>
      <p:pic>
        <p:nvPicPr>
          <p:cNvPr id="4" name="Picture 3">
            <a:extLst>
              <a:ext uri="{FF2B5EF4-FFF2-40B4-BE49-F238E27FC236}">
                <a16:creationId xmlns:a16="http://schemas.microsoft.com/office/drawing/2014/main" id="{595C2532-6850-BA2F-F72E-EB370815A9D8}"/>
              </a:ext>
            </a:extLst>
          </p:cNvPr>
          <p:cNvPicPr>
            <a:picLocks noChangeAspect="1"/>
          </p:cNvPicPr>
          <p:nvPr/>
        </p:nvPicPr>
        <p:blipFill>
          <a:blip r:embed="rId2"/>
          <a:stretch>
            <a:fillRect/>
          </a:stretch>
        </p:blipFill>
        <p:spPr>
          <a:xfrm>
            <a:off x="119720" y="656896"/>
            <a:ext cx="6762378" cy="3126964"/>
          </a:xfrm>
          <a:prstGeom prst="rect">
            <a:avLst/>
          </a:prstGeom>
        </p:spPr>
      </p:pic>
      <p:sp>
        <p:nvSpPr>
          <p:cNvPr id="6" name="TextBox 5">
            <a:extLst>
              <a:ext uri="{FF2B5EF4-FFF2-40B4-BE49-F238E27FC236}">
                <a16:creationId xmlns:a16="http://schemas.microsoft.com/office/drawing/2014/main" id="{4A974324-1C6F-D09E-EB3B-474AC0BE8A0F}"/>
              </a:ext>
            </a:extLst>
          </p:cNvPr>
          <p:cNvSpPr txBox="1"/>
          <p:nvPr/>
        </p:nvSpPr>
        <p:spPr>
          <a:xfrm>
            <a:off x="7291769" y="1001027"/>
            <a:ext cx="4239296" cy="367546"/>
          </a:xfrm>
          <a:prstGeom prst="rect">
            <a:avLst/>
          </a:prstGeom>
          <a:noFill/>
        </p:spPr>
        <p:txBody>
          <a:bodyPr wrap="square">
            <a:spAutoFit/>
          </a:bodyPr>
          <a:lstStyle/>
          <a:p>
            <a:r>
              <a:rPr lang="en-IN" dirty="0" err="1"/>
              <a:t>Minkowski</a:t>
            </a:r>
            <a:r>
              <a:rPr lang="en-IN" dirty="0"/>
              <a:t> distance</a:t>
            </a:r>
          </a:p>
        </p:txBody>
      </p:sp>
      <p:pic>
        <p:nvPicPr>
          <p:cNvPr id="8" name="Picture 7">
            <a:extLst>
              <a:ext uri="{FF2B5EF4-FFF2-40B4-BE49-F238E27FC236}">
                <a16:creationId xmlns:a16="http://schemas.microsoft.com/office/drawing/2014/main" id="{87332239-00BB-D796-1BB1-F338A81CF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331" y="1448125"/>
            <a:ext cx="3735707" cy="1227697"/>
          </a:xfrm>
          <a:prstGeom prst="rect">
            <a:avLst/>
          </a:prstGeom>
        </p:spPr>
      </p:pic>
      <p:pic>
        <p:nvPicPr>
          <p:cNvPr id="11" name="Picture 10">
            <a:extLst>
              <a:ext uri="{FF2B5EF4-FFF2-40B4-BE49-F238E27FC236}">
                <a16:creationId xmlns:a16="http://schemas.microsoft.com/office/drawing/2014/main" id="{9A02F5BD-7D20-425E-FCB2-D670898C8C0C}"/>
              </a:ext>
            </a:extLst>
          </p:cNvPr>
          <p:cNvPicPr>
            <a:picLocks noChangeAspect="1"/>
          </p:cNvPicPr>
          <p:nvPr/>
        </p:nvPicPr>
        <p:blipFill>
          <a:blip r:embed="rId4"/>
          <a:stretch>
            <a:fillRect/>
          </a:stretch>
        </p:blipFill>
        <p:spPr>
          <a:xfrm>
            <a:off x="7799933" y="2755374"/>
            <a:ext cx="3448531" cy="1190791"/>
          </a:xfrm>
          <a:prstGeom prst="rect">
            <a:avLst/>
          </a:prstGeom>
        </p:spPr>
      </p:pic>
      <p:pic>
        <p:nvPicPr>
          <p:cNvPr id="13" name="Picture 12">
            <a:extLst>
              <a:ext uri="{FF2B5EF4-FFF2-40B4-BE49-F238E27FC236}">
                <a16:creationId xmlns:a16="http://schemas.microsoft.com/office/drawing/2014/main" id="{8EF33AC7-369E-6343-22DE-13D499A9E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895" y="4127917"/>
            <a:ext cx="5948413" cy="2341512"/>
          </a:xfrm>
          <a:prstGeom prst="rect">
            <a:avLst/>
          </a:prstGeom>
        </p:spPr>
      </p:pic>
    </p:spTree>
    <p:extLst>
      <p:ext uri="{BB962C8B-B14F-4D97-AF65-F5344CB8AC3E}">
        <p14:creationId xmlns:p14="http://schemas.microsoft.com/office/powerpoint/2010/main" val="239561083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78106" y="0"/>
            <a:ext cx="8280400" cy="533400"/>
          </a:xfrm>
          <a:noFill/>
        </p:spPr>
        <p:txBody>
          <a:bodyPr vert="horz" lIns="92075" tIns="46038" rIns="92075" bIns="46038" rtlCol="0" anchor="ctr">
            <a:normAutofit fontScale="90000"/>
          </a:bodyPr>
          <a:lstStyle/>
          <a:p>
            <a:pPr eaLnBrk="1" hangingPunct="1"/>
            <a:r>
              <a:rPr lang="en-US" altLang="en-US" b="1" dirty="0">
                <a:solidFill>
                  <a:srgbClr val="002060"/>
                </a:solidFill>
              </a:rPr>
              <a:t>Binary Variables</a:t>
            </a:r>
          </a:p>
        </p:txBody>
      </p:sp>
      <p:sp>
        <p:nvSpPr>
          <p:cNvPr id="16390" name="Rectangle 3"/>
          <p:cNvSpPr>
            <a:spLocks noGrp="1" noChangeArrowheads="1"/>
          </p:cNvSpPr>
          <p:nvPr>
            <p:ph type="body" sz="half" idx="1"/>
          </p:nvPr>
        </p:nvSpPr>
        <p:spPr>
          <a:xfrm>
            <a:off x="64503" y="690563"/>
            <a:ext cx="6031497" cy="5715000"/>
          </a:xfrm>
        </p:spPr>
        <p:txBody>
          <a:bodyPr vert="horz" lIns="92075" tIns="46038" rIns="92075" bIns="46038" rtlCol="0">
            <a:normAutofit lnSpcReduction="10000"/>
          </a:bodyPr>
          <a:lstStyle/>
          <a:p>
            <a:pPr algn="just" eaLnBrk="1" hangingPunct="1">
              <a:lnSpc>
                <a:spcPct val="200000"/>
              </a:lnSpc>
              <a:defRPr/>
            </a:pPr>
            <a:endParaRPr lang="en-US" altLang="en-US" sz="1800" dirty="0"/>
          </a:p>
          <a:p>
            <a:pPr algn="just" eaLnBrk="1" hangingPunct="1">
              <a:lnSpc>
                <a:spcPct val="200000"/>
              </a:lnSpc>
              <a:defRPr/>
            </a:pPr>
            <a:r>
              <a:rPr lang="en-US" altLang="en-US" sz="1800" dirty="0"/>
              <a:t>A contingency table for binary data</a:t>
            </a:r>
          </a:p>
          <a:p>
            <a:pPr algn="just" eaLnBrk="1" hangingPunct="1">
              <a:lnSpc>
                <a:spcPct val="200000"/>
              </a:lnSpc>
              <a:defRPr/>
            </a:pPr>
            <a:endParaRPr lang="en-US" altLang="en-US" sz="400" dirty="0"/>
          </a:p>
          <a:p>
            <a:pPr algn="just" eaLnBrk="1" hangingPunct="1">
              <a:lnSpc>
                <a:spcPct val="200000"/>
              </a:lnSpc>
              <a:defRPr/>
            </a:pPr>
            <a:endParaRPr lang="en-US" altLang="en-US" sz="1800" dirty="0"/>
          </a:p>
          <a:p>
            <a:pPr algn="just" eaLnBrk="1" hangingPunct="1">
              <a:lnSpc>
                <a:spcPct val="200000"/>
              </a:lnSpc>
              <a:defRPr/>
            </a:pPr>
            <a:r>
              <a:rPr lang="en-US" altLang="en-US" sz="1800" dirty="0"/>
              <a:t>Distance measure for symmetric binary variables: </a:t>
            </a:r>
          </a:p>
          <a:p>
            <a:pPr algn="just" eaLnBrk="1" hangingPunct="1">
              <a:lnSpc>
                <a:spcPct val="200000"/>
              </a:lnSpc>
              <a:defRPr/>
            </a:pPr>
            <a:endParaRPr lang="en-US" altLang="en-US" sz="1800" dirty="0"/>
          </a:p>
          <a:p>
            <a:pPr algn="just" eaLnBrk="1" hangingPunct="1">
              <a:lnSpc>
                <a:spcPct val="200000"/>
              </a:lnSpc>
              <a:defRPr/>
            </a:pPr>
            <a:r>
              <a:rPr lang="en-US" altLang="en-US" sz="1800" dirty="0"/>
              <a:t>Distance measure for asymmetric binary variables: </a:t>
            </a:r>
          </a:p>
          <a:p>
            <a:pPr algn="just" eaLnBrk="1" hangingPunct="1">
              <a:lnSpc>
                <a:spcPct val="200000"/>
              </a:lnSpc>
              <a:defRPr/>
            </a:pPr>
            <a:endParaRPr lang="en-US" altLang="en-US" sz="1800" dirty="0"/>
          </a:p>
          <a:p>
            <a:pPr algn="just" eaLnBrk="1" hangingPunct="1">
              <a:lnSpc>
                <a:spcPct val="200000"/>
              </a:lnSpc>
              <a:defRPr/>
            </a:pPr>
            <a:r>
              <a:rPr lang="en-US" altLang="en-US" sz="1800" dirty="0" err="1"/>
              <a:t>Jaccard</a:t>
            </a:r>
            <a:r>
              <a:rPr lang="en-US" altLang="en-US" sz="1800" dirty="0"/>
              <a:t> coefficient (</a:t>
            </a:r>
            <a:r>
              <a:rPr lang="en-US" altLang="en-US" sz="1800" i="1" dirty="0">
                <a:solidFill>
                  <a:srgbClr val="C00000"/>
                </a:solidFill>
              </a:rPr>
              <a:t>similarity</a:t>
            </a:r>
            <a:r>
              <a:rPr lang="en-US" altLang="en-US" sz="1800" dirty="0">
                <a:solidFill>
                  <a:srgbClr val="C00000"/>
                </a:solidFill>
              </a:rPr>
              <a:t> </a:t>
            </a:r>
            <a:r>
              <a:rPr lang="en-US" altLang="en-US" sz="1800" dirty="0"/>
              <a:t>measure for </a:t>
            </a:r>
            <a:r>
              <a:rPr lang="en-US" altLang="en-US" sz="1800" i="1" dirty="0"/>
              <a:t>asymmetric </a:t>
            </a:r>
            <a:r>
              <a:rPr lang="en-US" altLang="en-US" sz="1800" dirty="0"/>
              <a:t>binary variables): </a:t>
            </a:r>
          </a:p>
        </p:txBody>
      </p:sp>
      <p:graphicFrame>
        <p:nvGraphicFramePr>
          <p:cNvPr id="15368" name="Object 13"/>
          <p:cNvGraphicFramePr>
            <a:graphicFrameLocks noGrp="1" noChangeAspect="1"/>
          </p:cNvGraphicFramePr>
          <p:nvPr>
            <p:ph sz="half" idx="2"/>
          </p:nvPr>
        </p:nvGraphicFramePr>
        <p:xfrm>
          <a:off x="6711950" y="5788025"/>
          <a:ext cx="3490913" cy="612775"/>
        </p:xfrm>
        <a:graphic>
          <a:graphicData uri="http://schemas.openxmlformats.org/presentationml/2006/ole">
            <mc:AlternateContent xmlns:mc="http://schemas.openxmlformats.org/markup-compatibility/2006">
              <mc:Choice xmlns:v="urn:schemas-microsoft-com:vml" Requires="v">
                <p:oleObj name="Equation" r:id="rId2" imgW="2387600" imgH="419100" progId="Equation.3">
                  <p:embed/>
                </p:oleObj>
              </mc:Choice>
              <mc:Fallback>
                <p:oleObj name="Equation" r:id="rId2" imgW="2387600" imgH="4191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1950" y="5788025"/>
                        <a:ext cx="3490913"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4"/>
          <p:cNvGraphicFramePr>
            <a:graphicFrameLocks noChangeAspect="1"/>
          </p:cNvGraphicFramePr>
          <p:nvPr/>
        </p:nvGraphicFramePr>
        <p:xfrm>
          <a:off x="6477000" y="3200401"/>
          <a:ext cx="3810000" cy="695325"/>
        </p:xfrm>
        <a:graphic>
          <a:graphicData uri="http://schemas.openxmlformats.org/presentationml/2006/ole">
            <mc:AlternateContent xmlns:mc="http://schemas.openxmlformats.org/markup-compatibility/2006">
              <mc:Choice xmlns:v="urn:schemas-microsoft-com:vml" Requires="v">
                <p:oleObj name="Equation" r:id="rId4" imgW="2044700" imgH="482600" progId="Equation.3">
                  <p:embed/>
                </p:oleObj>
              </mc:Choice>
              <mc:Fallback>
                <p:oleObj name="Equation" r:id="rId4" imgW="2044700" imgH="482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3200401"/>
                        <a:ext cx="3810000"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6"/>
          <p:cNvGraphicFramePr>
            <a:graphicFrameLocks noChangeAspect="1"/>
          </p:cNvGraphicFramePr>
          <p:nvPr/>
        </p:nvGraphicFramePr>
        <p:xfrm>
          <a:off x="6477000" y="4321176"/>
          <a:ext cx="3505200" cy="708025"/>
        </p:xfrm>
        <a:graphic>
          <a:graphicData uri="http://schemas.openxmlformats.org/presentationml/2006/ole">
            <mc:AlternateContent xmlns:mc="http://schemas.openxmlformats.org/markup-compatibility/2006">
              <mc:Choice xmlns:v="urn:schemas-microsoft-com:vml" Requires="v">
                <p:oleObj name="Equation" r:id="rId6" imgW="1701800" imgH="482600" progId="Equation.3">
                  <p:embed/>
                </p:oleObj>
              </mc:Choice>
              <mc:Fallback>
                <p:oleObj name="Equation" r:id="rId6" imgW="1701800" imgH="482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4321176"/>
                        <a:ext cx="350520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Line 7"/>
          <p:cNvSpPr>
            <a:spLocks noChangeShapeType="1"/>
          </p:cNvSpPr>
          <p:nvPr/>
        </p:nvSpPr>
        <p:spPr bwMode="auto">
          <a:xfrm>
            <a:off x="6400800" y="1524000"/>
            <a:ext cx="388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15367" name="Group 11"/>
          <p:cNvGrpSpPr>
            <a:grpSpLocks/>
          </p:cNvGrpSpPr>
          <p:nvPr/>
        </p:nvGrpSpPr>
        <p:grpSpPr bwMode="auto">
          <a:xfrm>
            <a:off x="6172200" y="928688"/>
            <a:ext cx="3810000" cy="2119312"/>
            <a:chOff x="1248" y="1257"/>
            <a:chExt cx="2400" cy="1335"/>
          </a:xfrm>
        </p:grpSpPr>
        <p:graphicFrame>
          <p:nvGraphicFramePr>
            <p:cNvPr id="15369" name="Object 5"/>
            <p:cNvGraphicFramePr>
              <a:graphicFrameLocks noChangeAspect="1"/>
            </p:cNvGraphicFramePr>
            <p:nvPr/>
          </p:nvGraphicFramePr>
          <p:xfrm>
            <a:off x="1824" y="1440"/>
            <a:ext cx="1824" cy="1040"/>
          </p:xfrm>
          <a:graphic>
            <a:graphicData uri="http://schemas.openxmlformats.org/presentationml/2006/ole">
              <mc:AlternateContent xmlns:mc="http://schemas.openxmlformats.org/markup-compatibility/2006">
                <mc:Choice xmlns:v="urn:schemas-microsoft-com:vml" Requires="v">
                  <p:oleObj name="Equation" r:id="rId8" imgW="2540000" imgH="1447800" progId="Equation.3">
                    <p:embed/>
                  </p:oleObj>
                </mc:Choice>
                <mc:Fallback>
                  <p:oleObj name="Equation" r:id="rId8" imgW="2540000" imgH="1447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4" y="1440"/>
                          <a:ext cx="1824" cy="1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Line 8"/>
            <p:cNvSpPr>
              <a:spLocks noChangeShapeType="1"/>
            </p:cNvSpPr>
            <p:nvPr/>
          </p:nvSpPr>
          <p:spPr bwMode="auto">
            <a:xfrm>
              <a:off x="2160" y="1344"/>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5371" name="Text Box 9"/>
            <p:cNvSpPr txBox="1">
              <a:spLocks noChangeArrowheads="1"/>
            </p:cNvSpPr>
            <p:nvPr/>
          </p:nvSpPr>
          <p:spPr bwMode="auto">
            <a:xfrm>
              <a:off x="1248" y="1833"/>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latin typeface="Times New Roman" pitchFamily="18" charset="0"/>
                </a:rPr>
                <a:t>Object </a:t>
              </a:r>
              <a:r>
                <a:rPr lang="en-US" altLang="en-US" sz="1800" i="1">
                  <a:latin typeface="Times New Roman" pitchFamily="18" charset="0"/>
                </a:rPr>
                <a:t>i</a:t>
              </a:r>
              <a:endParaRPr lang="en-US" altLang="en-US" sz="1800">
                <a:latin typeface="Times New Roman" pitchFamily="18" charset="0"/>
              </a:endParaRPr>
            </a:p>
          </p:txBody>
        </p:sp>
        <p:sp>
          <p:nvSpPr>
            <p:cNvPr id="15372" name="Text Box 10"/>
            <p:cNvSpPr txBox="1">
              <a:spLocks noChangeArrowheads="1"/>
            </p:cNvSpPr>
            <p:nvPr/>
          </p:nvSpPr>
          <p:spPr bwMode="auto">
            <a:xfrm>
              <a:off x="2400" y="1257"/>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latin typeface="Times New Roman" pitchFamily="18" charset="0"/>
                </a:rPr>
                <a:t>Object  </a:t>
              </a:r>
              <a:r>
                <a:rPr lang="en-US" altLang="en-US" sz="1800" i="1">
                  <a:latin typeface="Times New Roman" pitchFamily="18" charset="0"/>
                </a:rPr>
                <a:t>j</a:t>
              </a:r>
            </a:p>
          </p:txBody>
        </p:sp>
      </p:grpSp>
    </p:spTree>
    <p:extLst>
      <p:ext uri="{BB962C8B-B14F-4D97-AF65-F5344CB8AC3E}">
        <p14:creationId xmlns:p14="http://schemas.microsoft.com/office/powerpoint/2010/main" val="1874789453"/>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94329" y="0"/>
            <a:ext cx="8631238" cy="609600"/>
          </a:xfrm>
        </p:spPr>
        <p:txBody>
          <a:bodyPr>
            <a:normAutofit/>
          </a:bodyPr>
          <a:lstStyle/>
          <a:p>
            <a:pPr eaLnBrk="1" hangingPunct="1"/>
            <a:r>
              <a:rPr lang="en-US" altLang="en-US" dirty="0">
                <a:solidFill>
                  <a:srgbClr val="002060"/>
                </a:solidFill>
              </a:rPr>
              <a:t>Dissimilarity between Binary Variables</a:t>
            </a:r>
          </a:p>
        </p:txBody>
      </p:sp>
      <p:sp>
        <p:nvSpPr>
          <p:cNvPr id="16387" name="Rectangle 3"/>
          <p:cNvSpPr>
            <a:spLocks noGrp="1" noChangeArrowheads="1"/>
          </p:cNvSpPr>
          <p:nvPr>
            <p:ph idx="1"/>
          </p:nvPr>
        </p:nvSpPr>
        <p:spPr>
          <a:xfrm>
            <a:off x="1905000" y="1219200"/>
            <a:ext cx="8382000" cy="4876800"/>
          </a:xfrm>
        </p:spPr>
        <p:txBody>
          <a:bodyPr/>
          <a:lstStyle/>
          <a:p>
            <a:pPr eaLnBrk="1" hangingPunct="1"/>
            <a:r>
              <a:rPr lang="en-US" altLang="en-US" sz="2400" dirty="0"/>
              <a:t>Example</a:t>
            </a:r>
          </a:p>
          <a:p>
            <a:pPr eaLnBrk="1" hangingPunct="1"/>
            <a:endParaRPr lang="en-US" altLang="en-US" sz="2400" dirty="0"/>
          </a:p>
          <a:p>
            <a:pPr eaLnBrk="1" hangingPunct="1"/>
            <a:endParaRPr lang="en-US" altLang="en-US" sz="2400" dirty="0"/>
          </a:p>
          <a:p>
            <a:pPr lvl="1" eaLnBrk="1" hangingPunct="1"/>
            <a:endParaRPr lang="en-US" altLang="en-US" dirty="0"/>
          </a:p>
          <a:p>
            <a:pPr lvl="1" eaLnBrk="1" hangingPunct="1"/>
            <a:endParaRPr lang="en-US" altLang="en-US" sz="2000" dirty="0"/>
          </a:p>
          <a:p>
            <a:pPr lvl="1" eaLnBrk="1" hangingPunct="1"/>
            <a:r>
              <a:rPr lang="en-US" altLang="en-US" sz="2000" dirty="0"/>
              <a:t>gender is a symmetric attribute</a:t>
            </a:r>
          </a:p>
          <a:p>
            <a:pPr lvl="1" eaLnBrk="1" hangingPunct="1"/>
            <a:r>
              <a:rPr lang="en-US" altLang="en-US" sz="2000" dirty="0"/>
              <a:t>the remaining attributes are asymmetric binary</a:t>
            </a:r>
          </a:p>
          <a:p>
            <a:pPr lvl="1" eaLnBrk="1" hangingPunct="1"/>
            <a:r>
              <a:rPr lang="en-US" altLang="en-US" sz="2000" dirty="0"/>
              <a:t>let the values Y and P be set to 1, and the value N be set to 0</a:t>
            </a:r>
          </a:p>
        </p:txBody>
      </p:sp>
      <p:graphicFrame>
        <p:nvGraphicFramePr>
          <p:cNvPr id="16388" name="Object 4"/>
          <p:cNvGraphicFramePr>
            <a:graphicFrameLocks noChangeAspect="1"/>
          </p:cNvGraphicFramePr>
          <p:nvPr/>
        </p:nvGraphicFramePr>
        <p:xfrm>
          <a:off x="2667001" y="1752600"/>
          <a:ext cx="6932613" cy="1600200"/>
        </p:xfrm>
        <a:graphic>
          <a:graphicData uri="http://schemas.openxmlformats.org/presentationml/2006/ole">
            <mc:AlternateContent xmlns:mc="http://schemas.openxmlformats.org/markup-compatibility/2006">
              <mc:Choice xmlns:v="urn:schemas-microsoft-com:vml" Requires="v">
                <p:oleObj name="Document" r:id="rId2" imgW="6819900" imgH="1475232" progId="Word.Document.8">
                  <p:embed/>
                </p:oleObj>
              </mc:Choice>
              <mc:Fallback>
                <p:oleObj name="Document" r:id="rId2" imgW="6819900" imgH="1475232"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1" y="1752600"/>
                        <a:ext cx="6932613"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5"/>
          <p:cNvGraphicFramePr>
            <a:graphicFrameLocks noChangeAspect="1"/>
          </p:cNvGraphicFramePr>
          <p:nvPr>
            <p:extLst>
              <p:ext uri="{D42A27DB-BD31-4B8C-83A1-F6EECF244321}">
                <p14:modId xmlns:p14="http://schemas.microsoft.com/office/powerpoint/2010/main" val="3062084665"/>
              </p:ext>
            </p:extLst>
          </p:nvPr>
        </p:nvGraphicFramePr>
        <p:xfrm>
          <a:off x="7828547" y="4792662"/>
          <a:ext cx="4191000" cy="1692275"/>
        </p:xfrm>
        <a:graphic>
          <a:graphicData uri="http://schemas.openxmlformats.org/presentationml/2006/ole">
            <mc:AlternateContent xmlns:mc="http://schemas.openxmlformats.org/markup-compatibility/2006">
              <mc:Choice xmlns:v="urn:schemas-microsoft-com:vml" Requires="v">
                <p:oleObj name="Equation" r:id="rId4" imgW="2019300" imgH="1219200" progId="Equation.3">
                  <p:embed/>
                </p:oleObj>
              </mc:Choice>
              <mc:Fallback>
                <p:oleObj name="Equation" r:id="rId4" imgW="2019300" imgH="1219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8547" y="4792662"/>
                        <a:ext cx="4191000" cy="169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a:extLst>
              <a:ext uri="{FF2B5EF4-FFF2-40B4-BE49-F238E27FC236}">
                <a16:creationId xmlns:a16="http://schemas.microsoft.com/office/drawing/2014/main" id="{AEAC7D56-21FD-E98C-FB51-4BA4AFAB67E4}"/>
              </a:ext>
            </a:extLst>
          </p:cNvPr>
          <p:cNvSpPr txBox="1"/>
          <p:nvPr/>
        </p:nvSpPr>
        <p:spPr>
          <a:xfrm>
            <a:off x="158817" y="4836111"/>
            <a:ext cx="7329638" cy="1754326"/>
          </a:xfrm>
          <a:prstGeom prst="rect">
            <a:avLst/>
          </a:prstGeom>
          <a:noFill/>
        </p:spPr>
        <p:txBody>
          <a:bodyPr wrap="square">
            <a:spAutoFit/>
          </a:bodyPr>
          <a:lstStyle/>
          <a:p>
            <a:r>
              <a:rPr lang="en-US" altLang="en-US" sz="1800" b="1" dirty="0">
                <a:latin typeface="Arial" panose="020B0604020202020204" pitchFamily="34" charset="0"/>
                <a:cs typeface="Arial" panose="020B0604020202020204" pitchFamily="34" charset="0"/>
              </a:rPr>
              <a:t>a</a:t>
            </a:r>
            <a:r>
              <a:rPr lang="en-US" altLang="en-US" sz="1800" dirty="0">
                <a:latin typeface="Arial" panose="020B0604020202020204" pitchFamily="34" charset="0"/>
                <a:cs typeface="Arial" panose="020B0604020202020204" pitchFamily="34" charset="0"/>
              </a:rPr>
              <a:t> is the number of attributes that equal 1 for both objects </a:t>
            </a:r>
            <a:r>
              <a:rPr lang="en-US" altLang="en-US" sz="1800" dirty="0" err="1">
                <a:latin typeface="Arial" panose="020B0604020202020204" pitchFamily="34" charset="0"/>
                <a:cs typeface="Arial" panose="020B0604020202020204" pitchFamily="34" charset="0"/>
              </a:rPr>
              <a:t>i</a:t>
            </a:r>
            <a:r>
              <a:rPr lang="en-US" altLang="en-US" sz="1800" dirty="0">
                <a:latin typeface="Arial" panose="020B0604020202020204" pitchFamily="34" charset="0"/>
                <a:cs typeface="Arial" panose="020B0604020202020204" pitchFamily="34" charset="0"/>
              </a:rPr>
              <a:t> and j, </a:t>
            </a:r>
          </a:p>
          <a:p>
            <a:r>
              <a:rPr lang="en-US" altLang="en-US" sz="1800" b="1" dirty="0">
                <a:latin typeface="Arial" panose="020B0604020202020204" pitchFamily="34" charset="0"/>
                <a:cs typeface="Arial" panose="020B0604020202020204" pitchFamily="34" charset="0"/>
              </a:rPr>
              <a:t>b</a:t>
            </a:r>
            <a:r>
              <a:rPr lang="en-US" altLang="en-US" sz="1800" dirty="0">
                <a:latin typeface="Arial" panose="020B0604020202020204" pitchFamily="34" charset="0"/>
                <a:cs typeface="Arial" panose="020B0604020202020204" pitchFamily="34" charset="0"/>
              </a:rPr>
              <a:t> is the number of attributes that equal 1 for object </a:t>
            </a:r>
            <a:r>
              <a:rPr lang="en-US" altLang="en-US" sz="1800" dirty="0" err="1">
                <a:latin typeface="Arial" panose="020B0604020202020204" pitchFamily="34" charset="0"/>
                <a:cs typeface="Arial" panose="020B0604020202020204" pitchFamily="34" charset="0"/>
              </a:rPr>
              <a:t>i</a:t>
            </a:r>
            <a:r>
              <a:rPr lang="en-US" altLang="en-US" sz="1800" dirty="0">
                <a:latin typeface="Arial" panose="020B0604020202020204" pitchFamily="34" charset="0"/>
                <a:cs typeface="Arial" panose="020B0604020202020204" pitchFamily="34" charset="0"/>
              </a:rPr>
              <a:t> but equal 0 for object j, </a:t>
            </a:r>
          </a:p>
          <a:p>
            <a:r>
              <a:rPr lang="en-US" altLang="en-US" sz="1800" b="1" dirty="0">
                <a:latin typeface="Arial" panose="020B0604020202020204" pitchFamily="34" charset="0"/>
                <a:cs typeface="Arial" panose="020B0604020202020204" pitchFamily="34" charset="0"/>
              </a:rPr>
              <a:t>c</a:t>
            </a:r>
            <a:r>
              <a:rPr lang="en-US" altLang="en-US" sz="1800" dirty="0">
                <a:latin typeface="Arial" panose="020B0604020202020204" pitchFamily="34" charset="0"/>
                <a:cs typeface="Arial" panose="020B0604020202020204" pitchFamily="34" charset="0"/>
              </a:rPr>
              <a:t> is the number of attributes that equal 0 for object </a:t>
            </a:r>
            <a:r>
              <a:rPr lang="en-US" altLang="en-US" sz="1800" dirty="0" err="1">
                <a:latin typeface="Arial" panose="020B0604020202020204" pitchFamily="34" charset="0"/>
                <a:cs typeface="Arial" panose="020B0604020202020204" pitchFamily="34" charset="0"/>
              </a:rPr>
              <a:t>i</a:t>
            </a:r>
            <a:r>
              <a:rPr lang="en-US" altLang="en-US" sz="1800" dirty="0">
                <a:latin typeface="Arial" panose="020B0604020202020204" pitchFamily="34" charset="0"/>
                <a:cs typeface="Arial" panose="020B0604020202020204" pitchFamily="34" charset="0"/>
              </a:rPr>
              <a:t> but equal 1 for object j, and </a:t>
            </a:r>
          </a:p>
          <a:p>
            <a:r>
              <a:rPr lang="en-US" altLang="en-US" sz="1800" b="1" dirty="0">
                <a:latin typeface="Arial" panose="020B0604020202020204" pitchFamily="34" charset="0"/>
                <a:cs typeface="Arial" panose="020B0604020202020204" pitchFamily="34" charset="0"/>
              </a:rPr>
              <a:t>d</a:t>
            </a:r>
            <a:r>
              <a:rPr lang="en-US" altLang="en-US" sz="1800" dirty="0">
                <a:latin typeface="Arial" panose="020B0604020202020204" pitchFamily="34" charset="0"/>
                <a:cs typeface="Arial" panose="020B0604020202020204" pitchFamily="34" charset="0"/>
              </a:rPr>
              <a:t> is the number of attributes that equal 0 for both objects </a:t>
            </a:r>
            <a:r>
              <a:rPr lang="en-US" altLang="en-US" sz="1800" dirty="0" err="1">
                <a:latin typeface="Arial" panose="020B0604020202020204" pitchFamily="34" charset="0"/>
                <a:cs typeface="Arial" panose="020B0604020202020204" pitchFamily="34" charset="0"/>
              </a:rPr>
              <a:t>i</a:t>
            </a:r>
            <a:r>
              <a:rPr lang="en-US" altLang="en-US" sz="1800" dirty="0">
                <a:latin typeface="Arial" panose="020B0604020202020204" pitchFamily="34" charset="0"/>
                <a:cs typeface="Arial" panose="020B0604020202020204" pitchFamily="34" charset="0"/>
              </a:rPr>
              <a:t> and j.</a:t>
            </a:r>
          </a:p>
        </p:txBody>
      </p:sp>
    </p:spTree>
    <p:extLst>
      <p:ext uri="{BB962C8B-B14F-4D97-AF65-F5344CB8AC3E}">
        <p14:creationId xmlns:p14="http://schemas.microsoft.com/office/powerpoint/2010/main" val="221224656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a:extLst>
              <a:ext uri="{FF2B5EF4-FFF2-40B4-BE49-F238E27FC236}">
                <a16:creationId xmlns:a16="http://schemas.microsoft.com/office/drawing/2014/main" id="{B76D0CBE-B362-0249-B4AB-0711F44A46A4}"/>
              </a:ext>
            </a:extLst>
          </p:cNvPr>
          <p:cNvSpPr>
            <a:spLocks noGrp="1" noChangeArrowheads="1"/>
          </p:cNvSpPr>
          <p:nvPr>
            <p:ph type="title"/>
          </p:nvPr>
        </p:nvSpPr>
        <p:spPr/>
        <p:txBody>
          <a:bodyPr/>
          <a:lstStyle/>
          <a:p>
            <a:r>
              <a:rPr lang="en-US" altLang="en-US"/>
              <a:t>Comment on the Result</a:t>
            </a:r>
          </a:p>
        </p:txBody>
      </p:sp>
      <p:sp>
        <p:nvSpPr>
          <p:cNvPr id="3" name="Content Placeholder 2">
            <a:extLst>
              <a:ext uri="{FF2B5EF4-FFF2-40B4-BE49-F238E27FC236}">
                <a16:creationId xmlns:a16="http://schemas.microsoft.com/office/drawing/2014/main" id="{33D6F5B9-BAAD-F94E-9EA7-17D3CE0460BB}"/>
              </a:ext>
            </a:extLst>
          </p:cNvPr>
          <p:cNvSpPr>
            <a:spLocks noGrp="1"/>
          </p:cNvSpPr>
          <p:nvPr>
            <p:ph idx="1"/>
          </p:nvPr>
        </p:nvSpPr>
        <p:spPr/>
        <p:txBody>
          <a:bodyPr/>
          <a:lstStyle/>
          <a:p>
            <a:pPr>
              <a:defRPr/>
            </a:pPr>
            <a:r>
              <a:rPr lang="en-US" dirty="0"/>
              <a:t>What does the measurement suggest?</a:t>
            </a:r>
          </a:p>
          <a:p>
            <a:pPr lvl="1">
              <a:defRPr/>
            </a:pPr>
            <a:r>
              <a:rPr lang="en-US" dirty="0"/>
              <a:t>These measurements suggest that Jim and Mary are unlikely to have a similar disease because they have the highest dissimilarity value among the three pairs. </a:t>
            </a:r>
          </a:p>
          <a:p>
            <a:pPr marL="457200" lvl="1" indent="0">
              <a:buNone/>
              <a:defRPr/>
            </a:pPr>
            <a:endParaRPr lang="en-US" dirty="0"/>
          </a:p>
          <a:p>
            <a:pPr lvl="1">
              <a:defRPr/>
            </a:pPr>
            <a:r>
              <a:rPr lang="en-US" dirty="0"/>
              <a:t>Of the three patients, Jack and Mary are the most likely to have a similar disease.</a:t>
            </a:r>
          </a:p>
          <a:p>
            <a:pPr lvl="1">
              <a:defRPr/>
            </a:pPr>
            <a:endParaRPr lang="en-US" dirty="0"/>
          </a:p>
        </p:txBody>
      </p:sp>
      <p:sp>
        <p:nvSpPr>
          <p:cNvPr id="116739" name="Slide Number Placeholder 3">
            <a:extLst>
              <a:ext uri="{FF2B5EF4-FFF2-40B4-BE49-F238E27FC236}">
                <a16:creationId xmlns:a16="http://schemas.microsoft.com/office/drawing/2014/main" id="{9E4A41FC-EBBF-2D40-89FF-DCFD54FDDA5F}"/>
              </a:ext>
            </a:extLst>
          </p:cNvPr>
          <p:cNvSpPr>
            <a:spLocks noGrp="1" noChangeArrowheads="1"/>
          </p:cNvSpPr>
          <p:nvPr>
            <p:ph type="sldNum" sz="quarter" idx="10"/>
          </p:nvPr>
        </p:nvSpPr>
        <p:spPr bwMode="auto">
          <a:xfrm>
            <a:off x="7239000" y="6477000"/>
            <a:ext cx="1905000" cy="3810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CEAD4787-DA7B-F241-8F5F-D413637A261F}" type="slidenum">
              <a:rPr lang="en-US" altLang="en-US" smtClean="0"/>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75011" y="0"/>
            <a:ext cx="7297738" cy="782638"/>
          </a:xfrm>
          <a:noFill/>
        </p:spPr>
        <p:txBody>
          <a:bodyPr vert="horz" lIns="92075" tIns="46038" rIns="92075" bIns="46038" rtlCol="0" anchor="ctr">
            <a:normAutofit/>
          </a:bodyPr>
          <a:lstStyle/>
          <a:p>
            <a:pPr eaLnBrk="1" hangingPunct="1"/>
            <a:r>
              <a:rPr lang="en-US" altLang="en-US">
                <a:solidFill>
                  <a:srgbClr val="002060"/>
                </a:solidFill>
              </a:rPr>
              <a:t>Nominal Variables</a:t>
            </a:r>
          </a:p>
        </p:txBody>
      </p:sp>
      <p:sp>
        <p:nvSpPr>
          <p:cNvPr id="17411" name="Rectangle 3"/>
          <p:cNvSpPr>
            <a:spLocks noGrp="1" noChangeArrowheads="1"/>
          </p:cNvSpPr>
          <p:nvPr>
            <p:ph idx="1"/>
          </p:nvPr>
        </p:nvSpPr>
        <p:spPr>
          <a:xfrm>
            <a:off x="1905000" y="1371600"/>
            <a:ext cx="8458200" cy="4419600"/>
          </a:xfrm>
          <a:noFill/>
        </p:spPr>
        <p:txBody>
          <a:bodyPr vert="horz" lIns="92075" tIns="46038" rIns="92075" bIns="46038" rtlCol="0">
            <a:normAutofit/>
          </a:bodyPr>
          <a:lstStyle/>
          <a:p>
            <a:pPr algn="just" eaLnBrk="1" hangingPunct="1">
              <a:lnSpc>
                <a:spcPct val="150000"/>
              </a:lnSpc>
            </a:pPr>
            <a:r>
              <a:rPr lang="en-US" altLang="en-US" sz="2000" dirty="0"/>
              <a:t>A generalization of the binary variable in that it can take more than 2 states, e.g., red, yellow, blue, green</a:t>
            </a:r>
          </a:p>
          <a:p>
            <a:pPr algn="just" eaLnBrk="1" hangingPunct="1">
              <a:lnSpc>
                <a:spcPct val="150000"/>
              </a:lnSpc>
            </a:pPr>
            <a:r>
              <a:rPr lang="en-US" altLang="en-US" sz="2000" dirty="0"/>
              <a:t>Method 1: Simple matching</a:t>
            </a:r>
            <a:endParaRPr lang="en-US" altLang="en-US" sz="2000" i="1" dirty="0"/>
          </a:p>
          <a:p>
            <a:pPr lvl="1" algn="just" eaLnBrk="1" hangingPunct="1">
              <a:lnSpc>
                <a:spcPct val="150000"/>
              </a:lnSpc>
            </a:pPr>
            <a:r>
              <a:rPr lang="en-US" altLang="en-US" sz="2000" i="1" dirty="0"/>
              <a:t>m</a:t>
            </a:r>
            <a:r>
              <a:rPr lang="en-US" altLang="en-US" sz="2000" dirty="0"/>
              <a:t>: # of matches,</a:t>
            </a:r>
            <a:r>
              <a:rPr lang="en-US" altLang="en-US" sz="2000" i="1" dirty="0"/>
              <a:t> p</a:t>
            </a:r>
            <a:r>
              <a:rPr lang="en-US" altLang="en-US" sz="2000" dirty="0"/>
              <a:t>: total # of variables</a:t>
            </a:r>
          </a:p>
          <a:p>
            <a:pPr algn="just" eaLnBrk="1" hangingPunct="1">
              <a:lnSpc>
                <a:spcPct val="150000"/>
              </a:lnSpc>
            </a:pPr>
            <a:endParaRPr lang="en-US" altLang="en-US" sz="2000" dirty="0"/>
          </a:p>
          <a:p>
            <a:pPr algn="just" eaLnBrk="1" hangingPunct="1">
              <a:lnSpc>
                <a:spcPct val="150000"/>
              </a:lnSpc>
            </a:pPr>
            <a:endParaRPr lang="en-US" altLang="en-US" sz="2000" dirty="0"/>
          </a:p>
          <a:p>
            <a:pPr algn="just" eaLnBrk="1" hangingPunct="1">
              <a:lnSpc>
                <a:spcPct val="150000"/>
              </a:lnSpc>
            </a:pPr>
            <a:r>
              <a:rPr lang="en-US" altLang="en-US" sz="2000" dirty="0"/>
              <a:t>Method 2: use a large number of binary variables</a:t>
            </a:r>
          </a:p>
          <a:p>
            <a:pPr lvl="1" algn="just" eaLnBrk="1" hangingPunct="1">
              <a:lnSpc>
                <a:spcPct val="150000"/>
              </a:lnSpc>
            </a:pPr>
            <a:r>
              <a:rPr lang="en-US" altLang="en-US" sz="2000" dirty="0"/>
              <a:t>creating a new binary variable for each of the </a:t>
            </a:r>
            <a:r>
              <a:rPr lang="en-US" altLang="en-US" sz="2000" i="1" dirty="0"/>
              <a:t>M</a:t>
            </a:r>
            <a:r>
              <a:rPr lang="en-US" altLang="en-US" sz="2000" dirty="0"/>
              <a:t> nominal states</a:t>
            </a:r>
          </a:p>
        </p:txBody>
      </p:sp>
      <p:graphicFrame>
        <p:nvGraphicFramePr>
          <p:cNvPr id="17412" name="Object 0"/>
          <p:cNvGraphicFramePr>
            <a:graphicFrameLocks noChangeAspect="1"/>
          </p:cNvGraphicFramePr>
          <p:nvPr/>
        </p:nvGraphicFramePr>
        <p:xfrm>
          <a:off x="4648200" y="3733800"/>
          <a:ext cx="2133600" cy="533400"/>
        </p:xfrm>
        <a:graphic>
          <a:graphicData uri="http://schemas.openxmlformats.org/presentationml/2006/ole">
            <mc:AlternateContent xmlns:mc="http://schemas.openxmlformats.org/markup-compatibility/2006">
              <mc:Choice xmlns:v="urn:schemas-microsoft-com:vml" Requires="v">
                <p:oleObj name="Equation" r:id="rId2" imgW="1384300" imgH="469900" progId="Equation.3">
                  <p:embed/>
                </p:oleObj>
              </mc:Choice>
              <mc:Fallback>
                <p:oleObj name="Equation" r:id="rId2" imgW="1384300" imgH="4699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733800"/>
                        <a:ext cx="2133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5978218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41A3-E0C8-46ED-97F2-E51646F8A157}"/>
              </a:ext>
            </a:extLst>
          </p:cNvPr>
          <p:cNvSpPr>
            <a:spLocks noGrp="1"/>
          </p:cNvSpPr>
          <p:nvPr>
            <p:ph type="title"/>
          </p:nvPr>
        </p:nvSpPr>
        <p:spPr/>
        <p:txBody>
          <a:bodyPr/>
          <a:lstStyle/>
          <a:p>
            <a:r>
              <a:rPr lang="en-GB" dirty="0"/>
              <a:t> </a:t>
            </a:r>
            <a:r>
              <a:rPr lang="en-IN" dirty="0"/>
              <a:t>Unit 5  </a:t>
            </a:r>
          </a:p>
        </p:txBody>
      </p:sp>
      <p:sp>
        <p:nvSpPr>
          <p:cNvPr id="4" name="TextBox 3">
            <a:extLst>
              <a:ext uri="{FF2B5EF4-FFF2-40B4-BE49-F238E27FC236}">
                <a16:creationId xmlns:a16="http://schemas.microsoft.com/office/drawing/2014/main" id="{9A1B3ED8-850A-0EEC-CECA-21007B5E59FF}"/>
              </a:ext>
            </a:extLst>
          </p:cNvPr>
          <p:cNvSpPr txBox="1"/>
          <p:nvPr/>
        </p:nvSpPr>
        <p:spPr>
          <a:xfrm>
            <a:off x="397163" y="1386017"/>
            <a:ext cx="11497988" cy="4154984"/>
          </a:xfrm>
          <a:prstGeom prst="rect">
            <a:avLst/>
          </a:prstGeom>
          <a:noFill/>
        </p:spPr>
        <p:txBody>
          <a:bodyPr wrap="square" rtlCol="0">
            <a:spAutoFit/>
          </a:bodyPr>
          <a:lstStyle/>
          <a:p>
            <a:r>
              <a:rPr lang="en-IN" sz="2400" b="1" dirty="0">
                <a:solidFill>
                  <a:srgbClr val="C00000"/>
                </a:solidFill>
              </a:rPr>
              <a:t>Unsupervised Learning- Overview, What Is Cluster Analysis, Different Types of Clustering’s, Different Types of Clusters</a:t>
            </a:r>
          </a:p>
          <a:p>
            <a:endParaRPr lang="en-IN" sz="2400" dirty="0"/>
          </a:p>
          <a:p>
            <a:r>
              <a:rPr lang="en-IN" sz="2400" b="1" dirty="0"/>
              <a:t>K-means</a:t>
            </a:r>
            <a:r>
              <a:rPr lang="en-IN" sz="2400" dirty="0"/>
              <a:t>-The Basic K-means Algorithm, Additional Issues, Bisecting K-means, K-means and Different Types of Clusters, Strengths and Weaknesses, K-means as an Optimization Problem </a:t>
            </a:r>
          </a:p>
          <a:p>
            <a:endParaRPr lang="en-IN" sz="2400" dirty="0"/>
          </a:p>
          <a:p>
            <a:r>
              <a:rPr lang="en-IN" sz="2400" b="1" dirty="0"/>
              <a:t>Cluster Evaluation</a:t>
            </a:r>
            <a:r>
              <a:rPr lang="en-IN" sz="2400" dirty="0"/>
              <a:t>-Overview, Unsupervised Cluster Evaluation Using Cohesion and Separation, Unsupervised Cluster Evaluation Using the Proximity Matrix, Determining the Correct Number of Clusters, Supervised Measures of Cluster Validity, Assessing the Significance of Cluster Validity Measures, Choosing a Cluster Validity Measure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64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828800" y="107577"/>
            <a:ext cx="6553200" cy="630238"/>
          </a:xfrm>
          <a:noFill/>
        </p:spPr>
        <p:txBody>
          <a:bodyPr vert="horz" lIns="92075" tIns="46038" rIns="92075" bIns="46038" rtlCol="0" anchor="ctr">
            <a:normAutofit/>
          </a:bodyPr>
          <a:lstStyle/>
          <a:p>
            <a:pPr eaLnBrk="1" hangingPunct="1"/>
            <a:r>
              <a:rPr lang="en-US" altLang="en-US" dirty="0">
                <a:solidFill>
                  <a:srgbClr val="002060"/>
                </a:solidFill>
              </a:rPr>
              <a:t>Ordinal Variables</a:t>
            </a:r>
          </a:p>
        </p:txBody>
      </p:sp>
      <p:sp>
        <p:nvSpPr>
          <p:cNvPr id="18435" name="Rectangle 3"/>
          <p:cNvSpPr>
            <a:spLocks noGrp="1" noChangeArrowheads="1"/>
          </p:cNvSpPr>
          <p:nvPr>
            <p:ph idx="1"/>
          </p:nvPr>
        </p:nvSpPr>
        <p:spPr>
          <a:xfrm>
            <a:off x="105878" y="1295400"/>
            <a:ext cx="11810198" cy="4648200"/>
          </a:xfrm>
          <a:noFill/>
        </p:spPr>
        <p:txBody>
          <a:bodyPr vert="horz" lIns="92075" tIns="46038" rIns="92075" bIns="46038" rtlCol="0">
            <a:normAutofit/>
          </a:bodyPr>
          <a:lstStyle/>
          <a:p>
            <a:pPr algn="just" eaLnBrk="1" hangingPunct="1">
              <a:lnSpc>
                <a:spcPct val="150000"/>
              </a:lnSpc>
            </a:pPr>
            <a:r>
              <a:rPr lang="en-US" altLang="en-US" sz="2000" dirty="0"/>
              <a:t>An ordinal variable can be discrete or continuous</a:t>
            </a:r>
          </a:p>
          <a:p>
            <a:pPr algn="just" eaLnBrk="1" hangingPunct="1">
              <a:lnSpc>
                <a:spcPct val="150000"/>
              </a:lnSpc>
            </a:pPr>
            <a:r>
              <a:rPr lang="en-US" altLang="en-US" sz="2000" dirty="0"/>
              <a:t>Order is important, e.g., rank</a:t>
            </a:r>
          </a:p>
          <a:p>
            <a:pPr algn="just" eaLnBrk="1" hangingPunct="1">
              <a:lnSpc>
                <a:spcPct val="150000"/>
              </a:lnSpc>
            </a:pPr>
            <a:r>
              <a:rPr lang="en-US" altLang="en-US" sz="2000" dirty="0"/>
              <a:t>Can be treated like interval-scaled </a:t>
            </a:r>
          </a:p>
          <a:p>
            <a:pPr lvl="1" algn="just" eaLnBrk="1" hangingPunct="1">
              <a:lnSpc>
                <a:spcPct val="150000"/>
              </a:lnSpc>
            </a:pPr>
            <a:r>
              <a:rPr lang="en-US" altLang="en-US" sz="2000" dirty="0"/>
              <a:t>replace </a:t>
            </a:r>
            <a:r>
              <a:rPr lang="en-US" altLang="en-US" sz="2000" i="1" dirty="0" err="1"/>
              <a:t>x</a:t>
            </a:r>
            <a:r>
              <a:rPr lang="en-US" altLang="en-US" sz="2000" i="1" baseline="-25000" dirty="0" err="1"/>
              <a:t>if</a:t>
            </a:r>
            <a:r>
              <a:rPr lang="en-US" altLang="en-US" sz="2000" baseline="-25000" dirty="0"/>
              <a:t> </a:t>
            </a:r>
            <a:r>
              <a:rPr lang="en-US" altLang="en-US" sz="2000" dirty="0"/>
              <a:t> by their rank </a:t>
            </a:r>
          </a:p>
          <a:p>
            <a:pPr lvl="1" algn="just" eaLnBrk="1" hangingPunct="1">
              <a:lnSpc>
                <a:spcPct val="150000"/>
              </a:lnSpc>
            </a:pPr>
            <a:r>
              <a:rPr lang="en-US" altLang="en-US" sz="2000" dirty="0"/>
              <a:t>map the range of each variable onto [0, 1] by replacing</a:t>
            </a:r>
            <a:r>
              <a:rPr lang="en-US" altLang="en-US" sz="2000" i="1" dirty="0"/>
              <a:t> </a:t>
            </a:r>
            <a:r>
              <a:rPr lang="en-US" altLang="en-US" sz="2000" i="1" dirty="0" err="1"/>
              <a:t>i</a:t>
            </a:r>
            <a:r>
              <a:rPr lang="en-US" altLang="en-US" sz="2000" dirty="0" err="1"/>
              <a:t>-th</a:t>
            </a:r>
            <a:r>
              <a:rPr lang="en-US" altLang="en-US" sz="2000" dirty="0"/>
              <a:t> object in the </a:t>
            </a:r>
            <a:r>
              <a:rPr lang="en-US" altLang="en-US" sz="2000" i="1" dirty="0"/>
              <a:t>f</a:t>
            </a:r>
            <a:r>
              <a:rPr lang="en-US" altLang="en-US" sz="2000" dirty="0"/>
              <a:t>-</a:t>
            </a:r>
            <a:r>
              <a:rPr lang="en-US" altLang="en-US" sz="2000" dirty="0" err="1"/>
              <a:t>th</a:t>
            </a:r>
            <a:r>
              <a:rPr lang="en-US" altLang="en-US" sz="2000" dirty="0"/>
              <a:t> variable by</a:t>
            </a:r>
          </a:p>
          <a:p>
            <a:pPr lvl="1" algn="just" eaLnBrk="1" hangingPunct="1">
              <a:lnSpc>
                <a:spcPct val="150000"/>
              </a:lnSpc>
            </a:pPr>
            <a:endParaRPr lang="en-US" altLang="en-US" sz="2000" dirty="0"/>
          </a:p>
          <a:p>
            <a:pPr lvl="1" algn="just" eaLnBrk="1" hangingPunct="1">
              <a:lnSpc>
                <a:spcPct val="150000"/>
              </a:lnSpc>
            </a:pPr>
            <a:endParaRPr lang="en-US" altLang="en-US" sz="2000" dirty="0"/>
          </a:p>
          <a:p>
            <a:pPr lvl="1" algn="just" eaLnBrk="1" hangingPunct="1">
              <a:lnSpc>
                <a:spcPct val="150000"/>
              </a:lnSpc>
            </a:pPr>
            <a:r>
              <a:rPr lang="en-US" altLang="en-US" sz="2000" dirty="0"/>
              <a:t>compute the dissimilarity using methods for interval-scaled variables</a:t>
            </a:r>
          </a:p>
        </p:txBody>
      </p:sp>
      <p:graphicFrame>
        <p:nvGraphicFramePr>
          <p:cNvPr id="18436" name="Object 1024"/>
          <p:cNvGraphicFramePr>
            <a:graphicFrameLocks noChangeAspect="1"/>
          </p:cNvGraphicFramePr>
          <p:nvPr>
            <p:extLst>
              <p:ext uri="{D42A27DB-BD31-4B8C-83A1-F6EECF244321}">
                <p14:modId xmlns:p14="http://schemas.microsoft.com/office/powerpoint/2010/main" val="3533546771"/>
              </p:ext>
            </p:extLst>
          </p:nvPr>
        </p:nvGraphicFramePr>
        <p:xfrm>
          <a:off x="3962400" y="4071487"/>
          <a:ext cx="2438400" cy="812800"/>
        </p:xfrm>
        <a:graphic>
          <a:graphicData uri="http://schemas.openxmlformats.org/presentationml/2006/ole">
            <mc:AlternateContent xmlns:mc="http://schemas.openxmlformats.org/markup-compatibility/2006">
              <mc:Choice xmlns:v="urn:schemas-microsoft-com:vml" Requires="v">
                <p:oleObj name="Equation" r:id="rId2" imgW="1168400" imgH="711200" progId="Equation.3">
                  <p:embed/>
                </p:oleObj>
              </mc:Choice>
              <mc:Fallback>
                <p:oleObj name="Equation" r:id="rId2" imgW="1168400" imgH="711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071487"/>
                        <a:ext cx="2438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1025"/>
          <p:cNvGraphicFramePr>
            <a:graphicFrameLocks noChangeAspect="1"/>
          </p:cNvGraphicFramePr>
          <p:nvPr/>
        </p:nvGraphicFramePr>
        <p:xfrm>
          <a:off x="5410200" y="3048000"/>
          <a:ext cx="1981200" cy="397094"/>
        </p:xfrm>
        <a:graphic>
          <a:graphicData uri="http://schemas.openxmlformats.org/presentationml/2006/ole">
            <mc:AlternateContent xmlns:mc="http://schemas.openxmlformats.org/markup-compatibility/2006">
              <mc:Choice xmlns:v="urn:schemas-microsoft-com:vml" Requires="v">
                <p:oleObj name="Equation" r:id="rId4" imgW="1397000" imgH="368300" progId="Equation.3">
                  <p:embed/>
                </p:oleObj>
              </mc:Choice>
              <mc:Fallback>
                <p:oleObj name="Equation" r:id="rId4" imgW="1397000" imgH="368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048000"/>
                        <a:ext cx="1981200" cy="3970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8981884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817688" y="0"/>
            <a:ext cx="6945312" cy="685800"/>
          </a:xfrm>
          <a:noFill/>
        </p:spPr>
        <p:txBody>
          <a:bodyPr vert="horz" lIns="92075" tIns="46038" rIns="92075" bIns="46038" rtlCol="0" anchor="ctr">
            <a:normAutofit/>
          </a:bodyPr>
          <a:lstStyle/>
          <a:p>
            <a:pPr eaLnBrk="1" hangingPunct="1"/>
            <a:r>
              <a:rPr lang="en-US" altLang="en-US" dirty="0">
                <a:solidFill>
                  <a:srgbClr val="002060"/>
                </a:solidFill>
              </a:rPr>
              <a:t>Variables of Mixed Types</a:t>
            </a:r>
          </a:p>
        </p:txBody>
      </p:sp>
      <p:sp>
        <p:nvSpPr>
          <p:cNvPr id="20483" name="Rectangle 3"/>
          <p:cNvSpPr>
            <a:spLocks noGrp="1" noChangeArrowheads="1"/>
          </p:cNvSpPr>
          <p:nvPr>
            <p:ph idx="1"/>
          </p:nvPr>
        </p:nvSpPr>
        <p:spPr>
          <a:xfrm>
            <a:off x="1981200" y="1066800"/>
            <a:ext cx="8229600" cy="5181600"/>
          </a:xfrm>
          <a:noFill/>
        </p:spPr>
        <p:txBody>
          <a:bodyPr vert="horz" lIns="92075" tIns="46038" rIns="92075" bIns="46038" rtlCol="0">
            <a:normAutofit/>
          </a:bodyPr>
          <a:lstStyle/>
          <a:p>
            <a:pPr algn="just" eaLnBrk="1" hangingPunct="1">
              <a:lnSpc>
                <a:spcPct val="150000"/>
              </a:lnSpc>
            </a:pPr>
            <a:r>
              <a:rPr lang="en-US" altLang="en-US" sz="1800" dirty="0"/>
              <a:t>A database may contain all the six types of variables</a:t>
            </a:r>
          </a:p>
          <a:p>
            <a:pPr lvl="1" algn="just" eaLnBrk="1" hangingPunct="1">
              <a:lnSpc>
                <a:spcPct val="150000"/>
              </a:lnSpc>
            </a:pPr>
            <a:r>
              <a:rPr lang="en-US" altLang="en-US" sz="1800" dirty="0"/>
              <a:t>symmetric binary, asymmetric binary, nominal, ordinal, interval and ratio</a:t>
            </a:r>
          </a:p>
          <a:p>
            <a:pPr algn="just" eaLnBrk="1" hangingPunct="1">
              <a:lnSpc>
                <a:spcPct val="150000"/>
              </a:lnSpc>
            </a:pPr>
            <a:r>
              <a:rPr lang="en-US" altLang="en-US" sz="1800" dirty="0"/>
              <a:t>One may use a weighted formula to combine their effects</a:t>
            </a:r>
          </a:p>
          <a:p>
            <a:pPr algn="just" eaLnBrk="1" hangingPunct="1">
              <a:lnSpc>
                <a:spcPct val="150000"/>
              </a:lnSpc>
            </a:pPr>
            <a:endParaRPr lang="en-US" altLang="en-US" sz="1800" dirty="0"/>
          </a:p>
          <a:p>
            <a:pPr lvl="1" algn="just" eaLnBrk="1" hangingPunct="1">
              <a:lnSpc>
                <a:spcPct val="150000"/>
              </a:lnSpc>
            </a:pPr>
            <a:r>
              <a:rPr lang="en-US" altLang="en-US" sz="1800" i="1" dirty="0"/>
              <a:t>f</a:t>
            </a:r>
            <a:r>
              <a:rPr lang="en-US" altLang="en-US" sz="1800" dirty="0"/>
              <a:t>  is binary or nominal:</a:t>
            </a:r>
          </a:p>
          <a:p>
            <a:pPr lvl="2" algn="just" eaLnBrk="1" hangingPunct="1">
              <a:lnSpc>
                <a:spcPct val="150000"/>
              </a:lnSpc>
              <a:buFont typeface="Wingdings" pitchFamily="2" charset="2"/>
              <a:buNone/>
            </a:pPr>
            <a:r>
              <a:rPr lang="en-US" altLang="en-US" sz="1600" dirty="0" err="1">
                <a:cs typeface="Tahoma" pitchFamily="34" charset="0"/>
              </a:rPr>
              <a:t>d</a:t>
            </a:r>
            <a:r>
              <a:rPr lang="en-US" altLang="en-US" sz="1600" baseline="-25000" dirty="0" err="1"/>
              <a:t>ij</a:t>
            </a:r>
            <a:r>
              <a:rPr lang="en-US" altLang="en-US" sz="1600" baseline="30000" dirty="0"/>
              <a:t>(f)</a:t>
            </a:r>
            <a:r>
              <a:rPr lang="en-US" altLang="en-US" sz="1600" dirty="0"/>
              <a:t> = 0  if </a:t>
            </a:r>
            <a:r>
              <a:rPr lang="en-US" altLang="en-US" sz="1600" dirty="0" err="1"/>
              <a:t>x</a:t>
            </a:r>
            <a:r>
              <a:rPr lang="en-US" altLang="en-US" sz="1600" baseline="-25000" dirty="0" err="1"/>
              <a:t>if</a:t>
            </a:r>
            <a:r>
              <a:rPr lang="en-US" altLang="en-US" sz="1600" baseline="-25000" dirty="0"/>
              <a:t> </a:t>
            </a:r>
            <a:r>
              <a:rPr lang="en-US" altLang="en-US" sz="1600" dirty="0"/>
              <a:t>= </a:t>
            </a:r>
            <a:r>
              <a:rPr lang="en-US" altLang="en-US" sz="1600" dirty="0" err="1"/>
              <a:t>x</a:t>
            </a:r>
            <a:r>
              <a:rPr lang="en-US" altLang="en-US" sz="1600" baseline="-25000" dirty="0" err="1"/>
              <a:t>jf</a:t>
            </a:r>
            <a:r>
              <a:rPr lang="en-US" altLang="en-US" sz="1600" dirty="0"/>
              <a:t> , or </a:t>
            </a:r>
            <a:r>
              <a:rPr lang="en-US" altLang="en-US" sz="1600" dirty="0" err="1">
                <a:cs typeface="Tahoma" pitchFamily="34" charset="0"/>
              </a:rPr>
              <a:t>d</a:t>
            </a:r>
            <a:r>
              <a:rPr lang="en-US" altLang="en-US" sz="1600" baseline="-25000" dirty="0" err="1"/>
              <a:t>ij</a:t>
            </a:r>
            <a:r>
              <a:rPr lang="en-US" altLang="en-US" sz="1600" baseline="30000" dirty="0"/>
              <a:t>(f)</a:t>
            </a:r>
            <a:r>
              <a:rPr lang="en-US" altLang="en-US" sz="1600" dirty="0"/>
              <a:t> = 1 otherwise</a:t>
            </a:r>
          </a:p>
          <a:p>
            <a:pPr lvl="1" algn="just" eaLnBrk="1" hangingPunct="1">
              <a:lnSpc>
                <a:spcPct val="150000"/>
              </a:lnSpc>
            </a:pPr>
            <a:r>
              <a:rPr lang="en-US" altLang="en-US" sz="1800" i="1" dirty="0"/>
              <a:t>f</a:t>
            </a:r>
            <a:r>
              <a:rPr lang="en-US" altLang="en-US" sz="1800" dirty="0"/>
              <a:t>  is interval-based: use the normalized distance</a:t>
            </a:r>
          </a:p>
          <a:p>
            <a:pPr lvl="1" algn="just" eaLnBrk="1" hangingPunct="1">
              <a:lnSpc>
                <a:spcPct val="150000"/>
              </a:lnSpc>
            </a:pPr>
            <a:r>
              <a:rPr lang="en-US" altLang="en-US" sz="1800" i="1" dirty="0"/>
              <a:t>f</a:t>
            </a:r>
            <a:r>
              <a:rPr lang="en-US" altLang="en-US" sz="1800" dirty="0"/>
              <a:t>  is ordinal or ratio-scaled</a:t>
            </a:r>
          </a:p>
          <a:p>
            <a:pPr lvl="2" algn="just" eaLnBrk="1" hangingPunct="1">
              <a:lnSpc>
                <a:spcPct val="150000"/>
              </a:lnSpc>
            </a:pPr>
            <a:r>
              <a:rPr lang="en-US" altLang="en-US" sz="1600" dirty="0"/>
              <a:t>compute ranks </a:t>
            </a:r>
            <a:r>
              <a:rPr lang="en-US" altLang="en-US" sz="1600" dirty="0" err="1"/>
              <a:t>r</a:t>
            </a:r>
            <a:r>
              <a:rPr lang="en-US" altLang="en-US" sz="1600" baseline="-25000" dirty="0" err="1"/>
              <a:t>if</a:t>
            </a:r>
            <a:r>
              <a:rPr lang="en-US" altLang="en-US" sz="1600" dirty="0"/>
              <a:t> and  </a:t>
            </a:r>
          </a:p>
          <a:p>
            <a:pPr lvl="2" algn="just" eaLnBrk="1" hangingPunct="1">
              <a:lnSpc>
                <a:spcPct val="150000"/>
              </a:lnSpc>
            </a:pPr>
            <a:r>
              <a:rPr lang="en-US" altLang="en-US" sz="1600" dirty="0"/>
              <a:t>and treat </a:t>
            </a:r>
            <a:r>
              <a:rPr lang="en-US" altLang="en-US" sz="1600" dirty="0" err="1"/>
              <a:t>z</a:t>
            </a:r>
            <a:r>
              <a:rPr lang="en-US" altLang="en-US" sz="1600" baseline="-25000" dirty="0" err="1"/>
              <a:t>if</a:t>
            </a:r>
            <a:r>
              <a:rPr lang="en-US" altLang="en-US" sz="1600" dirty="0"/>
              <a:t> as interval-scaled</a:t>
            </a:r>
          </a:p>
        </p:txBody>
      </p:sp>
      <p:graphicFrame>
        <p:nvGraphicFramePr>
          <p:cNvPr id="20484" name="Object 4"/>
          <p:cNvGraphicFramePr>
            <a:graphicFrameLocks noChangeAspect="1"/>
          </p:cNvGraphicFramePr>
          <p:nvPr/>
        </p:nvGraphicFramePr>
        <p:xfrm>
          <a:off x="4800601" y="2971800"/>
          <a:ext cx="3352800" cy="713904"/>
        </p:xfrm>
        <a:graphic>
          <a:graphicData uri="http://schemas.openxmlformats.org/presentationml/2006/ole">
            <mc:AlternateContent xmlns:mc="http://schemas.openxmlformats.org/markup-compatibility/2006">
              <mc:Choice xmlns:v="urn:schemas-microsoft-com:vml" Requires="v">
                <p:oleObj name="Equation" r:id="rId2" imgW="2108200" imgH="736600" progId="Equation.3">
                  <p:embed/>
                </p:oleObj>
              </mc:Choice>
              <mc:Fallback>
                <p:oleObj name="Equation" r:id="rId2" imgW="2108200" imgH="736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1" y="2971800"/>
                        <a:ext cx="3352800" cy="713904"/>
                      </a:xfrm>
                      <a:prstGeom prst="rect">
                        <a:avLst/>
                      </a:prstGeom>
                      <a:noFill/>
                      <a:ln>
                        <a:noFill/>
                      </a:ln>
                      <a:effectLst/>
                    </p:spPr>
                  </p:pic>
                </p:oleObj>
              </mc:Fallback>
            </mc:AlternateContent>
          </a:graphicData>
        </a:graphic>
      </p:graphicFrame>
      <p:graphicFrame>
        <p:nvGraphicFramePr>
          <p:cNvPr id="20485" name="Object 6"/>
          <p:cNvGraphicFramePr>
            <a:graphicFrameLocks noChangeAspect="1"/>
          </p:cNvGraphicFramePr>
          <p:nvPr/>
        </p:nvGraphicFramePr>
        <p:xfrm>
          <a:off x="5130801" y="5314237"/>
          <a:ext cx="1371600" cy="552935"/>
        </p:xfrm>
        <a:graphic>
          <a:graphicData uri="http://schemas.openxmlformats.org/presentationml/2006/ole">
            <mc:AlternateContent xmlns:mc="http://schemas.openxmlformats.org/markup-compatibility/2006">
              <mc:Choice xmlns:v="urn:schemas-microsoft-com:vml" Requires="v">
                <p:oleObj name="Equation" r:id="rId4" imgW="1002865" imgH="533169" progId="Equation.3">
                  <p:embed/>
                </p:oleObj>
              </mc:Choice>
              <mc:Fallback>
                <p:oleObj name="Equation" r:id="rId4" imgW="1002865" imgH="5331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0801" y="5314237"/>
                        <a:ext cx="1371600" cy="55293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63873927"/>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2EBB-47DF-EB53-48C6-100538BCDEE9}"/>
              </a:ext>
            </a:extLst>
          </p:cNvPr>
          <p:cNvSpPr>
            <a:spLocks noGrp="1"/>
          </p:cNvSpPr>
          <p:nvPr>
            <p:ph type="title"/>
          </p:nvPr>
        </p:nvSpPr>
        <p:spPr/>
        <p:txBody>
          <a:bodyPr/>
          <a:lstStyle/>
          <a:p>
            <a:r>
              <a:rPr lang="en-IN" dirty="0"/>
              <a:t>Different types of clustering – Hierarchical and Partitioning</a:t>
            </a:r>
          </a:p>
        </p:txBody>
      </p:sp>
      <p:sp>
        <p:nvSpPr>
          <p:cNvPr id="3" name="Content Placeholder 2">
            <a:extLst>
              <a:ext uri="{FF2B5EF4-FFF2-40B4-BE49-F238E27FC236}">
                <a16:creationId xmlns:a16="http://schemas.microsoft.com/office/drawing/2014/main" id="{BF804792-BB32-8BD0-FCC4-751A7558AAFE}"/>
              </a:ext>
            </a:extLst>
          </p:cNvPr>
          <p:cNvSpPr>
            <a:spLocks noGrp="1"/>
          </p:cNvSpPr>
          <p:nvPr>
            <p:ph idx="1"/>
          </p:nvPr>
        </p:nvSpPr>
        <p:spPr/>
        <p:txBody>
          <a:bodyPr/>
          <a:lstStyle/>
          <a:p>
            <a:pPr algn="just"/>
            <a:r>
              <a:rPr lang="en-US" sz="2000" dirty="0"/>
              <a:t>An </a:t>
            </a:r>
            <a:r>
              <a:rPr lang="en-US" sz="2000" dirty="0">
                <a:solidFill>
                  <a:srgbClr val="FF0000"/>
                </a:solidFill>
              </a:rPr>
              <a:t>entire collection of clusters </a:t>
            </a:r>
            <a:r>
              <a:rPr lang="en-US" sz="2000" dirty="0"/>
              <a:t>is commonly referred to as a clustering, and in this section, we distinguish various types of </a:t>
            </a:r>
            <a:r>
              <a:rPr lang="en-US" sz="2000" dirty="0" err="1"/>
              <a:t>clusterings</a:t>
            </a:r>
            <a:r>
              <a:rPr lang="en-US" sz="2000" dirty="0"/>
              <a:t>: </a:t>
            </a:r>
          </a:p>
          <a:p>
            <a:pPr algn="just"/>
            <a:endParaRPr lang="en-US" sz="2000" dirty="0"/>
          </a:p>
          <a:p>
            <a:pPr algn="just"/>
            <a:r>
              <a:rPr lang="en-US" sz="2000" dirty="0">
                <a:solidFill>
                  <a:srgbClr val="FF0000"/>
                </a:solidFill>
              </a:rPr>
              <a:t>Partitioning approach: </a:t>
            </a:r>
            <a:r>
              <a:rPr lang="en-US" sz="2000" dirty="0"/>
              <a:t>divides data into non-hierarchical groups. </a:t>
            </a:r>
          </a:p>
          <a:p>
            <a:pPr lvl="1" algn="just"/>
            <a:r>
              <a:rPr lang="en-US" sz="1800" dirty="0">
                <a:solidFill>
                  <a:schemeClr val="accent6"/>
                </a:solidFill>
              </a:rPr>
              <a:t>Centroid</a:t>
            </a:r>
            <a:r>
              <a:rPr lang="en-US" sz="1800" dirty="0"/>
              <a:t> based method </a:t>
            </a:r>
          </a:p>
          <a:p>
            <a:pPr lvl="1" algn="just"/>
            <a:r>
              <a:rPr lang="en-US" sz="1800" dirty="0"/>
              <a:t>Dataset – divided into </a:t>
            </a:r>
            <a:r>
              <a:rPr lang="en-US" sz="1800" dirty="0">
                <a:solidFill>
                  <a:schemeClr val="accent6"/>
                </a:solidFill>
              </a:rPr>
              <a:t>k-set of groups </a:t>
            </a:r>
            <a:r>
              <a:rPr lang="en-US" sz="1800" dirty="0"/>
              <a:t>(k is pre-defined)</a:t>
            </a:r>
          </a:p>
          <a:p>
            <a:pPr lvl="1" algn="just"/>
            <a:r>
              <a:rPr lang="en-US" sz="1800" dirty="0"/>
              <a:t>Cluster center is created  - </a:t>
            </a:r>
            <a:r>
              <a:rPr lang="en-US" sz="1800" dirty="0">
                <a:solidFill>
                  <a:schemeClr val="accent6"/>
                </a:solidFill>
              </a:rPr>
              <a:t>distance</a:t>
            </a:r>
            <a:r>
              <a:rPr lang="en-US" sz="1800" dirty="0"/>
              <a:t> between the data points of one cluster is </a:t>
            </a:r>
            <a:r>
              <a:rPr lang="en-US" sz="1800" dirty="0">
                <a:solidFill>
                  <a:schemeClr val="accent6"/>
                </a:solidFill>
              </a:rPr>
              <a:t>minimum</a:t>
            </a:r>
          </a:p>
          <a:p>
            <a:pPr lvl="1" algn="just"/>
            <a:r>
              <a:rPr lang="en-US" sz="1800" dirty="0"/>
              <a:t>Distance between the </a:t>
            </a:r>
            <a:r>
              <a:rPr lang="en-US" sz="1800" dirty="0">
                <a:solidFill>
                  <a:schemeClr val="accent6"/>
                </a:solidFill>
              </a:rPr>
              <a:t>another clusters </a:t>
            </a:r>
            <a:r>
              <a:rPr lang="en-US" sz="1800" dirty="0"/>
              <a:t>is </a:t>
            </a:r>
            <a:r>
              <a:rPr lang="en-US" sz="1800" dirty="0">
                <a:solidFill>
                  <a:schemeClr val="accent6"/>
                </a:solidFill>
              </a:rPr>
              <a:t>maximum</a:t>
            </a:r>
            <a:r>
              <a:rPr lang="en-US" sz="1800" dirty="0"/>
              <a:t>. </a:t>
            </a:r>
          </a:p>
          <a:p>
            <a:pPr lvl="1" algn="just"/>
            <a:endParaRPr lang="en-US" sz="1800" dirty="0"/>
          </a:p>
          <a:p>
            <a:pPr lvl="1" algn="just"/>
            <a:endParaRPr lang="en-US" sz="1800" dirty="0"/>
          </a:p>
        </p:txBody>
      </p:sp>
      <p:pic>
        <p:nvPicPr>
          <p:cNvPr id="5" name="Picture 4">
            <a:extLst>
              <a:ext uri="{FF2B5EF4-FFF2-40B4-BE49-F238E27FC236}">
                <a16:creationId xmlns:a16="http://schemas.microsoft.com/office/drawing/2014/main" id="{08B79A77-2F68-9B2B-2CE2-D732ED301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3801978"/>
            <a:ext cx="5007857" cy="3017921"/>
          </a:xfrm>
          <a:prstGeom prst="rect">
            <a:avLst/>
          </a:prstGeom>
        </p:spPr>
      </p:pic>
    </p:spTree>
    <p:extLst>
      <p:ext uri="{BB962C8B-B14F-4D97-AF65-F5344CB8AC3E}">
        <p14:creationId xmlns:p14="http://schemas.microsoft.com/office/powerpoint/2010/main" val="255544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2EBB-47DF-EB53-48C6-100538BCDEE9}"/>
              </a:ext>
            </a:extLst>
          </p:cNvPr>
          <p:cNvSpPr>
            <a:spLocks noGrp="1"/>
          </p:cNvSpPr>
          <p:nvPr>
            <p:ph type="title"/>
          </p:nvPr>
        </p:nvSpPr>
        <p:spPr/>
        <p:txBody>
          <a:bodyPr/>
          <a:lstStyle/>
          <a:p>
            <a:r>
              <a:rPr lang="en-IN" dirty="0"/>
              <a:t>Different types of clustering – Hierarchical and Partitioning</a:t>
            </a:r>
          </a:p>
        </p:txBody>
      </p:sp>
      <p:sp>
        <p:nvSpPr>
          <p:cNvPr id="3" name="Content Placeholder 2">
            <a:extLst>
              <a:ext uri="{FF2B5EF4-FFF2-40B4-BE49-F238E27FC236}">
                <a16:creationId xmlns:a16="http://schemas.microsoft.com/office/drawing/2014/main" id="{BF804792-BB32-8BD0-FCC4-751A7558AAFE}"/>
              </a:ext>
            </a:extLst>
          </p:cNvPr>
          <p:cNvSpPr>
            <a:spLocks noGrp="1"/>
          </p:cNvSpPr>
          <p:nvPr>
            <p:ph idx="1"/>
          </p:nvPr>
        </p:nvSpPr>
        <p:spPr>
          <a:xfrm>
            <a:off x="0" y="609600"/>
            <a:ext cx="12191999" cy="5975927"/>
          </a:xfrm>
        </p:spPr>
        <p:txBody>
          <a:bodyPr/>
          <a:lstStyle/>
          <a:p>
            <a:pPr algn="just"/>
            <a:r>
              <a:rPr lang="en-IN" sz="2000" dirty="0">
                <a:solidFill>
                  <a:srgbClr val="FF0000"/>
                </a:solidFill>
              </a:rPr>
              <a:t>Hierarchical</a:t>
            </a:r>
            <a:r>
              <a:rPr lang="en-IN" sz="1600" b="1" dirty="0"/>
              <a:t> </a:t>
            </a:r>
            <a:r>
              <a:rPr lang="en-US" sz="2000" dirty="0">
                <a:solidFill>
                  <a:srgbClr val="FF0000"/>
                </a:solidFill>
              </a:rPr>
              <a:t>approach: </a:t>
            </a:r>
            <a:r>
              <a:rPr lang="en-US" sz="2000" dirty="0"/>
              <a:t>divides data into clusters to create a tree-like structure, which is also called a dendrogram. </a:t>
            </a:r>
          </a:p>
          <a:p>
            <a:pPr lvl="1" algn="just"/>
            <a:r>
              <a:rPr lang="en-US" sz="1800" dirty="0"/>
              <a:t>Dataset – divided into </a:t>
            </a:r>
            <a:r>
              <a:rPr lang="en-US" sz="1800" dirty="0">
                <a:solidFill>
                  <a:schemeClr val="accent6"/>
                </a:solidFill>
              </a:rPr>
              <a:t>k-set of groups </a:t>
            </a:r>
            <a:r>
              <a:rPr lang="en-US" sz="1800" dirty="0"/>
              <a:t>(k is not pre-defined)</a:t>
            </a:r>
          </a:p>
          <a:p>
            <a:pPr lvl="1" algn="just"/>
            <a:r>
              <a:rPr lang="en-US" sz="1800" dirty="0"/>
              <a:t>Pre-defined order - </a:t>
            </a:r>
            <a:r>
              <a:rPr lang="en-IN" sz="1800" dirty="0"/>
              <a:t>top to bottom manner.</a:t>
            </a:r>
            <a:endParaRPr lang="en-US" sz="1800" dirty="0"/>
          </a:p>
          <a:p>
            <a:pPr lvl="1" algn="just"/>
            <a:r>
              <a:rPr lang="en-IN" sz="1800" dirty="0"/>
              <a:t>Agglomerative Hierarchical algorithm</a:t>
            </a:r>
            <a:endParaRPr lang="en-US" sz="1800" dirty="0"/>
          </a:p>
          <a:p>
            <a:pPr lvl="1" algn="just"/>
            <a:endParaRPr lang="en-US" sz="1800" dirty="0"/>
          </a:p>
          <a:p>
            <a:pPr lvl="1" algn="just"/>
            <a:endParaRPr lang="en-US" sz="1800" dirty="0"/>
          </a:p>
        </p:txBody>
      </p:sp>
      <p:pic>
        <p:nvPicPr>
          <p:cNvPr id="6" name="Picture 5">
            <a:extLst>
              <a:ext uri="{FF2B5EF4-FFF2-40B4-BE49-F238E27FC236}">
                <a16:creationId xmlns:a16="http://schemas.microsoft.com/office/drawing/2014/main" id="{E0E133ED-662B-EAE9-D7B6-6DAEE974A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524" y="991402"/>
            <a:ext cx="4741043" cy="5122872"/>
          </a:xfrm>
          <a:prstGeom prst="rect">
            <a:avLst/>
          </a:prstGeom>
        </p:spPr>
      </p:pic>
    </p:spTree>
    <p:extLst>
      <p:ext uri="{BB962C8B-B14F-4D97-AF65-F5344CB8AC3E}">
        <p14:creationId xmlns:p14="http://schemas.microsoft.com/office/powerpoint/2010/main" val="1063074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2EBB-47DF-EB53-48C6-100538BCDEE9}"/>
              </a:ext>
            </a:extLst>
          </p:cNvPr>
          <p:cNvSpPr>
            <a:spLocks noGrp="1"/>
          </p:cNvSpPr>
          <p:nvPr>
            <p:ph type="title"/>
          </p:nvPr>
        </p:nvSpPr>
        <p:spPr/>
        <p:txBody>
          <a:bodyPr/>
          <a:lstStyle/>
          <a:p>
            <a:r>
              <a:rPr lang="en-IN" dirty="0"/>
              <a:t>Different types of clustering – Exclusive versus Overlapping versus Fuzzy</a:t>
            </a:r>
          </a:p>
        </p:txBody>
      </p:sp>
      <p:sp>
        <p:nvSpPr>
          <p:cNvPr id="3" name="Content Placeholder 2">
            <a:extLst>
              <a:ext uri="{FF2B5EF4-FFF2-40B4-BE49-F238E27FC236}">
                <a16:creationId xmlns:a16="http://schemas.microsoft.com/office/drawing/2014/main" id="{BF804792-BB32-8BD0-FCC4-751A7558AAFE}"/>
              </a:ext>
            </a:extLst>
          </p:cNvPr>
          <p:cNvSpPr>
            <a:spLocks noGrp="1"/>
          </p:cNvSpPr>
          <p:nvPr>
            <p:ph idx="1"/>
          </p:nvPr>
        </p:nvSpPr>
        <p:spPr>
          <a:xfrm>
            <a:off x="105878" y="693018"/>
            <a:ext cx="12086121" cy="6025415"/>
          </a:xfrm>
        </p:spPr>
        <p:txBody>
          <a:bodyPr/>
          <a:lstStyle/>
          <a:p>
            <a:pPr algn="just"/>
            <a:r>
              <a:rPr lang="en-US" dirty="0"/>
              <a:t>Exclusive: Assign each object to a single cluster. </a:t>
            </a:r>
          </a:p>
          <a:p>
            <a:pPr algn="just"/>
            <a:endParaRPr lang="en-US" dirty="0"/>
          </a:p>
          <a:p>
            <a:pPr algn="just"/>
            <a:r>
              <a:rPr lang="en-US" dirty="0"/>
              <a:t>In the most general sense, an overlapping or non-exclusive clustering is used to reflect the fact that an object can simultaneously belong to more than one group (class). </a:t>
            </a:r>
          </a:p>
          <a:p>
            <a:pPr algn="just"/>
            <a:endParaRPr lang="en-US" dirty="0"/>
          </a:p>
          <a:p>
            <a:pPr algn="just"/>
            <a:r>
              <a:rPr lang="en-US" dirty="0"/>
              <a:t>For instance, a person at a university can be both an enrolled student and an employee of the university. </a:t>
            </a:r>
          </a:p>
          <a:p>
            <a:pPr algn="just"/>
            <a:endParaRPr lang="en-US" dirty="0"/>
          </a:p>
          <a:p>
            <a:pPr algn="just"/>
            <a:r>
              <a:rPr lang="en-US" dirty="0"/>
              <a:t>In a fuzzy clustering, every object belongs to every cluster with a membership weight that is between 0 (absolutely doesn’t belong) and 1 (absolutely belongs). </a:t>
            </a:r>
          </a:p>
          <a:p>
            <a:pPr algn="just"/>
            <a:endParaRPr lang="en-US" dirty="0"/>
          </a:p>
          <a:p>
            <a:pPr algn="just"/>
            <a:r>
              <a:rPr lang="en-US" dirty="0"/>
              <a:t>In other words, clusters are treated as fuzzy sets. (Mathematically, a fuzzy set is one in which an object belongs to any set with a weight that is between 0 and 1. </a:t>
            </a:r>
          </a:p>
          <a:p>
            <a:pPr lvl="1" algn="just"/>
            <a:endParaRPr lang="en-US" dirty="0"/>
          </a:p>
        </p:txBody>
      </p:sp>
      <p:sp>
        <p:nvSpPr>
          <p:cNvPr id="5" name="Rectangle 1">
            <a:extLst>
              <a:ext uri="{FF2B5EF4-FFF2-40B4-BE49-F238E27FC236}">
                <a16:creationId xmlns:a16="http://schemas.microsoft.com/office/drawing/2014/main" id="{EB450CD9-BC1C-7699-D41C-87B3300CA63A}"/>
              </a:ext>
            </a:extLst>
          </p:cNvPr>
          <p:cNvSpPr>
            <a:spLocks noChangeArrowheads="1"/>
          </p:cNvSpPr>
          <p:nvPr/>
        </p:nvSpPr>
        <p:spPr bwMode="auto">
          <a:xfrm rot="10800000" flipV="1">
            <a:off x="269507" y="5518104"/>
            <a:ext cx="117331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Marketing:</a:t>
            </a:r>
            <a:r>
              <a:rPr kumimoji="0" lang="en-US" altLang="en-US" sz="1800" b="0" i="0" u="none" strike="noStrike" cap="none" normalizeH="0" baseline="0" dirty="0">
                <a:ln>
                  <a:noFill/>
                </a:ln>
                <a:solidFill>
                  <a:schemeClr val="tx1"/>
                </a:solidFill>
                <a:effectLst/>
                <a:latin typeface="Arial" panose="020B0604020202020204" pitchFamily="34" charset="0"/>
              </a:rPr>
              <a:t> Fuzzy clustering can be used to segment customers based on their preferences and purchasing behavior, allowing for more targeted marketing campaigns.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Medical diagnosis</a:t>
            </a:r>
            <a:r>
              <a:rPr kumimoji="0" lang="en-US" altLang="en-US" sz="1800" b="0" i="0" u="none" strike="noStrike" cap="none" normalizeH="0" baseline="0" dirty="0">
                <a:ln>
                  <a:noFill/>
                </a:ln>
                <a:solidFill>
                  <a:schemeClr val="tx1"/>
                </a:solidFill>
                <a:effectLst/>
                <a:latin typeface="Arial" panose="020B0604020202020204" pitchFamily="34" charset="0"/>
              </a:rPr>
              <a:t>: Fuzzy clustering can be used to diagnose diseases by grouping patients with similar symptoms together. </a:t>
            </a:r>
          </a:p>
        </p:txBody>
      </p:sp>
    </p:spTree>
    <p:extLst>
      <p:ext uri="{BB962C8B-B14F-4D97-AF65-F5344CB8AC3E}">
        <p14:creationId xmlns:p14="http://schemas.microsoft.com/office/powerpoint/2010/main" val="1293144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2EBB-47DF-EB53-48C6-100538BCDEE9}"/>
              </a:ext>
            </a:extLst>
          </p:cNvPr>
          <p:cNvSpPr>
            <a:spLocks noGrp="1"/>
          </p:cNvSpPr>
          <p:nvPr>
            <p:ph type="title"/>
          </p:nvPr>
        </p:nvSpPr>
        <p:spPr/>
        <p:txBody>
          <a:bodyPr/>
          <a:lstStyle/>
          <a:p>
            <a:r>
              <a:rPr lang="en-IN" dirty="0"/>
              <a:t>Different types of clustering – Complete versus Partial </a:t>
            </a:r>
          </a:p>
        </p:txBody>
      </p:sp>
      <p:sp>
        <p:nvSpPr>
          <p:cNvPr id="3" name="Content Placeholder 2">
            <a:extLst>
              <a:ext uri="{FF2B5EF4-FFF2-40B4-BE49-F238E27FC236}">
                <a16:creationId xmlns:a16="http://schemas.microsoft.com/office/drawing/2014/main" id="{BF804792-BB32-8BD0-FCC4-751A7558AAFE}"/>
              </a:ext>
            </a:extLst>
          </p:cNvPr>
          <p:cNvSpPr>
            <a:spLocks noGrp="1"/>
          </p:cNvSpPr>
          <p:nvPr>
            <p:ph idx="1"/>
          </p:nvPr>
        </p:nvSpPr>
        <p:spPr>
          <a:xfrm>
            <a:off x="105878" y="693018"/>
            <a:ext cx="12086121" cy="6025415"/>
          </a:xfrm>
        </p:spPr>
        <p:txBody>
          <a:bodyPr/>
          <a:lstStyle/>
          <a:p>
            <a:pPr algn="just"/>
            <a:r>
              <a:rPr lang="en-US" dirty="0"/>
              <a:t>A complete clustering assigns every object to a cluster, whereas a partial clustering Not every object needs to be assigned.</a:t>
            </a:r>
          </a:p>
          <a:p>
            <a:pPr algn="just"/>
            <a:endParaRPr lang="en-US" dirty="0"/>
          </a:p>
          <a:p>
            <a:pPr algn="just"/>
            <a:r>
              <a:rPr lang="en-US" dirty="0"/>
              <a:t> Motivation: some objects in a dataset may not belong to well defined groups</a:t>
            </a:r>
          </a:p>
          <a:p>
            <a:pPr lvl="1" algn="just"/>
            <a:r>
              <a:rPr lang="en-US" dirty="0"/>
              <a:t>Noise, outliers, or simply “uninteresting background” data</a:t>
            </a:r>
          </a:p>
        </p:txBody>
      </p:sp>
    </p:spTree>
    <p:extLst>
      <p:ext uri="{BB962C8B-B14F-4D97-AF65-F5344CB8AC3E}">
        <p14:creationId xmlns:p14="http://schemas.microsoft.com/office/powerpoint/2010/main" val="1507950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33600" y="3048000"/>
            <a:ext cx="7772400" cy="609600"/>
          </a:xfrm>
        </p:spPr>
        <p:txBody>
          <a:bodyPr>
            <a:normAutofit fontScale="90000"/>
          </a:bodyPr>
          <a:lstStyle/>
          <a:p>
            <a:pPr algn="ctr">
              <a:defRPr/>
            </a:pPr>
            <a:r>
              <a:rPr lang="en-IN" dirty="0">
                <a:solidFill>
                  <a:srgbClr val="002060"/>
                </a:solidFill>
              </a:rPr>
              <a:t>Types of clusters</a:t>
            </a:r>
          </a:p>
        </p:txBody>
      </p:sp>
    </p:spTree>
    <p:extLst>
      <p:ext uri="{BB962C8B-B14F-4D97-AF65-F5344CB8AC3E}">
        <p14:creationId xmlns:p14="http://schemas.microsoft.com/office/powerpoint/2010/main" val="754084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p>
            <a:r>
              <a:rPr lang="en-US" altLang="en-US">
                <a:solidFill>
                  <a:srgbClr val="002060"/>
                </a:solidFill>
              </a:rPr>
              <a:t>Types of Clusters</a:t>
            </a:r>
          </a:p>
        </p:txBody>
      </p:sp>
      <p:sp>
        <p:nvSpPr>
          <p:cNvPr id="23555" name="Rectangle 1027"/>
          <p:cNvSpPr>
            <a:spLocks noGrp="1" noChangeArrowheads="1"/>
          </p:cNvSpPr>
          <p:nvPr>
            <p:ph idx="1"/>
          </p:nvPr>
        </p:nvSpPr>
        <p:spPr/>
        <p:txBody>
          <a:bodyPr>
            <a:normAutofit/>
          </a:bodyPr>
          <a:lstStyle/>
          <a:p>
            <a:r>
              <a:rPr lang="en-US" altLang="en-US" sz="2400" dirty="0"/>
              <a:t>Well-separated clusters</a:t>
            </a:r>
          </a:p>
          <a:p>
            <a:endParaRPr lang="en-US" altLang="en-US" sz="2400" dirty="0"/>
          </a:p>
          <a:p>
            <a:r>
              <a:rPr lang="en-US" altLang="en-US" sz="2400" dirty="0"/>
              <a:t>Center-based clusters</a:t>
            </a:r>
          </a:p>
          <a:p>
            <a:endParaRPr lang="en-US" altLang="en-US" sz="2400" dirty="0"/>
          </a:p>
          <a:p>
            <a:r>
              <a:rPr lang="en-US" altLang="en-US" sz="2400" dirty="0"/>
              <a:t>Contiguous clusters</a:t>
            </a:r>
          </a:p>
          <a:p>
            <a:endParaRPr lang="en-US" altLang="en-US" sz="2400" dirty="0"/>
          </a:p>
          <a:p>
            <a:r>
              <a:rPr lang="en-US" altLang="en-US" sz="2400" dirty="0"/>
              <a:t>Density-based clusters</a:t>
            </a:r>
          </a:p>
          <a:p>
            <a:endParaRPr lang="en-US" altLang="en-US" sz="2400" dirty="0"/>
          </a:p>
          <a:p>
            <a:r>
              <a:rPr lang="en-US" altLang="en-US" sz="2400" dirty="0"/>
              <a:t>Property or Conceptual</a:t>
            </a:r>
          </a:p>
          <a:p>
            <a:endParaRPr lang="en-US" altLang="en-US" sz="2400" dirty="0"/>
          </a:p>
          <a:p>
            <a:r>
              <a:rPr lang="en-US" altLang="en-US" sz="2400" dirty="0"/>
              <a:t>Described by an Objective Function</a:t>
            </a:r>
          </a:p>
        </p:txBody>
      </p:sp>
    </p:spTree>
    <p:extLst>
      <p:ext uri="{BB962C8B-B14F-4D97-AF65-F5344CB8AC3E}">
        <p14:creationId xmlns:p14="http://schemas.microsoft.com/office/powerpoint/2010/main" val="2613145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Well-Separated</a:t>
            </a:r>
          </a:p>
        </p:txBody>
      </p:sp>
      <p:sp>
        <p:nvSpPr>
          <p:cNvPr id="24579" name="Rectangle 3"/>
          <p:cNvSpPr>
            <a:spLocks noGrp="1" noChangeArrowheads="1"/>
          </p:cNvSpPr>
          <p:nvPr>
            <p:ph idx="1"/>
          </p:nvPr>
        </p:nvSpPr>
        <p:spPr>
          <a:xfrm>
            <a:off x="2163763" y="1143000"/>
            <a:ext cx="8001000" cy="5106988"/>
          </a:xfrm>
        </p:spPr>
        <p:txBody>
          <a:bodyPr/>
          <a:lstStyle/>
          <a:p>
            <a:pPr marL="342900" indent="-342900">
              <a:spcBef>
                <a:spcPct val="20000"/>
              </a:spcBef>
              <a:spcAft>
                <a:spcPts val="1200"/>
              </a:spcAft>
            </a:pPr>
            <a:r>
              <a:rPr lang="en-US" altLang="en-US" sz="2400" dirty="0"/>
              <a:t>Well-Separated Clusters: </a:t>
            </a:r>
          </a:p>
          <a:p>
            <a:pPr marL="742950" lvl="1" indent="-285750" algn="just">
              <a:lnSpc>
                <a:spcPct val="150000"/>
              </a:lnSpc>
              <a:spcBef>
                <a:spcPct val="20000"/>
              </a:spcBef>
            </a:pPr>
            <a:r>
              <a:rPr lang="en-US" altLang="en-US" sz="2000" dirty="0"/>
              <a:t>A cluster is a set of points such that any point in a cluster is closer (or more similar) to every other point in the cluster than to any point not in the cluster. </a:t>
            </a:r>
          </a:p>
          <a:p>
            <a:pPr marL="342900" indent="-342900">
              <a:spcBef>
                <a:spcPct val="20000"/>
              </a:spcBef>
            </a:pPr>
            <a:endParaRPr lang="en-US" altLang="en-US" sz="2400" dirty="0"/>
          </a:p>
        </p:txBody>
      </p:sp>
      <p:pic>
        <p:nvPicPr>
          <p:cNvPr id="3" name="Picture 2">
            <a:extLst>
              <a:ext uri="{FF2B5EF4-FFF2-40B4-BE49-F238E27FC236}">
                <a16:creationId xmlns:a16="http://schemas.microsoft.com/office/drawing/2014/main" id="{EC9A8B88-23BE-9927-4705-4ABB1DD5DEB7}"/>
              </a:ext>
            </a:extLst>
          </p:cNvPr>
          <p:cNvPicPr>
            <a:picLocks noChangeAspect="1"/>
          </p:cNvPicPr>
          <p:nvPr/>
        </p:nvPicPr>
        <p:blipFill>
          <a:blip r:embed="rId2"/>
          <a:stretch>
            <a:fillRect/>
          </a:stretch>
        </p:blipFill>
        <p:spPr>
          <a:xfrm>
            <a:off x="2887222" y="3277712"/>
            <a:ext cx="6315956" cy="3410426"/>
          </a:xfrm>
          <a:prstGeom prst="rect">
            <a:avLst/>
          </a:prstGeom>
        </p:spPr>
      </p:pic>
    </p:spTree>
    <p:extLst>
      <p:ext uri="{BB962C8B-B14F-4D97-AF65-F5344CB8AC3E}">
        <p14:creationId xmlns:p14="http://schemas.microsoft.com/office/powerpoint/2010/main" val="1825525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Center-Based</a:t>
            </a:r>
          </a:p>
        </p:txBody>
      </p:sp>
      <p:sp>
        <p:nvSpPr>
          <p:cNvPr id="13315" name="Rectangle 3"/>
          <p:cNvSpPr>
            <a:spLocks noGrp="1" noChangeArrowheads="1"/>
          </p:cNvSpPr>
          <p:nvPr>
            <p:ph idx="1"/>
          </p:nvPr>
        </p:nvSpPr>
        <p:spPr>
          <a:xfrm>
            <a:off x="2163763" y="914400"/>
            <a:ext cx="8001000" cy="5106988"/>
          </a:xfrm>
        </p:spPr>
        <p:txBody>
          <a:bodyPr/>
          <a:lstStyle/>
          <a:p>
            <a:pPr marL="342900" indent="-342900">
              <a:lnSpc>
                <a:spcPct val="150000"/>
              </a:lnSpc>
              <a:spcBef>
                <a:spcPct val="20000"/>
              </a:spcBef>
            </a:pPr>
            <a:r>
              <a:rPr lang="en-US" altLang="en-US" sz="2400" dirty="0"/>
              <a:t>Center-based</a:t>
            </a:r>
          </a:p>
          <a:p>
            <a:pPr marL="742950" lvl="1" indent="-285750" algn="just">
              <a:lnSpc>
                <a:spcPct val="150000"/>
              </a:lnSpc>
              <a:spcBef>
                <a:spcPct val="20000"/>
              </a:spcBef>
            </a:pPr>
            <a:r>
              <a:rPr lang="en-US" altLang="en-US" sz="1800" dirty="0"/>
              <a:t>A cluster is a set of objects such that an object in a cluster is closer (more similar) to the “center” of a cluster, than to the center of any other cluster  </a:t>
            </a:r>
          </a:p>
          <a:p>
            <a:pPr marL="742950" lvl="1" indent="-285750" algn="just">
              <a:lnSpc>
                <a:spcPct val="150000"/>
              </a:lnSpc>
              <a:spcBef>
                <a:spcPct val="20000"/>
              </a:spcBef>
            </a:pPr>
            <a:r>
              <a:rPr lang="en-US" altLang="en-US" sz="1800" dirty="0"/>
              <a:t>The center of a cluster is often a </a:t>
            </a:r>
            <a:r>
              <a:rPr lang="en-US" altLang="en-US" sz="1800" dirty="0">
                <a:solidFill>
                  <a:srgbClr val="FF0000"/>
                </a:solidFill>
              </a:rPr>
              <a:t>centroid</a:t>
            </a:r>
            <a:r>
              <a:rPr lang="en-US" altLang="en-US" sz="1800" dirty="0"/>
              <a:t>, the average of all the points in the cluster, or a </a:t>
            </a:r>
            <a:r>
              <a:rPr lang="en-US" altLang="en-US" sz="1800" dirty="0" err="1">
                <a:solidFill>
                  <a:srgbClr val="FF0000"/>
                </a:solidFill>
              </a:rPr>
              <a:t>medoid</a:t>
            </a:r>
            <a:r>
              <a:rPr lang="en-US" altLang="en-US" sz="1800" dirty="0"/>
              <a:t>, the most “representative” point of a cluster </a:t>
            </a:r>
          </a:p>
        </p:txBody>
      </p:sp>
      <p:sp>
        <p:nvSpPr>
          <p:cNvPr id="25604" name="Oval 4"/>
          <p:cNvSpPr>
            <a:spLocks noChangeAspect="1" noChangeArrowheads="1"/>
          </p:cNvSpPr>
          <p:nvPr/>
        </p:nvSpPr>
        <p:spPr bwMode="auto">
          <a:xfrm>
            <a:off x="2667000" y="4191000"/>
            <a:ext cx="1371600" cy="1371600"/>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5605" name="Oval 5"/>
          <p:cNvSpPr>
            <a:spLocks noChangeAspect="1" noChangeArrowheads="1"/>
          </p:cNvSpPr>
          <p:nvPr/>
        </p:nvSpPr>
        <p:spPr bwMode="auto">
          <a:xfrm>
            <a:off x="4038600" y="4191000"/>
            <a:ext cx="1371600" cy="1371600"/>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5606" name="Oval 6"/>
          <p:cNvSpPr>
            <a:spLocks noChangeAspect="1" noChangeArrowheads="1"/>
          </p:cNvSpPr>
          <p:nvPr/>
        </p:nvSpPr>
        <p:spPr bwMode="auto">
          <a:xfrm>
            <a:off x="6846888" y="4329114"/>
            <a:ext cx="1166812" cy="1100137"/>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5607" name="Oval 7"/>
          <p:cNvSpPr>
            <a:spLocks noChangeAspect="1" noChangeArrowheads="1"/>
          </p:cNvSpPr>
          <p:nvPr/>
        </p:nvSpPr>
        <p:spPr bwMode="auto">
          <a:xfrm>
            <a:off x="8218488" y="4329114"/>
            <a:ext cx="1166812" cy="1100137"/>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5608" name="Text Box 8"/>
          <p:cNvSpPr txBox="1">
            <a:spLocks noChangeArrowheads="1"/>
          </p:cNvSpPr>
          <p:nvPr/>
        </p:nvSpPr>
        <p:spPr bwMode="auto">
          <a:xfrm>
            <a:off x="4495800" y="57912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4 center-based clusters</a:t>
            </a:r>
          </a:p>
        </p:txBody>
      </p:sp>
    </p:spTree>
    <p:extLst>
      <p:ext uri="{BB962C8B-B14F-4D97-AF65-F5344CB8AC3E}">
        <p14:creationId xmlns:p14="http://schemas.microsoft.com/office/powerpoint/2010/main" val="2266475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8" name="Title 1"/>
          <p:cNvSpPr txBox="1">
            <a:spLocks/>
          </p:cNvSpPr>
          <p:nvPr/>
        </p:nvSpPr>
        <p:spPr>
          <a:xfrm>
            <a:off x="3790931" y="46645"/>
            <a:ext cx="4819669" cy="758952"/>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Introduction</a:t>
            </a:r>
          </a:p>
        </p:txBody>
      </p:sp>
      <p:sp>
        <p:nvSpPr>
          <p:cNvPr id="9" name="Content Placeholder 2"/>
          <p:cNvSpPr txBox="1">
            <a:spLocks/>
          </p:cNvSpPr>
          <p:nvPr/>
        </p:nvSpPr>
        <p:spPr>
          <a:xfrm>
            <a:off x="654610" y="1038242"/>
            <a:ext cx="11169812" cy="4978510"/>
          </a:xfrm>
          <a:prstGeom prst="rect">
            <a:avLst/>
          </a:prstGeom>
        </p:spPr>
        <p:txBody>
          <a:bodyPr>
            <a:noAutofit/>
          </a:bodyPr>
          <a:lstStyle/>
          <a:p>
            <a:pPr lvl="0" algn="just">
              <a:lnSpc>
                <a:spcPct val="90000"/>
              </a:lnSpc>
              <a:spcBef>
                <a:spcPts val="1000"/>
              </a:spcBef>
              <a:defRPr/>
            </a:pPr>
            <a:endPar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90000"/>
              </a:lnSpc>
              <a:spcBef>
                <a:spcPts val="1000"/>
              </a:spcBef>
              <a:defRPr/>
            </a:pP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12" name="Date Placeholder 11"/>
          <p:cNvSpPr>
            <a:spLocks noGrp="1"/>
          </p:cNvSpPr>
          <p:nvPr>
            <p:ph type="dt" sz="half" idx="10"/>
          </p:nvPr>
        </p:nvSpPr>
        <p:spPr/>
        <p:txBody>
          <a:bodyPr/>
          <a:lstStyle/>
          <a:p>
            <a:endParaRPr lang="en-US" dirty="0"/>
          </a:p>
        </p:txBody>
      </p:sp>
      <p:sp>
        <p:nvSpPr>
          <p:cNvPr id="13" name="Slide Number Placeholder 12"/>
          <p:cNvSpPr>
            <a:spLocks noGrp="1"/>
          </p:cNvSpPr>
          <p:nvPr>
            <p:ph type="sldNum" sz="quarter" idx="12"/>
          </p:nvPr>
        </p:nvSpPr>
        <p:spPr/>
        <p:txBody>
          <a:bodyPr/>
          <a:lstStyle/>
          <a:p>
            <a:fld id="{96DC3B95-0A06-4C29-A5A5-735AA8B27FC5}" type="slidenum">
              <a:rPr lang="en-US" smtClean="0"/>
              <a:pPr/>
              <a:t>3</a:t>
            </a:fld>
            <a:endParaRPr lang="en-US" dirty="0"/>
          </a:p>
        </p:txBody>
      </p:sp>
      <p:sp>
        <p:nvSpPr>
          <p:cNvPr id="3" name="Rectangle 2"/>
          <p:cNvSpPr/>
          <p:nvPr/>
        </p:nvSpPr>
        <p:spPr>
          <a:xfrm>
            <a:off x="367578" y="832703"/>
            <a:ext cx="11596624" cy="5909310"/>
          </a:xfrm>
          <a:prstGeom prst="rect">
            <a:avLst/>
          </a:prstGeom>
        </p:spPr>
        <p:txBody>
          <a:bodyPr wrap="square">
            <a:spAutoFit/>
          </a:bodyPr>
          <a:lstStyle/>
          <a:p>
            <a:pPr marL="285750" indent="-285750" algn="just">
              <a:buFont typeface="Arial" panose="020B0604020202020204" pitchFamily="34" charset="0"/>
              <a:buChar char="•"/>
            </a:pPr>
            <a:r>
              <a:rPr lang="en-US" sz="1800" b="0" i="0" u="none" strike="noStrike" baseline="0" dirty="0">
                <a:solidFill>
                  <a:srgbClr val="333333"/>
                </a:solidFill>
                <a:latin typeface="Times New Roman" panose="02020603050405020304" pitchFamily="18" charset="0"/>
                <a:cs typeface="Times New Roman" panose="02020603050405020304" pitchFamily="18" charset="0"/>
              </a:rPr>
              <a:t>Unsupervised learning is a machine learning concept where the </a:t>
            </a:r>
            <a:r>
              <a:rPr lang="en-US" sz="1800" b="0" i="0" u="none" strike="noStrike" baseline="0" dirty="0">
                <a:solidFill>
                  <a:srgbClr val="FF0000"/>
                </a:solidFill>
                <a:latin typeface="Times New Roman" panose="02020603050405020304" pitchFamily="18" charset="0"/>
                <a:cs typeface="Times New Roman" panose="02020603050405020304" pitchFamily="18" charset="0"/>
              </a:rPr>
              <a:t>unlabeled and unclassified </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information is </a:t>
            </a:r>
            <a:r>
              <a:rPr lang="en-US" sz="1800" b="0" i="0" u="none" strike="noStrike" baseline="0" dirty="0" err="1">
                <a:solidFill>
                  <a:srgbClr val="FF0000"/>
                </a:solidFill>
                <a:latin typeface="Times New Roman" panose="02020603050405020304" pitchFamily="18" charset="0"/>
                <a:cs typeface="Times New Roman" panose="02020603050405020304" pitchFamily="18" charset="0"/>
              </a:rPr>
              <a:t>analysed</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 to </a:t>
            </a:r>
            <a:r>
              <a:rPr lang="en-US" sz="1800" b="0" i="0" u="none" strike="noStrike" baseline="0" dirty="0">
                <a:solidFill>
                  <a:srgbClr val="FF0000"/>
                </a:solidFill>
                <a:latin typeface="Times New Roman" panose="02020603050405020304" pitchFamily="18" charset="0"/>
                <a:cs typeface="Times New Roman" panose="02020603050405020304" pitchFamily="18" charset="0"/>
              </a:rPr>
              <a:t>discover hidden knowledge</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solidFill>
                  <a:srgbClr val="333333"/>
                </a:solidFill>
                <a:latin typeface="Times New Roman" panose="02020603050405020304" pitchFamily="18" charset="0"/>
                <a:cs typeface="Times New Roman" panose="02020603050405020304" pitchFamily="18" charset="0"/>
              </a:rPr>
              <a:t>The algorithms work on the data without any prior training, but they are constructed in such a way that they can identify </a:t>
            </a:r>
            <a:r>
              <a:rPr lang="en-US" sz="1800" b="0" i="0" u="none" strike="noStrike" baseline="0" dirty="0">
                <a:solidFill>
                  <a:srgbClr val="FF0000"/>
                </a:solidFill>
                <a:latin typeface="Times New Roman" panose="02020603050405020304" pitchFamily="18" charset="0"/>
                <a:cs typeface="Times New Roman" panose="02020603050405020304" pitchFamily="18" charset="0"/>
              </a:rPr>
              <a:t>patterns, groupings, sorting order, and numerou</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s other </a:t>
            </a:r>
            <a:r>
              <a:rPr lang="en-US" sz="1800" b="0" i="0" u="none" strike="noStrike" baseline="0" dirty="0">
                <a:solidFill>
                  <a:srgbClr val="FF0000"/>
                </a:solidFill>
                <a:latin typeface="Times New Roman" panose="02020603050405020304" pitchFamily="18" charset="0"/>
                <a:cs typeface="Times New Roman" panose="02020603050405020304" pitchFamily="18" charset="0"/>
              </a:rPr>
              <a:t>interesting knowledge </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from the set of data.</a:t>
            </a:r>
          </a:p>
          <a:p>
            <a:pPr marL="285750" indent="-285750"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Unsupervised vs Supervised</a:t>
            </a:r>
          </a:p>
          <a:p>
            <a:pPr marL="285750" indent="-285750"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solidFill>
                  <a:srgbClr val="00B050"/>
                </a:solidFill>
                <a:latin typeface="Times New Roman" panose="02020603050405020304" pitchFamily="18" charset="0"/>
                <a:cs typeface="Times New Roman" panose="02020603050405020304" pitchFamily="18" charset="0"/>
              </a:rPr>
              <a:t>Unsupervised: </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This analysis may reveal an interesting </a:t>
            </a:r>
            <a:r>
              <a:rPr lang="en-US" sz="1800" b="0" i="0" u="none" strike="noStrike" baseline="0" dirty="0">
                <a:solidFill>
                  <a:srgbClr val="FF0000"/>
                </a:solidFill>
                <a:latin typeface="Times New Roman" panose="02020603050405020304" pitchFamily="18" charset="0"/>
                <a:cs typeface="Times New Roman" panose="02020603050405020304" pitchFamily="18" charset="0"/>
              </a:rPr>
              <a:t>correlation between the features </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or a common Behaviour within the subgroup of the data, which provides better understanding of the data.</a:t>
            </a: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Association</a:t>
            </a:r>
          </a:p>
          <a:p>
            <a:pPr marL="1200150" lvl="2" indent="-285750"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Grouping</a:t>
            </a:r>
          </a:p>
          <a:p>
            <a:pPr lvl="2" algn="just"/>
            <a:endParaRPr lang="en-US" dirty="0">
              <a:solidFill>
                <a:srgbClr val="333333"/>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solidFill>
                  <a:srgbClr val="00B050"/>
                </a:solidFill>
                <a:latin typeface="Times New Roman" panose="02020603050405020304" pitchFamily="18" charset="0"/>
                <a:cs typeface="Times New Roman" panose="02020603050405020304" pitchFamily="18" charset="0"/>
              </a:rPr>
              <a:t>Supervised</a:t>
            </a:r>
          </a:p>
          <a:p>
            <a:pPr marL="742950" lvl="1" indent="-285750" algn="just">
              <a:buFont typeface="Arial" panose="020B0604020202020204" pitchFamily="34" charset="0"/>
              <a:buChar char="•"/>
            </a:pPr>
            <a:endParaRPr lang="en-US" dirty="0">
              <a:solidFill>
                <a:srgbClr val="00B050"/>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Prediction </a:t>
            </a:r>
          </a:p>
          <a:p>
            <a:pPr marL="1200150" lvl="2" indent="-285750"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Classification</a:t>
            </a:r>
          </a:p>
          <a:p>
            <a:pPr marL="1200150" lvl="2"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pushing </a:t>
            </a:r>
            <a:r>
              <a:rPr lang="en-US" dirty="0">
                <a:solidFill>
                  <a:srgbClr val="7030A0"/>
                </a:solidFill>
                <a:latin typeface="Times New Roman" panose="02020603050405020304" pitchFamily="18" charset="0"/>
                <a:cs typeface="Times New Roman" panose="02020603050405020304" pitchFamily="18" charset="0"/>
              </a:rPr>
              <a:t>movie promotions </a:t>
            </a:r>
            <a:r>
              <a:rPr lang="en-US" dirty="0">
                <a:latin typeface="Times New Roman" panose="02020603050405020304" pitchFamily="18" charset="0"/>
                <a:cs typeface="Times New Roman" panose="02020603050405020304" pitchFamily="18" charset="0"/>
              </a:rPr>
              <a:t>to the correct group of people.</a:t>
            </a:r>
          </a:p>
          <a:p>
            <a:pPr marL="1200150" lvl="2"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804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Contiguity-Based</a:t>
            </a:r>
          </a:p>
        </p:txBody>
      </p:sp>
      <p:sp>
        <p:nvSpPr>
          <p:cNvPr id="26627" name="Rectangle 3"/>
          <p:cNvSpPr>
            <a:spLocks noGrp="1" noChangeArrowheads="1"/>
          </p:cNvSpPr>
          <p:nvPr>
            <p:ph idx="1"/>
          </p:nvPr>
        </p:nvSpPr>
        <p:spPr>
          <a:xfrm>
            <a:off x="269507" y="1066800"/>
            <a:ext cx="11357811" cy="5106988"/>
          </a:xfrm>
        </p:spPr>
        <p:txBody>
          <a:bodyPr/>
          <a:lstStyle/>
          <a:p>
            <a:pPr marL="342900" indent="-342900">
              <a:spcBef>
                <a:spcPct val="20000"/>
              </a:spcBef>
              <a:spcAft>
                <a:spcPts val="1200"/>
              </a:spcAft>
            </a:pPr>
            <a:r>
              <a:rPr lang="en-US" altLang="en-US" sz="2400" dirty="0"/>
              <a:t>Contiguous Cluster (Nearest neighbor or Transitive)- NEXT  OR TOGETHER</a:t>
            </a:r>
          </a:p>
          <a:p>
            <a:pPr marL="742950" lvl="1" indent="-285750" algn="just">
              <a:lnSpc>
                <a:spcPct val="150000"/>
              </a:lnSpc>
              <a:spcBef>
                <a:spcPct val="20000"/>
              </a:spcBef>
            </a:pPr>
            <a:r>
              <a:rPr lang="en-US" altLang="en-US" sz="2000" dirty="0"/>
              <a:t>A cluster is a set of points such that a point in a cluster is closer (or more similar) to one or more other points in the cluster than to any point not in the cluster.</a:t>
            </a:r>
          </a:p>
          <a:p>
            <a:pPr marL="342900" indent="-342900">
              <a:spcBef>
                <a:spcPct val="20000"/>
              </a:spcBef>
            </a:pPr>
            <a:endParaRPr lang="en-US" altLang="en-US" sz="2400" dirty="0"/>
          </a:p>
        </p:txBody>
      </p:sp>
      <p:grpSp>
        <p:nvGrpSpPr>
          <p:cNvPr id="26628" name="Group 15"/>
          <p:cNvGrpSpPr>
            <a:grpSpLocks/>
          </p:cNvGrpSpPr>
          <p:nvPr/>
        </p:nvGrpSpPr>
        <p:grpSpPr bwMode="auto">
          <a:xfrm>
            <a:off x="1905000" y="3810000"/>
            <a:ext cx="8534400" cy="1219200"/>
            <a:chOff x="950" y="2544"/>
            <a:chExt cx="4106" cy="576"/>
          </a:xfrm>
        </p:grpSpPr>
        <p:sp>
          <p:nvSpPr>
            <p:cNvPr id="26630" name="Freeform 4" descr="Large grid"/>
            <p:cNvSpPr>
              <a:spLocks noChangeAspect="1"/>
            </p:cNvSpPr>
            <p:nvPr/>
          </p:nvSpPr>
          <p:spPr bwMode="auto">
            <a:xfrm>
              <a:off x="950" y="2552"/>
              <a:ext cx="267" cy="457"/>
            </a:xfrm>
            <a:custGeom>
              <a:avLst/>
              <a:gdLst>
                <a:gd name="T0" fmla="*/ 102 w 432"/>
                <a:gd name="T1" fmla="*/ 0 h 744"/>
                <a:gd name="T2" fmla="*/ 62 w 432"/>
                <a:gd name="T3" fmla="*/ 2 h 744"/>
                <a:gd name="T4" fmla="*/ 54 w 432"/>
                <a:gd name="T5" fmla="*/ 9 h 744"/>
                <a:gd name="T6" fmla="*/ 40 w 432"/>
                <a:gd name="T7" fmla="*/ 42 h 744"/>
                <a:gd name="T8" fmla="*/ 43 w 432"/>
                <a:gd name="T9" fmla="*/ 75 h 744"/>
                <a:gd name="T10" fmla="*/ 70 w 432"/>
                <a:gd name="T11" fmla="*/ 117 h 744"/>
                <a:gd name="T12" fmla="*/ 70 w 432"/>
                <a:gd name="T13" fmla="*/ 164 h 744"/>
                <a:gd name="T14" fmla="*/ 59 w 432"/>
                <a:gd name="T15" fmla="*/ 166 h 744"/>
                <a:gd name="T16" fmla="*/ 0 w 432"/>
                <a:gd name="T17" fmla="*/ 173 h 7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cap="flat" cmpd="sng">
              <a:solidFill>
                <a:srgbClr val="99CC00"/>
              </a:solidFill>
              <a:prstDash val="lgDashDotDot"/>
              <a:round/>
              <a:headEnd/>
              <a:tailEnd/>
            </a:ln>
            <a:effectLst/>
            <a:extLst>
              <a:ext uri="{909E8E84-426E-40DD-AFC4-6F175D3DCCD1}">
                <a14:hiddenFill xmlns:a14="http://schemas.microsoft.com/office/drawing/2010/main">
                  <a:pattFill prst="lgGrid">
                    <a:fgClr>
                      <a:srgbClr val="000000"/>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1" name="Freeform 5" descr="Large grid"/>
            <p:cNvSpPr>
              <a:spLocks noChangeAspect="1"/>
            </p:cNvSpPr>
            <p:nvPr/>
          </p:nvSpPr>
          <p:spPr bwMode="auto">
            <a:xfrm>
              <a:off x="1061" y="2618"/>
              <a:ext cx="267" cy="459"/>
            </a:xfrm>
            <a:custGeom>
              <a:avLst/>
              <a:gdLst>
                <a:gd name="T0" fmla="*/ 102 w 432"/>
                <a:gd name="T1" fmla="*/ 0 h 744"/>
                <a:gd name="T2" fmla="*/ 62 w 432"/>
                <a:gd name="T3" fmla="*/ 2 h 744"/>
                <a:gd name="T4" fmla="*/ 54 w 432"/>
                <a:gd name="T5" fmla="*/ 9 h 744"/>
                <a:gd name="T6" fmla="*/ 40 w 432"/>
                <a:gd name="T7" fmla="*/ 42 h 744"/>
                <a:gd name="T8" fmla="*/ 43 w 432"/>
                <a:gd name="T9" fmla="*/ 76 h 744"/>
                <a:gd name="T10" fmla="*/ 70 w 432"/>
                <a:gd name="T11" fmla="*/ 118 h 744"/>
                <a:gd name="T12" fmla="*/ 70 w 432"/>
                <a:gd name="T13" fmla="*/ 167 h 744"/>
                <a:gd name="T14" fmla="*/ 59 w 432"/>
                <a:gd name="T15" fmla="*/ 169 h 744"/>
                <a:gd name="T16" fmla="*/ 0 w 432"/>
                <a:gd name="T17" fmla="*/ 175 h 7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cap="rnd" cmpd="sng">
              <a:solidFill>
                <a:srgbClr val="000066"/>
              </a:solidFill>
              <a:prstDash val="sysDot"/>
              <a:round/>
              <a:headEnd/>
              <a:tailEnd/>
            </a:ln>
            <a:effectLst/>
            <a:extLst>
              <a:ext uri="{909E8E84-426E-40DD-AFC4-6F175D3DCCD1}">
                <a14:hiddenFill xmlns:a14="http://schemas.microsoft.com/office/drawing/2010/main">
                  <a:pattFill prst="lgGrid">
                    <a:fgClr>
                      <a:srgbClr val="000000"/>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2" name="Freeform 6" descr="Large grid"/>
            <p:cNvSpPr>
              <a:spLocks noChangeAspect="1"/>
            </p:cNvSpPr>
            <p:nvPr/>
          </p:nvSpPr>
          <p:spPr bwMode="auto">
            <a:xfrm>
              <a:off x="1195" y="2663"/>
              <a:ext cx="267" cy="457"/>
            </a:xfrm>
            <a:custGeom>
              <a:avLst/>
              <a:gdLst>
                <a:gd name="T0" fmla="*/ 102 w 432"/>
                <a:gd name="T1" fmla="*/ 0 h 744"/>
                <a:gd name="T2" fmla="*/ 62 w 432"/>
                <a:gd name="T3" fmla="*/ 2 h 744"/>
                <a:gd name="T4" fmla="*/ 54 w 432"/>
                <a:gd name="T5" fmla="*/ 9 h 744"/>
                <a:gd name="T6" fmla="*/ 40 w 432"/>
                <a:gd name="T7" fmla="*/ 42 h 744"/>
                <a:gd name="T8" fmla="*/ 43 w 432"/>
                <a:gd name="T9" fmla="*/ 75 h 744"/>
                <a:gd name="T10" fmla="*/ 70 w 432"/>
                <a:gd name="T11" fmla="*/ 117 h 744"/>
                <a:gd name="T12" fmla="*/ 70 w 432"/>
                <a:gd name="T13" fmla="*/ 164 h 744"/>
                <a:gd name="T14" fmla="*/ 59 w 432"/>
                <a:gd name="T15" fmla="*/ 166 h 744"/>
                <a:gd name="T16" fmla="*/ 0 w 432"/>
                <a:gd name="T17" fmla="*/ 173 h 7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cap="flat" cmpd="sng">
              <a:solidFill>
                <a:srgbClr val="FF7C80"/>
              </a:solidFill>
              <a:prstDash val="dash"/>
              <a:round/>
              <a:headEnd/>
              <a:tailEnd/>
            </a:ln>
            <a:effectLst/>
            <a:extLst>
              <a:ext uri="{909E8E84-426E-40DD-AFC4-6F175D3DCCD1}">
                <a14:hiddenFill xmlns:a14="http://schemas.microsoft.com/office/drawing/2010/main">
                  <a:pattFill prst="lgGrid">
                    <a:fgClr>
                      <a:srgbClr val="000000"/>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3" name="Oval 7"/>
            <p:cNvSpPr>
              <a:spLocks noChangeAspect="1" noChangeArrowheads="1"/>
            </p:cNvSpPr>
            <p:nvPr/>
          </p:nvSpPr>
          <p:spPr bwMode="auto">
            <a:xfrm>
              <a:off x="2171" y="2750"/>
              <a:ext cx="134" cy="134"/>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34" name="AutoShape 8"/>
            <p:cNvSpPr>
              <a:spLocks noChangeAspect="1" noChangeArrowheads="1"/>
            </p:cNvSpPr>
            <p:nvPr/>
          </p:nvSpPr>
          <p:spPr bwMode="auto">
            <a:xfrm rot="-5400000">
              <a:off x="1942" y="2382"/>
              <a:ext cx="525" cy="866"/>
            </a:xfrm>
            <a:custGeom>
              <a:avLst/>
              <a:gdLst>
                <a:gd name="T0" fmla="*/ 0 w 21600"/>
                <a:gd name="T1" fmla="*/ 0 h 21600"/>
                <a:gd name="T2" fmla="*/ 0 w 21600"/>
                <a:gd name="T3" fmla="*/ 1 h 21600"/>
                <a:gd name="T4" fmla="*/ 0 w 21600"/>
                <a:gd name="T5" fmla="*/ 0 h 21600"/>
                <a:gd name="T6" fmla="*/ 0 w 21600"/>
                <a:gd name="T7" fmla="*/ 1 h 21600"/>
                <a:gd name="T8" fmla="*/ 0 60000 65536"/>
                <a:gd name="T9" fmla="*/ 0 60000 65536"/>
                <a:gd name="T10" fmla="*/ 0 60000 65536"/>
                <a:gd name="T11" fmla="*/ 0 60000 65536"/>
                <a:gd name="T12" fmla="*/ 0 w 21600"/>
                <a:gd name="T13" fmla="*/ 0 h 21600"/>
                <a:gd name="T14" fmla="*/ 21600 w 21600"/>
                <a:gd name="T15" fmla="*/ 13519 h 21600"/>
              </a:gdLst>
              <a:ahLst/>
              <a:cxnLst>
                <a:cxn ang="T8">
                  <a:pos x="T0" y="T1"/>
                </a:cxn>
                <a:cxn ang="T9">
                  <a:pos x="T2" y="T3"/>
                </a:cxn>
                <a:cxn ang="T10">
                  <a:pos x="T4" y="T5"/>
                </a:cxn>
                <a:cxn ang="T11">
                  <a:pos x="T6" y="T7"/>
                </a:cxn>
              </a:cxnLst>
              <a:rect l="T12" t="T13" r="T14" b="T15"/>
              <a:pathLst>
                <a:path w="21600" h="21600">
                  <a:moveTo>
                    <a:pt x="5625" y="13616"/>
                  </a:moveTo>
                  <a:cubicBezTo>
                    <a:pt x="5154" y="12752"/>
                    <a:pt x="4908" y="11784"/>
                    <a:pt x="4908" y="10800"/>
                  </a:cubicBezTo>
                  <a:cubicBezTo>
                    <a:pt x="4908" y="7545"/>
                    <a:pt x="7545" y="4908"/>
                    <a:pt x="10800" y="4908"/>
                  </a:cubicBezTo>
                  <a:cubicBezTo>
                    <a:pt x="14054" y="4908"/>
                    <a:pt x="16692" y="7545"/>
                    <a:pt x="16692" y="10800"/>
                  </a:cubicBezTo>
                  <a:cubicBezTo>
                    <a:pt x="16692" y="11784"/>
                    <a:pt x="16445" y="12752"/>
                    <a:pt x="15974" y="13616"/>
                  </a:cubicBezTo>
                  <a:lnTo>
                    <a:pt x="20285" y="15963"/>
                  </a:lnTo>
                  <a:cubicBezTo>
                    <a:pt x="21148" y="14379"/>
                    <a:pt x="21600" y="12603"/>
                    <a:pt x="21600" y="10800"/>
                  </a:cubicBezTo>
                  <a:cubicBezTo>
                    <a:pt x="21600" y="4835"/>
                    <a:pt x="16764" y="0"/>
                    <a:pt x="10800" y="0"/>
                  </a:cubicBezTo>
                  <a:cubicBezTo>
                    <a:pt x="4835" y="0"/>
                    <a:pt x="0" y="4835"/>
                    <a:pt x="0" y="10800"/>
                  </a:cubicBezTo>
                  <a:cubicBezTo>
                    <a:pt x="-1" y="12603"/>
                    <a:pt x="451" y="14379"/>
                    <a:pt x="1314" y="15963"/>
                  </a:cubicBezTo>
                  <a:lnTo>
                    <a:pt x="5625" y="1361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5" name="Oval 9"/>
            <p:cNvSpPr>
              <a:spLocks noChangeAspect="1" noChangeArrowheads="1"/>
            </p:cNvSpPr>
            <p:nvPr/>
          </p:nvSpPr>
          <p:spPr bwMode="auto">
            <a:xfrm>
              <a:off x="2504" y="2750"/>
              <a:ext cx="134" cy="134"/>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36" name="Line 10"/>
            <p:cNvSpPr>
              <a:spLocks noChangeAspect="1" noChangeShapeType="1"/>
            </p:cNvSpPr>
            <p:nvPr/>
          </p:nvSpPr>
          <p:spPr bwMode="auto">
            <a:xfrm>
              <a:off x="2305" y="2818"/>
              <a:ext cx="199" cy="0"/>
            </a:xfrm>
            <a:prstGeom prst="line">
              <a:avLst/>
            </a:prstGeom>
            <a:noFill/>
            <a:ln w="19050">
              <a:solidFill>
                <a:srgbClr val="00CC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7" name="Oval 11"/>
            <p:cNvSpPr>
              <a:spLocks noChangeAspect="1" noChangeArrowheads="1"/>
            </p:cNvSpPr>
            <p:nvPr/>
          </p:nvSpPr>
          <p:spPr bwMode="auto">
            <a:xfrm>
              <a:off x="4236" y="2633"/>
              <a:ext cx="376" cy="355"/>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38" name="Oval 12"/>
            <p:cNvSpPr>
              <a:spLocks noChangeAspect="1" noChangeArrowheads="1"/>
            </p:cNvSpPr>
            <p:nvPr/>
          </p:nvSpPr>
          <p:spPr bwMode="auto">
            <a:xfrm>
              <a:off x="4680" y="2633"/>
              <a:ext cx="376" cy="355"/>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39" name="Oval 13"/>
            <p:cNvSpPr>
              <a:spLocks noChangeAspect="1" noChangeArrowheads="1"/>
            </p:cNvSpPr>
            <p:nvPr/>
          </p:nvSpPr>
          <p:spPr bwMode="auto">
            <a:xfrm>
              <a:off x="2992" y="2544"/>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40" name="Oval 14"/>
            <p:cNvSpPr>
              <a:spLocks noChangeAspect="1" noChangeArrowheads="1"/>
            </p:cNvSpPr>
            <p:nvPr/>
          </p:nvSpPr>
          <p:spPr bwMode="auto">
            <a:xfrm>
              <a:off x="3391" y="2544"/>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26629" name="Text Box 16"/>
          <p:cNvSpPr txBox="1">
            <a:spLocks noChangeArrowheads="1"/>
          </p:cNvSpPr>
          <p:nvPr/>
        </p:nvSpPr>
        <p:spPr bwMode="auto">
          <a:xfrm>
            <a:off x="4495800" y="57912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8 contiguous clusters</a:t>
            </a:r>
          </a:p>
        </p:txBody>
      </p:sp>
    </p:spTree>
    <p:extLst>
      <p:ext uri="{BB962C8B-B14F-4D97-AF65-F5344CB8AC3E}">
        <p14:creationId xmlns:p14="http://schemas.microsoft.com/office/powerpoint/2010/main" val="3956992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Density-Based</a:t>
            </a:r>
          </a:p>
        </p:txBody>
      </p:sp>
      <p:sp>
        <p:nvSpPr>
          <p:cNvPr id="27651" name="Rectangle 4"/>
          <p:cNvSpPr>
            <a:spLocks noGrp="1" noChangeArrowheads="1"/>
          </p:cNvSpPr>
          <p:nvPr>
            <p:ph idx="1"/>
          </p:nvPr>
        </p:nvSpPr>
        <p:spPr>
          <a:xfrm>
            <a:off x="356135" y="1143000"/>
            <a:ext cx="11752445" cy="5106988"/>
          </a:xfrm>
        </p:spPr>
        <p:txBody>
          <a:bodyPr/>
          <a:lstStyle/>
          <a:p>
            <a:pPr marL="342900" indent="-342900">
              <a:spcBef>
                <a:spcPct val="20000"/>
              </a:spcBef>
              <a:spcAft>
                <a:spcPts val="1200"/>
              </a:spcAft>
            </a:pPr>
            <a:r>
              <a:rPr lang="en-US" altLang="en-US" sz="2400" dirty="0"/>
              <a:t>Density-based – useful for identifying arbitrarily shaped clusters</a:t>
            </a:r>
          </a:p>
          <a:p>
            <a:pPr marL="742950" lvl="1" indent="-285750" algn="just">
              <a:lnSpc>
                <a:spcPct val="150000"/>
              </a:lnSpc>
              <a:spcBef>
                <a:spcPct val="20000"/>
              </a:spcBef>
            </a:pPr>
            <a:r>
              <a:rPr lang="en-US" altLang="en-US" sz="2000" dirty="0"/>
              <a:t>A cluster is a dense region of points, which is separated by low-density regions, from other regions of high density. </a:t>
            </a:r>
          </a:p>
          <a:p>
            <a:pPr marL="742950" lvl="1" indent="-285750" algn="just">
              <a:lnSpc>
                <a:spcPct val="150000"/>
              </a:lnSpc>
              <a:spcBef>
                <a:spcPct val="20000"/>
              </a:spcBef>
            </a:pPr>
            <a:r>
              <a:rPr lang="en-US" altLang="en-US" sz="2000" dirty="0"/>
              <a:t>Used when the clusters are irregular or intertwined, and when noise and outliers are present. </a:t>
            </a:r>
          </a:p>
        </p:txBody>
      </p:sp>
      <p:pic>
        <p:nvPicPr>
          <p:cNvPr id="3" name="Picture 2">
            <a:extLst>
              <a:ext uri="{FF2B5EF4-FFF2-40B4-BE49-F238E27FC236}">
                <a16:creationId xmlns:a16="http://schemas.microsoft.com/office/drawing/2014/main" id="{5D8E1942-972B-5A75-36F2-93C2B23A4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7091" y="3706656"/>
            <a:ext cx="2373730" cy="2084545"/>
          </a:xfrm>
          <a:prstGeom prst="rect">
            <a:avLst/>
          </a:prstGeom>
        </p:spPr>
      </p:pic>
    </p:spTree>
    <p:extLst>
      <p:ext uri="{BB962C8B-B14F-4D97-AF65-F5344CB8AC3E}">
        <p14:creationId xmlns:p14="http://schemas.microsoft.com/office/powerpoint/2010/main" val="326321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Conceptual Clusters</a:t>
            </a:r>
          </a:p>
        </p:txBody>
      </p:sp>
      <p:sp>
        <p:nvSpPr>
          <p:cNvPr id="28675" name="Rectangle 3"/>
          <p:cNvSpPr>
            <a:spLocks noGrp="1" noChangeArrowheads="1"/>
          </p:cNvSpPr>
          <p:nvPr>
            <p:ph idx="1"/>
          </p:nvPr>
        </p:nvSpPr>
        <p:spPr>
          <a:xfrm>
            <a:off x="644894" y="1143000"/>
            <a:ext cx="10838046" cy="5106988"/>
          </a:xfrm>
        </p:spPr>
        <p:txBody>
          <a:bodyPr/>
          <a:lstStyle/>
          <a:p>
            <a:pPr marL="342900" indent="-342900">
              <a:spcBef>
                <a:spcPct val="20000"/>
              </a:spcBef>
            </a:pPr>
            <a:r>
              <a:rPr lang="en-US" altLang="en-US" sz="2400" dirty="0"/>
              <a:t>Shared Property or Conceptual Clusters</a:t>
            </a:r>
          </a:p>
          <a:p>
            <a:pPr marL="742950" lvl="1" indent="-285750" algn="just">
              <a:lnSpc>
                <a:spcPct val="150000"/>
              </a:lnSpc>
              <a:spcBef>
                <a:spcPct val="20000"/>
              </a:spcBef>
            </a:pPr>
            <a:r>
              <a:rPr lang="en-US" altLang="en-US" sz="2000" dirty="0"/>
              <a:t>Finds clusters that share some common property or represent a particular concept. </a:t>
            </a:r>
          </a:p>
          <a:p>
            <a:pPr marL="742950" lvl="1" indent="-285750">
              <a:spcBef>
                <a:spcPct val="20000"/>
              </a:spcBef>
              <a:buNone/>
            </a:pPr>
            <a:endParaRPr lang="en-US" altLang="en-US" sz="2000" dirty="0"/>
          </a:p>
        </p:txBody>
      </p:sp>
      <p:sp>
        <p:nvSpPr>
          <p:cNvPr id="28676" name="Text Box 13"/>
          <p:cNvSpPr txBox="1">
            <a:spLocks noChangeArrowheads="1"/>
          </p:cNvSpPr>
          <p:nvPr/>
        </p:nvSpPr>
        <p:spPr bwMode="auto">
          <a:xfrm>
            <a:off x="4495800" y="57912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2 Overlapping Circles</a:t>
            </a:r>
          </a:p>
        </p:txBody>
      </p:sp>
      <p:sp>
        <p:nvSpPr>
          <p:cNvPr id="28677" name="AutoShape 15"/>
          <p:cNvSpPr>
            <a:spLocks noChangeArrowheads="1"/>
          </p:cNvSpPr>
          <p:nvPr/>
        </p:nvSpPr>
        <p:spPr bwMode="auto">
          <a:xfrm>
            <a:off x="4114800" y="3124200"/>
            <a:ext cx="22860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30" y="10800"/>
                </a:moveTo>
                <a:cubicBezTo>
                  <a:pt x="3030" y="15091"/>
                  <a:pt x="6509" y="18570"/>
                  <a:pt x="10800" y="18570"/>
                </a:cubicBezTo>
                <a:cubicBezTo>
                  <a:pt x="15091" y="18570"/>
                  <a:pt x="18570" y="15091"/>
                  <a:pt x="18570" y="10800"/>
                </a:cubicBezTo>
                <a:cubicBezTo>
                  <a:pt x="18570" y="6509"/>
                  <a:pt x="15091" y="3030"/>
                  <a:pt x="10800" y="3030"/>
                </a:cubicBezTo>
                <a:cubicBezTo>
                  <a:pt x="6509" y="3030"/>
                  <a:pt x="3030" y="6509"/>
                  <a:pt x="3030" y="10800"/>
                </a:cubicBezTo>
                <a:close/>
              </a:path>
            </a:pathLst>
          </a:custGeom>
          <a:solidFill>
            <a:srgbClr val="CC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78" name="AutoShape 16"/>
          <p:cNvSpPr>
            <a:spLocks noChangeArrowheads="1"/>
          </p:cNvSpPr>
          <p:nvPr/>
        </p:nvSpPr>
        <p:spPr bwMode="auto">
          <a:xfrm>
            <a:off x="5181600" y="3124200"/>
            <a:ext cx="22860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30" y="10800"/>
                </a:moveTo>
                <a:cubicBezTo>
                  <a:pt x="3030" y="15091"/>
                  <a:pt x="6509" y="18570"/>
                  <a:pt x="10800" y="18570"/>
                </a:cubicBezTo>
                <a:cubicBezTo>
                  <a:pt x="15091" y="18570"/>
                  <a:pt x="18570" y="15091"/>
                  <a:pt x="18570" y="10800"/>
                </a:cubicBezTo>
                <a:cubicBezTo>
                  <a:pt x="18570" y="6509"/>
                  <a:pt x="15091" y="3030"/>
                  <a:pt x="10800" y="3030"/>
                </a:cubicBezTo>
                <a:cubicBezTo>
                  <a:pt x="6509" y="3030"/>
                  <a:pt x="3030" y="6509"/>
                  <a:pt x="3030" y="10800"/>
                </a:cubicBezTo>
                <a:close/>
              </a:path>
            </a:pathLst>
          </a:custGeom>
          <a:solidFill>
            <a:srgbClr val="FFC000"/>
          </a:solidFill>
          <a:ln>
            <a:noFill/>
          </a:ln>
          <a:effectLst/>
        </p:spPr>
        <p:txBody>
          <a:bodyPr wrap="none" anchor="ctr"/>
          <a:lstStyle/>
          <a:p>
            <a:endParaRPr lang="en-IN">
              <a:solidFill>
                <a:schemeClr val="accent6"/>
              </a:solidFill>
            </a:endParaRPr>
          </a:p>
        </p:txBody>
      </p:sp>
    </p:spTree>
    <p:extLst>
      <p:ext uri="{BB962C8B-B14F-4D97-AF65-F5344CB8AC3E}">
        <p14:creationId xmlns:p14="http://schemas.microsoft.com/office/powerpoint/2010/main" val="2793416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05000" y="152400"/>
            <a:ext cx="8534400" cy="533400"/>
          </a:xfrm>
        </p:spPr>
        <p:txBody>
          <a:bodyPr/>
          <a:lstStyle/>
          <a:p>
            <a:r>
              <a:rPr lang="en-US" altLang="en-US" sz="2800">
                <a:solidFill>
                  <a:srgbClr val="002060"/>
                </a:solidFill>
              </a:rPr>
              <a:t>Types of Clusters: Objective Function</a:t>
            </a:r>
          </a:p>
        </p:txBody>
      </p:sp>
      <p:sp>
        <p:nvSpPr>
          <p:cNvPr id="17411" name="Rectangle 3"/>
          <p:cNvSpPr>
            <a:spLocks noGrp="1" noChangeArrowheads="1"/>
          </p:cNvSpPr>
          <p:nvPr>
            <p:ph idx="1"/>
          </p:nvPr>
        </p:nvSpPr>
        <p:spPr>
          <a:xfrm>
            <a:off x="404261" y="1143000"/>
            <a:ext cx="11348185" cy="5181600"/>
          </a:xfrm>
        </p:spPr>
        <p:txBody>
          <a:bodyPr/>
          <a:lstStyle/>
          <a:p>
            <a:pPr algn="just">
              <a:lnSpc>
                <a:spcPct val="150000"/>
              </a:lnSpc>
              <a:spcBef>
                <a:spcPct val="20000"/>
              </a:spcBef>
            </a:pPr>
            <a:r>
              <a:rPr lang="en-US" altLang="en-US" sz="2400" dirty="0"/>
              <a:t>Clusters Defined by an Objective Function</a:t>
            </a:r>
          </a:p>
          <a:p>
            <a:pPr lvl="1" algn="just">
              <a:lnSpc>
                <a:spcPct val="150000"/>
              </a:lnSpc>
              <a:spcBef>
                <a:spcPct val="20000"/>
              </a:spcBef>
            </a:pPr>
            <a:r>
              <a:rPr lang="en-US" altLang="en-US" sz="2000" dirty="0"/>
              <a:t>Finds clusters that minimize or maximize an objective function. </a:t>
            </a:r>
          </a:p>
          <a:p>
            <a:pPr lvl="1" algn="just">
              <a:lnSpc>
                <a:spcPct val="150000"/>
              </a:lnSpc>
            </a:pPr>
            <a:r>
              <a:rPr lang="en-US" altLang="en-US" sz="2000" dirty="0"/>
              <a:t>Enumerate all possible ways of dividing the points into clusters and evaluate the `goodness' of each potential set of clusters by using the given objective function.  (Non deterministic Polynomial Hard)</a:t>
            </a:r>
          </a:p>
          <a:p>
            <a:pPr lvl="1" algn="just">
              <a:lnSpc>
                <a:spcPct val="150000"/>
              </a:lnSpc>
            </a:pPr>
            <a:r>
              <a:rPr lang="en-US" altLang="en-US" sz="2000" dirty="0"/>
              <a:t> Can have global or local objectives.</a:t>
            </a:r>
          </a:p>
          <a:p>
            <a:pPr lvl="2" algn="just">
              <a:lnSpc>
                <a:spcPct val="150000"/>
              </a:lnSpc>
            </a:pPr>
            <a:r>
              <a:rPr lang="en-US" altLang="en-US" sz="1800" dirty="0"/>
              <a:t> Hierarchical clustering algorithms typically have local objectives</a:t>
            </a:r>
          </a:p>
          <a:p>
            <a:pPr lvl="2" algn="just">
              <a:lnSpc>
                <a:spcPct val="150000"/>
              </a:lnSpc>
            </a:pPr>
            <a:r>
              <a:rPr lang="en-US" altLang="en-US" sz="1800" dirty="0"/>
              <a:t> Partitional algorithms typically have global objectives</a:t>
            </a:r>
          </a:p>
        </p:txBody>
      </p:sp>
    </p:spTree>
    <p:extLst>
      <p:ext uri="{BB962C8B-B14F-4D97-AF65-F5344CB8AC3E}">
        <p14:creationId xmlns:p14="http://schemas.microsoft.com/office/powerpoint/2010/main" val="1106240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05000" y="152400"/>
            <a:ext cx="8534400" cy="533400"/>
          </a:xfrm>
        </p:spPr>
        <p:txBody>
          <a:bodyPr/>
          <a:lstStyle/>
          <a:p>
            <a:r>
              <a:rPr lang="en-US" altLang="en-US" sz="2800">
                <a:solidFill>
                  <a:srgbClr val="002060"/>
                </a:solidFill>
              </a:rPr>
              <a:t>Types of Clusters: Objective Function …</a:t>
            </a:r>
          </a:p>
        </p:txBody>
      </p:sp>
      <p:sp>
        <p:nvSpPr>
          <p:cNvPr id="30723" name="Rectangle 3"/>
          <p:cNvSpPr>
            <a:spLocks noGrp="1" noChangeArrowheads="1"/>
          </p:cNvSpPr>
          <p:nvPr>
            <p:ph idx="1"/>
          </p:nvPr>
        </p:nvSpPr>
        <p:spPr/>
        <p:txBody>
          <a:bodyPr/>
          <a:lstStyle/>
          <a:p>
            <a:pPr algn="just">
              <a:lnSpc>
                <a:spcPct val="150000"/>
              </a:lnSpc>
            </a:pPr>
            <a:r>
              <a:rPr lang="en-US" altLang="en-US" sz="2000" dirty="0"/>
              <a:t>Map the clustering problem to a different domain and solve a related problem in that domain</a:t>
            </a:r>
          </a:p>
          <a:p>
            <a:pPr lvl="1" algn="just">
              <a:lnSpc>
                <a:spcPct val="150000"/>
              </a:lnSpc>
            </a:pPr>
            <a:r>
              <a:rPr lang="en-US" altLang="en-US" sz="1800" dirty="0"/>
              <a:t>Proximity matrix defines </a:t>
            </a:r>
            <a:r>
              <a:rPr lang="en-US" altLang="en-US" sz="1800" dirty="0">
                <a:solidFill>
                  <a:srgbClr val="FF0000"/>
                </a:solidFill>
              </a:rPr>
              <a:t>a weighted graph</a:t>
            </a:r>
            <a:r>
              <a:rPr lang="en-US" altLang="en-US" sz="1800" dirty="0"/>
              <a:t>, where </a:t>
            </a:r>
            <a:r>
              <a:rPr lang="en-US" altLang="en-US" sz="1800" dirty="0">
                <a:solidFill>
                  <a:srgbClr val="FF0000"/>
                </a:solidFill>
              </a:rPr>
              <a:t>the nodes are the points </a:t>
            </a:r>
            <a:r>
              <a:rPr lang="en-US" altLang="en-US" sz="1800" dirty="0"/>
              <a:t>being clustered, and the </a:t>
            </a:r>
            <a:r>
              <a:rPr lang="en-US" altLang="en-US" sz="1800" dirty="0">
                <a:solidFill>
                  <a:srgbClr val="FF0000"/>
                </a:solidFill>
              </a:rPr>
              <a:t>weighted edges </a:t>
            </a:r>
            <a:r>
              <a:rPr lang="en-US" altLang="en-US" sz="1800" dirty="0"/>
              <a:t>represent the </a:t>
            </a:r>
            <a:r>
              <a:rPr lang="en-US" altLang="en-US" sz="1800" dirty="0">
                <a:solidFill>
                  <a:srgbClr val="FF0000"/>
                </a:solidFill>
              </a:rPr>
              <a:t>proximities between points</a:t>
            </a:r>
            <a:endParaRPr lang="en-US" altLang="en-US" sz="1600" dirty="0">
              <a:solidFill>
                <a:srgbClr val="FF0000"/>
              </a:solidFill>
              <a:latin typeface="Times New Roman" pitchFamily="18" charset="0"/>
            </a:endParaRPr>
          </a:p>
          <a:p>
            <a:pPr lvl="1" algn="just">
              <a:lnSpc>
                <a:spcPct val="150000"/>
              </a:lnSpc>
            </a:pPr>
            <a:r>
              <a:rPr lang="en-US" altLang="en-US" sz="1800" dirty="0"/>
              <a:t>Clustering is equivalent to breaking the graph into connected components, one for each cluster </a:t>
            </a:r>
          </a:p>
          <a:p>
            <a:pPr lvl="1" algn="just">
              <a:lnSpc>
                <a:spcPct val="150000"/>
              </a:lnSpc>
            </a:pPr>
            <a:r>
              <a:rPr lang="en-US" altLang="en-US" sz="1800" dirty="0">
                <a:solidFill>
                  <a:srgbClr val="FF0000"/>
                </a:solidFill>
              </a:rPr>
              <a:t>Want to minimize the edge weight between clusters and maximize the edge weight within clusters </a:t>
            </a:r>
          </a:p>
        </p:txBody>
      </p:sp>
    </p:spTree>
    <p:extLst>
      <p:ext uri="{BB962C8B-B14F-4D97-AF65-F5344CB8AC3E}">
        <p14:creationId xmlns:p14="http://schemas.microsoft.com/office/powerpoint/2010/main" val="290661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Considerations for Cluster Analysis</a:t>
            </a:r>
          </a:p>
        </p:txBody>
      </p:sp>
      <p:sp>
        <p:nvSpPr>
          <p:cNvPr id="12291" name="Content Placeholder 2"/>
          <p:cNvSpPr>
            <a:spLocks noGrp="1"/>
          </p:cNvSpPr>
          <p:nvPr>
            <p:ph idx="1"/>
          </p:nvPr>
        </p:nvSpPr>
        <p:spPr/>
        <p:txBody>
          <a:bodyPr/>
          <a:lstStyle/>
          <a:p>
            <a:pPr>
              <a:spcAft>
                <a:spcPts val="600"/>
              </a:spcAft>
            </a:pPr>
            <a:r>
              <a:rPr lang="en-US" sz="2000"/>
              <a:t>Partitioning criteria</a:t>
            </a:r>
          </a:p>
          <a:p>
            <a:pPr lvl="1">
              <a:spcAft>
                <a:spcPts val="600"/>
              </a:spcAft>
            </a:pPr>
            <a:r>
              <a:rPr lang="en-US" sz="2000"/>
              <a:t>Single level vs. hierarchical partitioning (often, multi-level hierarchical partitioning is desirable)</a:t>
            </a:r>
          </a:p>
          <a:p>
            <a:pPr>
              <a:spcAft>
                <a:spcPts val="600"/>
              </a:spcAft>
            </a:pPr>
            <a:r>
              <a:rPr lang="en-US" sz="2000"/>
              <a:t>Separation of clusters</a:t>
            </a:r>
          </a:p>
          <a:p>
            <a:pPr lvl="1">
              <a:spcAft>
                <a:spcPts val="600"/>
              </a:spcAft>
            </a:pPr>
            <a:r>
              <a:rPr lang="en-US" sz="2000"/>
              <a:t>Exclusive (e.g., one customer belongs to only one region) vs. non-exclusive (e.g., one document may belong to more than one class)</a:t>
            </a:r>
          </a:p>
          <a:p>
            <a:pPr>
              <a:spcAft>
                <a:spcPts val="600"/>
              </a:spcAft>
            </a:pPr>
            <a:r>
              <a:rPr lang="en-US" sz="2000"/>
              <a:t>Similarity measure</a:t>
            </a:r>
          </a:p>
          <a:p>
            <a:pPr lvl="1">
              <a:spcAft>
                <a:spcPts val="600"/>
              </a:spcAft>
            </a:pPr>
            <a:r>
              <a:rPr lang="en-US" sz="2000"/>
              <a:t>Distance-based (e.g., Euclidian, road network, vector)  vs. connectivity-based (e.g., density or contiguity)</a:t>
            </a:r>
          </a:p>
          <a:p>
            <a:pPr>
              <a:spcAft>
                <a:spcPts val="600"/>
              </a:spcAft>
            </a:pPr>
            <a:r>
              <a:rPr lang="en-US" sz="2000"/>
              <a:t>Clustering space</a:t>
            </a:r>
          </a:p>
          <a:p>
            <a:pPr lvl="1">
              <a:spcAft>
                <a:spcPts val="600"/>
              </a:spcAft>
            </a:pPr>
            <a:r>
              <a:rPr lang="en-US" sz="2000"/>
              <a:t>Full space (often when low dimensional) vs. subspaces (often in high-dimensional clustering)</a:t>
            </a:r>
          </a:p>
        </p:txBody>
      </p:sp>
      <p:sp>
        <p:nvSpPr>
          <p:cNvPr id="12292" name="Slide Number Placeholder 6"/>
          <p:cNvSpPr>
            <a:spLocks noGrp="1"/>
          </p:cNvSpPr>
          <p:nvPr>
            <p:ph type="sldNum" sz="quarter" idx="4294967295"/>
          </p:nvPr>
        </p:nvSpPr>
        <p:spPr>
          <a:xfrm>
            <a:off x="9652000" y="6477000"/>
            <a:ext cx="2540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06A8724F-2E47-4396-9136-1938EA797C9D}" type="slidenum">
              <a:rPr lang="en-US" sz="1200" smtClean="0"/>
              <a:pPr eaLnBrk="1" hangingPunct="1"/>
              <a:t>35</a:t>
            </a:fld>
            <a:endParaRPr lang="en-US" sz="1200"/>
          </a:p>
        </p:txBody>
      </p:sp>
    </p:spTree>
    <p:extLst>
      <p:ext uri="{BB962C8B-B14F-4D97-AF65-F5344CB8AC3E}">
        <p14:creationId xmlns:p14="http://schemas.microsoft.com/office/powerpoint/2010/main" val="2969941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Requirements and Challenges</a:t>
            </a:r>
          </a:p>
        </p:txBody>
      </p:sp>
      <p:sp>
        <p:nvSpPr>
          <p:cNvPr id="13315" name="Content Placeholder 2"/>
          <p:cNvSpPr>
            <a:spLocks noGrp="1"/>
          </p:cNvSpPr>
          <p:nvPr>
            <p:ph idx="1"/>
          </p:nvPr>
        </p:nvSpPr>
        <p:spPr/>
        <p:txBody>
          <a:bodyPr/>
          <a:lstStyle/>
          <a:p>
            <a:r>
              <a:rPr lang="en-US" sz="2000"/>
              <a:t>Scalability</a:t>
            </a:r>
          </a:p>
          <a:p>
            <a:pPr lvl="1"/>
            <a:r>
              <a:rPr lang="en-US" sz="2000"/>
              <a:t>Clustering all the data instead of only on samples</a:t>
            </a:r>
          </a:p>
          <a:p>
            <a:r>
              <a:rPr lang="en-US" sz="2000"/>
              <a:t>Ability to deal with different types of attributes</a:t>
            </a:r>
          </a:p>
          <a:p>
            <a:pPr lvl="1"/>
            <a:r>
              <a:rPr lang="en-US" sz="2000"/>
              <a:t>Numerical, binary, categorical, ordinal, linked, and mixture of these </a:t>
            </a:r>
          </a:p>
          <a:p>
            <a:r>
              <a:rPr lang="en-US" sz="2000"/>
              <a:t>Constraint-based clustering</a:t>
            </a:r>
          </a:p>
          <a:p>
            <a:pPr marL="742950" lvl="2" indent="-342900">
              <a:buSzPct val="60000"/>
            </a:pPr>
            <a:r>
              <a:rPr lang="en-US" sz="2000"/>
              <a:t>User may give inputs on constraints</a:t>
            </a:r>
          </a:p>
          <a:p>
            <a:pPr marL="742950" lvl="2" indent="-342900">
              <a:buSzPct val="60000"/>
            </a:pPr>
            <a:r>
              <a:rPr lang="en-US" sz="2000"/>
              <a:t>Use domain knowledge to determine input parameters</a:t>
            </a:r>
          </a:p>
          <a:p>
            <a:r>
              <a:rPr lang="en-US" sz="2000"/>
              <a:t>Interpretability and usability</a:t>
            </a:r>
          </a:p>
          <a:p>
            <a:r>
              <a:rPr lang="en-US" sz="2000"/>
              <a:t>Others </a:t>
            </a:r>
          </a:p>
          <a:p>
            <a:pPr lvl="1"/>
            <a:r>
              <a:rPr lang="en-US" sz="2000"/>
              <a:t>Discovery of clusters with arbitrary shape</a:t>
            </a:r>
          </a:p>
          <a:p>
            <a:pPr lvl="1"/>
            <a:r>
              <a:rPr lang="en-US" sz="2000"/>
              <a:t>Ability to deal with noisy data</a:t>
            </a:r>
          </a:p>
          <a:p>
            <a:pPr lvl="1"/>
            <a:r>
              <a:rPr lang="en-US" sz="2000"/>
              <a:t>Incremental clustering and insensitivity to input order</a:t>
            </a:r>
          </a:p>
          <a:p>
            <a:pPr lvl="1"/>
            <a:r>
              <a:rPr lang="en-US" sz="2000"/>
              <a:t>High dimensionality</a:t>
            </a:r>
          </a:p>
        </p:txBody>
      </p:sp>
      <p:sp>
        <p:nvSpPr>
          <p:cNvPr id="13316" name="Slide Number Placeholder 6"/>
          <p:cNvSpPr>
            <a:spLocks noGrp="1"/>
          </p:cNvSpPr>
          <p:nvPr>
            <p:ph type="sldNum" sz="quarter" idx="4294967295"/>
          </p:nvPr>
        </p:nvSpPr>
        <p:spPr>
          <a:xfrm>
            <a:off x="9652000" y="6477000"/>
            <a:ext cx="2540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938E8F0A-F5DE-423B-9A37-8C5D70796B5A}" type="slidenum">
              <a:rPr lang="en-US" sz="1200" smtClean="0"/>
              <a:pPr eaLnBrk="1" hangingPunct="1"/>
              <a:t>36</a:t>
            </a:fld>
            <a:endParaRPr lang="en-US" sz="1200"/>
          </a:p>
        </p:txBody>
      </p:sp>
    </p:spTree>
    <p:extLst>
      <p:ext uri="{BB962C8B-B14F-4D97-AF65-F5344CB8AC3E}">
        <p14:creationId xmlns:p14="http://schemas.microsoft.com/office/powerpoint/2010/main" val="3962582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788459" y="0"/>
            <a:ext cx="8432800" cy="685800"/>
          </a:xfrm>
          <a:noFill/>
        </p:spPr>
        <p:txBody>
          <a:bodyPr lIns="92075" tIns="46038" rIns="92075" bIns="46038" anchor="ctr"/>
          <a:lstStyle/>
          <a:p>
            <a:pPr eaLnBrk="1" hangingPunct="1"/>
            <a:r>
              <a:rPr lang="en-US" sz="3200" dirty="0"/>
              <a:t>Major Clustering Approaches (I)</a:t>
            </a:r>
            <a:endParaRPr lang="en-US" dirty="0"/>
          </a:p>
        </p:txBody>
      </p:sp>
      <p:sp>
        <p:nvSpPr>
          <p:cNvPr id="14339" name="Rectangle 3"/>
          <p:cNvSpPr>
            <a:spLocks noGrp="1" noChangeArrowheads="1"/>
          </p:cNvSpPr>
          <p:nvPr>
            <p:ph type="body" idx="1"/>
          </p:nvPr>
        </p:nvSpPr>
        <p:spPr>
          <a:xfrm>
            <a:off x="406400" y="1447800"/>
            <a:ext cx="11379200" cy="5105400"/>
          </a:xfrm>
          <a:noFill/>
        </p:spPr>
        <p:txBody>
          <a:bodyPr lIns="92075" tIns="46038" rIns="92075" bIns="46038"/>
          <a:lstStyle/>
          <a:p>
            <a:pPr eaLnBrk="1" hangingPunct="1"/>
            <a:r>
              <a:rPr lang="en-US" sz="2000" u="sng" dirty="0"/>
              <a:t>Partitioning approach</a:t>
            </a:r>
            <a:r>
              <a:rPr lang="en-US" sz="2000" dirty="0"/>
              <a:t>: </a:t>
            </a:r>
          </a:p>
          <a:p>
            <a:pPr lvl="1" eaLnBrk="1" hangingPunct="1"/>
            <a:r>
              <a:rPr lang="en-US" sz="2000" dirty="0"/>
              <a:t>Construct various partitions and then evaluate them by some criterion, e.g., minimizing the sum of square errors</a:t>
            </a:r>
          </a:p>
          <a:p>
            <a:pPr lvl="1" eaLnBrk="1" hangingPunct="1"/>
            <a:r>
              <a:rPr lang="en-US" sz="2000" dirty="0"/>
              <a:t>Typical methods: k-means, k-</a:t>
            </a:r>
            <a:r>
              <a:rPr lang="en-US" sz="2000" dirty="0" err="1"/>
              <a:t>medoids</a:t>
            </a:r>
            <a:r>
              <a:rPr lang="en-US" sz="2000" dirty="0"/>
              <a:t>, CLARANS</a:t>
            </a:r>
          </a:p>
          <a:p>
            <a:pPr eaLnBrk="1" hangingPunct="1"/>
            <a:r>
              <a:rPr lang="en-US" sz="2000" u="sng" dirty="0"/>
              <a:t>Hierarchical approach</a:t>
            </a:r>
            <a:r>
              <a:rPr lang="en-US" sz="2000" dirty="0"/>
              <a:t>: </a:t>
            </a:r>
          </a:p>
          <a:p>
            <a:pPr lvl="1" eaLnBrk="1" hangingPunct="1"/>
            <a:r>
              <a:rPr lang="en-US" sz="2000" dirty="0"/>
              <a:t>Create a hierarchical decomposition of the set of data (or objects) using some criterion</a:t>
            </a:r>
          </a:p>
          <a:p>
            <a:pPr lvl="1" eaLnBrk="1" hangingPunct="1"/>
            <a:r>
              <a:rPr lang="en-US" sz="2000" dirty="0"/>
              <a:t>Typical methods: Diana, Agnes, BIRCH, CAMELEON</a:t>
            </a:r>
          </a:p>
          <a:p>
            <a:pPr eaLnBrk="1" hangingPunct="1"/>
            <a:r>
              <a:rPr lang="en-US" sz="2000" u="sng" dirty="0"/>
              <a:t>Density-based approach</a:t>
            </a:r>
            <a:r>
              <a:rPr lang="en-US" sz="2000" dirty="0"/>
              <a:t>: </a:t>
            </a:r>
          </a:p>
          <a:p>
            <a:pPr lvl="1" eaLnBrk="1" hangingPunct="1"/>
            <a:r>
              <a:rPr lang="en-US" sz="2000" dirty="0"/>
              <a:t>Based on connectivity and density functions</a:t>
            </a:r>
          </a:p>
          <a:p>
            <a:pPr lvl="1" eaLnBrk="1" hangingPunct="1"/>
            <a:r>
              <a:rPr lang="en-US" sz="2000" dirty="0"/>
              <a:t>Typical methods: DBSACN, OPTICS, </a:t>
            </a:r>
            <a:r>
              <a:rPr lang="en-US" sz="2000" dirty="0" err="1"/>
              <a:t>DenClue</a:t>
            </a:r>
            <a:endParaRPr lang="en-US" sz="2000" dirty="0"/>
          </a:p>
          <a:p>
            <a:pPr eaLnBrk="1" hangingPunct="1"/>
            <a:r>
              <a:rPr lang="en-US" sz="2000" u="sng" dirty="0"/>
              <a:t>Grid-based approach</a:t>
            </a:r>
            <a:r>
              <a:rPr lang="en-US" sz="2000" dirty="0"/>
              <a:t>: </a:t>
            </a:r>
          </a:p>
          <a:p>
            <a:pPr lvl="1" eaLnBrk="1" hangingPunct="1"/>
            <a:r>
              <a:rPr lang="en-US" sz="2000" dirty="0"/>
              <a:t>based on a multiple-level granularity structure</a:t>
            </a:r>
          </a:p>
          <a:p>
            <a:pPr lvl="1" eaLnBrk="1" hangingPunct="1"/>
            <a:r>
              <a:rPr lang="en-US" sz="2000" dirty="0"/>
              <a:t>Typical methods: STING, </a:t>
            </a:r>
            <a:r>
              <a:rPr lang="en-US" sz="2000" dirty="0" err="1"/>
              <a:t>WaveCluster</a:t>
            </a:r>
            <a:r>
              <a:rPr lang="en-US" sz="2000" dirty="0"/>
              <a:t>, CLIQUE</a:t>
            </a:r>
          </a:p>
        </p:txBody>
      </p:sp>
      <p:sp>
        <p:nvSpPr>
          <p:cNvPr id="14340" name="Slide Number Placeholder 6"/>
          <p:cNvSpPr>
            <a:spLocks noGrp="1"/>
          </p:cNvSpPr>
          <p:nvPr>
            <p:ph type="sldNum" sz="quarter" idx="4294967295"/>
          </p:nvPr>
        </p:nvSpPr>
        <p:spPr>
          <a:xfrm>
            <a:off x="9652000" y="6477000"/>
            <a:ext cx="2540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7D96ADE4-158E-4F75-8BDC-F868BF84A542}" type="slidenum">
              <a:rPr lang="en-US" sz="1200" smtClean="0"/>
              <a:pPr eaLnBrk="1" hangingPunct="1"/>
              <a:t>37</a:t>
            </a:fld>
            <a:endParaRPr lang="en-US" sz="1200"/>
          </a:p>
        </p:txBody>
      </p:sp>
    </p:spTree>
    <p:extLst>
      <p:ext uri="{BB962C8B-B14F-4D97-AF65-F5344CB8AC3E}">
        <p14:creationId xmlns:p14="http://schemas.microsoft.com/office/powerpoint/2010/main" val="3898971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88459" y="0"/>
            <a:ext cx="8432800" cy="685800"/>
          </a:xfrm>
          <a:noFill/>
        </p:spPr>
        <p:txBody>
          <a:bodyPr lIns="92075" tIns="46038" rIns="92075" bIns="46038" anchor="ctr"/>
          <a:lstStyle/>
          <a:p>
            <a:pPr eaLnBrk="1" hangingPunct="1"/>
            <a:r>
              <a:rPr lang="en-US" sz="3200" dirty="0"/>
              <a:t>Major Clustering Approaches (II)</a:t>
            </a:r>
          </a:p>
        </p:txBody>
      </p:sp>
      <p:sp>
        <p:nvSpPr>
          <p:cNvPr id="15363" name="Rectangle 3"/>
          <p:cNvSpPr>
            <a:spLocks noGrp="1" noChangeArrowheads="1"/>
          </p:cNvSpPr>
          <p:nvPr>
            <p:ph type="body" idx="1"/>
          </p:nvPr>
        </p:nvSpPr>
        <p:spPr>
          <a:xfrm>
            <a:off x="406400" y="1295400"/>
            <a:ext cx="11379200" cy="5257800"/>
          </a:xfrm>
          <a:noFill/>
        </p:spPr>
        <p:txBody>
          <a:bodyPr lIns="92075" tIns="46038" rIns="92075" bIns="46038"/>
          <a:lstStyle/>
          <a:p>
            <a:pPr eaLnBrk="1" hangingPunct="1"/>
            <a:r>
              <a:rPr lang="en-US" sz="2000" u="sng" dirty="0"/>
              <a:t>Model-based</a:t>
            </a:r>
            <a:r>
              <a:rPr lang="en-US" sz="2000" dirty="0"/>
              <a:t>: </a:t>
            </a:r>
          </a:p>
          <a:p>
            <a:pPr lvl="1" eaLnBrk="1" hangingPunct="1"/>
            <a:r>
              <a:rPr lang="en-US" sz="2000" dirty="0"/>
              <a:t>A model is hypothesized for each of the clusters and tries to find the best fit of that model to each other</a:t>
            </a:r>
          </a:p>
          <a:p>
            <a:pPr lvl="1" eaLnBrk="1" hangingPunct="1"/>
            <a:r>
              <a:rPr lang="en-US" sz="2000" dirty="0"/>
              <a:t>Typical methods:</a:t>
            </a:r>
            <a:r>
              <a:rPr lang="en-US" sz="2000" b="1" dirty="0"/>
              <a:t> </a:t>
            </a:r>
            <a:r>
              <a:rPr lang="en-US" sz="2000" dirty="0"/>
              <a:t>EM, SOM, COBWEB</a:t>
            </a:r>
          </a:p>
          <a:p>
            <a:pPr eaLnBrk="1" hangingPunct="1"/>
            <a:r>
              <a:rPr lang="en-US" sz="2000" u="sng" dirty="0"/>
              <a:t>Frequent pattern-based:</a:t>
            </a:r>
          </a:p>
          <a:p>
            <a:pPr lvl="1" eaLnBrk="1" hangingPunct="1"/>
            <a:r>
              <a:rPr lang="en-US" sz="2000" dirty="0"/>
              <a:t>Based on the analysis of frequent patterns</a:t>
            </a:r>
          </a:p>
          <a:p>
            <a:pPr lvl="1" eaLnBrk="1" hangingPunct="1"/>
            <a:r>
              <a:rPr lang="en-US" sz="2000" dirty="0"/>
              <a:t>Typical methods: p-Cluster</a:t>
            </a:r>
          </a:p>
          <a:p>
            <a:pPr eaLnBrk="1" hangingPunct="1"/>
            <a:r>
              <a:rPr lang="en-US" sz="2000" u="sng" dirty="0"/>
              <a:t>User-guided or constraint-based</a:t>
            </a:r>
            <a:r>
              <a:rPr lang="en-US" sz="2000" dirty="0"/>
              <a:t>: </a:t>
            </a:r>
          </a:p>
          <a:p>
            <a:pPr lvl="1" eaLnBrk="1" hangingPunct="1"/>
            <a:r>
              <a:rPr lang="en-US" sz="2000" dirty="0"/>
              <a:t>Clustering by considering user-specified or application-specific constraints</a:t>
            </a:r>
          </a:p>
          <a:p>
            <a:pPr lvl="1" eaLnBrk="1" hangingPunct="1"/>
            <a:r>
              <a:rPr lang="en-US" sz="2000" dirty="0"/>
              <a:t>Typical methods: COD (obstacles), constrained clustering</a:t>
            </a:r>
          </a:p>
          <a:p>
            <a:pPr eaLnBrk="1" hangingPunct="1"/>
            <a:r>
              <a:rPr lang="en-US" sz="2000" u="sng" dirty="0"/>
              <a:t>Link-based clustering</a:t>
            </a:r>
            <a:r>
              <a:rPr lang="en-US" sz="2000" dirty="0"/>
              <a:t>:</a:t>
            </a:r>
          </a:p>
          <a:p>
            <a:pPr lvl="1" eaLnBrk="1" hangingPunct="1"/>
            <a:r>
              <a:rPr lang="en-US" sz="2000" dirty="0"/>
              <a:t>Objects are often linked together in various ways</a:t>
            </a:r>
          </a:p>
          <a:p>
            <a:pPr lvl="1" eaLnBrk="1" hangingPunct="1"/>
            <a:r>
              <a:rPr lang="en-US" sz="2000" dirty="0"/>
              <a:t>Massive links can be used to cluster objects: </a:t>
            </a:r>
            <a:r>
              <a:rPr lang="en-US" sz="2000" dirty="0" err="1"/>
              <a:t>SimRank</a:t>
            </a:r>
            <a:r>
              <a:rPr lang="en-US" sz="2000" dirty="0"/>
              <a:t>, </a:t>
            </a:r>
            <a:r>
              <a:rPr lang="en-US" sz="2000" dirty="0" err="1"/>
              <a:t>LinkClus</a:t>
            </a:r>
            <a:endParaRPr lang="en-US" sz="2000" dirty="0"/>
          </a:p>
        </p:txBody>
      </p:sp>
      <p:sp>
        <p:nvSpPr>
          <p:cNvPr id="15364" name="Slide Number Placeholder 6"/>
          <p:cNvSpPr>
            <a:spLocks noGrp="1"/>
          </p:cNvSpPr>
          <p:nvPr>
            <p:ph type="sldNum" sz="quarter" idx="4294967295"/>
          </p:nvPr>
        </p:nvSpPr>
        <p:spPr>
          <a:xfrm>
            <a:off x="9652000" y="6477000"/>
            <a:ext cx="2540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342735C5-D9A6-4505-AA75-F2977931385F}" type="slidenum">
              <a:rPr lang="en-US" sz="1200" smtClean="0"/>
              <a:pPr eaLnBrk="1" hangingPunct="1"/>
              <a:t>38</a:t>
            </a:fld>
            <a:endParaRPr lang="en-US" sz="1200"/>
          </a:p>
        </p:txBody>
      </p:sp>
    </p:spTree>
    <p:extLst>
      <p:ext uri="{BB962C8B-B14F-4D97-AF65-F5344CB8AC3E}">
        <p14:creationId xmlns:p14="http://schemas.microsoft.com/office/powerpoint/2010/main" val="3048289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05000" y="0"/>
            <a:ext cx="8280400" cy="552450"/>
          </a:xfrm>
        </p:spPr>
        <p:txBody>
          <a:bodyPr>
            <a:normAutofit/>
          </a:bodyPr>
          <a:lstStyle/>
          <a:p>
            <a:r>
              <a:rPr lang="en-US" altLang="en-US" dirty="0">
                <a:solidFill>
                  <a:srgbClr val="002060"/>
                </a:solidFill>
              </a:rPr>
              <a:t>Partitional Clustering</a:t>
            </a:r>
          </a:p>
        </p:txBody>
      </p:sp>
      <p:sp>
        <p:nvSpPr>
          <p:cNvPr id="34819" name="Freeform 4"/>
          <p:cNvSpPr>
            <a:spLocks/>
          </p:cNvSpPr>
          <p:nvPr/>
        </p:nvSpPr>
        <p:spPr bwMode="auto">
          <a:xfrm>
            <a:off x="2778125" y="2517775"/>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prstDash val="solid"/>
            <a:round/>
            <a:headEnd/>
            <a:tailEnd/>
          </a:ln>
        </p:spPr>
        <p:txBody>
          <a:bodyPr/>
          <a:lstStyle/>
          <a:p>
            <a:endParaRPr lang="en-IN"/>
          </a:p>
        </p:txBody>
      </p:sp>
      <p:sp>
        <p:nvSpPr>
          <p:cNvPr id="34820" name="Freeform 5"/>
          <p:cNvSpPr>
            <a:spLocks/>
          </p:cNvSpPr>
          <p:nvPr/>
        </p:nvSpPr>
        <p:spPr bwMode="auto">
          <a:xfrm>
            <a:off x="2778125" y="2716214"/>
            <a:ext cx="96838"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2147483647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1" name="Freeform 6"/>
          <p:cNvSpPr>
            <a:spLocks/>
          </p:cNvSpPr>
          <p:nvPr/>
        </p:nvSpPr>
        <p:spPr bwMode="auto">
          <a:xfrm>
            <a:off x="3475039" y="4711701"/>
            <a:ext cx="96837"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0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2" name="Freeform 7"/>
          <p:cNvSpPr>
            <a:spLocks/>
          </p:cNvSpPr>
          <p:nvPr/>
        </p:nvSpPr>
        <p:spPr bwMode="auto">
          <a:xfrm>
            <a:off x="3074989" y="2619375"/>
            <a:ext cx="96837"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3" name="Freeform 8"/>
          <p:cNvSpPr>
            <a:spLocks/>
          </p:cNvSpPr>
          <p:nvPr/>
        </p:nvSpPr>
        <p:spPr bwMode="auto">
          <a:xfrm>
            <a:off x="3475039" y="3914775"/>
            <a:ext cx="96837"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prstDash val="solid"/>
            <a:round/>
            <a:headEnd/>
            <a:tailEnd/>
          </a:ln>
        </p:spPr>
        <p:txBody>
          <a:bodyPr/>
          <a:lstStyle/>
          <a:p>
            <a:endParaRPr lang="en-IN"/>
          </a:p>
        </p:txBody>
      </p:sp>
      <p:sp>
        <p:nvSpPr>
          <p:cNvPr id="34824" name="Freeform 9"/>
          <p:cNvSpPr>
            <a:spLocks/>
          </p:cNvSpPr>
          <p:nvPr/>
        </p:nvSpPr>
        <p:spPr bwMode="auto">
          <a:xfrm>
            <a:off x="3644901" y="1825626"/>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prstDash val="solid"/>
            <a:round/>
            <a:headEnd/>
            <a:tailEnd/>
          </a:ln>
        </p:spPr>
        <p:txBody>
          <a:bodyPr/>
          <a:lstStyle/>
          <a:p>
            <a:endParaRPr lang="en-IN"/>
          </a:p>
        </p:txBody>
      </p:sp>
      <p:sp>
        <p:nvSpPr>
          <p:cNvPr id="34825" name="Freeform 10"/>
          <p:cNvSpPr>
            <a:spLocks/>
          </p:cNvSpPr>
          <p:nvPr/>
        </p:nvSpPr>
        <p:spPr bwMode="auto">
          <a:xfrm>
            <a:off x="3875089" y="2020889"/>
            <a:ext cx="96837" cy="96837"/>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6" name="Freeform 11"/>
          <p:cNvSpPr>
            <a:spLocks/>
          </p:cNvSpPr>
          <p:nvPr/>
        </p:nvSpPr>
        <p:spPr bwMode="auto">
          <a:xfrm>
            <a:off x="3971925" y="2317750"/>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7" name="Freeform 12"/>
          <p:cNvSpPr>
            <a:spLocks/>
          </p:cNvSpPr>
          <p:nvPr/>
        </p:nvSpPr>
        <p:spPr bwMode="auto">
          <a:xfrm>
            <a:off x="4371975" y="2317750"/>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8" name="Freeform 13"/>
          <p:cNvSpPr>
            <a:spLocks/>
          </p:cNvSpPr>
          <p:nvPr/>
        </p:nvSpPr>
        <p:spPr bwMode="auto">
          <a:xfrm>
            <a:off x="4171950" y="2117725"/>
            <a:ext cx="96838" cy="103188"/>
          </a:xfrm>
          <a:custGeom>
            <a:avLst/>
            <a:gdLst>
              <a:gd name="T0" fmla="*/ 2147483647 w 61"/>
              <a:gd name="T1" fmla="*/ 2147483647 h 65"/>
              <a:gd name="T2" fmla="*/ 2147483647 w 61"/>
              <a:gd name="T3" fmla="*/ 2147483647 h 65"/>
              <a:gd name="T4" fmla="*/ 2147483647 w 61"/>
              <a:gd name="T5" fmla="*/ 2147483647 h 65"/>
              <a:gd name="T6" fmla="*/ 2147483647 w 61"/>
              <a:gd name="T7" fmla="*/ 2147483647 h 65"/>
              <a:gd name="T8" fmla="*/ 2147483647 w 61"/>
              <a:gd name="T9" fmla="*/ 2147483647 h 65"/>
              <a:gd name="T10" fmla="*/ 0 w 61"/>
              <a:gd name="T11" fmla="*/ 2147483647 h 65"/>
              <a:gd name="T12" fmla="*/ 0 w 61"/>
              <a:gd name="T13" fmla="*/ 2147483647 h 65"/>
              <a:gd name="T14" fmla="*/ 2147483647 w 61"/>
              <a:gd name="T15" fmla="*/ 2147483647 h 65"/>
              <a:gd name="T16" fmla="*/ 2147483647 w 61"/>
              <a:gd name="T17" fmla="*/ 0 h 65"/>
              <a:gd name="T18" fmla="*/ 2147483647 w 61"/>
              <a:gd name="T19" fmla="*/ 2147483647 h 65"/>
              <a:gd name="T20" fmla="*/ 2147483647 w 61"/>
              <a:gd name="T21" fmla="*/ 2147483647 h 65"/>
              <a:gd name="T22" fmla="*/ 2147483647 w 61"/>
              <a:gd name="T23" fmla="*/ 2147483647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prstDash val="solid"/>
            <a:round/>
            <a:headEnd/>
            <a:tailEnd/>
          </a:ln>
        </p:spPr>
        <p:txBody>
          <a:bodyPr/>
          <a:lstStyle/>
          <a:p>
            <a:endParaRPr lang="en-IN"/>
          </a:p>
        </p:txBody>
      </p:sp>
      <p:sp>
        <p:nvSpPr>
          <p:cNvPr id="34829" name="Freeform 14"/>
          <p:cNvSpPr>
            <a:spLocks/>
          </p:cNvSpPr>
          <p:nvPr/>
        </p:nvSpPr>
        <p:spPr bwMode="auto">
          <a:xfrm>
            <a:off x="4171950" y="1724025"/>
            <a:ext cx="96838"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prstDash val="solid"/>
            <a:round/>
            <a:headEnd/>
            <a:tailEnd/>
          </a:ln>
        </p:spPr>
        <p:txBody>
          <a:bodyPr/>
          <a:lstStyle/>
          <a:p>
            <a:endParaRPr lang="en-IN"/>
          </a:p>
        </p:txBody>
      </p:sp>
      <p:sp>
        <p:nvSpPr>
          <p:cNvPr id="34830" name="Freeform 15"/>
          <p:cNvSpPr>
            <a:spLocks/>
          </p:cNvSpPr>
          <p:nvPr/>
        </p:nvSpPr>
        <p:spPr bwMode="auto">
          <a:xfrm>
            <a:off x="4868864" y="4711701"/>
            <a:ext cx="103187" cy="98425"/>
          </a:xfrm>
          <a:custGeom>
            <a:avLst/>
            <a:gdLst>
              <a:gd name="T0" fmla="*/ 2147483647 w 65"/>
              <a:gd name="T1" fmla="*/ 2147483647 h 62"/>
              <a:gd name="T2" fmla="*/ 2147483647 w 65"/>
              <a:gd name="T3" fmla="*/ 2147483647 h 62"/>
              <a:gd name="T4" fmla="*/ 2147483647 w 65"/>
              <a:gd name="T5" fmla="*/ 2147483647 h 62"/>
              <a:gd name="T6" fmla="*/ 2147483647 w 65"/>
              <a:gd name="T7" fmla="*/ 2147483647 h 62"/>
              <a:gd name="T8" fmla="*/ 2147483647 w 65"/>
              <a:gd name="T9" fmla="*/ 2147483647 h 62"/>
              <a:gd name="T10" fmla="*/ 0 w 65"/>
              <a:gd name="T11" fmla="*/ 2147483647 h 62"/>
              <a:gd name="T12" fmla="*/ 0 w 65"/>
              <a:gd name="T13" fmla="*/ 2147483647 h 62"/>
              <a:gd name="T14" fmla="*/ 2147483647 w 65"/>
              <a:gd name="T15" fmla="*/ 2147483647 h 62"/>
              <a:gd name="T16" fmla="*/ 2147483647 w 65"/>
              <a:gd name="T17" fmla="*/ 0 h 62"/>
              <a:gd name="T18" fmla="*/ 2147483647 w 65"/>
              <a:gd name="T19" fmla="*/ 0 h 62"/>
              <a:gd name="T20" fmla="*/ 2147483647 w 65"/>
              <a:gd name="T21" fmla="*/ 2147483647 h 62"/>
              <a:gd name="T22" fmla="*/ 2147483647 w 65"/>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prstDash val="solid"/>
            <a:round/>
            <a:headEnd/>
            <a:tailEnd/>
          </a:ln>
        </p:spPr>
        <p:txBody>
          <a:bodyPr/>
          <a:lstStyle/>
          <a:p>
            <a:endParaRPr lang="en-IN"/>
          </a:p>
        </p:txBody>
      </p:sp>
      <p:sp>
        <p:nvSpPr>
          <p:cNvPr id="34831" name="Freeform 16"/>
          <p:cNvSpPr>
            <a:spLocks/>
          </p:cNvSpPr>
          <p:nvPr/>
        </p:nvSpPr>
        <p:spPr bwMode="auto">
          <a:xfrm>
            <a:off x="3074989" y="2220914"/>
            <a:ext cx="96837" cy="96837"/>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prstDash val="solid"/>
            <a:round/>
            <a:headEnd/>
            <a:tailEnd/>
          </a:ln>
        </p:spPr>
        <p:txBody>
          <a:bodyPr/>
          <a:lstStyle/>
          <a:p>
            <a:endParaRPr lang="en-IN"/>
          </a:p>
        </p:txBody>
      </p:sp>
      <p:sp>
        <p:nvSpPr>
          <p:cNvPr id="34832" name="Freeform 17"/>
          <p:cNvSpPr>
            <a:spLocks/>
          </p:cNvSpPr>
          <p:nvPr/>
        </p:nvSpPr>
        <p:spPr bwMode="auto">
          <a:xfrm>
            <a:off x="2747964" y="4410076"/>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prstDash val="solid"/>
            <a:round/>
            <a:headEnd/>
            <a:tailEnd/>
          </a:ln>
        </p:spPr>
        <p:txBody>
          <a:bodyPr/>
          <a:lstStyle/>
          <a:p>
            <a:endParaRPr lang="en-IN"/>
          </a:p>
        </p:txBody>
      </p:sp>
      <p:sp>
        <p:nvSpPr>
          <p:cNvPr id="34833" name="Freeform 18"/>
          <p:cNvSpPr>
            <a:spLocks/>
          </p:cNvSpPr>
          <p:nvPr/>
        </p:nvSpPr>
        <p:spPr bwMode="auto">
          <a:xfrm>
            <a:off x="2778125" y="5008564"/>
            <a:ext cx="96838"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2147483647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34" name="Freeform 19"/>
          <p:cNvSpPr>
            <a:spLocks/>
          </p:cNvSpPr>
          <p:nvPr/>
        </p:nvSpPr>
        <p:spPr bwMode="auto">
          <a:xfrm>
            <a:off x="3244851" y="1990726"/>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prstDash val="solid"/>
            <a:round/>
            <a:headEnd/>
            <a:tailEnd/>
          </a:ln>
        </p:spPr>
        <p:txBody>
          <a:bodyPr/>
          <a:lstStyle/>
          <a:p>
            <a:endParaRPr lang="en-IN"/>
          </a:p>
        </p:txBody>
      </p:sp>
      <p:sp>
        <p:nvSpPr>
          <p:cNvPr id="34835" name="Text Box 20"/>
          <p:cNvSpPr txBox="1">
            <a:spLocks noChangeArrowheads="1"/>
          </p:cNvSpPr>
          <p:nvPr/>
        </p:nvSpPr>
        <p:spPr bwMode="auto">
          <a:xfrm>
            <a:off x="2514600" y="5562601"/>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a:t>
            </a:r>
          </a:p>
        </p:txBody>
      </p:sp>
      <p:grpSp>
        <p:nvGrpSpPr>
          <p:cNvPr id="1539094" name="Group 22"/>
          <p:cNvGrpSpPr>
            <a:grpSpLocks/>
          </p:cNvGrpSpPr>
          <p:nvPr/>
        </p:nvGrpSpPr>
        <p:grpSpPr bwMode="auto">
          <a:xfrm>
            <a:off x="6248400" y="1295401"/>
            <a:ext cx="3581400" cy="4633913"/>
            <a:chOff x="2976" y="816"/>
            <a:chExt cx="2256" cy="2919"/>
          </a:xfrm>
        </p:grpSpPr>
        <p:graphicFrame>
          <p:nvGraphicFramePr>
            <p:cNvPr id="34837" name="Object 3"/>
            <p:cNvGraphicFramePr>
              <a:graphicFrameLocks noChangeAspect="1"/>
            </p:cNvGraphicFramePr>
            <p:nvPr/>
          </p:nvGraphicFramePr>
          <p:xfrm>
            <a:off x="2976" y="816"/>
            <a:ext cx="2125" cy="2876"/>
          </p:xfrm>
          <a:graphic>
            <a:graphicData uri="http://schemas.openxmlformats.org/presentationml/2006/ole">
              <mc:AlternateContent xmlns:mc="http://schemas.openxmlformats.org/markup-compatibility/2006">
                <mc:Choice xmlns:v="urn:schemas-microsoft-com:vml" Requires="v">
                  <p:oleObj name="VISIO" r:id="rId2" imgW="1547102" imgH="2097084" progId="Visio.Drawing.6">
                    <p:embed/>
                  </p:oleObj>
                </mc:Choice>
                <mc:Fallback>
                  <p:oleObj name="VISIO" r:id="rId2" imgW="1547102" imgH="2097084"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 y="816"/>
                          <a:ext cx="2125" cy="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8" name="Text Box 21"/>
            <p:cNvSpPr txBox="1">
              <a:spLocks noChangeArrowheads="1"/>
            </p:cNvSpPr>
            <p:nvPr/>
          </p:nvSpPr>
          <p:spPr bwMode="auto">
            <a:xfrm>
              <a:off x="3456" y="3504"/>
              <a:ext cx="17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dirty="0"/>
                <a:t>A Partitional  Clustering</a:t>
              </a:r>
            </a:p>
          </p:txBody>
        </p:sp>
      </p:grpSp>
    </p:spTree>
    <p:extLst>
      <p:ext uri="{BB962C8B-B14F-4D97-AF65-F5344CB8AC3E}">
        <p14:creationId xmlns:p14="http://schemas.microsoft.com/office/powerpoint/2010/main" val="425841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9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8" name="Title 1"/>
          <p:cNvSpPr txBox="1">
            <a:spLocks/>
          </p:cNvSpPr>
          <p:nvPr/>
        </p:nvSpPr>
        <p:spPr>
          <a:xfrm>
            <a:off x="3243310" y="144550"/>
            <a:ext cx="5367290" cy="532201"/>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b="0" i="0" u="none" strike="noStrike" baseline="0" dirty="0">
                <a:solidFill>
                  <a:srgbClr val="404040"/>
                </a:solidFill>
                <a:latin typeface="Times New Roman" panose="02020603050405020304" pitchFamily="18" charset="0"/>
                <a:cs typeface="Times New Roman" panose="02020603050405020304" pitchFamily="18" charset="0"/>
              </a:rPr>
              <a:t>APPLICATIONS OF UNSUPERVISED LEARNING</a:t>
            </a:r>
            <a:endParaRPr kumimoji="0" lang="en-US"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9" name="Content Placeholder 2"/>
          <p:cNvSpPr txBox="1">
            <a:spLocks/>
          </p:cNvSpPr>
          <p:nvPr/>
        </p:nvSpPr>
        <p:spPr>
          <a:xfrm>
            <a:off x="654610" y="1038242"/>
            <a:ext cx="11169812" cy="4978510"/>
          </a:xfrm>
          <a:prstGeom prst="rect">
            <a:avLst/>
          </a:prstGeom>
        </p:spPr>
        <p:txBody>
          <a:bodyPr>
            <a:noAutofit/>
          </a:bodyPr>
          <a:lstStyle/>
          <a:p>
            <a:pPr lvl="0" algn="just">
              <a:lnSpc>
                <a:spcPct val="90000"/>
              </a:lnSpc>
              <a:spcBef>
                <a:spcPts val="1000"/>
              </a:spcBef>
              <a:defRPr/>
            </a:pPr>
            <a:endPar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90000"/>
              </a:lnSpc>
              <a:spcBef>
                <a:spcPts val="1000"/>
              </a:spcBef>
              <a:defRPr/>
            </a:pPr>
            <a:r>
              <a:rPr lang="en-US"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12" name="Date Placeholder 11"/>
          <p:cNvSpPr>
            <a:spLocks noGrp="1"/>
          </p:cNvSpPr>
          <p:nvPr>
            <p:ph type="dt" sz="half" idx="10"/>
          </p:nvPr>
        </p:nvSpPr>
        <p:spPr/>
        <p:txBody>
          <a:bodyPr/>
          <a:lstStyle/>
          <a:p>
            <a:endParaRPr lang="en-US" dirty="0"/>
          </a:p>
        </p:txBody>
      </p:sp>
      <p:sp>
        <p:nvSpPr>
          <p:cNvPr id="13" name="Slide Number Placeholder 12"/>
          <p:cNvSpPr>
            <a:spLocks noGrp="1"/>
          </p:cNvSpPr>
          <p:nvPr>
            <p:ph type="sldNum" sz="quarter" idx="12"/>
          </p:nvPr>
        </p:nvSpPr>
        <p:spPr/>
        <p:txBody>
          <a:bodyPr/>
          <a:lstStyle/>
          <a:p>
            <a:fld id="{96DC3B95-0A06-4C29-A5A5-735AA8B27FC5}" type="slidenum">
              <a:rPr lang="en-US" smtClean="0"/>
              <a:pPr/>
              <a:t>4</a:t>
            </a:fld>
            <a:endParaRPr lang="en-US"/>
          </a:p>
        </p:txBody>
      </p:sp>
      <p:pic>
        <p:nvPicPr>
          <p:cNvPr id="11" name="Picture 10">
            <a:extLst>
              <a:ext uri="{FF2B5EF4-FFF2-40B4-BE49-F238E27FC236}">
                <a16:creationId xmlns:a16="http://schemas.microsoft.com/office/drawing/2014/main" id="{34E2DF83-C34A-D87C-77D5-CF454681CB2B}"/>
              </a:ext>
            </a:extLst>
          </p:cNvPr>
          <p:cNvPicPr>
            <a:picLocks noChangeAspect="1"/>
          </p:cNvPicPr>
          <p:nvPr/>
        </p:nvPicPr>
        <p:blipFill>
          <a:blip r:embed="rId2"/>
          <a:stretch>
            <a:fillRect/>
          </a:stretch>
        </p:blipFill>
        <p:spPr>
          <a:xfrm>
            <a:off x="7459579" y="947938"/>
            <a:ext cx="4387360" cy="3800163"/>
          </a:xfrm>
          <a:prstGeom prst="rect">
            <a:avLst/>
          </a:prstGeom>
        </p:spPr>
      </p:pic>
      <p:sp>
        <p:nvSpPr>
          <p:cNvPr id="14" name="TextBox 13">
            <a:extLst>
              <a:ext uri="{FF2B5EF4-FFF2-40B4-BE49-F238E27FC236}">
                <a16:creationId xmlns:a16="http://schemas.microsoft.com/office/drawing/2014/main" id="{5E1F1F95-D0A3-B15B-1703-9A5B4129D968}"/>
              </a:ext>
            </a:extLst>
          </p:cNvPr>
          <p:cNvSpPr txBox="1"/>
          <p:nvPr/>
        </p:nvSpPr>
        <p:spPr>
          <a:xfrm>
            <a:off x="7997934" y="4838405"/>
            <a:ext cx="3781125" cy="369332"/>
          </a:xfrm>
          <a:prstGeom prst="rect">
            <a:avLst/>
          </a:prstGeom>
          <a:noFill/>
        </p:spPr>
        <p:txBody>
          <a:bodyPr wrap="square">
            <a:spAutoFit/>
          </a:bodyPr>
          <a:lstStyle/>
          <a:p>
            <a:r>
              <a:rPr lang="en-US" sz="1800" b="0" i="0" u="none" strike="noStrike" baseline="0" dirty="0">
                <a:solidFill>
                  <a:srgbClr val="333333"/>
                </a:solidFill>
                <a:latin typeface="LiberationSerif"/>
              </a:rPr>
              <a:t>Data set for the conference attendees</a:t>
            </a:r>
            <a:endParaRPr lang="en-US" dirty="0"/>
          </a:p>
        </p:txBody>
      </p:sp>
      <p:sp>
        <p:nvSpPr>
          <p:cNvPr id="2" name="TextBox 1">
            <a:extLst>
              <a:ext uri="{FF2B5EF4-FFF2-40B4-BE49-F238E27FC236}">
                <a16:creationId xmlns:a16="http://schemas.microsoft.com/office/drawing/2014/main" id="{5D32EF05-9F79-BBDD-8FC2-40BD4B8851F2}"/>
              </a:ext>
            </a:extLst>
          </p:cNvPr>
          <p:cNvSpPr txBox="1"/>
          <p:nvPr/>
        </p:nvSpPr>
        <p:spPr>
          <a:xfrm>
            <a:off x="202132" y="992033"/>
            <a:ext cx="7209322" cy="4401205"/>
          </a:xfrm>
          <a:prstGeom prst="rect">
            <a:avLst/>
          </a:prstGeom>
          <a:noFill/>
        </p:spPr>
        <p:txBody>
          <a:bodyPr wrap="square">
            <a:spAutoFit/>
          </a:bodyPr>
          <a:lstStyle/>
          <a:p>
            <a:pPr marL="285750" indent="-285750" algn="just">
              <a:buFont typeface="Arial" panose="020B0604020202020204" pitchFamily="34" charset="0"/>
              <a:buChar char="•"/>
            </a:pPr>
            <a:r>
              <a:rPr lang="en-US" sz="2000" b="0" i="0" u="none" strike="noStrike" baseline="0" dirty="0">
                <a:solidFill>
                  <a:srgbClr val="FF0000"/>
                </a:solidFill>
                <a:latin typeface="Times New Roman" panose="02020603050405020304" pitchFamily="18" charset="0"/>
                <a:cs typeface="Times New Roman" panose="02020603050405020304" pitchFamily="18" charset="0"/>
              </a:rPr>
              <a:t>Segmentation</a:t>
            </a:r>
            <a:r>
              <a:rPr lang="en-US" sz="2000" b="0" i="0" u="none" strike="noStrike" baseline="0" dirty="0">
                <a:solidFill>
                  <a:srgbClr val="333333"/>
                </a:solidFill>
                <a:latin typeface="Times New Roman" panose="02020603050405020304" pitchFamily="18" charset="0"/>
                <a:cs typeface="Times New Roman" panose="02020603050405020304" pitchFamily="18" charset="0"/>
              </a:rPr>
              <a:t> of </a:t>
            </a:r>
            <a:r>
              <a:rPr lang="en-US" sz="2000" b="0" i="0" u="none" strike="noStrike" baseline="0" dirty="0">
                <a:solidFill>
                  <a:srgbClr val="FF0000"/>
                </a:solidFill>
                <a:latin typeface="Times New Roman" panose="02020603050405020304" pitchFamily="18" charset="0"/>
                <a:cs typeface="Times New Roman" panose="02020603050405020304" pitchFamily="18" charset="0"/>
              </a:rPr>
              <a:t>target consumer populations </a:t>
            </a:r>
            <a:r>
              <a:rPr lang="en-US" sz="2000" b="0" i="0" u="none" strike="noStrike" baseline="0" dirty="0">
                <a:solidFill>
                  <a:srgbClr val="333333"/>
                </a:solidFill>
                <a:latin typeface="Times New Roman" panose="02020603050405020304" pitchFamily="18" charset="0"/>
                <a:cs typeface="Times New Roman" panose="02020603050405020304" pitchFamily="18" charset="0"/>
              </a:rPr>
              <a:t>by an advertisement consulting agency on the basis of few dimensions such as </a:t>
            </a:r>
            <a:r>
              <a:rPr lang="en-US" sz="2000" b="0" i="0" u="none" strike="noStrike" baseline="0" dirty="0">
                <a:solidFill>
                  <a:srgbClr val="7030A0"/>
                </a:solidFill>
                <a:latin typeface="Times New Roman" panose="02020603050405020304" pitchFamily="18" charset="0"/>
                <a:cs typeface="Times New Roman" panose="02020603050405020304" pitchFamily="18" charset="0"/>
              </a:rPr>
              <a:t>demography, financial data, purchasing habits</a:t>
            </a:r>
            <a:r>
              <a:rPr lang="en-US" sz="2000" b="0" i="0" u="none" strike="noStrike" baseline="0" dirty="0">
                <a:solidFill>
                  <a:srgbClr val="333333"/>
                </a:solidFill>
                <a:latin typeface="Times New Roman" panose="02020603050405020304" pitchFamily="18" charset="0"/>
                <a:cs typeface="Times New Roman" panose="02020603050405020304" pitchFamily="18" charset="0"/>
              </a:rPr>
              <a:t>, etc. so that the advertisers can reach their target consumers efficiently</a:t>
            </a:r>
          </a:p>
          <a:p>
            <a:pPr marL="285750" indent="-285750" algn="just">
              <a:buFont typeface="Arial" panose="020B0604020202020204" pitchFamily="34" charset="0"/>
              <a:buChar char="•"/>
            </a:pPr>
            <a:endParaRPr lang="en-US" sz="2000" b="0" i="0" u="none" strike="noStrike" baseline="0"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u="none" strike="noStrike" baseline="0" dirty="0">
                <a:solidFill>
                  <a:srgbClr val="7030A0"/>
                </a:solidFill>
                <a:latin typeface="Times New Roman" panose="02020603050405020304" pitchFamily="18" charset="0"/>
                <a:cs typeface="Times New Roman" panose="02020603050405020304" pitchFamily="18" charset="0"/>
              </a:rPr>
              <a:t>Anomaly or fraud detection </a:t>
            </a:r>
            <a:r>
              <a:rPr lang="en-US" sz="2000" b="0" i="0" u="none" strike="noStrike" baseline="0" dirty="0">
                <a:solidFill>
                  <a:srgbClr val="333333"/>
                </a:solidFill>
                <a:latin typeface="Times New Roman" panose="02020603050405020304" pitchFamily="18" charset="0"/>
                <a:cs typeface="Times New Roman" panose="02020603050405020304" pitchFamily="18" charset="0"/>
              </a:rPr>
              <a:t>in the banking sector by identifying the pattern of loan defaulters</a:t>
            </a:r>
          </a:p>
          <a:p>
            <a:pPr marL="285750" indent="-285750" algn="just">
              <a:buFont typeface="Arial" panose="020B0604020202020204" pitchFamily="34" charset="0"/>
              <a:buChar char="•"/>
            </a:pPr>
            <a:endParaRPr lang="en-US" sz="2000" b="0" i="0" u="none" strike="noStrike" baseline="0"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u="none" strike="noStrike" baseline="0" dirty="0">
                <a:solidFill>
                  <a:srgbClr val="333333"/>
                </a:solidFill>
                <a:latin typeface="Times New Roman" panose="02020603050405020304" pitchFamily="18" charset="0"/>
                <a:cs typeface="Times New Roman" panose="02020603050405020304" pitchFamily="18" charset="0"/>
              </a:rPr>
              <a:t>Image processing and image segmentation such as </a:t>
            </a:r>
            <a:r>
              <a:rPr lang="en-US" sz="2000" b="0" i="0" u="none" strike="noStrike" baseline="0" dirty="0">
                <a:solidFill>
                  <a:srgbClr val="7030A0"/>
                </a:solidFill>
                <a:latin typeface="Times New Roman" panose="02020603050405020304" pitchFamily="18" charset="0"/>
                <a:cs typeface="Times New Roman" panose="02020603050405020304" pitchFamily="18" charset="0"/>
              </a:rPr>
              <a:t>face recognition, expression identification</a:t>
            </a:r>
            <a:r>
              <a:rPr lang="en-US" sz="2000" b="0" i="0" u="none" strike="noStrike" baseline="0" dirty="0">
                <a:solidFill>
                  <a:srgbClr val="333333"/>
                </a:solidFill>
                <a:latin typeface="Times New Roman" panose="02020603050405020304" pitchFamily="18" charset="0"/>
                <a:cs typeface="Times New Roman" panose="02020603050405020304" pitchFamily="18" charset="0"/>
              </a:rPr>
              <a:t>, etc.</a:t>
            </a:r>
          </a:p>
          <a:p>
            <a:pPr marL="285750" indent="-285750"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Economic Science: </a:t>
            </a:r>
            <a:r>
              <a:rPr lang="en-US" sz="2000" dirty="0">
                <a:solidFill>
                  <a:srgbClr val="333333"/>
                </a:solidFill>
                <a:latin typeface="Times New Roman" panose="02020603050405020304" pitchFamily="18" charset="0"/>
                <a:cs typeface="Times New Roman" panose="02020603050405020304" pitchFamily="18" charset="0"/>
              </a:rPr>
              <a:t>market research</a:t>
            </a:r>
          </a:p>
          <a:p>
            <a:pPr algn="just"/>
            <a:endParaRPr lang="en-US" sz="2000" b="0" i="0" u="none" strike="noStrike" baseline="0"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u="none" strike="noStrike" baseline="0" dirty="0">
                <a:solidFill>
                  <a:srgbClr val="FF0000"/>
                </a:solidFill>
                <a:latin typeface="Times New Roman" panose="02020603050405020304" pitchFamily="18" charset="0"/>
                <a:cs typeface="Times New Roman" panose="02020603050405020304" pitchFamily="18" charset="0"/>
              </a:rPr>
              <a:t>Document clustering </a:t>
            </a:r>
            <a:r>
              <a:rPr lang="en-US" sz="2000" b="0" i="0" u="none" strike="noStrike" baseline="0" dirty="0">
                <a:solidFill>
                  <a:srgbClr val="333333"/>
                </a:solidFill>
                <a:latin typeface="Times New Roman" panose="02020603050405020304" pitchFamily="18" charset="0"/>
                <a:cs typeface="Times New Roman" panose="02020603050405020304" pitchFamily="18" charset="0"/>
              </a:rPr>
              <a:t>and identifying potential labelling options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032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05000" y="152400"/>
            <a:ext cx="8280400" cy="552450"/>
          </a:xfrm>
        </p:spPr>
        <p:txBody>
          <a:bodyPr>
            <a:normAutofit/>
          </a:bodyPr>
          <a:lstStyle/>
          <a:p>
            <a:r>
              <a:rPr lang="en-US" altLang="en-US">
                <a:solidFill>
                  <a:srgbClr val="002060"/>
                </a:solidFill>
              </a:rPr>
              <a:t>Hierarchical Clustering</a:t>
            </a:r>
          </a:p>
        </p:txBody>
      </p:sp>
      <p:graphicFrame>
        <p:nvGraphicFramePr>
          <p:cNvPr id="35843" name="Object 3"/>
          <p:cNvGraphicFramePr>
            <a:graphicFrameLocks noChangeAspect="1"/>
          </p:cNvGraphicFramePr>
          <p:nvPr/>
        </p:nvGraphicFramePr>
        <p:xfrm>
          <a:off x="2514601" y="3962401"/>
          <a:ext cx="2752725" cy="1960563"/>
        </p:xfrm>
        <a:graphic>
          <a:graphicData uri="http://schemas.openxmlformats.org/presentationml/2006/ole">
            <mc:AlternateContent xmlns:mc="http://schemas.openxmlformats.org/markup-compatibility/2006">
              <mc:Choice xmlns:v="urn:schemas-microsoft-com:vml" Requires="v">
                <p:oleObj name="VISIO" r:id="rId2" imgW="2747671" imgH="1960706" progId="Visio.Drawing.6">
                  <p:embed/>
                </p:oleObj>
              </mc:Choice>
              <mc:Fallback>
                <p:oleObj name="VISIO" r:id="rId2" imgW="2747671" imgH="1960706"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3962401"/>
                        <a:ext cx="2752725"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4" name="Object 4"/>
          <p:cNvGraphicFramePr>
            <a:graphicFrameLocks noChangeAspect="1"/>
          </p:cNvGraphicFramePr>
          <p:nvPr/>
        </p:nvGraphicFramePr>
        <p:xfrm>
          <a:off x="2438401" y="1447801"/>
          <a:ext cx="2760663" cy="1793875"/>
        </p:xfrm>
        <a:graphic>
          <a:graphicData uri="http://schemas.openxmlformats.org/presentationml/2006/ole">
            <mc:AlternateContent xmlns:mc="http://schemas.openxmlformats.org/markup-compatibility/2006">
              <mc:Choice xmlns:v="urn:schemas-microsoft-com:vml" Requires="v">
                <p:oleObj name="VISIO" r:id="rId4" imgW="2756614" imgH="1795265" progId="Visio.Drawing.6">
                  <p:embed/>
                </p:oleObj>
              </mc:Choice>
              <mc:Fallback>
                <p:oleObj name="VISIO" r:id="rId4" imgW="2756614" imgH="1795265"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1" y="1447801"/>
                        <a:ext cx="2760663"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6924675" y="1066801"/>
          <a:ext cx="1773238" cy="2284413"/>
        </p:xfrm>
        <a:graphic>
          <a:graphicData uri="http://schemas.openxmlformats.org/presentationml/2006/ole">
            <mc:AlternateContent xmlns:mc="http://schemas.openxmlformats.org/markup-compatibility/2006">
              <mc:Choice xmlns:v="urn:schemas-microsoft-com:vml" Requires="v">
                <p:oleObj name="VISIO" r:id="rId6" imgW="1379425" imgH="1779615" progId="Visio.Drawing.6">
                  <p:embed/>
                </p:oleObj>
              </mc:Choice>
              <mc:Fallback>
                <p:oleObj name="VISIO" r:id="rId6" imgW="1379425" imgH="1779615"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4675" y="1066801"/>
                        <a:ext cx="1773238"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6" name="Object 6"/>
          <p:cNvGraphicFramePr>
            <a:graphicFrameLocks noChangeAspect="1"/>
          </p:cNvGraphicFramePr>
          <p:nvPr/>
        </p:nvGraphicFramePr>
        <p:xfrm>
          <a:off x="6924676" y="3657601"/>
          <a:ext cx="1909763" cy="2282825"/>
        </p:xfrm>
        <a:graphic>
          <a:graphicData uri="http://schemas.openxmlformats.org/presentationml/2006/ole">
            <mc:AlternateContent xmlns:mc="http://schemas.openxmlformats.org/markup-compatibility/2006">
              <mc:Choice xmlns:v="urn:schemas-microsoft-com:vml" Requires="v">
                <p:oleObj name="VISIO" r:id="rId8" imgW="1471089" imgH="1761729" progId="Visio.Drawing.6">
                  <p:embed/>
                </p:oleObj>
              </mc:Choice>
              <mc:Fallback>
                <p:oleObj name="VISIO" r:id="rId8" imgW="1471089" imgH="1761729"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4676" y="3657601"/>
                        <a:ext cx="19097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7" name="Text Box 7"/>
          <p:cNvSpPr txBox="1">
            <a:spLocks noChangeArrowheads="1"/>
          </p:cNvSpPr>
          <p:nvPr/>
        </p:nvSpPr>
        <p:spPr bwMode="auto">
          <a:xfrm>
            <a:off x="2438400" y="3200400"/>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Traditional Hierarchical Clustering</a:t>
            </a:r>
          </a:p>
        </p:txBody>
      </p:sp>
      <p:sp>
        <p:nvSpPr>
          <p:cNvPr id="35848" name="Text Box 8"/>
          <p:cNvSpPr txBox="1">
            <a:spLocks noChangeArrowheads="1"/>
          </p:cNvSpPr>
          <p:nvPr/>
        </p:nvSpPr>
        <p:spPr bwMode="auto">
          <a:xfrm>
            <a:off x="2438400" y="5791200"/>
            <a:ext cx="3581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Non-traditional Hierarchical Clustering</a:t>
            </a:r>
          </a:p>
        </p:txBody>
      </p:sp>
      <p:sp>
        <p:nvSpPr>
          <p:cNvPr id="35849" name="Text Box 9"/>
          <p:cNvSpPr txBox="1">
            <a:spLocks noChangeArrowheads="1"/>
          </p:cNvSpPr>
          <p:nvPr/>
        </p:nvSpPr>
        <p:spPr bwMode="auto">
          <a:xfrm>
            <a:off x="6324600" y="5791200"/>
            <a:ext cx="381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Non-traditional Dendrogram</a:t>
            </a:r>
          </a:p>
        </p:txBody>
      </p:sp>
      <p:sp>
        <p:nvSpPr>
          <p:cNvPr id="35850" name="Text Box 10"/>
          <p:cNvSpPr txBox="1">
            <a:spLocks noChangeArrowheads="1"/>
          </p:cNvSpPr>
          <p:nvPr/>
        </p:nvSpPr>
        <p:spPr bwMode="auto">
          <a:xfrm>
            <a:off x="6324600" y="3200400"/>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Traditional Dendrogram</a:t>
            </a:r>
          </a:p>
        </p:txBody>
      </p:sp>
    </p:spTree>
    <p:extLst>
      <p:ext uri="{BB962C8B-B14F-4D97-AF65-F5344CB8AC3E}">
        <p14:creationId xmlns:p14="http://schemas.microsoft.com/office/powerpoint/2010/main" val="1936318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905000" y="0"/>
            <a:ext cx="8280400" cy="838200"/>
          </a:xfrm>
        </p:spPr>
        <p:txBody>
          <a:bodyPr/>
          <a:lstStyle/>
          <a:p>
            <a:r>
              <a:rPr lang="en-US" altLang="en-US" dirty="0">
                <a:solidFill>
                  <a:srgbClr val="002060"/>
                </a:solidFill>
              </a:rPr>
              <a:t>Density based Clustering</a:t>
            </a:r>
          </a:p>
        </p:txBody>
      </p:sp>
      <p:pic>
        <p:nvPicPr>
          <p:cNvPr id="158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09713"/>
            <a:ext cx="4872038" cy="36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724" name="Text Box 4"/>
          <p:cNvSpPr txBox="1">
            <a:spLocks noChangeArrowheads="1"/>
          </p:cNvSpPr>
          <p:nvPr/>
        </p:nvSpPr>
        <p:spPr bwMode="auto">
          <a:xfrm>
            <a:off x="2514600" y="4876800"/>
            <a:ext cx="251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t>Original Points</a:t>
            </a:r>
          </a:p>
        </p:txBody>
      </p:sp>
      <p:grpSp>
        <p:nvGrpSpPr>
          <p:cNvPr id="158725" name="Group 5"/>
          <p:cNvGrpSpPr>
            <a:grpSpLocks/>
          </p:cNvGrpSpPr>
          <p:nvPr/>
        </p:nvGrpSpPr>
        <p:grpSpPr bwMode="auto">
          <a:xfrm>
            <a:off x="5795964" y="1447800"/>
            <a:ext cx="4872037" cy="3779838"/>
            <a:chOff x="2691" y="633"/>
            <a:chExt cx="3069" cy="2381"/>
          </a:xfrm>
        </p:grpSpPr>
        <p:pic>
          <p:nvPicPr>
            <p:cNvPr id="1587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1" y="633"/>
              <a:ext cx="3069" cy="2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727" name="Text Box 7"/>
            <p:cNvSpPr txBox="1">
              <a:spLocks noChangeArrowheads="1"/>
            </p:cNvSpPr>
            <p:nvPr/>
          </p:nvSpPr>
          <p:spPr bwMode="auto">
            <a:xfrm>
              <a:off x="3984" y="2781"/>
              <a:ext cx="6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altLang="en-US" b="1" dirty="0"/>
                <a:t>Clusters</a:t>
              </a:r>
            </a:p>
          </p:txBody>
        </p:sp>
      </p:grpSp>
    </p:spTree>
    <p:extLst>
      <p:ext uri="{BB962C8B-B14F-4D97-AF65-F5344CB8AC3E}">
        <p14:creationId xmlns:p14="http://schemas.microsoft.com/office/powerpoint/2010/main" val="40464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4294967295"/>
          </p:nvPr>
        </p:nvSpPr>
        <p:spPr>
          <a:xfrm>
            <a:off x="8610600" y="6356350"/>
            <a:ext cx="27432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936444D4-D058-4631-A1FD-B83B1B1B8852}" type="slidenum">
              <a:rPr lang="en-US" sz="1200" smtClean="0"/>
              <a:pPr eaLnBrk="1" hangingPunct="1"/>
              <a:t>5</a:t>
            </a:fld>
            <a:endParaRPr lang="en-US" sz="1200"/>
          </a:p>
        </p:txBody>
      </p:sp>
      <p:sp>
        <p:nvSpPr>
          <p:cNvPr id="7171" name="Rectangle 2"/>
          <p:cNvSpPr>
            <a:spLocks noGrp="1" noChangeArrowheads="1"/>
          </p:cNvSpPr>
          <p:nvPr>
            <p:ph type="title"/>
          </p:nvPr>
        </p:nvSpPr>
        <p:spPr>
          <a:xfrm>
            <a:off x="1320800" y="0"/>
            <a:ext cx="9730317" cy="782638"/>
          </a:xfrm>
          <a:noFill/>
        </p:spPr>
        <p:txBody>
          <a:bodyPr lIns="92075" tIns="46038" rIns="92075" bIns="46038" anchor="ctr"/>
          <a:lstStyle/>
          <a:p>
            <a:pPr eaLnBrk="1" hangingPunct="1"/>
            <a:r>
              <a:rPr lang="en-US" dirty="0"/>
              <a:t>What is Cluster Analysis?</a:t>
            </a:r>
          </a:p>
        </p:txBody>
      </p:sp>
      <p:sp>
        <p:nvSpPr>
          <p:cNvPr id="7172" name="Rectangle 3"/>
          <p:cNvSpPr>
            <a:spLocks noGrp="1" noChangeArrowheads="1"/>
          </p:cNvSpPr>
          <p:nvPr>
            <p:ph type="body" idx="1"/>
          </p:nvPr>
        </p:nvSpPr>
        <p:spPr>
          <a:xfrm>
            <a:off x="304800" y="683394"/>
            <a:ext cx="11794156" cy="5869806"/>
          </a:xfrm>
          <a:noFill/>
        </p:spPr>
        <p:txBody>
          <a:bodyPr lIns="92075" tIns="46038" rIns="92075" bIns="46038"/>
          <a:lstStyle/>
          <a:p>
            <a:pPr algn="just" eaLnBrk="1" hangingPunct="1"/>
            <a:r>
              <a:rPr lang="en-US" sz="2000" dirty="0"/>
              <a:t>Cluster: A collection of data objects</a:t>
            </a:r>
          </a:p>
          <a:p>
            <a:pPr lvl="1" algn="just" eaLnBrk="1" hangingPunct="1"/>
            <a:r>
              <a:rPr lang="en-US" sz="2000" dirty="0"/>
              <a:t>similar (or related) to one another within the same group</a:t>
            </a:r>
          </a:p>
          <a:p>
            <a:pPr lvl="1" algn="just" eaLnBrk="1" hangingPunct="1"/>
            <a:r>
              <a:rPr lang="en-US" sz="2000" dirty="0"/>
              <a:t>dissimilar (or unrelated) to the objects in other groups</a:t>
            </a:r>
          </a:p>
          <a:p>
            <a:pPr algn="just" eaLnBrk="1" hangingPunct="1"/>
            <a:r>
              <a:rPr lang="en-US" sz="2000" dirty="0"/>
              <a:t>Cluster analysis (or </a:t>
            </a:r>
            <a:r>
              <a:rPr lang="en-US" sz="2000" i="1" dirty="0"/>
              <a:t>clustering</a:t>
            </a:r>
            <a:r>
              <a:rPr lang="en-US" sz="2000" dirty="0"/>
              <a:t>, </a:t>
            </a:r>
            <a:r>
              <a:rPr lang="en-US" sz="2000" i="1" dirty="0"/>
              <a:t>data segmentation, …</a:t>
            </a:r>
            <a:r>
              <a:rPr lang="en-US" sz="2000" dirty="0"/>
              <a:t>)</a:t>
            </a:r>
          </a:p>
          <a:p>
            <a:pPr lvl="1" algn="just" eaLnBrk="1" hangingPunct="1"/>
            <a:r>
              <a:rPr lang="en-US" sz="2000" dirty="0"/>
              <a:t>Finding similarities between data according to the characteristics found in the data and grouping similar data objects into clusters</a:t>
            </a:r>
          </a:p>
        </p:txBody>
      </p:sp>
      <p:sp>
        <p:nvSpPr>
          <p:cNvPr id="2" name="TextBox 1">
            <a:extLst>
              <a:ext uri="{FF2B5EF4-FFF2-40B4-BE49-F238E27FC236}">
                <a16:creationId xmlns:a16="http://schemas.microsoft.com/office/drawing/2014/main" id="{D29EBA46-60FC-88BA-4AEF-2CD7FA0E8A07}"/>
              </a:ext>
            </a:extLst>
          </p:cNvPr>
          <p:cNvSpPr txBox="1"/>
          <p:nvPr/>
        </p:nvSpPr>
        <p:spPr>
          <a:xfrm>
            <a:off x="129245" y="2667020"/>
            <a:ext cx="11933509" cy="3416320"/>
          </a:xfrm>
          <a:prstGeom prst="rect">
            <a:avLst/>
          </a:prstGeom>
          <a:noFill/>
        </p:spPr>
        <p:txBody>
          <a:bodyPr wrap="square">
            <a:spAutoFit/>
          </a:bodyPr>
          <a:lstStyle/>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sz="1800" b="0" i="0" u="none" strike="noStrike" baseline="0" dirty="0">
                <a:solidFill>
                  <a:srgbClr val="FF0000"/>
                </a:solidFill>
                <a:latin typeface="Times New Roman" panose="02020603050405020304" pitchFamily="18" charset="0"/>
                <a:cs typeface="Times New Roman" panose="02020603050405020304" pitchFamily="18" charset="0"/>
              </a:rPr>
              <a:t>Text data mining: </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this includes tasks such as text categorization, text clustering, document summarization, concept extraction, sentiment analysis.</a:t>
            </a:r>
          </a:p>
          <a:p>
            <a:pPr algn="just"/>
            <a:endParaRPr lang="en-US" sz="1800" b="0" i="0" u="none" strike="noStrike" baseline="0" dirty="0">
              <a:solidFill>
                <a:srgbClr val="333333"/>
              </a:solidFill>
              <a:latin typeface="Times New Roman" panose="02020603050405020304" pitchFamily="18" charset="0"/>
              <a:cs typeface="Times New Roman" panose="02020603050405020304" pitchFamily="18" charset="0"/>
            </a:endParaRPr>
          </a:p>
          <a:p>
            <a:pPr algn="just"/>
            <a:r>
              <a:rPr lang="en-US" sz="1800" b="0" i="0" u="none" strike="noStrike" baseline="0" dirty="0">
                <a:solidFill>
                  <a:srgbClr val="FF0000"/>
                </a:solidFill>
                <a:latin typeface="Times New Roman" panose="02020603050405020304" pitchFamily="18" charset="0"/>
                <a:cs typeface="Times New Roman" panose="02020603050405020304" pitchFamily="18" charset="0"/>
              </a:rPr>
              <a:t>Customer segmentation: </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creating clusters of customers on the basis of parameters such as demographics, financial conditions, buying habits, etc., which can be used by retailers and advertisers to promote their products in the correct segment.</a:t>
            </a:r>
          </a:p>
          <a:p>
            <a:pPr algn="just"/>
            <a:endParaRPr lang="en-US" sz="1800" b="0" i="0" u="none" strike="noStrike" baseline="0" dirty="0">
              <a:solidFill>
                <a:srgbClr val="333333"/>
              </a:solidFill>
              <a:latin typeface="Times New Roman" panose="02020603050405020304" pitchFamily="18" charset="0"/>
              <a:cs typeface="Times New Roman" panose="02020603050405020304" pitchFamily="18" charset="0"/>
            </a:endParaRPr>
          </a:p>
          <a:p>
            <a:pPr algn="just"/>
            <a:r>
              <a:rPr lang="en-US" sz="1800" b="0" i="0" u="none" strike="noStrike" baseline="0" dirty="0">
                <a:solidFill>
                  <a:srgbClr val="FF0000"/>
                </a:solidFill>
                <a:latin typeface="Times New Roman" panose="02020603050405020304" pitchFamily="18" charset="0"/>
                <a:cs typeface="Times New Roman" panose="02020603050405020304" pitchFamily="18" charset="0"/>
              </a:rPr>
              <a:t>Anomaly checking: </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checking of anomalous behaviors such as fraudulent bank transaction, unauthorized computer intrusion, suspicious movements on a radar scanner, etc.</a:t>
            </a:r>
          </a:p>
          <a:p>
            <a:pPr algn="just"/>
            <a:endParaRPr lang="en-US" sz="1800" b="0" i="0" u="none" strike="noStrike" baseline="0" dirty="0">
              <a:solidFill>
                <a:srgbClr val="333333"/>
              </a:solidFill>
              <a:latin typeface="Times New Roman" panose="02020603050405020304" pitchFamily="18" charset="0"/>
              <a:cs typeface="Times New Roman" panose="02020603050405020304" pitchFamily="18" charset="0"/>
            </a:endParaRPr>
          </a:p>
          <a:p>
            <a:pPr algn="just"/>
            <a:r>
              <a:rPr lang="en-US" sz="1800" b="0" i="0" u="none" strike="noStrike" baseline="0" dirty="0">
                <a:solidFill>
                  <a:srgbClr val="FF0000"/>
                </a:solidFill>
                <a:latin typeface="Times New Roman" panose="02020603050405020304" pitchFamily="18" charset="0"/>
                <a:cs typeface="Times New Roman" panose="02020603050405020304" pitchFamily="18" charset="0"/>
              </a:rPr>
              <a:t>Data mining: </a:t>
            </a:r>
            <a:r>
              <a:rPr lang="en-US" sz="1800" b="0" i="0" u="none" strike="noStrike" baseline="0" dirty="0">
                <a:solidFill>
                  <a:srgbClr val="333333"/>
                </a:solidFill>
                <a:latin typeface="Times New Roman" panose="02020603050405020304" pitchFamily="18" charset="0"/>
                <a:cs typeface="Times New Roman" panose="02020603050405020304" pitchFamily="18" charset="0"/>
              </a:rPr>
              <a:t>simplify the data mining task by grouping a large number of features from an extremely large data set to make the analysis manageable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08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altLang="en-US" dirty="0">
                <a:solidFill>
                  <a:srgbClr val="002060"/>
                </a:solidFill>
              </a:rPr>
              <a:t>What is Cluster Analysis?</a:t>
            </a:r>
          </a:p>
        </p:txBody>
      </p:sp>
      <p:sp>
        <p:nvSpPr>
          <p:cNvPr id="5123" name="Rectangle 5"/>
          <p:cNvSpPr>
            <a:spLocks noGrp="1" noChangeArrowheads="1"/>
          </p:cNvSpPr>
          <p:nvPr>
            <p:ph idx="1"/>
          </p:nvPr>
        </p:nvSpPr>
        <p:spPr>
          <a:xfrm>
            <a:off x="1935163" y="1143000"/>
            <a:ext cx="8318500" cy="1295400"/>
          </a:xfrm>
        </p:spPr>
        <p:txBody>
          <a:bodyPr>
            <a:normAutofit fontScale="92500" lnSpcReduction="10000"/>
          </a:bodyPr>
          <a:lstStyle/>
          <a:p>
            <a:pPr algn="just">
              <a:lnSpc>
                <a:spcPct val="150000"/>
              </a:lnSpc>
            </a:pPr>
            <a:r>
              <a:rPr lang="en-US" altLang="en-US" sz="2000" dirty="0"/>
              <a:t>Finding groups of objects such that the objects in a group will be similar (or related) to one another and different from (or unrelated to) the objects in other groups</a:t>
            </a:r>
          </a:p>
        </p:txBody>
      </p:sp>
      <p:grpSp>
        <p:nvGrpSpPr>
          <p:cNvPr id="5124" name="Group 6"/>
          <p:cNvGrpSpPr>
            <a:grpSpLocks/>
          </p:cNvGrpSpPr>
          <p:nvPr/>
        </p:nvGrpSpPr>
        <p:grpSpPr bwMode="auto">
          <a:xfrm>
            <a:off x="4800600" y="3570288"/>
            <a:ext cx="3048000" cy="2678112"/>
            <a:chOff x="2160" y="2544"/>
            <a:chExt cx="1920" cy="1687"/>
          </a:xfrm>
        </p:grpSpPr>
        <p:sp>
          <p:nvSpPr>
            <p:cNvPr id="5135"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6"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7"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Lst>
              <a:ahLst/>
              <a:cxnLst>
                <a:cxn ang="T4">
                  <a:pos x="T0" y="T1"/>
                </a:cxn>
                <a:cxn ang="T5">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8"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39"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0"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1"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2"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3"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4"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5"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6"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7"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8"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9"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0"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1"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2"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3"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4"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5"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6"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7"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8"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9"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60"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grpSp>
        <p:nvGrpSpPr>
          <p:cNvPr id="1535009" name="Group 33"/>
          <p:cNvGrpSpPr>
            <a:grpSpLocks/>
          </p:cNvGrpSpPr>
          <p:nvPr/>
        </p:nvGrpSpPr>
        <p:grpSpPr bwMode="auto">
          <a:xfrm>
            <a:off x="6781800" y="2667000"/>
            <a:ext cx="3048000" cy="2514600"/>
            <a:chOff x="3312" y="1584"/>
            <a:chExt cx="1920" cy="1584"/>
          </a:xfrm>
        </p:grpSpPr>
        <p:sp>
          <p:nvSpPr>
            <p:cNvPr id="5133" name="Line 34"/>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4" name="AutoShape 35"/>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50000"/>
                </a:spcBef>
                <a:spcAft>
                  <a:spcPct val="0"/>
                </a:spcAft>
                <a:buClrTx/>
                <a:buSzTx/>
                <a:buFontTx/>
                <a:buNone/>
              </a:pPr>
              <a:r>
                <a:rPr lang="en-US" altLang="en-US" sz="2000">
                  <a:latin typeface="Tahoma" pitchFamily="34" charset="0"/>
                </a:rPr>
                <a:t>Inter-cluster distances are maximized</a:t>
              </a:r>
            </a:p>
          </p:txBody>
        </p:sp>
      </p:grpSp>
      <p:grpSp>
        <p:nvGrpSpPr>
          <p:cNvPr id="1535012" name="Group 36"/>
          <p:cNvGrpSpPr>
            <a:grpSpLocks/>
          </p:cNvGrpSpPr>
          <p:nvPr/>
        </p:nvGrpSpPr>
        <p:grpSpPr bwMode="auto">
          <a:xfrm>
            <a:off x="4419600" y="3657600"/>
            <a:ext cx="3276600" cy="2286000"/>
            <a:chOff x="1824" y="2208"/>
            <a:chExt cx="2064" cy="1440"/>
          </a:xfrm>
        </p:grpSpPr>
        <p:sp>
          <p:nvSpPr>
            <p:cNvPr id="5130" name="Oval 37"/>
            <p:cNvSpPr>
              <a:spLocks noChangeArrowheads="1"/>
            </p:cNvSpPr>
            <p:nvPr/>
          </p:nvSpPr>
          <p:spPr bwMode="auto">
            <a:xfrm>
              <a:off x="1824" y="2592"/>
              <a:ext cx="816" cy="720"/>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31" name="Oval 38"/>
            <p:cNvSpPr>
              <a:spLocks noChangeArrowheads="1"/>
            </p:cNvSpPr>
            <p:nvPr/>
          </p:nvSpPr>
          <p:spPr bwMode="auto">
            <a:xfrm>
              <a:off x="2928" y="2208"/>
              <a:ext cx="720"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32" name="Oval 39"/>
            <p:cNvSpPr>
              <a:spLocks noChangeArrowheads="1"/>
            </p:cNvSpPr>
            <p:nvPr/>
          </p:nvSpPr>
          <p:spPr bwMode="auto">
            <a:xfrm>
              <a:off x="3216" y="3024"/>
              <a:ext cx="672"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grpSp>
        <p:nvGrpSpPr>
          <p:cNvPr id="1535016" name="Group 40"/>
          <p:cNvGrpSpPr>
            <a:grpSpLocks/>
          </p:cNvGrpSpPr>
          <p:nvPr/>
        </p:nvGrpSpPr>
        <p:grpSpPr bwMode="auto">
          <a:xfrm>
            <a:off x="2819400" y="2971800"/>
            <a:ext cx="2286000" cy="1676400"/>
            <a:chOff x="816" y="1776"/>
            <a:chExt cx="1440" cy="1056"/>
          </a:xfrm>
        </p:grpSpPr>
        <p:sp>
          <p:nvSpPr>
            <p:cNvPr id="5128" name="Line 41"/>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9" name="AutoShape 42"/>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50000"/>
                </a:spcBef>
                <a:spcAft>
                  <a:spcPct val="0"/>
                </a:spcAft>
                <a:buClrTx/>
                <a:buSzTx/>
                <a:buFontTx/>
                <a:buNone/>
              </a:pPr>
              <a:r>
                <a:rPr lang="en-US" altLang="en-US" sz="2000">
                  <a:latin typeface="Tahoma" pitchFamily="34" charset="0"/>
                </a:rPr>
                <a:t>Intra-cluster distances are minimized</a:t>
              </a:r>
            </a:p>
          </p:txBody>
        </p:sp>
      </p:grpSp>
    </p:spTree>
    <p:extLst>
      <p:ext uri="{BB962C8B-B14F-4D97-AF65-F5344CB8AC3E}">
        <p14:creationId xmlns:p14="http://schemas.microsoft.com/office/powerpoint/2010/main" val="2366661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50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50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50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07576"/>
            <a:ext cx="7296150" cy="533400"/>
          </a:xfrm>
          <a:noFill/>
        </p:spPr>
        <p:txBody>
          <a:bodyPr vert="horz" lIns="92075" tIns="46038" rIns="92075" bIns="46038" rtlCol="0" anchor="ctr">
            <a:normAutofit/>
          </a:bodyPr>
          <a:lstStyle/>
          <a:p>
            <a:pPr eaLnBrk="1" hangingPunct="1"/>
            <a:r>
              <a:rPr lang="en-US" altLang="en-US" dirty="0">
                <a:solidFill>
                  <a:srgbClr val="002060"/>
                </a:solidFill>
              </a:rPr>
              <a:t>Quality: What Is Good Clustering?</a:t>
            </a:r>
          </a:p>
        </p:txBody>
      </p:sp>
      <p:sp>
        <p:nvSpPr>
          <p:cNvPr id="6147" name="Rectangle 3"/>
          <p:cNvSpPr>
            <a:spLocks noGrp="1" noChangeArrowheads="1"/>
          </p:cNvSpPr>
          <p:nvPr>
            <p:ph idx="1"/>
          </p:nvPr>
        </p:nvSpPr>
        <p:spPr>
          <a:xfrm>
            <a:off x="1905000" y="1143000"/>
            <a:ext cx="8382000" cy="4876800"/>
          </a:xfrm>
          <a:noFill/>
        </p:spPr>
        <p:txBody>
          <a:bodyPr vert="horz" lIns="92075" tIns="46038" rIns="92075" bIns="46038" rtlCol="0">
            <a:normAutofit/>
          </a:bodyPr>
          <a:lstStyle/>
          <a:p>
            <a:pPr algn="just" eaLnBrk="1" hangingPunct="1">
              <a:lnSpc>
                <a:spcPct val="200000"/>
              </a:lnSpc>
            </a:pPr>
            <a:r>
              <a:rPr lang="en-US" altLang="en-US" sz="2000" dirty="0"/>
              <a:t>A </a:t>
            </a:r>
            <a:r>
              <a:rPr lang="en-US" altLang="en-US" sz="2000" u="sng" dirty="0"/>
              <a:t>good clustering</a:t>
            </a:r>
            <a:r>
              <a:rPr lang="en-US" altLang="en-US" sz="2000" dirty="0"/>
              <a:t> method will produce high quality clusters with</a:t>
            </a:r>
          </a:p>
          <a:p>
            <a:pPr lvl="1" algn="just" eaLnBrk="1" hangingPunct="1">
              <a:lnSpc>
                <a:spcPct val="200000"/>
              </a:lnSpc>
            </a:pPr>
            <a:r>
              <a:rPr lang="en-US" altLang="en-US" sz="2000" dirty="0"/>
              <a:t>high </a:t>
            </a:r>
            <a:r>
              <a:rPr lang="en-US" altLang="en-US" sz="2000" u="sng" dirty="0"/>
              <a:t>intra-class</a:t>
            </a:r>
            <a:r>
              <a:rPr lang="en-US" altLang="en-US" sz="2000" dirty="0"/>
              <a:t> similarity</a:t>
            </a:r>
          </a:p>
          <a:p>
            <a:pPr lvl="1" algn="just" eaLnBrk="1" hangingPunct="1">
              <a:lnSpc>
                <a:spcPct val="200000"/>
              </a:lnSpc>
            </a:pPr>
            <a:r>
              <a:rPr lang="en-US" altLang="en-US" sz="2000" dirty="0"/>
              <a:t>low </a:t>
            </a:r>
            <a:r>
              <a:rPr lang="en-US" altLang="en-US" sz="2000" u="sng" dirty="0"/>
              <a:t>inter-class</a:t>
            </a:r>
            <a:r>
              <a:rPr lang="en-US" altLang="en-US" sz="2000" dirty="0"/>
              <a:t> similarity </a:t>
            </a:r>
          </a:p>
          <a:p>
            <a:pPr algn="just" eaLnBrk="1" hangingPunct="1">
              <a:lnSpc>
                <a:spcPct val="200000"/>
              </a:lnSpc>
            </a:pPr>
            <a:r>
              <a:rPr lang="en-US" altLang="en-US" sz="2000" dirty="0"/>
              <a:t>The </a:t>
            </a:r>
            <a:r>
              <a:rPr lang="en-US" altLang="en-US" sz="2000" u="sng" dirty="0"/>
              <a:t>quality</a:t>
            </a:r>
            <a:r>
              <a:rPr lang="en-US" altLang="en-US" sz="2000" dirty="0"/>
              <a:t> of a clustering result depends on both the similarity measure used by the method and its implementation</a:t>
            </a:r>
          </a:p>
          <a:p>
            <a:pPr algn="just" eaLnBrk="1" hangingPunct="1">
              <a:lnSpc>
                <a:spcPct val="200000"/>
              </a:lnSpc>
            </a:pPr>
            <a:r>
              <a:rPr lang="en-US" altLang="en-US" sz="2000" dirty="0"/>
              <a:t>The </a:t>
            </a:r>
            <a:r>
              <a:rPr lang="en-US" altLang="en-US" sz="2000" u="sng" dirty="0"/>
              <a:t>quality</a:t>
            </a:r>
            <a:r>
              <a:rPr lang="en-US" altLang="en-US" sz="2000" dirty="0"/>
              <a:t> of a clustering method is also measured by its ability to discover some or all of the </a:t>
            </a:r>
            <a:r>
              <a:rPr lang="en-US" altLang="en-US" sz="2000" u="sng" dirty="0"/>
              <a:t>hidden</a:t>
            </a:r>
            <a:r>
              <a:rPr lang="en-US" altLang="en-US" sz="2000" dirty="0"/>
              <a:t> patterns</a:t>
            </a:r>
          </a:p>
        </p:txBody>
      </p:sp>
    </p:spTree>
    <p:extLst>
      <p:ext uri="{BB962C8B-B14F-4D97-AF65-F5344CB8AC3E}">
        <p14:creationId xmlns:p14="http://schemas.microsoft.com/office/powerpoint/2010/main" val="155800331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05000" y="152400"/>
            <a:ext cx="8280400" cy="552450"/>
          </a:xfrm>
        </p:spPr>
        <p:txBody>
          <a:bodyPr>
            <a:normAutofit/>
          </a:bodyPr>
          <a:lstStyle/>
          <a:p>
            <a:r>
              <a:rPr lang="en-US" altLang="en-US">
                <a:solidFill>
                  <a:srgbClr val="002060"/>
                </a:solidFill>
              </a:rPr>
              <a:t>Notion of a Cluster can be Ambiguous</a:t>
            </a:r>
          </a:p>
        </p:txBody>
      </p:sp>
      <p:grpSp>
        <p:nvGrpSpPr>
          <p:cNvPr id="8195" name="Group 91"/>
          <p:cNvGrpSpPr>
            <a:grpSpLocks/>
          </p:cNvGrpSpPr>
          <p:nvPr/>
        </p:nvGrpSpPr>
        <p:grpSpPr bwMode="auto">
          <a:xfrm>
            <a:off x="2209801" y="1905000"/>
            <a:ext cx="3344863" cy="1479550"/>
            <a:chOff x="432" y="1200"/>
            <a:chExt cx="2107" cy="932"/>
          </a:xfrm>
        </p:grpSpPr>
        <p:grpSp>
          <p:nvGrpSpPr>
            <p:cNvPr id="8265" name="Group 3"/>
            <p:cNvGrpSpPr>
              <a:grpSpLocks noChangeAspect="1"/>
            </p:cNvGrpSpPr>
            <p:nvPr/>
          </p:nvGrpSpPr>
          <p:grpSpPr bwMode="auto">
            <a:xfrm>
              <a:off x="432" y="1200"/>
              <a:ext cx="2107" cy="516"/>
              <a:chOff x="2464" y="2296"/>
              <a:chExt cx="2634" cy="646"/>
            </a:xfrm>
          </p:grpSpPr>
          <p:sp>
            <p:nvSpPr>
              <p:cNvPr id="8267" name="Oval 4"/>
              <p:cNvSpPr>
                <a:spLocks noChangeAspect="1" noChangeArrowheads="1"/>
              </p:cNvSpPr>
              <p:nvPr/>
            </p:nvSpPr>
            <p:spPr bwMode="auto">
              <a:xfrm>
                <a:off x="4564" y="2730"/>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8" name="Oval 5"/>
              <p:cNvSpPr>
                <a:spLocks noChangeAspect="1" noChangeArrowheads="1"/>
              </p:cNvSpPr>
              <p:nvPr/>
            </p:nvSpPr>
            <p:spPr bwMode="auto">
              <a:xfrm>
                <a:off x="4312" y="2842"/>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9" name="Oval 6"/>
              <p:cNvSpPr>
                <a:spLocks noChangeAspect="1" noChangeArrowheads="1"/>
              </p:cNvSpPr>
              <p:nvPr/>
            </p:nvSpPr>
            <p:spPr bwMode="auto">
              <a:xfrm>
                <a:off x="4466" y="285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0" name="Oval 7"/>
              <p:cNvSpPr>
                <a:spLocks noChangeAspect="1" noChangeArrowheads="1"/>
              </p:cNvSpPr>
              <p:nvPr/>
            </p:nvSpPr>
            <p:spPr bwMode="auto">
              <a:xfrm>
                <a:off x="4410" y="274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1" name="Oval 8"/>
              <p:cNvSpPr>
                <a:spLocks noChangeAspect="1" noChangeArrowheads="1"/>
              </p:cNvSpPr>
              <p:nvPr/>
            </p:nvSpPr>
            <p:spPr bwMode="auto">
              <a:xfrm>
                <a:off x="4326" y="247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2" name="Oval 9"/>
              <p:cNvSpPr>
                <a:spLocks noChangeAspect="1" noChangeArrowheads="1"/>
              </p:cNvSpPr>
              <p:nvPr/>
            </p:nvSpPr>
            <p:spPr bwMode="auto">
              <a:xfrm>
                <a:off x="4158" y="2422"/>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3" name="Oval 10"/>
              <p:cNvSpPr>
                <a:spLocks noChangeAspect="1" noChangeArrowheads="1"/>
              </p:cNvSpPr>
              <p:nvPr/>
            </p:nvSpPr>
            <p:spPr bwMode="auto">
              <a:xfrm>
                <a:off x="4242" y="229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4" name="Oval 11"/>
              <p:cNvSpPr>
                <a:spLocks noChangeAspect="1" noChangeArrowheads="1"/>
              </p:cNvSpPr>
              <p:nvPr/>
            </p:nvSpPr>
            <p:spPr bwMode="auto">
              <a:xfrm>
                <a:off x="4788" y="271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5" name="Oval 12"/>
              <p:cNvSpPr>
                <a:spLocks noChangeAspect="1" noChangeArrowheads="1"/>
              </p:cNvSpPr>
              <p:nvPr/>
            </p:nvSpPr>
            <p:spPr bwMode="auto">
              <a:xfrm>
                <a:off x="5012" y="261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6" name="Oval 13"/>
              <p:cNvSpPr>
                <a:spLocks noChangeAspect="1" noChangeArrowheads="1"/>
              </p:cNvSpPr>
              <p:nvPr/>
            </p:nvSpPr>
            <p:spPr bwMode="auto">
              <a:xfrm>
                <a:off x="4788" y="253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7" name="Oval 14"/>
              <p:cNvSpPr>
                <a:spLocks noChangeAspect="1" noChangeArrowheads="1"/>
              </p:cNvSpPr>
              <p:nvPr/>
            </p:nvSpPr>
            <p:spPr bwMode="auto">
              <a:xfrm flipV="1">
                <a:off x="2870" y="2422"/>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8" name="Oval 15"/>
              <p:cNvSpPr>
                <a:spLocks noChangeAspect="1" noChangeArrowheads="1"/>
              </p:cNvSpPr>
              <p:nvPr/>
            </p:nvSpPr>
            <p:spPr bwMode="auto">
              <a:xfrm flipV="1">
                <a:off x="2618" y="2310"/>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9" name="Oval 16"/>
              <p:cNvSpPr>
                <a:spLocks noChangeAspect="1" noChangeArrowheads="1"/>
              </p:cNvSpPr>
              <p:nvPr/>
            </p:nvSpPr>
            <p:spPr bwMode="auto">
              <a:xfrm flipV="1">
                <a:off x="2772" y="229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0" name="Oval 17"/>
              <p:cNvSpPr>
                <a:spLocks noChangeAspect="1" noChangeArrowheads="1"/>
              </p:cNvSpPr>
              <p:nvPr/>
            </p:nvSpPr>
            <p:spPr bwMode="auto">
              <a:xfrm flipV="1">
                <a:off x="2716" y="240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1" name="Oval 18"/>
              <p:cNvSpPr>
                <a:spLocks noChangeAspect="1" noChangeArrowheads="1"/>
              </p:cNvSpPr>
              <p:nvPr/>
            </p:nvSpPr>
            <p:spPr bwMode="auto">
              <a:xfrm flipV="1">
                <a:off x="2632" y="267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2" name="Oval 19"/>
              <p:cNvSpPr>
                <a:spLocks noChangeAspect="1" noChangeArrowheads="1"/>
              </p:cNvSpPr>
              <p:nvPr/>
            </p:nvSpPr>
            <p:spPr bwMode="auto">
              <a:xfrm flipV="1">
                <a:off x="2464" y="2730"/>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3" name="Oval 20"/>
              <p:cNvSpPr>
                <a:spLocks noChangeAspect="1" noChangeArrowheads="1"/>
              </p:cNvSpPr>
              <p:nvPr/>
            </p:nvSpPr>
            <p:spPr bwMode="auto">
              <a:xfrm flipV="1">
                <a:off x="2548" y="285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4" name="Oval 21"/>
              <p:cNvSpPr>
                <a:spLocks noChangeAspect="1" noChangeArrowheads="1"/>
              </p:cNvSpPr>
              <p:nvPr/>
            </p:nvSpPr>
            <p:spPr bwMode="auto">
              <a:xfrm flipV="1">
                <a:off x="3094" y="243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5" name="Oval 22"/>
              <p:cNvSpPr>
                <a:spLocks noChangeAspect="1" noChangeArrowheads="1"/>
              </p:cNvSpPr>
              <p:nvPr/>
            </p:nvSpPr>
            <p:spPr bwMode="auto">
              <a:xfrm flipV="1">
                <a:off x="3318" y="253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6" name="Oval 23"/>
              <p:cNvSpPr>
                <a:spLocks noChangeAspect="1" noChangeArrowheads="1"/>
              </p:cNvSpPr>
              <p:nvPr/>
            </p:nvSpPr>
            <p:spPr bwMode="auto">
              <a:xfrm flipV="1">
                <a:off x="3094" y="261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8266" name="Rectangle 87"/>
            <p:cNvSpPr>
              <a:spLocks noChangeArrowheads="1"/>
            </p:cNvSpPr>
            <p:nvPr/>
          </p:nvSpPr>
          <p:spPr bwMode="auto">
            <a:xfrm>
              <a:off x="624" y="1920"/>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a:latin typeface="Times New Roman" pitchFamily="18" charset="0"/>
                  <a:cs typeface="Times New Roman" pitchFamily="18" charset="0"/>
                </a:rPr>
                <a:t>How many clusters?</a:t>
              </a:r>
              <a:endParaRPr lang="en-US" altLang="en-US" sz="1600">
                <a:latin typeface="Times New Roman" pitchFamily="18" charset="0"/>
              </a:endParaRPr>
            </a:p>
          </p:txBody>
        </p:sp>
      </p:grpSp>
      <p:grpSp>
        <p:nvGrpSpPr>
          <p:cNvPr id="1537118" name="Group 94"/>
          <p:cNvGrpSpPr>
            <a:grpSpLocks/>
          </p:cNvGrpSpPr>
          <p:nvPr/>
        </p:nvGrpSpPr>
        <p:grpSpPr bwMode="auto">
          <a:xfrm>
            <a:off x="6484938" y="4114800"/>
            <a:ext cx="3344862" cy="1371600"/>
            <a:chOff x="3125" y="2592"/>
            <a:chExt cx="2107" cy="864"/>
          </a:xfrm>
        </p:grpSpPr>
        <p:grpSp>
          <p:nvGrpSpPr>
            <p:cNvPr id="8243" name="Group 66"/>
            <p:cNvGrpSpPr>
              <a:grpSpLocks/>
            </p:cNvGrpSpPr>
            <p:nvPr/>
          </p:nvGrpSpPr>
          <p:grpSpPr bwMode="auto">
            <a:xfrm>
              <a:off x="3125" y="2592"/>
              <a:ext cx="2107" cy="518"/>
              <a:chOff x="3125" y="2592"/>
              <a:chExt cx="2107" cy="518"/>
            </a:xfrm>
          </p:grpSpPr>
          <p:sp>
            <p:nvSpPr>
              <p:cNvPr id="8245" name="AutoShape 67"/>
              <p:cNvSpPr>
                <a:spLocks noChangeAspect="1" noChangeArrowheads="1"/>
              </p:cNvSpPr>
              <p:nvPr/>
            </p:nvSpPr>
            <p:spPr bwMode="auto">
              <a:xfrm>
                <a:off x="4805" y="2940"/>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6" name="AutoShape 68"/>
              <p:cNvSpPr>
                <a:spLocks noChangeAspect="1" noChangeArrowheads="1"/>
              </p:cNvSpPr>
              <p:nvPr/>
            </p:nvSpPr>
            <p:spPr bwMode="auto">
              <a:xfrm>
                <a:off x="4603" y="3030"/>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7" name="AutoShape 69"/>
              <p:cNvSpPr>
                <a:spLocks noChangeAspect="1" noChangeArrowheads="1"/>
              </p:cNvSpPr>
              <p:nvPr/>
            </p:nvSpPr>
            <p:spPr bwMode="auto">
              <a:xfrm>
                <a:off x="4726" y="3041"/>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8" name="AutoShape 70"/>
              <p:cNvSpPr>
                <a:spLocks noChangeAspect="1" noChangeArrowheads="1"/>
              </p:cNvSpPr>
              <p:nvPr/>
            </p:nvSpPr>
            <p:spPr bwMode="auto">
              <a:xfrm>
                <a:off x="4682" y="2951"/>
                <a:ext cx="68"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1537095" name="AutoShape 71"/>
              <p:cNvSpPr>
                <a:spLocks noChangeAspect="1" noChangeArrowheads="1"/>
              </p:cNvSpPr>
              <p:nvPr/>
            </p:nvSpPr>
            <p:spPr bwMode="auto">
              <a:xfrm>
                <a:off x="4614" y="2738"/>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1537096" name="AutoShape 72"/>
              <p:cNvSpPr>
                <a:spLocks noChangeAspect="1" noChangeArrowheads="1"/>
              </p:cNvSpPr>
              <p:nvPr/>
            </p:nvSpPr>
            <p:spPr bwMode="auto">
              <a:xfrm>
                <a:off x="4480" y="2693"/>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1537097" name="AutoShape 73"/>
              <p:cNvSpPr>
                <a:spLocks noChangeAspect="1" noChangeArrowheads="1"/>
              </p:cNvSpPr>
              <p:nvPr/>
            </p:nvSpPr>
            <p:spPr bwMode="auto">
              <a:xfrm>
                <a:off x="4547" y="2592"/>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8252" name="AutoShape 74"/>
              <p:cNvSpPr>
                <a:spLocks noChangeAspect="1" noChangeArrowheads="1"/>
              </p:cNvSpPr>
              <p:nvPr/>
            </p:nvSpPr>
            <p:spPr bwMode="auto">
              <a:xfrm>
                <a:off x="4984" y="2929"/>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3" name="AutoShape 75"/>
              <p:cNvSpPr>
                <a:spLocks noChangeAspect="1" noChangeArrowheads="1"/>
              </p:cNvSpPr>
              <p:nvPr/>
            </p:nvSpPr>
            <p:spPr bwMode="auto">
              <a:xfrm>
                <a:off x="5163" y="2850"/>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4" name="AutoShape 76"/>
              <p:cNvSpPr>
                <a:spLocks noChangeAspect="1" noChangeArrowheads="1"/>
              </p:cNvSpPr>
              <p:nvPr/>
            </p:nvSpPr>
            <p:spPr bwMode="auto">
              <a:xfrm>
                <a:off x="4984" y="2783"/>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5" name="AutoShape 77"/>
              <p:cNvSpPr>
                <a:spLocks noChangeAspect="1" noChangeArrowheads="1"/>
              </p:cNvSpPr>
              <p:nvPr/>
            </p:nvSpPr>
            <p:spPr bwMode="auto">
              <a:xfrm flipV="1">
                <a:off x="3450" y="2693"/>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6" name="AutoShape 78"/>
              <p:cNvSpPr>
                <a:spLocks noChangeAspect="1" noChangeArrowheads="1"/>
              </p:cNvSpPr>
              <p:nvPr/>
            </p:nvSpPr>
            <p:spPr bwMode="auto">
              <a:xfrm flipV="1">
                <a:off x="3248" y="2603"/>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7" name="AutoShape 79"/>
              <p:cNvSpPr>
                <a:spLocks noChangeAspect="1" noChangeArrowheads="1"/>
              </p:cNvSpPr>
              <p:nvPr/>
            </p:nvSpPr>
            <p:spPr bwMode="auto">
              <a:xfrm flipV="1">
                <a:off x="3371" y="2592"/>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8" name="AutoShape 80"/>
              <p:cNvSpPr>
                <a:spLocks noChangeAspect="1" noChangeArrowheads="1"/>
              </p:cNvSpPr>
              <p:nvPr/>
            </p:nvSpPr>
            <p:spPr bwMode="auto">
              <a:xfrm flipV="1">
                <a:off x="3327" y="2682"/>
                <a:ext cx="68"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9" name="AutoShape 81"/>
              <p:cNvSpPr>
                <a:spLocks noChangeAspect="1" noChangeArrowheads="1"/>
              </p:cNvSpPr>
              <p:nvPr/>
            </p:nvSpPr>
            <p:spPr bwMode="auto">
              <a:xfrm flipV="1">
                <a:off x="3259" y="2895"/>
                <a:ext cx="69" cy="69"/>
              </a:xfrm>
              <a:prstGeom prst="flowChartExtra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0" name="AutoShape 82"/>
              <p:cNvSpPr>
                <a:spLocks noChangeAspect="1" noChangeArrowheads="1"/>
              </p:cNvSpPr>
              <p:nvPr/>
            </p:nvSpPr>
            <p:spPr bwMode="auto">
              <a:xfrm flipV="1">
                <a:off x="3125" y="2940"/>
                <a:ext cx="69" cy="69"/>
              </a:xfrm>
              <a:prstGeom prst="flowChartExtra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1" name="AutoShape 83"/>
              <p:cNvSpPr>
                <a:spLocks noChangeAspect="1" noChangeArrowheads="1"/>
              </p:cNvSpPr>
              <p:nvPr/>
            </p:nvSpPr>
            <p:spPr bwMode="auto">
              <a:xfrm flipV="1">
                <a:off x="3192" y="3041"/>
                <a:ext cx="69" cy="69"/>
              </a:xfrm>
              <a:prstGeom prst="flowChartExtra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2" name="AutoShape 84"/>
              <p:cNvSpPr>
                <a:spLocks noChangeAspect="1" noChangeArrowheads="1"/>
              </p:cNvSpPr>
              <p:nvPr/>
            </p:nvSpPr>
            <p:spPr bwMode="auto">
              <a:xfrm flipV="1">
                <a:off x="3629" y="2704"/>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3" name="AutoShape 85"/>
              <p:cNvSpPr>
                <a:spLocks noChangeAspect="1" noChangeArrowheads="1"/>
              </p:cNvSpPr>
              <p:nvPr/>
            </p:nvSpPr>
            <p:spPr bwMode="auto">
              <a:xfrm flipV="1">
                <a:off x="3808" y="2783"/>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4" name="AutoShape 86"/>
              <p:cNvSpPr>
                <a:spLocks noChangeAspect="1" noChangeArrowheads="1"/>
              </p:cNvSpPr>
              <p:nvPr/>
            </p:nvSpPr>
            <p:spPr bwMode="auto">
              <a:xfrm flipV="1">
                <a:off x="3629" y="2850"/>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8244" name="Rectangle 88"/>
            <p:cNvSpPr>
              <a:spLocks noChangeArrowheads="1"/>
            </p:cNvSpPr>
            <p:nvPr/>
          </p:nvSpPr>
          <p:spPr bwMode="auto">
            <a:xfrm>
              <a:off x="3413" y="3244"/>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a:latin typeface="Times New Roman" pitchFamily="18" charset="0"/>
                  <a:cs typeface="Times New Roman" pitchFamily="18" charset="0"/>
                </a:rPr>
                <a:t>Four Clusters</a:t>
              </a:r>
              <a:r>
                <a:rPr lang="en-US" altLang="en-US" sz="1600">
                  <a:latin typeface="Times New Roman" pitchFamily="18" charset="0"/>
                </a:rPr>
                <a:t> </a:t>
              </a:r>
            </a:p>
          </p:txBody>
        </p:sp>
      </p:grpSp>
      <p:grpSp>
        <p:nvGrpSpPr>
          <p:cNvPr id="1537117" name="Group 93"/>
          <p:cNvGrpSpPr>
            <a:grpSpLocks/>
          </p:cNvGrpSpPr>
          <p:nvPr/>
        </p:nvGrpSpPr>
        <p:grpSpPr bwMode="auto">
          <a:xfrm>
            <a:off x="2209801" y="4114800"/>
            <a:ext cx="3344863" cy="1371600"/>
            <a:chOff x="432" y="2592"/>
            <a:chExt cx="2107" cy="864"/>
          </a:xfrm>
        </p:grpSpPr>
        <p:grpSp>
          <p:nvGrpSpPr>
            <p:cNvPr id="8221" name="Group 45"/>
            <p:cNvGrpSpPr>
              <a:grpSpLocks/>
            </p:cNvGrpSpPr>
            <p:nvPr/>
          </p:nvGrpSpPr>
          <p:grpSpPr bwMode="auto">
            <a:xfrm>
              <a:off x="432" y="2592"/>
              <a:ext cx="2107" cy="516"/>
              <a:chOff x="432" y="2592"/>
              <a:chExt cx="2107" cy="516"/>
            </a:xfrm>
          </p:grpSpPr>
          <p:sp>
            <p:nvSpPr>
              <p:cNvPr id="8223" name="AutoShape 46"/>
              <p:cNvSpPr>
                <a:spLocks noChangeAspect="1" noChangeArrowheads="1"/>
              </p:cNvSpPr>
              <p:nvPr/>
            </p:nvSpPr>
            <p:spPr bwMode="auto">
              <a:xfrm>
                <a:off x="2112" y="2939"/>
                <a:ext cx="69" cy="68"/>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4" name="AutoShape 47"/>
              <p:cNvSpPr>
                <a:spLocks noChangeAspect="1" noChangeArrowheads="1"/>
              </p:cNvSpPr>
              <p:nvPr/>
            </p:nvSpPr>
            <p:spPr bwMode="auto">
              <a:xfrm>
                <a:off x="1910" y="3028"/>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5" name="AutoShape 48"/>
              <p:cNvSpPr>
                <a:spLocks noChangeAspect="1" noChangeArrowheads="1"/>
              </p:cNvSpPr>
              <p:nvPr/>
            </p:nvSpPr>
            <p:spPr bwMode="auto">
              <a:xfrm>
                <a:off x="2033" y="3039"/>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6" name="AutoShape 49"/>
              <p:cNvSpPr>
                <a:spLocks noChangeAspect="1" noChangeArrowheads="1"/>
              </p:cNvSpPr>
              <p:nvPr/>
            </p:nvSpPr>
            <p:spPr bwMode="auto">
              <a:xfrm>
                <a:off x="1989" y="2950"/>
                <a:ext cx="68"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7" name="AutoShape 50"/>
              <p:cNvSpPr>
                <a:spLocks noChangeAspect="1" noChangeArrowheads="1"/>
              </p:cNvSpPr>
              <p:nvPr/>
            </p:nvSpPr>
            <p:spPr bwMode="auto">
              <a:xfrm>
                <a:off x="1921" y="2737"/>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8" name="AutoShape 51"/>
              <p:cNvSpPr>
                <a:spLocks noChangeAspect="1" noChangeArrowheads="1"/>
              </p:cNvSpPr>
              <p:nvPr/>
            </p:nvSpPr>
            <p:spPr bwMode="auto">
              <a:xfrm>
                <a:off x="1787" y="2693"/>
                <a:ext cx="69" cy="68"/>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9" name="AutoShape 52"/>
              <p:cNvSpPr>
                <a:spLocks noChangeAspect="1" noChangeArrowheads="1"/>
              </p:cNvSpPr>
              <p:nvPr/>
            </p:nvSpPr>
            <p:spPr bwMode="auto">
              <a:xfrm>
                <a:off x="1854" y="2592"/>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0" name="AutoShape 53"/>
              <p:cNvSpPr>
                <a:spLocks noChangeAspect="1" noChangeArrowheads="1"/>
              </p:cNvSpPr>
              <p:nvPr/>
            </p:nvSpPr>
            <p:spPr bwMode="auto">
              <a:xfrm>
                <a:off x="2291" y="2927"/>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1" name="AutoShape 54"/>
              <p:cNvSpPr>
                <a:spLocks noChangeAspect="1" noChangeArrowheads="1"/>
              </p:cNvSpPr>
              <p:nvPr/>
            </p:nvSpPr>
            <p:spPr bwMode="auto">
              <a:xfrm>
                <a:off x="2470" y="2849"/>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2" name="AutoShape 55"/>
              <p:cNvSpPr>
                <a:spLocks noChangeAspect="1" noChangeArrowheads="1"/>
              </p:cNvSpPr>
              <p:nvPr/>
            </p:nvSpPr>
            <p:spPr bwMode="auto">
              <a:xfrm>
                <a:off x="2291" y="2782"/>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3" name="Rectangle 56"/>
              <p:cNvSpPr>
                <a:spLocks noChangeAspect="1" noChangeArrowheads="1"/>
              </p:cNvSpPr>
              <p:nvPr/>
            </p:nvSpPr>
            <p:spPr bwMode="auto">
              <a:xfrm flipV="1">
                <a:off x="757" y="2693"/>
                <a:ext cx="69" cy="6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4" name="Rectangle 57"/>
              <p:cNvSpPr>
                <a:spLocks noChangeAspect="1" noChangeArrowheads="1"/>
              </p:cNvSpPr>
              <p:nvPr/>
            </p:nvSpPr>
            <p:spPr bwMode="auto">
              <a:xfrm flipV="1">
                <a:off x="555" y="2603"/>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5" name="Rectangle 58"/>
              <p:cNvSpPr>
                <a:spLocks noChangeAspect="1" noChangeArrowheads="1"/>
              </p:cNvSpPr>
              <p:nvPr/>
            </p:nvSpPr>
            <p:spPr bwMode="auto">
              <a:xfrm flipV="1">
                <a:off x="678" y="2592"/>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6" name="Rectangle 59"/>
              <p:cNvSpPr>
                <a:spLocks noChangeAspect="1" noChangeArrowheads="1"/>
              </p:cNvSpPr>
              <p:nvPr/>
            </p:nvSpPr>
            <p:spPr bwMode="auto">
              <a:xfrm flipV="1">
                <a:off x="634" y="2681"/>
                <a:ext cx="68"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7" name="Rectangle 60"/>
              <p:cNvSpPr>
                <a:spLocks noChangeAspect="1" noChangeArrowheads="1"/>
              </p:cNvSpPr>
              <p:nvPr/>
            </p:nvSpPr>
            <p:spPr bwMode="auto">
              <a:xfrm flipV="1">
                <a:off x="566" y="2894"/>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8" name="Rectangle 61"/>
              <p:cNvSpPr>
                <a:spLocks noChangeAspect="1" noChangeArrowheads="1"/>
              </p:cNvSpPr>
              <p:nvPr/>
            </p:nvSpPr>
            <p:spPr bwMode="auto">
              <a:xfrm flipV="1">
                <a:off x="432" y="2939"/>
                <a:ext cx="69" cy="6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9" name="Rectangle 62"/>
              <p:cNvSpPr>
                <a:spLocks noChangeAspect="1" noChangeArrowheads="1"/>
              </p:cNvSpPr>
              <p:nvPr/>
            </p:nvSpPr>
            <p:spPr bwMode="auto">
              <a:xfrm flipV="1">
                <a:off x="499" y="3039"/>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0" name="Rectangle 63"/>
              <p:cNvSpPr>
                <a:spLocks noChangeAspect="1" noChangeArrowheads="1"/>
              </p:cNvSpPr>
              <p:nvPr/>
            </p:nvSpPr>
            <p:spPr bwMode="auto">
              <a:xfrm flipV="1">
                <a:off x="936" y="2704"/>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1" name="Rectangle 64"/>
              <p:cNvSpPr>
                <a:spLocks noChangeAspect="1" noChangeArrowheads="1"/>
              </p:cNvSpPr>
              <p:nvPr/>
            </p:nvSpPr>
            <p:spPr bwMode="auto">
              <a:xfrm flipV="1">
                <a:off x="1115" y="2782"/>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2" name="Rectangle 65"/>
              <p:cNvSpPr>
                <a:spLocks noChangeAspect="1" noChangeArrowheads="1"/>
              </p:cNvSpPr>
              <p:nvPr/>
            </p:nvSpPr>
            <p:spPr bwMode="auto">
              <a:xfrm flipV="1">
                <a:off x="936" y="2849"/>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8222" name="Rectangle 89"/>
            <p:cNvSpPr>
              <a:spLocks noChangeArrowheads="1"/>
            </p:cNvSpPr>
            <p:nvPr/>
          </p:nvSpPr>
          <p:spPr bwMode="auto">
            <a:xfrm>
              <a:off x="624" y="3244"/>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a:latin typeface="Times New Roman" pitchFamily="18" charset="0"/>
                  <a:cs typeface="Times New Roman" pitchFamily="18" charset="0"/>
                </a:rPr>
                <a:t>Two Clusters</a:t>
              </a:r>
              <a:r>
                <a:rPr lang="en-US" altLang="en-US" sz="1600">
                  <a:latin typeface="Times New Roman" pitchFamily="18" charset="0"/>
                </a:rPr>
                <a:t> </a:t>
              </a:r>
            </a:p>
          </p:txBody>
        </p:sp>
      </p:grpSp>
      <p:grpSp>
        <p:nvGrpSpPr>
          <p:cNvPr id="1537116" name="Group 92"/>
          <p:cNvGrpSpPr>
            <a:grpSpLocks/>
          </p:cNvGrpSpPr>
          <p:nvPr/>
        </p:nvGrpSpPr>
        <p:grpSpPr bwMode="auto">
          <a:xfrm>
            <a:off x="6484938" y="1905000"/>
            <a:ext cx="3344862" cy="1479550"/>
            <a:chOff x="3125" y="1200"/>
            <a:chExt cx="2107" cy="932"/>
          </a:xfrm>
        </p:grpSpPr>
        <p:grpSp>
          <p:nvGrpSpPr>
            <p:cNvPr id="8199" name="Group 24"/>
            <p:cNvGrpSpPr>
              <a:grpSpLocks/>
            </p:cNvGrpSpPr>
            <p:nvPr/>
          </p:nvGrpSpPr>
          <p:grpSpPr bwMode="auto">
            <a:xfrm>
              <a:off x="3125" y="1200"/>
              <a:ext cx="2107" cy="518"/>
              <a:chOff x="3125" y="1200"/>
              <a:chExt cx="2107" cy="518"/>
            </a:xfrm>
          </p:grpSpPr>
          <p:sp>
            <p:nvSpPr>
              <p:cNvPr id="8201" name="AutoShape 25"/>
              <p:cNvSpPr>
                <a:spLocks noChangeAspect="1" noChangeArrowheads="1"/>
              </p:cNvSpPr>
              <p:nvPr/>
            </p:nvSpPr>
            <p:spPr bwMode="auto">
              <a:xfrm>
                <a:off x="4805" y="1548"/>
                <a:ext cx="69"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02" name="AutoShape 26"/>
              <p:cNvSpPr>
                <a:spLocks noChangeAspect="1" noChangeArrowheads="1"/>
              </p:cNvSpPr>
              <p:nvPr/>
            </p:nvSpPr>
            <p:spPr bwMode="auto">
              <a:xfrm>
                <a:off x="4603" y="1638"/>
                <a:ext cx="69"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03" name="AutoShape 27"/>
              <p:cNvSpPr>
                <a:spLocks noChangeAspect="1" noChangeArrowheads="1"/>
              </p:cNvSpPr>
              <p:nvPr/>
            </p:nvSpPr>
            <p:spPr bwMode="auto">
              <a:xfrm>
                <a:off x="4726" y="1649"/>
                <a:ext cx="69"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04" name="AutoShape 28"/>
              <p:cNvSpPr>
                <a:spLocks noChangeAspect="1" noChangeArrowheads="1"/>
              </p:cNvSpPr>
              <p:nvPr/>
            </p:nvSpPr>
            <p:spPr bwMode="auto">
              <a:xfrm>
                <a:off x="4682" y="1559"/>
                <a:ext cx="68"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1537053" name="AutoShape 29"/>
              <p:cNvSpPr>
                <a:spLocks noChangeAspect="1" noChangeArrowheads="1"/>
              </p:cNvSpPr>
              <p:nvPr/>
            </p:nvSpPr>
            <p:spPr bwMode="auto">
              <a:xfrm>
                <a:off x="4614" y="1346"/>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1537054" name="AutoShape 30"/>
              <p:cNvSpPr>
                <a:spLocks noChangeAspect="1" noChangeArrowheads="1"/>
              </p:cNvSpPr>
              <p:nvPr/>
            </p:nvSpPr>
            <p:spPr bwMode="auto">
              <a:xfrm>
                <a:off x="4480" y="1301"/>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1537055" name="AutoShape 31"/>
              <p:cNvSpPr>
                <a:spLocks noChangeAspect="1" noChangeArrowheads="1"/>
              </p:cNvSpPr>
              <p:nvPr/>
            </p:nvSpPr>
            <p:spPr bwMode="auto">
              <a:xfrm>
                <a:off x="4547" y="1200"/>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8208" name="Rectangle 32"/>
              <p:cNvSpPr>
                <a:spLocks noChangeAspect="1" noChangeArrowheads="1"/>
              </p:cNvSpPr>
              <p:nvPr/>
            </p:nvSpPr>
            <p:spPr bwMode="auto">
              <a:xfrm>
                <a:off x="4984" y="1537"/>
                <a:ext cx="69" cy="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09" name="Rectangle 33"/>
              <p:cNvSpPr>
                <a:spLocks noChangeAspect="1" noChangeArrowheads="1"/>
              </p:cNvSpPr>
              <p:nvPr/>
            </p:nvSpPr>
            <p:spPr bwMode="auto">
              <a:xfrm>
                <a:off x="5163" y="1458"/>
                <a:ext cx="69" cy="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0" name="Rectangle 34"/>
              <p:cNvSpPr>
                <a:spLocks noChangeAspect="1" noChangeArrowheads="1"/>
              </p:cNvSpPr>
              <p:nvPr/>
            </p:nvSpPr>
            <p:spPr bwMode="auto">
              <a:xfrm>
                <a:off x="4984" y="1391"/>
                <a:ext cx="69" cy="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1" name="AutoShape 35"/>
              <p:cNvSpPr>
                <a:spLocks noChangeAspect="1" noChangeArrowheads="1"/>
              </p:cNvSpPr>
              <p:nvPr/>
            </p:nvSpPr>
            <p:spPr bwMode="auto">
              <a:xfrm flipV="1">
                <a:off x="3450" y="1301"/>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2" name="AutoShape 36"/>
              <p:cNvSpPr>
                <a:spLocks noChangeAspect="1" noChangeArrowheads="1"/>
              </p:cNvSpPr>
              <p:nvPr/>
            </p:nvSpPr>
            <p:spPr bwMode="auto">
              <a:xfrm flipV="1">
                <a:off x="3248" y="1211"/>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3" name="AutoShape 37"/>
              <p:cNvSpPr>
                <a:spLocks noChangeAspect="1" noChangeArrowheads="1"/>
              </p:cNvSpPr>
              <p:nvPr/>
            </p:nvSpPr>
            <p:spPr bwMode="auto">
              <a:xfrm flipV="1">
                <a:off x="3371" y="1200"/>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4" name="AutoShape 38"/>
              <p:cNvSpPr>
                <a:spLocks noChangeAspect="1" noChangeArrowheads="1"/>
              </p:cNvSpPr>
              <p:nvPr/>
            </p:nvSpPr>
            <p:spPr bwMode="auto">
              <a:xfrm flipV="1">
                <a:off x="3327" y="1290"/>
                <a:ext cx="68"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5" name="AutoShape 39"/>
              <p:cNvSpPr>
                <a:spLocks noChangeAspect="1" noChangeArrowheads="1"/>
              </p:cNvSpPr>
              <p:nvPr/>
            </p:nvSpPr>
            <p:spPr bwMode="auto">
              <a:xfrm flipV="1">
                <a:off x="3259" y="1503"/>
                <a:ext cx="69" cy="69"/>
              </a:xfrm>
              <a:prstGeom prst="triangle">
                <a:avLst>
                  <a:gd name="adj" fmla="val 50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6" name="AutoShape 40"/>
              <p:cNvSpPr>
                <a:spLocks noChangeAspect="1" noChangeArrowheads="1"/>
              </p:cNvSpPr>
              <p:nvPr/>
            </p:nvSpPr>
            <p:spPr bwMode="auto">
              <a:xfrm flipV="1">
                <a:off x="3125" y="1548"/>
                <a:ext cx="69" cy="69"/>
              </a:xfrm>
              <a:prstGeom prst="triangle">
                <a:avLst>
                  <a:gd name="adj" fmla="val 50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7" name="AutoShape 41"/>
              <p:cNvSpPr>
                <a:spLocks noChangeAspect="1" noChangeArrowheads="1"/>
              </p:cNvSpPr>
              <p:nvPr/>
            </p:nvSpPr>
            <p:spPr bwMode="auto">
              <a:xfrm flipV="1">
                <a:off x="3192" y="1649"/>
                <a:ext cx="69" cy="69"/>
              </a:xfrm>
              <a:prstGeom prst="triangle">
                <a:avLst>
                  <a:gd name="adj" fmla="val 50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8" name="Oval 42"/>
              <p:cNvSpPr>
                <a:spLocks noChangeAspect="1" noChangeArrowheads="1"/>
              </p:cNvSpPr>
              <p:nvPr/>
            </p:nvSpPr>
            <p:spPr bwMode="auto">
              <a:xfrm flipV="1">
                <a:off x="3629" y="1312"/>
                <a:ext cx="69" cy="69"/>
              </a:xfrm>
              <a:prstGeom prst="ellipse">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9" name="Oval 43"/>
              <p:cNvSpPr>
                <a:spLocks noChangeAspect="1" noChangeArrowheads="1"/>
              </p:cNvSpPr>
              <p:nvPr/>
            </p:nvSpPr>
            <p:spPr bwMode="auto">
              <a:xfrm flipV="1">
                <a:off x="3808" y="1391"/>
                <a:ext cx="69" cy="69"/>
              </a:xfrm>
              <a:prstGeom prst="ellipse">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0" name="Oval 44"/>
              <p:cNvSpPr>
                <a:spLocks noChangeAspect="1" noChangeArrowheads="1"/>
              </p:cNvSpPr>
              <p:nvPr/>
            </p:nvSpPr>
            <p:spPr bwMode="auto">
              <a:xfrm flipV="1">
                <a:off x="3629" y="1458"/>
                <a:ext cx="69" cy="69"/>
              </a:xfrm>
              <a:prstGeom prst="ellipse">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8200" name="Rectangle 90"/>
            <p:cNvSpPr>
              <a:spLocks noChangeArrowheads="1"/>
            </p:cNvSpPr>
            <p:nvPr/>
          </p:nvSpPr>
          <p:spPr bwMode="auto">
            <a:xfrm>
              <a:off x="3413" y="1920"/>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a:latin typeface="Times New Roman" pitchFamily="18" charset="0"/>
                  <a:cs typeface="Times New Roman" pitchFamily="18" charset="0"/>
                </a:rPr>
                <a:t>Six Clusters</a:t>
              </a:r>
              <a:r>
                <a:rPr lang="en-US" altLang="en-US" sz="1600">
                  <a:latin typeface="Times New Roman" pitchFamily="18" charset="0"/>
                </a:rPr>
                <a:t> </a:t>
              </a:r>
            </a:p>
          </p:txBody>
        </p:sp>
      </p:grpSp>
    </p:spTree>
    <p:extLst>
      <p:ext uri="{BB962C8B-B14F-4D97-AF65-F5344CB8AC3E}">
        <p14:creationId xmlns:p14="http://schemas.microsoft.com/office/powerpoint/2010/main" val="2414897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71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71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7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2133600" y="2667000"/>
            <a:ext cx="8223250" cy="685800"/>
          </a:xfrm>
          <a:noFill/>
        </p:spPr>
        <p:txBody>
          <a:bodyPr vert="horz" lIns="92075" tIns="46038" rIns="92075" bIns="46038" rtlCol="0">
            <a:normAutofit fontScale="92500" lnSpcReduction="10000"/>
          </a:bodyPr>
          <a:lstStyle/>
          <a:p>
            <a:pPr marL="0" indent="0" algn="ctr">
              <a:lnSpc>
                <a:spcPct val="120000"/>
              </a:lnSpc>
              <a:buSzPct val="90000"/>
              <a:buNone/>
            </a:pPr>
            <a:r>
              <a:rPr lang="en-US" altLang="en-US" sz="4000" b="1" dirty="0">
                <a:solidFill>
                  <a:srgbClr val="002060"/>
                </a:solidFill>
                <a:latin typeface="+mj-lt"/>
              </a:rPr>
              <a:t>TYPES OF DATA IN CLUSTER ANALYSIS</a:t>
            </a:r>
          </a:p>
        </p:txBody>
      </p:sp>
    </p:spTree>
    <p:extLst>
      <p:ext uri="{BB962C8B-B14F-4D97-AF65-F5344CB8AC3E}">
        <p14:creationId xmlns:p14="http://schemas.microsoft.com/office/powerpoint/2010/main" val="3639279246"/>
      </p:ext>
    </p:extLst>
  </p:cSld>
  <p:clrMapOvr>
    <a:masterClrMapping/>
  </p:clrMapOvr>
  <p:transition spd="slow"/>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3964</TotalTime>
  <Words>2712</Words>
  <Application>Microsoft Office PowerPoint</Application>
  <PresentationFormat>Widescreen</PresentationFormat>
  <Paragraphs>342</Paragraphs>
  <Slides>41</Slides>
  <Notes>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41</vt:i4>
      </vt:variant>
    </vt:vector>
  </HeadingPairs>
  <TitlesOfParts>
    <vt:vector size="57" baseType="lpstr">
      <vt:lpstr>Arial</vt:lpstr>
      <vt:lpstr>Bookman Old Style</vt:lpstr>
      <vt:lpstr>Calibri</vt:lpstr>
      <vt:lpstr>Calibri Light</vt:lpstr>
      <vt:lpstr>Helvetica-Bold</vt:lpstr>
      <vt:lpstr>LiberationSerif</vt:lpstr>
      <vt:lpstr>Playfair Display</vt:lpstr>
      <vt:lpstr>Symbol</vt:lpstr>
      <vt:lpstr>Tahoma</vt:lpstr>
      <vt:lpstr>Times New Roman</vt:lpstr>
      <vt:lpstr>Trebuchet MS</vt:lpstr>
      <vt:lpstr>Wingdings</vt:lpstr>
      <vt:lpstr>1_Office Theme</vt:lpstr>
      <vt:lpstr>Equation</vt:lpstr>
      <vt:lpstr>Document</vt:lpstr>
      <vt:lpstr>VISIO</vt:lpstr>
      <vt:lpstr>PowerPoint Presentation</vt:lpstr>
      <vt:lpstr> Unit 5  </vt:lpstr>
      <vt:lpstr>PowerPoint Presentation</vt:lpstr>
      <vt:lpstr>PowerPoint Presentation</vt:lpstr>
      <vt:lpstr>What is Cluster Analysis?</vt:lpstr>
      <vt:lpstr>What is Cluster Analysis?</vt:lpstr>
      <vt:lpstr>Quality: What Is Good Clustering?</vt:lpstr>
      <vt:lpstr>Notion of a Cluster can be Ambiguous</vt:lpstr>
      <vt:lpstr>PowerPoint Presentation</vt:lpstr>
      <vt:lpstr>Similarity and Dissimilarity</vt:lpstr>
      <vt:lpstr>Data Structures</vt:lpstr>
      <vt:lpstr>Type of data in clustering analysis</vt:lpstr>
      <vt:lpstr>Interval-valued variables</vt:lpstr>
      <vt:lpstr>Interval-valued variables</vt:lpstr>
      <vt:lpstr>Similarity and Dissimilarity Between Objects</vt:lpstr>
      <vt:lpstr>Binary Variables</vt:lpstr>
      <vt:lpstr>Dissimilarity between Binary Variables</vt:lpstr>
      <vt:lpstr>Comment on the Result</vt:lpstr>
      <vt:lpstr>Nominal Variables</vt:lpstr>
      <vt:lpstr>Ordinal Variables</vt:lpstr>
      <vt:lpstr>Variables of Mixed Types</vt:lpstr>
      <vt:lpstr>Different types of clustering – Hierarchical and Partitioning</vt:lpstr>
      <vt:lpstr>Different types of clustering – Hierarchical and Partitioning</vt:lpstr>
      <vt:lpstr>Different types of clustering – Exclusive versus Overlapping versus Fuzzy</vt:lpstr>
      <vt:lpstr>Different types of clustering – Complete versus Partial </vt:lpstr>
      <vt:lpstr>Types of clusters</vt:lpstr>
      <vt:lpstr>Types of Clusters</vt:lpstr>
      <vt:lpstr>Types of Clusters: Well-Separated</vt:lpstr>
      <vt:lpstr>Types of Clusters: Center-Based</vt:lpstr>
      <vt:lpstr>Types of Clusters: Contiguity-Based</vt:lpstr>
      <vt:lpstr>Types of Clusters: Density-Based</vt:lpstr>
      <vt:lpstr>Types of Clusters: Conceptual Clusters</vt:lpstr>
      <vt:lpstr>Types of Clusters: Objective Function</vt:lpstr>
      <vt:lpstr>Types of Clusters: Objective Function …</vt:lpstr>
      <vt:lpstr>Considerations for Cluster Analysis</vt:lpstr>
      <vt:lpstr>Requirements and Challenges</vt:lpstr>
      <vt:lpstr>Major Clustering Approaches (I)</vt:lpstr>
      <vt:lpstr>Major Clustering Approaches (II)</vt:lpstr>
      <vt:lpstr>Partitional Clustering</vt:lpstr>
      <vt:lpstr>Hierarchical Clustering</vt:lpstr>
      <vt:lpstr>Density based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 EDUCATION</dc:title>
  <dc:creator>svm</dc:creator>
  <cp:lastModifiedBy>viswavardhanreddy karna</cp:lastModifiedBy>
  <cp:revision>112</cp:revision>
  <dcterms:created xsi:type="dcterms:W3CDTF">2020-01-17T04:33:43Z</dcterms:created>
  <dcterms:modified xsi:type="dcterms:W3CDTF">2024-08-04T06:52:29Z</dcterms:modified>
</cp:coreProperties>
</file>