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7" r:id="rId90"/>
    <p:sldId id="348" r:id="rId91"/>
    <p:sldId id="349" r:id="rId92"/>
    <p:sldId id="350" r:id="rId93"/>
    <p:sldId id="351" r:id="rId94"/>
    <p:sldId id="352" r:id="rId95"/>
    <p:sldId id="353" r:id="rId96"/>
    <p:sldId id="354" r:id="rId97"/>
  </p:sldIdLst>
  <p:sldSz cx="12192000" cy="6858000"/>
  <p:notesSz cx="6858000" cy="9144000"/>
  <p:embeddedFontLst>
    <p:embeddedFont>
      <p:font typeface="Calibri" panose="020F0502020204030204" pitchFamily="34"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0" roundtripDataSignature="AMtx7min5aTCqDEiSpv02Eaj1hqGWaPN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6451C0-AA72-4C19-8A1A-820CA89263B9}">
  <a:tblStyle styleId="{056451C0-AA72-4C19-8A1A-820CA89263B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48" y="20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4.fntdata"/><Relationship Id="rId110"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2.fntdata"/><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1.fntdata"/><Relationship Id="rId10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5540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776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82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3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71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45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26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701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69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011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599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28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115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98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379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87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238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097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818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060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9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176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29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398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146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3917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545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689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7534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825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020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3368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61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09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003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832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228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515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2873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791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4209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4409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6078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3709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28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676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5611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525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810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6" name="Google Shape;73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0003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9082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14163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706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3675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8284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420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7036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8" name="Google Shape;80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1723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234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6785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9265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1107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9" name="Google Shape;84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68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6964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9" name="Google Shape;87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871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22567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35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3296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9" name="Google Shape;909;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7722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9239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0" name="Google Shape;92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552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0884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1138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7648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0" name="Google Shape;940;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6033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7" name="Google Shape;947;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2955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3" name="Google Shape;953;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extLst>
      <p:ext uri="{BB962C8B-B14F-4D97-AF65-F5344CB8AC3E}">
        <p14:creationId xmlns:p14="http://schemas.microsoft.com/office/powerpoint/2010/main" val="18853422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9699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5044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5134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1595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11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6978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953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9" name="Google Shape;989;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8092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4" name="Google Shape;994;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9820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8057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0358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6" name="Google Shape;1026;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6073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6609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2" name="Google Shape;1032;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1643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8" name="Google Shape;1038;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39551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4" name="Google Shape;1044;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601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0" name="Google Shape;1050;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842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6" name="Google Shape;1056;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498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1" name="Google Shape;1061;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6509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7" name="Google Shape;1067;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617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0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10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98989"/>
                </a:solidFill>
                <a:latin typeface="Calibri"/>
                <a:ea typeface="Calibri"/>
                <a:cs typeface="Calibri"/>
                <a:sym typeface="Calibri"/>
              </a:defRPr>
            </a:lvl1pPr>
            <a:lvl2pPr marL="0" marR="0" lvl="1" indent="0" algn="r">
              <a:spcBef>
                <a:spcPts val="0"/>
              </a:spcBef>
              <a:buNone/>
              <a:defRPr sz="1200" b="0" i="0" u="none" strike="noStrike" cap="none">
                <a:solidFill>
                  <a:srgbClr val="898989"/>
                </a:solidFill>
                <a:latin typeface="Calibri"/>
                <a:ea typeface="Calibri"/>
                <a:cs typeface="Calibri"/>
                <a:sym typeface="Calibri"/>
              </a:defRPr>
            </a:lvl2pPr>
            <a:lvl3pPr marL="0" marR="0" lvl="2" indent="0" algn="r">
              <a:spcBef>
                <a:spcPts val="0"/>
              </a:spcBef>
              <a:buNone/>
              <a:defRPr sz="1200" b="0" i="0" u="none" strike="noStrike" cap="none">
                <a:solidFill>
                  <a:srgbClr val="898989"/>
                </a:solidFill>
                <a:latin typeface="Calibri"/>
                <a:ea typeface="Calibri"/>
                <a:cs typeface="Calibri"/>
                <a:sym typeface="Calibri"/>
              </a:defRPr>
            </a:lvl3pPr>
            <a:lvl4pPr marL="0" marR="0" lvl="3" indent="0" algn="r">
              <a:spcBef>
                <a:spcPts val="0"/>
              </a:spcBef>
              <a:buNone/>
              <a:defRPr sz="1200" b="0" i="0" u="none" strike="noStrike" cap="none">
                <a:solidFill>
                  <a:srgbClr val="898989"/>
                </a:solidFill>
                <a:latin typeface="Calibri"/>
                <a:ea typeface="Calibri"/>
                <a:cs typeface="Calibri"/>
                <a:sym typeface="Calibri"/>
              </a:defRPr>
            </a:lvl4pPr>
            <a:lvl5pPr marL="0" marR="0" lvl="4" indent="0" algn="r">
              <a:spcBef>
                <a:spcPts val="0"/>
              </a:spcBef>
              <a:buNone/>
              <a:defRPr sz="1200" b="0" i="0" u="none" strike="noStrike" cap="none">
                <a:solidFill>
                  <a:srgbClr val="898989"/>
                </a:solidFill>
                <a:latin typeface="Calibri"/>
                <a:ea typeface="Calibri"/>
                <a:cs typeface="Calibri"/>
                <a:sym typeface="Calibri"/>
              </a:defRPr>
            </a:lvl5pPr>
            <a:lvl6pPr marL="0" marR="0" lvl="5" indent="0" algn="r">
              <a:spcBef>
                <a:spcPts val="0"/>
              </a:spcBef>
              <a:buNone/>
              <a:defRPr sz="1200" b="0" i="0" u="none" strike="noStrike" cap="none">
                <a:solidFill>
                  <a:srgbClr val="898989"/>
                </a:solidFill>
                <a:latin typeface="Calibri"/>
                <a:ea typeface="Calibri"/>
                <a:cs typeface="Calibri"/>
                <a:sym typeface="Calibri"/>
              </a:defRPr>
            </a:lvl6pPr>
            <a:lvl7pPr marL="0" marR="0" lvl="6" indent="0" algn="r">
              <a:spcBef>
                <a:spcPts val="0"/>
              </a:spcBef>
              <a:buNone/>
              <a:defRPr sz="1200" b="0" i="0" u="none" strike="noStrike" cap="none">
                <a:solidFill>
                  <a:srgbClr val="898989"/>
                </a:solidFill>
                <a:latin typeface="Calibri"/>
                <a:ea typeface="Calibri"/>
                <a:cs typeface="Calibri"/>
                <a:sym typeface="Calibri"/>
              </a:defRPr>
            </a:lvl7pPr>
            <a:lvl8pPr marL="0" marR="0" lvl="7" indent="0" algn="r">
              <a:spcBef>
                <a:spcPts val="0"/>
              </a:spcBef>
              <a:buNone/>
              <a:defRPr sz="1200" b="0" i="0" u="none" strike="noStrike" cap="none">
                <a:solidFill>
                  <a:srgbClr val="898989"/>
                </a:solidFill>
                <a:latin typeface="Calibri"/>
                <a:ea typeface="Calibri"/>
                <a:cs typeface="Calibri"/>
                <a:sym typeface="Calibri"/>
              </a:defRPr>
            </a:lvl8pPr>
            <a:lvl9pPr marL="0" marR="0" lvl="8" indent="0" algn="r">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8" name="Google Shape;78;p1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4" name="Google Shape;84;p1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88"/>
        <p:cNvGrpSpPr/>
        <p:nvPr/>
      </p:nvGrpSpPr>
      <p:grpSpPr>
        <a:xfrm>
          <a:off x="0" y="0"/>
          <a:ext cx="0" cy="0"/>
          <a:chOff x="0" y="0"/>
          <a:chExt cx="0" cy="0"/>
        </a:xfrm>
      </p:grpSpPr>
      <p:sp>
        <p:nvSpPr>
          <p:cNvPr id="89" name="Google Shape;89;p112"/>
          <p:cNvSpPr txBox="1">
            <a:spLocks noGrp="1"/>
          </p:cNvSpPr>
          <p:nvPr>
            <p:ph type="sldNum" idx="12"/>
          </p:nvPr>
        </p:nvSpPr>
        <p:spPr>
          <a:xfrm>
            <a:off x="0" y="0"/>
            <a:ext cx="0" cy="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0"/>
        <p:cNvGrpSpPr/>
        <p:nvPr/>
      </p:nvGrpSpPr>
      <p:grpSpPr>
        <a:xfrm>
          <a:off x="0" y="0"/>
          <a:ext cx="0" cy="0"/>
          <a:chOff x="0" y="0"/>
          <a:chExt cx="0" cy="0"/>
        </a:xfrm>
      </p:grpSpPr>
      <p:sp>
        <p:nvSpPr>
          <p:cNvPr id="91" name="Google Shape;91;p113"/>
          <p:cNvSpPr txBox="1">
            <a:spLocks noGrp="1"/>
          </p:cNvSpPr>
          <p:nvPr>
            <p:ph type="ctrTitle"/>
          </p:nvPr>
        </p:nvSpPr>
        <p:spPr>
          <a:xfrm>
            <a:off x="95261" y="2356741"/>
            <a:ext cx="6430160" cy="4825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10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98989"/>
                </a:solidFill>
                <a:latin typeface="Calibri"/>
                <a:ea typeface="Calibri"/>
                <a:cs typeface="Calibri"/>
                <a:sym typeface="Calibri"/>
              </a:defRPr>
            </a:lvl1pPr>
            <a:lvl2pPr marL="0" marR="0" lvl="1" indent="0" algn="r">
              <a:spcBef>
                <a:spcPts val="0"/>
              </a:spcBef>
              <a:buNone/>
              <a:defRPr sz="1200" b="0" i="0" u="none" strike="noStrike" cap="none">
                <a:solidFill>
                  <a:srgbClr val="898989"/>
                </a:solidFill>
                <a:latin typeface="Calibri"/>
                <a:ea typeface="Calibri"/>
                <a:cs typeface="Calibri"/>
                <a:sym typeface="Calibri"/>
              </a:defRPr>
            </a:lvl2pPr>
            <a:lvl3pPr marL="0" marR="0" lvl="2" indent="0" algn="r">
              <a:spcBef>
                <a:spcPts val="0"/>
              </a:spcBef>
              <a:buNone/>
              <a:defRPr sz="1200" b="0" i="0" u="none" strike="noStrike" cap="none">
                <a:solidFill>
                  <a:srgbClr val="898989"/>
                </a:solidFill>
                <a:latin typeface="Calibri"/>
                <a:ea typeface="Calibri"/>
                <a:cs typeface="Calibri"/>
                <a:sym typeface="Calibri"/>
              </a:defRPr>
            </a:lvl3pPr>
            <a:lvl4pPr marL="0" marR="0" lvl="3" indent="0" algn="r">
              <a:spcBef>
                <a:spcPts val="0"/>
              </a:spcBef>
              <a:buNone/>
              <a:defRPr sz="1200" b="0" i="0" u="none" strike="noStrike" cap="none">
                <a:solidFill>
                  <a:srgbClr val="898989"/>
                </a:solidFill>
                <a:latin typeface="Calibri"/>
                <a:ea typeface="Calibri"/>
                <a:cs typeface="Calibri"/>
                <a:sym typeface="Calibri"/>
              </a:defRPr>
            </a:lvl4pPr>
            <a:lvl5pPr marL="0" marR="0" lvl="4" indent="0" algn="r">
              <a:spcBef>
                <a:spcPts val="0"/>
              </a:spcBef>
              <a:buNone/>
              <a:defRPr sz="1200" b="0" i="0" u="none" strike="noStrike" cap="none">
                <a:solidFill>
                  <a:srgbClr val="898989"/>
                </a:solidFill>
                <a:latin typeface="Calibri"/>
                <a:ea typeface="Calibri"/>
                <a:cs typeface="Calibri"/>
                <a:sym typeface="Calibri"/>
              </a:defRPr>
            </a:lvl5pPr>
            <a:lvl6pPr marL="0" marR="0" lvl="5" indent="0" algn="r">
              <a:spcBef>
                <a:spcPts val="0"/>
              </a:spcBef>
              <a:buNone/>
              <a:defRPr sz="1200" b="0" i="0" u="none" strike="noStrike" cap="none">
                <a:solidFill>
                  <a:srgbClr val="898989"/>
                </a:solidFill>
                <a:latin typeface="Calibri"/>
                <a:ea typeface="Calibri"/>
                <a:cs typeface="Calibri"/>
                <a:sym typeface="Calibri"/>
              </a:defRPr>
            </a:lvl6pPr>
            <a:lvl7pPr marL="0" marR="0" lvl="6" indent="0" algn="r">
              <a:spcBef>
                <a:spcPts val="0"/>
              </a:spcBef>
              <a:buNone/>
              <a:defRPr sz="1200" b="0" i="0" u="none" strike="noStrike" cap="none">
                <a:solidFill>
                  <a:srgbClr val="898989"/>
                </a:solidFill>
                <a:latin typeface="Calibri"/>
                <a:ea typeface="Calibri"/>
                <a:cs typeface="Calibri"/>
                <a:sym typeface="Calibri"/>
              </a:defRPr>
            </a:lvl7pPr>
            <a:lvl8pPr marL="0" marR="0" lvl="7" indent="0" algn="r">
              <a:spcBef>
                <a:spcPts val="0"/>
              </a:spcBef>
              <a:buNone/>
              <a:defRPr sz="1200" b="0" i="0" u="none" strike="noStrike" cap="none">
                <a:solidFill>
                  <a:srgbClr val="898989"/>
                </a:solidFill>
                <a:latin typeface="Calibri"/>
                <a:ea typeface="Calibri"/>
                <a:cs typeface="Calibri"/>
                <a:sym typeface="Calibri"/>
              </a:defRPr>
            </a:lvl8pPr>
            <a:lvl9pPr marL="0" marR="0" lvl="8" indent="0" algn="r">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98989"/>
                </a:solidFill>
                <a:latin typeface="Calibri"/>
                <a:ea typeface="Calibri"/>
                <a:cs typeface="Calibri"/>
                <a:sym typeface="Calibri"/>
              </a:defRPr>
            </a:lvl1pPr>
            <a:lvl2pPr marL="0" marR="0" lvl="1" indent="0" algn="r">
              <a:spcBef>
                <a:spcPts val="0"/>
              </a:spcBef>
              <a:buNone/>
              <a:defRPr sz="1200" b="0" i="0" u="none" strike="noStrike" cap="none">
                <a:solidFill>
                  <a:srgbClr val="898989"/>
                </a:solidFill>
                <a:latin typeface="Calibri"/>
                <a:ea typeface="Calibri"/>
                <a:cs typeface="Calibri"/>
                <a:sym typeface="Calibri"/>
              </a:defRPr>
            </a:lvl2pPr>
            <a:lvl3pPr marL="0" marR="0" lvl="2" indent="0" algn="r">
              <a:spcBef>
                <a:spcPts val="0"/>
              </a:spcBef>
              <a:buNone/>
              <a:defRPr sz="1200" b="0" i="0" u="none" strike="noStrike" cap="none">
                <a:solidFill>
                  <a:srgbClr val="898989"/>
                </a:solidFill>
                <a:latin typeface="Calibri"/>
                <a:ea typeface="Calibri"/>
                <a:cs typeface="Calibri"/>
                <a:sym typeface="Calibri"/>
              </a:defRPr>
            </a:lvl3pPr>
            <a:lvl4pPr marL="0" marR="0" lvl="3" indent="0" algn="r">
              <a:spcBef>
                <a:spcPts val="0"/>
              </a:spcBef>
              <a:buNone/>
              <a:defRPr sz="1200" b="0" i="0" u="none" strike="noStrike" cap="none">
                <a:solidFill>
                  <a:srgbClr val="898989"/>
                </a:solidFill>
                <a:latin typeface="Calibri"/>
                <a:ea typeface="Calibri"/>
                <a:cs typeface="Calibri"/>
                <a:sym typeface="Calibri"/>
              </a:defRPr>
            </a:lvl4pPr>
            <a:lvl5pPr marL="0" marR="0" lvl="4" indent="0" algn="r">
              <a:spcBef>
                <a:spcPts val="0"/>
              </a:spcBef>
              <a:buNone/>
              <a:defRPr sz="1200" b="0" i="0" u="none" strike="noStrike" cap="none">
                <a:solidFill>
                  <a:srgbClr val="898989"/>
                </a:solidFill>
                <a:latin typeface="Calibri"/>
                <a:ea typeface="Calibri"/>
                <a:cs typeface="Calibri"/>
                <a:sym typeface="Calibri"/>
              </a:defRPr>
            </a:lvl5pPr>
            <a:lvl6pPr marL="0" marR="0" lvl="5" indent="0" algn="r">
              <a:spcBef>
                <a:spcPts val="0"/>
              </a:spcBef>
              <a:buNone/>
              <a:defRPr sz="1200" b="0" i="0" u="none" strike="noStrike" cap="none">
                <a:solidFill>
                  <a:srgbClr val="898989"/>
                </a:solidFill>
                <a:latin typeface="Calibri"/>
                <a:ea typeface="Calibri"/>
                <a:cs typeface="Calibri"/>
                <a:sym typeface="Calibri"/>
              </a:defRPr>
            </a:lvl6pPr>
            <a:lvl7pPr marL="0" marR="0" lvl="6" indent="0" algn="r">
              <a:spcBef>
                <a:spcPts val="0"/>
              </a:spcBef>
              <a:buNone/>
              <a:defRPr sz="1200" b="0" i="0" u="none" strike="noStrike" cap="none">
                <a:solidFill>
                  <a:srgbClr val="898989"/>
                </a:solidFill>
                <a:latin typeface="Calibri"/>
                <a:ea typeface="Calibri"/>
                <a:cs typeface="Calibri"/>
                <a:sym typeface="Calibri"/>
              </a:defRPr>
            </a:lvl7pPr>
            <a:lvl8pPr marL="0" marR="0" lvl="7" indent="0" algn="r">
              <a:spcBef>
                <a:spcPts val="0"/>
              </a:spcBef>
              <a:buNone/>
              <a:defRPr sz="1200" b="0" i="0" u="none" strike="noStrike" cap="none">
                <a:solidFill>
                  <a:srgbClr val="898989"/>
                </a:solidFill>
                <a:latin typeface="Calibri"/>
                <a:ea typeface="Calibri"/>
                <a:cs typeface="Calibri"/>
                <a:sym typeface="Calibri"/>
              </a:defRPr>
            </a:lvl8pPr>
            <a:lvl9pPr marL="0" marR="0" lvl="8" indent="0" algn="r">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0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10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0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3" name="Google Shape;43;p10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0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0" name="Google Shape;50;p10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0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0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0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0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10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0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1" name="Google Shape;71;p109"/>
          <p:cNvSpPr>
            <a:spLocks noGrp="1"/>
          </p:cNvSpPr>
          <p:nvPr>
            <p:ph type="pic" idx="2"/>
          </p:nvPr>
        </p:nvSpPr>
        <p:spPr>
          <a:xfrm>
            <a:off x="5183188" y="987425"/>
            <a:ext cx="6172200" cy="4873625"/>
          </a:xfrm>
          <a:prstGeom prst="rect">
            <a:avLst/>
          </a:prstGeom>
          <a:noFill/>
          <a:ln>
            <a:noFill/>
          </a:ln>
        </p:spPr>
      </p:sp>
      <p:sp>
        <p:nvSpPr>
          <p:cNvPr id="72" name="Google Shape;72;p10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98989"/>
                </a:solidFill>
                <a:latin typeface="Calibri"/>
                <a:ea typeface="Calibri"/>
                <a:cs typeface="Calibri"/>
                <a:sym typeface="Calibri"/>
              </a:defRPr>
            </a:lvl1pPr>
            <a:lvl2pPr marL="0" marR="0" lvl="1" indent="0" algn="r">
              <a:spcBef>
                <a:spcPts val="0"/>
              </a:spcBef>
              <a:buNone/>
              <a:defRPr sz="1200">
                <a:solidFill>
                  <a:srgbClr val="898989"/>
                </a:solidFill>
                <a:latin typeface="Calibri"/>
                <a:ea typeface="Calibri"/>
                <a:cs typeface="Calibri"/>
                <a:sym typeface="Calibri"/>
              </a:defRPr>
            </a:lvl2pPr>
            <a:lvl3pPr marL="0" marR="0" lvl="2" indent="0" algn="r">
              <a:spcBef>
                <a:spcPts val="0"/>
              </a:spcBef>
              <a:buNone/>
              <a:defRPr sz="1200">
                <a:solidFill>
                  <a:srgbClr val="898989"/>
                </a:solidFill>
                <a:latin typeface="Calibri"/>
                <a:ea typeface="Calibri"/>
                <a:cs typeface="Calibri"/>
                <a:sym typeface="Calibri"/>
              </a:defRPr>
            </a:lvl3pPr>
            <a:lvl4pPr marL="0" marR="0" lvl="3" indent="0" algn="r">
              <a:spcBef>
                <a:spcPts val="0"/>
              </a:spcBef>
              <a:buNone/>
              <a:defRPr sz="1200">
                <a:solidFill>
                  <a:srgbClr val="898989"/>
                </a:solidFill>
                <a:latin typeface="Calibri"/>
                <a:ea typeface="Calibri"/>
                <a:cs typeface="Calibri"/>
                <a:sym typeface="Calibri"/>
              </a:defRPr>
            </a:lvl4pPr>
            <a:lvl5pPr marL="0" marR="0" lvl="4" indent="0" algn="r">
              <a:spcBef>
                <a:spcPts val="0"/>
              </a:spcBef>
              <a:buNone/>
              <a:defRPr sz="1200">
                <a:solidFill>
                  <a:srgbClr val="898989"/>
                </a:solidFill>
                <a:latin typeface="Calibri"/>
                <a:ea typeface="Calibri"/>
                <a:cs typeface="Calibri"/>
                <a:sym typeface="Calibri"/>
              </a:defRPr>
            </a:lvl5pPr>
            <a:lvl6pPr marL="0" marR="0" lvl="5" indent="0" algn="r">
              <a:spcBef>
                <a:spcPts val="0"/>
              </a:spcBef>
              <a:buNone/>
              <a:defRPr sz="1200">
                <a:solidFill>
                  <a:srgbClr val="898989"/>
                </a:solidFill>
                <a:latin typeface="Calibri"/>
                <a:ea typeface="Calibri"/>
                <a:cs typeface="Calibri"/>
                <a:sym typeface="Calibri"/>
              </a:defRPr>
            </a:lvl6pPr>
            <a:lvl7pPr marL="0" marR="0" lvl="6" indent="0" algn="r">
              <a:spcBef>
                <a:spcPts val="0"/>
              </a:spcBef>
              <a:buNone/>
              <a:defRPr sz="1200">
                <a:solidFill>
                  <a:srgbClr val="898989"/>
                </a:solidFill>
                <a:latin typeface="Calibri"/>
                <a:ea typeface="Calibri"/>
                <a:cs typeface="Calibri"/>
                <a:sym typeface="Calibri"/>
              </a:defRPr>
            </a:lvl7pPr>
            <a:lvl8pPr marL="0" marR="0" lvl="7" indent="0" algn="r">
              <a:spcBef>
                <a:spcPts val="0"/>
              </a:spcBef>
              <a:buNone/>
              <a:defRPr sz="1200">
                <a:solidFill>
                  <a:srgbClr val="898989"/>
                </a:solidFill>
                <a:latin typeface="Calibri"/>
                <a:ea typeface="Calibri"/>
                <a:cs typeface="Calibri"/>
                <a:sym typeface="Calibri"/>
              </a:defRPr>
            </a:lvl8pPr>
            <a:lvl9pPr marL="0" marR="0" lvl="8" indent="0" algn="r">
              <a:spcBef>
                <a:spcPts val="0"/>
              </a:spcBef>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0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00"/>
          <p:cNvSpPr/>
          <p:nvPr/>
        </p:nvSpPr>
        <p:spPr>
          <a:xfrm>
            <a:off x="0" y="-365760"/>
            <a:ext cx="12192000"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9" name="Picture 18" descr="D:\AI&amp;ML\New Logo-RVCE\Logo 2.png"/>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483569" y="-127000"/>
            <a:ext cx="1657350" cy="711200"/>
          </a:xfrm>
          <a:prstGeom prst="rect">
            <a:avLst/>
          </a:prstGeom>
          <a:noFill/>
          <a:ln>
            <a:noFill/>
          </a:ln>
        </p:spPr>
      </p:pic>
      <p:pic>
        <p:nvPicPr>
          <p:cNvPr id="20" name="Picture 19"/>
          <p:cNvPicPr/>
          <p:nvPr userDrawn="1"/>
        </p:nvPicPr>
        <p:blipFill>
          <a:blip r:embed="rId16" cstate="print">
            <a:extLst>
              <a:ext uri="{28A0092B-C50C-407E-A947-70E740481C1C}">
                <a14:useLocalDpi xmlns:a14="http://schemas.microsoft.com/office/drawing/2010/main" val="0"/>
              </a:ext>
            </a:extLst>
          </a:blip>
          <a:stretch>
            <a:fillRect/>
          </a:stretch>
        </p:blipFill>
        <p:spPr>
          <a:xfrm>
            <a:off x="10130557" y="-39136"/>
            <a:ext cx="1517650" cy="27305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94.png"/><Relationship Id="rId4" Type="http://schemas.openxmlformats.org/officeDocument/2006/relationships/image" Target="../media/image9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5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0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108.png"/><Relationship Id="rId4" Type="http://schemas.openxmlformats.org/officeDocument/2006/relationships/image" Target="../media/image10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112.png"/><Relationship Id="rId4" Type="http://schemas.openxmlformats.org/officeDocument/2006/relationships/image" Target="../media/image111.png"/></Relationships>
</file>

<file path=ppt/slides/_rels/slide65.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6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20.png"/></Relationships>
</file>

<file path=ppt/slides/_rels/slide6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68.xml"/><Relationship Id="rId1" Type="http://schemas.openxmlformats.org/officeDocument/2006/relationships/slideLayout" Target="../slideLayouts/slideLayout3.xml"/><Relationship Id="rId5" Type="http://schemas.openxmlformats.org/officeDocument/2006/relationships/image" Target="../media/image123.png"/><Relationship Id="rId4" Type="http://schemas.openxmlformats.org/officeDocument/2006/relationships/image" Target="../media/image12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4.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2171129" y="1301110"/>
            <a:ext cx="7868991" cy="3539390"/>
          </a:xfrm>
          <a:prstGeom prst="rect">
            <a:avLst/>
          </a:prstGeom>
          <a:noFill/>
          <a:ln>
            <a:noFill/>
          </a:ln>
        </p:spPr>
        <p:txBody>
          <a:bodyPr spcFirstLastPara="1" wrap="square" lIns="91425" tIns="45700" rIns="91425" bIns="45700" anchor="t" anchorCtr="0">
            <a:spAutoFit/>
          </a:bodyPr>
          <a:lstStyle/>
          <a:p>
            <a:pPr lvl="0" algn="ctr"/>
            <a:r>
              <a:rPr lang="en-US" sz="2800" b="1" dirty="0">
                <a:solidFill>
                  <a:srgbClr val="002060"/>
                </a:solidFill>
              </a:rPr>
              <a:t>Discrete Mathematical Structures And </a:t>
            </a:r>
            <a:r>
              <a:rPr lang="en-US" sz="2800" b="1" dirty="0" smtClean="0">
                <a:solidFill>
                  <a:srgbClr val="002060"/>
                </a:solidFill>
              </a:rPr>
              <a:t>Combinatorics(CS241AT)</a:t>
            </a:r>
          </a:p>
          <a:p>
            <a:pPr lvl="0" algn="ctr"/>
            <a:r>
              <a:rPr lang="en-US" sz="2800" b="0" i="0" u="none" strike="noStrike" cap="none" dirty="0" smtClean="0">
                <a:solidFill>
                  <a:srgbClr val="C00000"/>
                </a:solidFill>
                <a:latin typeface="Calibri"/>
                <a:ea typeface="Calibri"/>
                <a:cs typeface="Calibri"/>
                <a:sym typeface="Calibri"/>
              </a:rPr>
              <a:t>4</a:t>
            </a:r>
            <a:r>
              <a:rPr lang="en-US" sz="2800" b="0" i="0" u="none" strike="noStrike" cap="none" baseline="30000" dirty="0" smtClean="0">
                <a:solidFill>
                  <a:srgbClr val="C00000"/>
                </a:solidFill>
                <a:latin typeface="Calibri"/>
                <a:ea typeface="Calibri"/>
                <a:cs typeface="Calibri"/>
                <a:sym typeface="Calibri"/>
              </a:rPr>
              <a:t>th</a:t>
            </a:r>
            <a:r>
              <a:rPr lang="en-US" sz="2800" b="0" i="0" u="none" strike="noStrike" cap="none" dirty="0" smtClean="0">
                <a:solidFill>
                  <a:srgbClr val="C00000"/>
                </a:solidFill>
                <a:latin typeface="Calibri"/>
                <a:ea typeface="Calibri"/>
                <a:cs typeface="Calibri"/>
                <a:sym typeface="Calibri"/>
              </a:rPr>
              <a:t>   Semester</a:t>
            </a:r>
          </a:p>
          <a:p>
            <a:pPr lvl="0" algn="ctr"/>
            <a:r>
              <a:rPr lang="en-US" sz="2800" dirty="0" smtClean="0">
                <a:solidFill>
                  <a:srgbClr val="C00000"/>
                </a:solidFill>
                <a:latin typeface="Calibri"/>
                <a:cs typeface="Calibri"/>
                <a:sym typeface="Calibri"/>
              </a:rPr>
              <a:t>Department of AIML</a:t>
            </a:r>
            <a:endParaRPr dirty="0">
              <a:solidFill>
                <a:srgbClr val="C00000"/>
              </a:solidFill>
            </a:endParaRPr>
          </a:p>
          <a:p>
            <a:pPr marL="0" marR="0" lvl="0" indent="0" algn="ctr" rtl="0">
              <a:spcBef>
                <a:spcPts val="0"/>
              </a:spcBef>
              <a:spcAft>
                <a:spcPts val="0"/>
              </a:spcAft>
              <a:buNone/>
            </a:pPr>
            <a:endParaRPr lang="en-US" dirty="0">
              <a:solidFill>
                <a:srgbClr val="C00000"/>
              </a:solidFill>
            </a:endParaRPr>
          </a:p>
          <a:p>
            <a:pPr marL="0" marR="0" lvl="0" indent="0" algn="ctr" rtl="0">
              <a:spcBef>
                <a:spcPts val="0"/>
              </a:spcBef>
              <a:spcAft>
                <a:spcPts val="0"/>
              </a:spcAft>
              <a:buNone/>
            </a:pPr>
            <a:endParaRPr dirty="0">
              <a:solidFill>
                <a:srgbClr val="C00000"/>
              </a:solidFill>
            </a:endParaRPr>
          </a:p>
          <a:p>
            <a:pPr marL="0" marR="0" lvl="0" indent="0" algn="ctr" rtl="0">
              <a:spcBef>
                <a:spcPts val="0"/>
              </a:spcBef>
              <a:spcAft>
                <a:spcPts val="0"/>
              </a:spcAft>
              <a:buNone/>
            </a:pPr>
            <a:r>
              <a:rPr lang="en-US" sz="2800" b="0" i="0" u="none" strike="noStrike" cap="none" dirty="0">
                <a:solidFill>
                  <a:srgbClr val="C00000"/>
                </a:solidFill>
                <a:latin typeface="Calibri"/>
                <a:ea typeface="Calibri"/>
                <a:cs typeface="Calibri"/>
                <a:sym typeface="Calibri"/>
              </a:rPr>
              <a:t>Faculty: </a:t>
            </a:r>
            <a:r>
              <a:rPr lang="en-US" sz="2800" b="0" i="0" u="none" strike="noStrike" cap="none" dirty="0" smtClean="0">
                <a:solidFill>
                  <a:srgbClr val="C00000"/>
                </a:solidFill>
                <a:latin typeface="Calibri"/>
                <a:ea typeface="Calibri"/>
                <a:cs typeface="Calibri"/>
                <a:sym typeface="Calibri"/>
              </a:rPr>
              <a:t>Dr.Vijayalakshmi.M.N</a:t>
            </a:r>
            <a:endParaRPr sz="2800" b="0" i="0" u="none" strike="noStrike" cap="none" dirty="0">
              <a:solidFill>
                <a:srgbClr val="C00000"/>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C00000"/>
                </a:solidFill>
                <a:latin typeface="Calibri"/>
                <a:ea typeface="Calibri"/>
                <a:cs typeface="Calibri"/>
                <a:sym typeface="Calibri"/>
              </a:rPr>
              <a:t>UNIT-2</a:t>
            </a:r>
            <a:endParaRPr sz="2800" b="0" i="0" u="none" strike="noStrike" cap="none" dirty="0">
              <a:solidFill>
                <a:srgbClr val="C00000"/>
              </a:solidFill>
              <a:latin typeface="Calibri"/>
              <a:ea typeface="Calibri"/>
              <a:cs typeface="Calibri"/>
              <a:sym typeface="Calibri"/>
            </a:endParaRPr>
          </a:p>
          <a:p>
            <a:pPr marL="0" marR="0" lvl="0" indent="0" algn="ctr" rtl="0">
              <a:spcBef>
                <a:spcPts val="0"/>
              </a:spcBef>
              <a:spcAft>
                <a:spcPts val="0"/>
              </a:spcAft>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p:nvPr/>
        </p:nvSpPr>
        <p:spPr>
          <a:xfrm>
            <a:off x="1828800" y="44836"/>
            <a:ext cx="7888406" cy="705321"/>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 </a:t>
            </a:r>
            <a:r>
              <a:rPr lang="en-US" sz="4000" dirty="0" smtClean="0">
                <a:solidFill>
                  <a:schemeClr val="dk1"/>
                </a:solidFill>
                <a:latin typeface="Times New Roman"/>
                <a:ea typeface="Times New Roman"/>
                <a:cs typeface="Times New Roman"/>
                <a:sym typeface="Times New Roman"/>
              </a:rPr>
              <a:t>    </a:t>
            </a:r>
            <a:r>
              <a:rPr lang="en-US" sz="4000" dirty="0" smtClean="0">
                <a:solidFill>
                  <a:schemeClr val="dk1"/>
                </a:solidFill>
                <a:latin typeface="Times New Roman"/>
                <a:ea typeface="Times New Roman"/>
                <a:cs typeface="Times New Roman"/>
                <a:sym typeface="Times New Roman"/>
              </a:rPr>
              <a:t>Basic </a:t>
            </a:r>
            <a:r>
              <a:rPr lang="en-US" sz="4000" dirty="0">
                <a:solidFill>
                  <a:schemeClr val="dk1"/>
                </a:solidFill>
                <a:latin typeface="Times New Roman"/>
                <a:ea typeface="Times New Roman"/>
                <a:cs typeface="Times New Roman"/>
                <a:sym typeface="Times New Roman"/>
              </a:rPr>
              <a:t>connectives and truth tables</a:t>
            </a:r>
            <a:endParaRPr sz="1200" dirty="0"/>
          </a:p>
        </p:txBody>
      </p:sp>
      <p:sp>
        <p:nvSpPr>
          <p:cNvPr id="183" name="Google Shape;183;p10"/>
          <p:cNvSpPr/>
          <p:nvPr/>
        </p:nvSpPr>
        <p:spPr>
          <a:xfrm>
            <a:off x="2330496" y="1342073"/>
            <a:ext cx="178978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argument:</a:t>
            </a:r>
            <a:endParaRPr/>
          </a:p>
        </p:txBody>
      </p:sp>
      <p:pic>
        <p:nvPicPr>
          <p:cNvPr id="184" name="Google Shape;184;p10"/>
          <p:cNvPicPr preferRelativeResize="0"/>
          <p:nvPr/>
        </p:nvPicPr>
        <p:blipFill rotWithShape="1">
          <a:blip r:embed="rId3">
            <a:alphaModFix/>
          </a:blip>
          <a:srcRect/>
          <a:stretch/>
        </p:blipFill>
        <p:spPr>
          <a:xfrm>
            <a:off x="4271963" y="1353674"/>
            <a:ext cx="3543300" cy="484187"/>
          </a:xfrm>
          <a:prstGeom prst="rect">
            <a:avLst/>
          </a:prstGeom>
          <a:noFill/>
          <a:ln>
            <a:noFill/>
          </a:ln>
        </p:spPr>
      </p:pic>
      <p:sp>
        <p:nvSpPr>
          <p:cNvPr id="185" name="Google Shape;185;p10"/>
          <p:cNvSpPr/>
          <p:nvPr/>
        </p:nvSpPr>
        <p:spPr>
          <a:xfrm>
            <a:off x="4481514" y="2165021"/>
            <a:ext cx="127599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premises</a:t>
            </a:r>
            <a:endParaRPr/>
          </a:p>
        </p:txBody>
      </p:sp>
      <p:sp>
        <p:nvSpPr>
          <p:cNvPr id="186" name="Google Shape;186;p10"/>
          <p:cNvSpPr/>
          <p:nvPr/>
        </p:nvSpPr>
        <p:spPr>
          <a:xfrm>
            <a:off x="7531697" y="2243399"/>
            <a:ext cx="151483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conclusion</a:t>
            </a:r>
            <a:endParaRPr/>
          </a:p>
        </p:txBody>
      </p:sp>
      <p:cxnSp>
        <p:nvCxnSpPr>
          <p:cNvPr id="187" name="Google Shape;187;p10"/>
          <p:cNvCxnSpPr/>
          <p:nvPr/>
        </p:nvCxnSpPr>
        <p:spPr>
          <a:xfrm rot="10800000" flipH="1">
            <a:off x="5187950" y="1765832"/>
            <a:ext cx="63500" cy="469900"/>
          </a:xfrm>
          <a:prstGeom prst="straightConnector1">
            <a:avLst/>
          </a:prstGeom>
          <a:noFill/>
          <a:ln w="12700" cap="flat" cmpd="sng">
            <a:solidFill>
              <a:schemeClr val="dk1"/>
            </a:solidFill>
            <a:prstDash val="solid"/>
            <a:round/>
            <a:headEnd type="none" w="med" len="med"/>
            <a:tailEnd type="triangle" w="med" len="med"/>
          </a:ln>
        </p:spPr>
      </p:cxnSp>
      <p:cxnSp>
        <p:nvCxnSpPr>
          <p:cNvPr id="188" name="Google Shape;188;p10"/>
          <p:cNvCxnSpPr/>
          <p:nvPr/>
        </p:nvCxnSpPr>
        <p:spPr>
          <a:xfrm rot="10800000">
            <a:off x="7232650" y="1730999"/>
            <a:ext cx="469900" cy="546100"/>
          </a:xfrm>
          <a:prstGeom prst="straightConnector1">
            <a:avLst/>
          </a:prstGeom>
          <a:noFill/>
          <a:ln w="12700" cap="flat" cmpd="sng">
            <a:solidFill>
              <a:schemeClr val="dk1"/>
            </a:solidFill>
            <a:prstDash val="solid"/>
            <a:round/>
            <a:headEnd type="none" w="med" len="med"/>
            <a:tailEnd type="triangle" w="med" len="med"/>
          </a:ln>
        </p:spPr>
      </p:cxnSp>
      <p:sp>
        <p:nvSpPr>
          <p:cNvPr id="189" name="Google Shape;189;p10"/>
          <p:cNvSpPr txBox="1"/>
          <p:nvPr/>
        </p:nvSpPr>
        <p:spPr>
          <a:xfrm>
            <a:off x="1523999" y="2586446"/>
            <a:ext cx="10062755" cy="3931920"/>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In general, an argument starts with a list of given statements called premises and a statement called conclusion of the argument.</a:t>
            </a:r>
            <a:endParaRPr/>
          </a:p>
          <a:p>
            <a:pPr marL="228600" marR="0" lvl="0" indent="-228600" algn="just" rtl="0">
              <a:lnSpc>
                <a:spcPct val="90000"/>
              </a:lnSpc>
              <a:spcBef>
                <a:spcPts val="1000"/>
              </a:spcBef>
              <a:spcAft>
                <a:spcPts val="0"/>
              </a:spcAft>
              <a:buNone/>
            </a:pPr>
            <a:r>
              <a:rPr lang="en-US" sz="2400" b="0" i="0" u="none" strike="noStrike" cap="none">
                <a:solidFill>
                  <a:schemeClr val="dk1"/>
                </a:solidFill>
                <a:latin typeface="Times New Roman"/>
                <a:ea typeface="Times New Roman"/>
                <a:cs typeface="Times New Roman"/>
                <a:sym typeface="Times New Roman"/>
              </a:rPr>
              <a:t>We examine the premises p</a:t>
            </a:r>
            <a:r>
              <a:rPr lang="en-US" sz="2400" b="0" i="0" u="none" strike="noStrike" cap="none" baseline="-25000">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,p</a:t>
            </a:r>
            <a:r>
              <a:rPr lang="en-US" sz="2400" b="0" i="0" u="none" strike="noStrike" cap="none" baseline="-25000">
                <a:solidFill>
                  <a:schemeClr val="dk1"/>
                </a:solidFill>
                <a:latin typeface="Times New Roman"/>
                <a:ea typeface="Times New Roman"/>
                <a:cs typeface="Times New Roman"/>
                <a:sym typeface="Times New Roman"/>
              </a:rPr>
              <a:t>2</a:t>
            </a:r>
            <a:r>
              <a:rPr lang="en-US" sz="2400" b="0" i="0" u="none" strike="noStrike" cap="none">
                <a:solidFill>
                  <a:schemeClr val="dk1"/>
                </a:solidFill>
                <a:latin typeface="Times New Roman"/>
                <a:ea typeface="Times New Roman"/>
                <a:cs typeface="Times New Roman"/>
                <a:sym typeface="Times New Roman"/>
              </a:rPr>
              <a:t>,………. p</a:t>
            </a:r>
            <a:r>
              <a:rPr lang="en-US" sz="2400" b="0" i="0" u="none" strike="noStrike" cap="none" baseline="-25000">
                <a:solidFill>
                  <a:schemeClr val="dk1"/>
                </a:solidFill>
                <a:latin typeface="Times New Roman"/>
                <a:ea typeface="Times New Roman"/>
                <a:cs typeface="Times New Roman"/>
                <a:sym typeface="Times New Roman"/>
              </a:rPr>
              <a:t>n</a:t>
            </a:r>
            <a:r>
              <a:rPr lang="en-US" sz="2400" b="0" i="0" u="none" strike="noStrike" cap="none">
                <a:solidFill>
                  <a:schemeClr val="dk1"/>
                </a:solidFill>
                <a:latin typeface="Times New Roman"/>
                <a:ea typeface="Times New Roman"/>
                <a:cs typeface="Times New Roman"/>
                <a:sym typeface="Times New Roman"/>
              </a:rPr>
              <a:t> &amp; try to show that conclusion q follows logically from these given statements. That is we try to show if each of p</a:t>
            </a:r>
            <a:r>
              <a:rPr lang="en-US" sz="2400" b="0" i="0" u="none" strike="noStrike" cap="none" baseline="-25000">
                <a:solidFill>
                  <a:schemeClr val="dk1"/>
                </a:solidFill>
                <a:latin typeface="Times New Roman"/>
                <a:ea typeface="Times New Roman"/>
                <a:cs typeface="Times New Roman"/>
                <a:sym typeface="Times New Roman"/>
              </a:rPr>
              <a:t>i</a:t>
            </a:r>
            <a:r>
              <a:rPr lang="en-US" sz="2400" b="0" i="0" u="none" strike="noStrike" cap="none">
                <a:solidFill>
                  <a:schemeClr val="dk1"/>
                </a:solidFill>
                <a:latin typeface="Times New Roman"/>
                <a:ea typeface="Times New Roman"/>
                <a:cs typeface="Times New Roman"/>
                <a:sym typeface="Times New Roman"/>
              </a:rPr>
              <a:t>≤i≤n is true, then q is true.</a:t>
            </a:r>
            <a:endParaRPr/>
          </a:p>
          <a:p>
            <a:pPr marL="228600" marR="0" lvl="0" indent="-228600" algn="just" rtl="0">
              <a:lnSpc>
                <a:spcPct val="90000"/>
              </a:lnSpc>
              <a:spcBef>
                <a:spcPts val="1000"/>
              </a:spcBef>
              <a:spcAft>
                <a:spcPts val="0"/>
              </a:spcAft>
              <a:buNone/>
            </a:pPr>
            <a:r>
              <a:rPr lang="en-US" sz="2400" b="0" i="0" u="none" strike="noStrike" cap="none">
                <a:solidFill>
                  <a:schemeClr val="dk1"/>
                </a:solidFill>
                <a:latin typeface="Times New Roman"/>
                <a:ea typeface="Times New Roman"/>
                <a:cs typeface="Times New Roman"/>
                <a:sym typeface="Times New Roman"/>
              </a:rPr>
              <a:t>If any one of p</a:t>
            </a:r>
            <a:r>
              <a:rPr lang="en-US" sz="2400" b="0" i="0" u="none" strike="noStrike" cap="none" baseline="-25000">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,p</a:t>
            </a:r>
            <a:r>
              <a:rPr lang="en-US" sz="2400" b="0" i="0" u="none" strike="noStrike" cap="none" baseline="-25000">
                <a:solidFill>
                  <a:schemeClr val="dk1"/>
                </a:solidFill>
                <a:latin typeface="Times New Roman"/>
                <a:ea typeface="Times New Roman"/>
                <a:cs typeface="Times New Roman"/>
                <a:sym typeface="Times New Roman"/>
              </a:rPr>
              <a:t>2</a:t>
            </a:r>
            <a:r>
              <a:rPr lang="en-US" sz="2400" b="0" i="0" u="none" strike="noStrike" cap="none">
                <a:solidFill>
                  <a:schemeClr val="dk1"/>
                </a:solidFill>
                <a:latin typeface="Times New Roman"/>
                <a:ea typeface="Times New Roman"/>
                <a:cs typeface="Times New Roman"/>
                <a:sym typeface="Times New Roman"/>
              </a:rPr>
              <a:t>,………. p</a:t>
            </a:r>
            <a:r>
              <a:rPr lang="en-US" sz="2400" b="0" i="0" u="none" strike="noStrike" cap="none" baseline="-25000">
                <a:solidFill>
                  <a:schemeClr val="dk1"/>
                </a:solidFill>
                <a:latin typeface="Times New Roman"/>
                <a:ea typeface="Times New Roman"/>
                <a:cs typeface="Times New Roman"/>
                <a:sym typeface="Times New Roman"/>
              </a:rPr>
              <a:t>n</a:t>
            </a:r>
            <a:r>
              <a:rPr lang="en-US" sz="2400" b="0" i="0" u="none" strike="noStrike" cap="none">
                <a:solidFill>
                  <a:schemeClr val="dk1"/>
                </a:solidFill>
                <a:latin typeface="Times New Roman"/>
                <a:ea typeface="Times New Roman"/>
                <a:cs typeface="Times New Roman"/>
                <a:sym typeface="Times New Roman"/>
              </a:rPr>
              <a:t> is false, then irrespective of q,</a:t>
            </a:r>
            <a:endParaRPr/>
          </a:p>
          <a:p>
            <a:pPr marL="228600" marR="0" lvl="0" indent="-228600" algn="just" rtl="0">
              <a:lnSpc>
                <a:spcPct val="90000"/>
              </a:lnSpc>
              <a:spcBef>
                <a:spcPts val="1000"/>
              </a:spcBef>
              <a:spcAft>
                <a:spcPts val="0"/>
              </a:spcAft>
              <a:buNone/>
            </a:pPr>
            <a:r>
              <a:rPr lang="en-US" sz="2400" b="0" i="0" u="none" strike="noStrike" cap="none">
                <a:solidFill>
                  <a:schemeClr val="dk1"/>
                </a:solidFill>
                <a:latin typeface="Times New Roman"/>
                <a:ea typeface="Times New Roman"/>
                <a:cs typeface="Times New Roman"/>
                <a:sym typeface="Times New Roman"/>
              </a:rPr>
              <a:t> the implication is true.</a:t>
            </a:r>
            <a:endParaRPr/>
          </a:p>
          <a:p>
            <a:pPr marL="228600" marR="0" lvl="0" indent="-228600" algn="just" rtl="0">
              <a:lnSpc>
                <a:spcPct val="90000"/>
              </a:lnSpc>
              <a:spcBef>
                <a:spcPts val="1000"/>
              </a:spcBef>
              <a:spcAft>
                <a:spcPts val="0"/>
              </a:spcAft>
              <a:buNone/>
            </a:pPr>
            <a:r>
              <a:rPr lang="en-US" sz="2400" b="0" i="0" u="none" strike="noStrike" cap="none">
                <a:solidFill>
                  <a:schemeClr val="dk1"/>
                </a:solidFill>
                <a:latin typeface="Times New Roman"/>
                <a:ea typeface="Times New Roman"/>
                <a:cs typeface="Times New Roman"/>
                <a:sym typeface="Times New Roman"/>
              </a:rPr>
              <a:t>Consequently, if we start with the premises p</a:t>
            </a:r>
            <a:r>
              <a:rPr lang="en-US" sz="2400" b="0" i="0" u="none" strike="noStrike" cap="none" baseline="-25000">
                <a:solidFill>
                  <a:schemeClr val="dk1"/>
                </a:solidFill>
                <a:latin typeface="Times New Roman"/>
                <a:ea typeface="Times New Roman"/>
                <a:cs typeface="Times New Roman"/>
                <a:sym typeface="Times New Roman"/>
              </a:rPr>
              <a:t>1</a:t>
            </a:r>
            <a:r>
              <a:rPr lang="en-US" sz="2400" b="0" i="0" u="none" strike="noStrike" cap="none">
                <a:solidFill>
                  <a:schemeClr val="dk1"/>
                </a:solidFill>
                <a:latin typeface="Times New Roman"/>
                <a:ea typeface="Times New Roman"/>
                <a:cs typeface="Times New Roman"/>
                <a:sym typeface="Times New Roman"/>
              </a:rPr>
              <a:t>,p</a:t>
            </a:r>
            <a:r>
              <a:rPr lang="en-US" sz="2400" b="0" i="0" u="none" strike="noStrike" cap="none" baseline="-25000">
                <a:solidFill>
                  <a:schemeClr val="dk1"/>
                </a:solidFill>
                <a:latin typeface="Times New Roman"/>
                <a:ea typeface="Times New Roman"/>
                <a:cs typeface="Times New Roman"/>
                <a:sym typeface="Times New Roman"/>
              </a:rPr>
              <a:t>2</a:t>
            </a:r>
            <a:r>
              <a:rPr lang="en-US" sz="2400" b="0" i="0" u="none" strike="noStrike" cap="none">
                <a:solidFill>
                  <a:schemeClr val="dk1"/>
                </a:solidFill>
                <a:latin typeface="Times New Roman"/>
                <a:ea typeface="Times New Roman"/>
                <a:cs typeface="Times New Roman"/>
                <a:sym typeface="Times New Roman"/>
              </a:rPr>
              <a:t>,………. p</a:t>
            </a:r>
            <a:r>
              <a:rPr lang="en-US" sz="2400" b="0" i="0" u="none" strike="noStrike" cap="none" baseline="-25000">
                <a:solidFill>
                  <a:schemeClr val="dk1"/>
                </a:solidFill>
                <a:latin typeface="Times New Roman"/>
                <a:ea typeface="Times New Roman"/>
                <a:cs typeface="Times New Roman"/>
                <a:sym typeface="Times New Roman"/>
              </a:rPr>
              <a:t>n</a:t>
            </a:r>
            <a:r>
              <a:rPr lang="en-US" sz="2400" b="0" i="0" u="none" strike="noStrike" cap="none">
                <a:solidFill>
                  <a:schemeClr val="dk1"/>
                </a:solidFill>
                <a:latin typeface="Times New Roman"/>
                <a:ea typeface="Times New Roman"/>
                <a:cs typeface="Times New Roman"/>
                <a:sym typeface="Times New Roman"/>
              </a:rPr>
              <a:t> each with 1 and find that under these circumstances q also has value 1, then the implication is a tautology and we have a valid argument.</a:t>
            </a:r>
            <a:endParaRPr sz="2800" b="0" i="0" u="none" strike="noStrike" cap="none" baseline="30000">
              <a:solidFill>
                <a:schemeClr val="dk1"/>
              </a:solidFill>
              <a:latin typeface="Times New Roman"/>
              <a:ea typeface="Times New Roman"/>
              <a:cs typeface="Times New Roman"/>
              <a:sym typeface="Times New Roman"/>
            </a:endParaRPr>
          </a:p>
        </p:txBody>
      </p:sp>
      <p:sp>
        <p:nvSpPr>
          <p:cNvPr id="190" name="Google Shape;190;p10" descr="Image result for if p then q truth tab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0" descr="Image result for if p then q truth tab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0" descr="Image result for if p then q truth tab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0" descr="Image result for if p then q truth tab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0" descr="Image result for if p then q truth tab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195" name="Google Shape;195;p10"/>
          <p:cNvGraphicFramePr/>
          <p:nvPr/>
        </p:nvGraphicFramePr>
        <p:xfrm>
          <a:off x="9544603" y="4232364"/>
          <a:ext cx="1828800" cy="952500"/>
        </p:xfrm>
        <a:graphic>
          <a:graphicData uri="http://schemas.openxmlformats.org/drawingml/2006/table">
            <a:tbl>
              <a:tblPr>
                <a:noFill/>
                <a:tableStyleId>{056451C0-AA72-4C19-8A1A-820CA89263B9}</a:tableStyleId>
              </a:tblPr>
              <a:tblGrid>
                <a:gridCol w="6096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tblGrid>
              <a:tr h="190500">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p</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q</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p→q</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190500">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190500">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190500">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0</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190500">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0" i="0" u="none" strike="noStrike" cap="none">
                          <a:solidFill>
                            <a:srgbClr val="000000"/>
                          </a:solidFill>
                          <a:latin typeface="Calibri"/>
                          <a:ea typeface="Calibri"/>
                          <a:cs typeface="Calibri"/>
                          <a:sym typeface="Calibri"/>
                        </a:rPr>
                        <a:t>1</a:t>
                      </a:r>
                      <a:endParaRPr/>
                    </a:p>
                  </a:txBody>
                  <a:tcPr marL="9525" marR="9525" marT="95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p:nvPr/>
        </p:nvSpPr>
        <p:spPr>
          <a:xfrm>
            <a:off x="2213768" y="-113342"/>
            <a:ext cx="7459663" cy="95154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Logical </a:t>
            </a:r>
            <a:r>
              <a:rPr lang="en-US" sz="28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Equivalence: </a:t>
            </a:r>
            <a:endParaRPr dirty="0">
              <a:solidFill>
                <a:schemeClr val="tx1"/>
              </a:solidFill>
              <a:effectLst>
                <a:outerShdw blurRad="38100" dist="38100" dir="2700000" algn="tl">
                  <a:srgbClr val="000000">
                    <a:alpha val="43137"/>
                  </a:srgbClr>
                </a:outerShdw>
              </a:effectLst>
            </a:endParaRPr>
          </a:p>
          <a:p>
            <a:pPr marL="0" marR="0" lvl="0" indent="0" algn="ctr" rtl="0">
              <a:spcBef>
                <a:spcPts val="0"/>
              </a:spcBef>
              <a:spcAft>
                <a:spcPts val="0"/>
              </a:spcAft>
              <a:buNone/>
            </a:pPr>
            <a:r>
              <a:rPr lang="en-US" sz="28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The Laws of Logic</a:t>
            </a:r>
            <a:endParaRPr dirty="0">
              <a:solidFill>
                <a:schemeClr val="tx1"/>
              </a:solidFill>
              <a:effectLst>
                <a:outerShdw blurRad="38100" dist="38100" dir="2700000" algn="tl">
                  <a:srgbClr val="000000">
                    <a:alpha val="43137"/>
                  </a:srgbClr>
                </a:outerShdw>
              </a:effectLst>
            </a:endParaRPr>
          </a:p>
        </p:txBody>
      </p:sp>
      <p:sp>
        <p:nvSpPr>
          <p:cNvPr id="201" name="Google Shape;201;p11"/>
          <p:cNvSpPr/>
          <p:nvPr/>
        </p:nvSpPr>
        <p:spPr>
          <a:xfrm>
            <a:off x="2119313" y="2500313"/>
            <a:ext cx="106279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Ex. 2.7</a:t>
            </a:r>
            <a:endParaRPr dirty="0"/>
          </a:p>
        </p:txBody>
      </p:sp>
      <p:cxnSp>
        <p:nvCxnSpPr>
          <p:cNvPr id="202" name="Google Shape;202;p11"/>
          <p:cNvCxnSpPr/>
          <p:nvPr/>
        </p:nvCxnSpPr>
        <p:spPr>
          <a:xfrm>
            <a:off x="3429000" y="27495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203" name="Google Shape;203;p11"/>
          <p:cNvCxnSpPr/>
          <p:nvPr/>
        </p:nvCxnSpPr>
        <p:spPr>
          <a:xfrm>
            <a:off x="3435350" y="2743200"/>
            <a:ext cx="5321300" cy="0"/>
          </a:xfrm>
          <a:prstGeom prst="straightConnector1">
            <a:avLst/>
          </a:prstGeom>
          <a:noFill/>
          <a:ln w="12700" cap="flat" cmpd="sng">
            <a:solidFill>
              <a:schemeClr val="dk1"/>
            </a:solidFill>
            <a:prstDash val="solid"/>
            <a:round/>
            <a:headEnd type="none" w="med" len="med"/>
            <a:tailEnd type="none" w="med" len="med"/>
          </a:ln>
        </p:spPr>
      </p:cxnSp>
      <p:cxnSp>
        <p:nvCxnSpPr>
          <p:cNvPr id="204" name="Google Shape;204;p11"/>
          <p:cNvCxnSpPr/>
          <p:nvPr/>
        </p:nvCxnSpPr>
        <p:spPr>
          <a:xfrm>
            <a:off x="4114800" y="27495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205" name="Google Shape;205;p11"/>
          <p:cNvCxnSpPr/>
          <p:nvPr/>
        </p:nvCxnSpPr>
        <p:spPr>
          <a:xfrm>
            <a:off x="4800600" y="27495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206" name="Google Shape;206;p11"/>
          <p:cNvCxnSpPr/>
          <p:nvPr/>
        </p:nvCxnSpPr>
        <p:spPr>
          <a:xfrm>
            <a:off x="5791200" y="27495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207" name="Google Shape;207;p11"/>
          <p:cNvCxnSpPr/>
          <p:nvPr/>
        </p:nvCxnSpPr>
        <p:spPr>
          <a:xfrm>
            <a:off x="7239000" y="27495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208" name="Google Shape;208;p11"/>
          <p:cNvCxnSpPr/>
          <p:nvPr/>
        </p:nvCxnSpPr>
        <p:spPr>
          <a:xfrm>
            <a:off x="8763000" y="27495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209" name="Google Shape;209;p11"/>
          <p:cNvCxnSpPr/>
          <p:nvPr/>
        </p:nvCxnSpPr>
        <p:spPr>
          <a:xfrm>
            <a:off x="3435350" y="3124200"/>
            <a:ext cx="5321300" cy="0"/>
          </a:xfrm>
          <a:prstGeom prst="straightConnector1">
            <a:avLst/>
          </a:prstGeom>
          <a:noFill/>
          <a:ln w="12700" cap="flat" cmpd="sng">
            <a:solidFill>
              <a:schemeClr val="dk1"/>
            </a:solidFill>
            <a:prstDash val="solid"/>
            <a:round/>
            <a:headEnd type="none" w="med" len="med"/>
            <a:tailEnd type="none" w="med" len="med"/>
          </a:ln>
        </p:spPr>
      </p:cxnSp>
      <p:cxnSp>
        <p:nvCxnSpPr>
          <p:cNvPr id="210" name="Google Shape;210;p11"/>
          <p:cNvCxnSpPr/>
          <p:nvPr/>
        </p:nvCxnSpPr>
        <p:spPr>
          <a:xfrm>
            <a:off x="3435350" y="4648200"/>
            <a:ext cx="5321300" cy="0"/>
          </a:xfrm>
          <a:prstGeom prst="straightConnector1">
            <a:avLst/>
          </a:prstGeom>
          <a:noFill/>
          <a:ln w="12700" cap="flat" cmpd="sng">
            <a:solidFill>
              <a:schemeClr val="dk1"/>
            </a:solidFill>
            <a:prstDash val="solid"/>
            <a:round/>
            <a:headEnd type="none" w="med" len="med"/>
            <a:tailEnd type="none" w="med" len="med"/>
          </a:ln>
        </p:spPr>
      </p:cxnSp>
      <p:sp>
        <p:nvSpPr>
          <p:cNvPr id="211" name="Google Shape;211;p11"/>
          <p:cNvSpPr/>
          <p:nvPr/>
        </p:nvSpPr>
        <p:spPr>
          <a:xfrm>
            <a:off x="3567113" y="31099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12" name="Google Shape;212;p11"/>
          <p:cNvSpPr/>
          <p:nvPr/>
        </p:nvSpPr>
        <p:spPr>
          <a:xfrm>
            <a:off x="4252913" y="31099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13" name="Google Shape;213;p11"/>
          <p:cNvSpPr/>
          <p:nvPr/>
        </p:nvSpPr>
        <p:spPr>
          <a:xfrm>
            <a:off x="5014913" y="31099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p:txBody>
      </p:sp>
      <p:sp>
        <p:nvSpPr>
          <p:cNvPr id="214" name="Google Shape;214;p11"/>
          <p:cNvSpPr/>
          <p:nvPr/>
        </p:nvSpPr>
        <p:spPr>
          <a:xfrm>
            <a:off x="6310313" y="31099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15" name="Google Shape;215;p11"/>
          <p:cNvSpPr/>
          <p:nvPr/>
        </p:nvSpPr>
        <p:spPr>
          <a:xfrm>
            <a:off x="7758113" y="31099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216" name="Google Shape;216;p11"/>
          <p:cNvSpPr/>
          <p:nvPr/>
        </p:nvSpPr>
        <p:spPr>
          <a:xfrm>
            <a:off x="3567113" y="27289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endParaRPr/>
          </a:p>
        </p:txBody>
      </p:sp>
      <p:sp>
        <p:nvSpPr>
          <p:cNvPr id="217" name="Google Shape;217;p11"/>
          <p:cNvSpPr/>
          <p:nvPr/>
        </p:nvSpPr>
        <p:spPr>
          <a:xfrm>
            <a:off x="4252913" y="27289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endParaRPr/>
          </a:p>
        </p:txBody>
      </p:sp>
      <p:pic>
        <p:nvPicPr>
          <p:cNvPr id="218" name="Google Shape;218;p11"/>
          <p:cNvPicPr preferRelativeResize="0"/>
          <p:nvPr/>
        </p:nvPicPr>
        <p:blipFill rotWithShape="1">
          <a:blip r:embed="rId3">
            <a:alphaModFix/>
          </a:blip>
          <a:srcRect/>
          <a:stretch/>
        </p:blipFill>
        <p:spPr>
          <a:xfrm>
            <a:off x="4997450" y="2855913"/>
            <a:ext cx="1327150" cy="531812"/>
          </a:xfrm>
          <a:prstGeom prst="rect">
            <a:avLst/>
          </a:prstGeom>
          <a:noFill/>
          <a:ln>
            <a:noFill/>
          </a:ln>
        </p:spPr>
      </p:pic>
      <p:pic>
        <p:nvPicPr>
          <p:cNvPr id="219" name="Google Shape;219;p11"/>
          <p:cNvPicPr preferRelativeResize="0"/>
          <p:nvPr/>
        </p:nvPicPr>
        <p:blipFill rotWithShape="1">
          <a:blip r:embed="rId4">
            <a:alphaModFix/>
          </a:blip>
          <a:srcRect/>
          <a:stretch/>
        </p:blipFill>
        <p:spPr>
          <a:xfrm>
            <a:off x="5872163" y="2779713"/>
            <a:ext cx="1865312" cy="531812"/>
          </a:xfrm>
          <a:prstGeom prst="rect">
            <a:avLst/>
          </a:prstGeom>
          <a:noFill/>
          <a:ln>
            <a:noFill/>
          </a:ln>
        </p:spPr>
      </p:pic>
      <p:pic>
        <p:nvPicPr>
          <p:cNvPr id="220" name="Google Shape;220;p11"/>
          <p:cNvPicPr preferRelativeResize="0"/>
          <p:nvPr/>
        </p:nvPicPr>
        <p:blipFill rotWithShape="1">
          <a:blip r:embed="rId5">
            <a:alphaModFix/>
          </a:blip>
          <a:srcRect/>
          <a:stretch/>
        </p:blipFill>
        <p:spPr>
          <a:xfrm>
            <a:off x="7396163" y="2779713"/>
            <a:ext cx="1587500" cy="531812"/>
          </a:xfrm>
          <a:prstGeom prst="rect">
            <a:avLst/>
          </a:prstGeom>
          <a:noFill/>
          <a:ln>
            <a:noFill/>
          </a:ln>
        </p:spPr>
      </p:pic>
      <p:sp>
        <p:nvSpPr>
          <p:cNvPr id="221" name="Google Shape;221;p11"/>
          <p:cNvSpPr/>
          <p:nvPr/>
        </p:nvSpPr>
        <p:spPr>
          <a:xfrm>
            <a:off x="2271713" y="4862513"/>
            <a:ext cx="376705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Def 2.2 . logically equivalent</a:t>
            </a:r>
            <a:endParaRPr/>
          </a:p>
        </p:txBody>
      </p:sp>
      <p:pic>
        <p:nvPicPr>
          <p:cNvPr id="222" name="Google Shape;222;p11"/>
          <p:cNvPicPr preferRelativeResize="0"/>
          <p:nvPr/>
        </p:nvPicPr>
        <p:blipFill rotWithShape="1">
          <a:blip r:embed="rId6">
            <a:alphaModFix/>
          </a:blip>
          <a:srcRect/>
          <a:stretch/>
        </p:blipFill>
        <p:spPr>
          <a:xfrm>
            <a:off x="3433764" y="5486401"/>
            <a:ext cx="1690687" cy="531813"/>
          </a:xfrm>
          <a:prstGeom prst="rect">
            <a:avLst/>
          </a:prstGeom>
          <a:noFill/>
          <a:ln>
            <a:noFill/>
          </a:ln>
        </p:spPr>
      </p:pic>
      <p:sp>
        <p:nvSpPr>
          <p:cNvPr id="223" name="Google Shape;223;p11"/>
          <p:cNvSpPr/>
          <p:nvPr/>
        </p:nvSpPr>
        <p:spPr>
          <a:xfrm>
            <a:off x="4724400" y="4724400"/>
            <a:ext cx="1841500" cy="1028700"/>
          </a:xfrm>
          <a:custGeom>
            <a:avLst/>
            <a:gdLst/>
            <a:ahLst/>
            <a:cxnLst/>
            <a:rect l="l" t="t" r="r" b="b"/>
            <a:pathLst>
              <a:path w="1160" h="648" extrusionOk="0">
                <a:moveTo>
                  <a:pt x="0" y="624"/>
                </a:moveTo>
                <a:cubicBezTo>
                  <a:pt x="292" y="624"/>
                  <a:pt x="584" y="624"/>
                  <a:pt x="720" y="624"/>
                </a:cubicBezTo>
                <a:cubicBezTo>
                  <a:pt x="856" y="624"/>
                  <a:pt x="752" y="648"/>
                  <a:pt x="816" y="624"/>
                </a:cubicBezTo>
                <a:cubicBezTo>
                  <a:pt x="880" y="600"/>
                  <a:pt x="1048" y="584"/>
                  <a:pt x="1104" y="480"/>
                </a:cubicBezTo>
                <a:cubicBezTo>
                  <a:pt x="1160" y="376"/>
                  <a:pt x="1156" y="188"/>
                  <a:pt x="1152" y="0"/>
                </a:cubicBezTo>
              </a:path>
            </a:pathLst>
          </a:cu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1"/>
          <p:cNvSpPr/>
          <p:nvPr/>
        </p:nvSpPr>
        <p:spPr>
          <a:xfrm>
            <a:off x="5943600" y="4724400"/>
            <a:ext cx="2184400" cy="1155700"/>
          </a:xfrm>
          <a:custGeom>
            <a:avLst/>
            <a:gdLst/>
            <a:ahLst/>
            <a:cxnLst/>
            <a:rect l="l" t="t" r="r" b="b"/>
            <a:pathLst>
              <a:path w="1376" h="728" extrusionOk="0">
                <a:moveTo>
                  <a:pt x="0" y="624"/>
                </a:moveTo>
                <a:cubicBezTo>
                  <a:pt x="464" y="676"/>
                  <a:pt x="928" y="728"/>
                  <a:pt x="1152" y="624"/>
                </a:cubicBezTo>
                <a:cubicBezTo>
                  <a:pt x="1376" y="520"/>
                  <a:pt x="1360" y="260"/>
                  <a:pt x="1344" y="0"/>
                </a:cubicBezTo>
              </a:path>
            </a:pathLst>
          </a:cu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1"/>
          <p:cNvSpPr txBox="1"/>
          <p:nvPr/>
        </p:nvSpPr>
        <p:spPr>
          <a:xfrm>
            <a:off x="1058090" y="5865224"/>
            <a:ext cx="1004533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Two statements s</a:t>
            </a:r>
            <a:r>
              <a:rPr lang="en-US" sz="2400" baseline="-250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and s</a:t>
            </a:r>
            <a:r>
              <a:rPr lang="en-US" sz="2400" baseline="-25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are equivalent when s</a:t>
            </a:r>
            <a:r>
              <a:rPr lang="en-US" sz="2400" baseline="-250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is true iff s</a:t>
            </a:r>
            <a:r>
              <a:rPr lang="en-US" sz="2400" baseline="-25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is true and when s</a:t>
            </a:r>
            <a:r>
              <a:rPr lang="en-US" sz="2400" baseline="-250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is false iff s</a:t>
            </a:r>
            <a:r>
              <a:rPr lang="en-US" sz="2400" baseline="-25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is also false.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p:nvPr/>
        </p:nvSpPr>
        <p:spPr>
          <a:xfrm>
            <a:off x="2400878" y="-87546"/>
            <a:ext cx="6925101"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sp>
        <p:nvSpPr>
          <p:cNvPr id="231" name="Google Shape;231;p12"/>
          <p:cNvSpPr/>
          <p:nvPr/>
        </p:nvSpPr>
        <p:spPr>
          <a:xfrm>
            <a:off x="2779714" y="4641850"/>
            <a:ext cx="435292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We can eliminate the connectives  </a:t>
            </a:r>
            <a:endParaRPr sz="2400">
              <a:solidFill>
                <a:schemeClr val="dk1"/>
              </a:solidFill>
              <a:latin typeface="Times New Roman"/>
              <a:ea typeface="Times New Roman"/>
              <a:cs typeface="Times New Roman"/>
              <a:sym typeface="Times New Roman"/>
            </a:endParaRPr>
          </a:p>
        </p:txBody>
      </p:sp>
      <p:sp>
        <p:nvSpPr>
          <p:cNvPr id="232" name="Google Shape;232;p12"/>
          <p:cNvSpPr/>
          <p:nvPr/>
        </p:nvSpPr>
        <p:spPr>
          <a:xfrm>
            <a:off x="7427913" y="4641850"/>
            <a:ext cx="69691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a:t>
            </a:r>
            <a:endParaRPr/>
          </a:p>
        </p:txBody>
      </p:sp>
      <p:pic>
        <p:nvPicPr>
          <p:cNvPr id="233" name="Google Shape;233;p12"/>
          <p:cNvPicPr preferRelativeResize="0"/>
          <p:nvPr/>
        </p:nvPicPr>
        <p:blipFill rotWithShape="1">
          <a:blip r:embed="rId3">
            <a:alphaModFix/>
          </a:blip>
          <a:srcRect/>
          <a:stretch/>
        </p:blipFill>
        <p:spPr>
          <a:xfrm>
            <a:off x="8132763" y="4822191"/>
            <a:ext cx="1282700" cy="319088"/>
          </a:xfrm>
          <a:prstGeom prst="rect">
            <a:avLst/>
          </a:prstGeom>
          <a:noFill/>
          <a:ln>
            <a:noFill/>
          </a:ln>
        </p:spPr>
      </p:pic>
      <p:sp>
        <p:nvSpPr>
          <p:cNvPr id="234" name="Google Shape;234;p12"/>
          <p:cNvSpPr/>
          <p:nvPr/>
        </p:nvSpPr>
        <p:spPr>
          <a:xfrm>
            <a:off x="2798763" y="5038725"/>
            <a:ext cx="357505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from compound statements.</a:t>
            </a:r>
            <a:endParaRPr/>
          </a:p>
        </p:txBody>
      </p:sp>
      <p:sp>
        <p:nvSpPr>
          <p:cNvPr id="235" name="Google Shape;235;p12"/>
          <p:cNvSpPr/>
          <p:nvPr/>
        </p:nvSpPr>
        <p:spPr>
          <a:xfrm>
            <a:off x="3541714" y="5572125"/>
            <a:ext cx="389914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(and,or,not) is a complete set.</a:t>
            </a:r>
            <a:endParaRPr/>
          </a:p>
        </p:txBody>
      </p:sp>
      <p:pic>
        <p:nvPicPr>
          <p:cNvPr id="236" name="Google Shape;236;p12"/>
          <p:cNvPicPr preferRelativeResize="0"/>
          <p:nvPr/>
        </p:nvPicPr>
        <p:blipFill rotWithShape="1">
          <a:blip r:embed="rId4">
            <a:alphaModFix/>
          </a:blip>
          <a:srcRect/>
          <a:stretch/>
        </p:blipFill>
        <p:spPr>
          <a:xfrm>
            <a:off x="2703513" y="1746250"/>
            <a:ext cx="6623050" cy="2522538"/>
          </a:xfrm>
          <a:prstGeom prst="rect">
            <a:avLst/>
          </a:prstGeom>
          <a:noFill/>
          <a:ln>
            <a:noFill/>
          </a:ln>
        </p:spPr>
      </p:pic>
      <p:sp>
        <p:nvSpPr>
          <p:cNvPr id="237" name="Google Shape;237;p12"/>
          <p:cNvSpPr txBox="1"/>
          <p:nvPr/>
        </p:nvSpPr>
        <p:spPr>
          <a:xfrm>
            <a:off x="1619794" y="4167051"/>
            <a:ext cx="424542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NOTE:      </a:t>
            </a:r>
            <a:r>
              <a:rPr lang="en-US" sz="2400" u="sng">
                <a:solidFill>
                  <a:schemeClr val="dk1"/>
                </a:solidFill>
                <a:latin typeface="Calibri"/>
                <a:ea typeface="Calibri"/>
                <a:cs typeface="Calibri"/>
                <a:sym typeface="Calibri"/>
              </a:rPr>
              <a:t>v</a:t>
            </a:r>
            <a:r>
              <a:rPr lang="en-US" sz="1800">
                <a:solidFill>
                  <a:schemeClr val="dk1"/>
                </a:solidFill>
                <a:latin typeface="Calibri"/>
                <a:ea typeface="Calibri"/>
                <a:cs typeface="Calibri"/>
                <a:sym typeface="Calibri"/>
              </a:rPr>
              <a:t> ⇔ </a:t>
            </a:r>
            <a:r>
              <a:rPr lang="en-US" sz="1800" b="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238" name="Google Shape;238;p12"/>
          <p:cNvPicPr preferRelativeResize="0"/>
          <p:nvPr/>
        </p:nvPicPr>
        <p:blipFill rotWithShape="1">
          <a:blip r:embed="rId5">
            <a:alphaModFix/>
          </a:blip>
          <a:srcRect/>
          <a:stretch/>
        </p:blipFill>
        <p:spPr>
          <a:xfrm>
            <a:off x="7065963" y="4833938"/>
            <a:ext cx="1258887" cy="3190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p:nvPr/>
        </p:nvSpPr>
        <p:spPr>
          <a:xfrm>
            <a:off x="2709628" y="-182182"/>
            <a:ext cx="6272284"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sp>
        <p:nvSpPr>
          <p:cNvPr id="244" name="Google Shape;244;p13"/>
          <p:cNvSpPr/>
          <p:nvPr/>
        </p:nvSpPr>
        <p:spPr>
          <a:xfrm>
            <a:off x="1619794" y="1468336"/>
            <a:ext cx="412222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2.8.  </a:t>
            </a:r>
            <a:r>
              <a:rPr lang="en-US" sz="2400" i="1">
                <a:solidFill>
                  <a:schemeClr val="dk1"/>
                </a:solidFill>
                <a:latin typeface="Times New Roman"/>
                <a:ea typeface="Times New Roman"/>
                <a:cs typeface="Times New Roman"/>
                <a:sym typeface="Times New Roman"/>
              </a:rPr>
              <a:t>DeMorgan's Laws</a:t>
            </a:r>
            <a:endParaRPr/>
          </a:p>
        </p:txBody>
      </p:sp>
      <p:pic>
        <p:nvPicPr>
          <p:cNvPr id="245" name="Google Shape;245;p13"/>
          <p:cNvPicPr preferRelativeResize="0"/>
          <p:nvPr/>
        </p:nvPicPr>
        <p:blipFill rotWithShape="1">
          <a:blip r:embed="rId3">
            <a:alphaModFix/>
          </a:blip>
          <a:srcRect/>
          <a:stretch/>
        </p:blipFill>
        <p:spPr>
          <a:xfrm>
            <a:off x="5121068" y="1412449"/>
            <a:ext cx="3751262" cy="1069494"/>
          </a:xfrm>
          <a:prstGeom prst="rect">
            <a:avLst/>
          </a:prstGeom>
          <a:noFill/>
          <a:ln>
            <a:noFill/>
          </a:ln>
        </p:spPr>
      </p:pic>
      <p:sp>
        <p:nvSpPr>
          <p:cNvPr id="246" name="Google Shape;246;p13"/>
          <p:cNvSpPr/>
          <p:nvPr/>
        </p:nvSpPr>
        <p:spPr>
          <a:xfrm>
            <a:off x="3709851" y="2351314"/>
            <a:ext cx="527206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 and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 can be any compound statements.</a:t>
            </a:r>
            <a:endParaRPr/>
          </a:p>
        </p:txBody>
      </p:sp>
      <p:sp>
        <p:nvSpPr>
          <p:cNvPr id="247" name="Google Shape;247;p13"/>
          <p:cNvSpPr txBox="1"/>
          <p:nvPr/>
        </p:nvSpPr>
        <p:spPr>
          <a:xfrm>
            <a:off x="1606731" y="3122023"/>
            <a:ext cx="8438606"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Distributive Laws:  p ^ (q v r) ⇔ (p ^ q) v (p ^ 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 v (q ^ r) ⇔ (p v q) ^ (p v r)</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4"/>
          <p:cNvSpPr/>
          <p:nvPr/>
        </p:nvSpPr>
        <p:spPr>
          <a:xfrm>
            <a:off x="2712313" y="-205664"/>
            <a:ext cx="6400800"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pic>
        <p:nvPicPr>
          <p:cNvPr id="253" name="Google Shape;253;p14"/>
          <p:cNvPicPr preferRelativeResize="0"/>
          <p:nvPr/>
        </p:nvPicPr>
        <p:blipFill rotWithShape="1">
          <a:blip r:embed="rId3">
            <a:alphaModFix/>
          </a:blip>
          <a:srcRect/>
          <a:stretch/>
        </p:blipFill>
        <p:spPr>
          <a:xfrm>
            <a:off x="2138364" y="2398713"/>
            <a:ext cx="4968875" cy="4011612"/>
          </a:xfrm>
          <a:prstGeom prst="rect">
            <a:avLst/>
          </a:prstGeom>
          <a:noFill/>
          <a:ln>
            <a:noFill/>
          </a:ln>
        </p:spPr>
      </p:pic>
      <p:sp>
        <p:nvSpPr>
          <p:cNvPr id="254" name="Google Shape;254;p14"/>
          <p:cNvSpPr/>
          <p:nvPr/>
        </p:nvSpPr>
        <p:spPr>
          <a:xfrm>
            <a:off x="6767513" y="2347913"/>
            <a:ext cx="324928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Law of </a:t>
            </a:r>
            <a:r>
              <a:rPr lang="en-US" sz="2400" i="1">
                <a:solidFill>
                  <a:schemeClr val="dk1"/>
                </a:solidFill>
                <a:latin typeface="Times New Roman"/>
                <a:ea typeface="Times New Roman"/>
                <a:cs typeface="Times New Roman"/>
                <a:sym typeface="Times New Roman"/>
              </a:rPr>
              <a:t>Double Negation</a:t>
            </a:r>
            <a:endParaRPr/>
          </a:p>
        </p:txBody>
      </p:sp>
      <p:sp>
        <p:nvSpPr>
          <p:cNvPr id="255" name="Google Shape;255;p14"/>
          <p:cNvSpPr/>
          <p:nvPr/>
        </p:nvSpPr>
        <p:spPr>
          <a:xfrm>
            <a:off x="6767513" y="2957513"/>
            <a:ext cx="241874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Demorgan's </a:t>
            </a:r>
            <a:r>
              <a:rPr lang="en-US" sz="2400">
                <a:solidFill>
                  <a:schemeClr val="dk1"/>
                </a:solidFill>
                <a:latin typeface="Times New Roman"/>
                <a:ea typeface="Times New Roman"/>
                <a:cs typeface="Times New Roman"/>
                <a:sym typeface="Times New Roman"/>
              </a:rPr>
              <a:t>Laws</a:t>
            </a:r>
            <a:endParaRPr/>
          </a:p>
        </p:txBody>
      </p:sp>
      <p:sp>
        <p:nvSpPr>
          <p:cNvPr id="256" name="Google Shape;256;p14"/>
          <p:cNvSpPr/>
          <p:nvPr/>
        </p:nvSpPr>
        <p:spPr>
          <a:xfrm>
            <a:off x="6843714" y="4024313"/>
            <a:ext cx="256640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Commutative </a:t>
            </a:r>
            <a:r>
              <a:rPr lang="en-US" sz="2400">
                <a:solidFill>
                  <a:schemeClr val="dk1"/>
                </a:solidFill>
                <a:latin typeface="Times New Roman"/>
                <a:ea typeface="Times New Roman"/>
                <a:cs typeface="Times New Roman"/>
                <a:sym typeface="Times New Roman"/>
              </a:rPr>
              <a:t>Laws</a:t>
            </a:r>
            <a:endParaRPr/>
          </a:p>
        </p:txBody>
      </p:sp>
      <p:sp>
        <p:nvSpPr>
          <p:cNvPr id="257" name="Google Shape;257;p14"/>
          <p:cNvSpPr/>
          <p:nvPr/>
        </p:nvSpPr>
        <p:spPr>
          <a:xfrm>
            <a:off x="6919914" y="5014913"/>
            <a:ext cx="232595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Associative </a:t>
            </a:r>
            <a:r>
              <a:rPr lang="en-US" sz="2400">
                <a:solidFill>
                  <a:schemeClr val="dk1"/>
                </a:solidFill>
                <a:latin typeface="Times New Roman"/>
                <a:ea typeface="Times New Roman"/>
                <a:cs typeface="Times New Roman"/>
                <a:sym typeface="Times New Roman"/>
              </a:rPr>
              <a:t>Laws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5"/>
          <p:cNvSpPr/>
          <p:nvPr/>
        </p:nvSpPr>
        <p:spPr>
          <a:xfrm>
            <a:off x="3016527" y="-151202"/>
            <a:ext cx="6340522"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pic>
        <p:nvPicPr>
          <p:cNvPr id="263" name="Google Shape;263;p15"/>
          <p:cNvPicPr preferRelativeResize="0"/>
          <p:nvPr/>
        </p:nvPicPr>
        <p:blipFill rotWithShape="1">
          <a:blip r:embed="rId3">
            <a:alphaModFix/>
          </a:blip>
          <a:srcRect/>
          <a:stretch/>
        </p:blipFill>
        <p:spPr>
          <a:xfrm>
            <a:off x="1828800" y="2387600"/>
            <a:ext cx="6070600" cy="3581400"/>
          </a:xfrm>
          <a:prstGeom prst="rect">
            <a:avLst/>
          </a:prstGeom>
          <a:noFill/>
          <a:ln>
            <a:noFill/>
          </a:ln>
        </p:spPr>
      </p:pic>
      <p:sp>
        <p:nvSpPr>
          <p:cNvPr id="264" name="Google Shape;264;p15"/>
          <p:cNvSpPr/>
          <p:nvPr/>
        </p:nvSpPr>
        <p:spPr>
          <a:xfrm>
            <a:off x="7377114" y="2347913"/>
            <a:ext cx="227466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Distributive </a:t>
            </a:r>
            <a:r>
              <a:rPr lang="en-US" sz="2400">
                <a:solidFill>
                  <a:schemeClr val="dk1"/>
                </a:solidFill>
                <a:latin typeface="Times New Roman"/>
                <a:ea typeface="Times New Roman"/>
                <a:cs typeface="Times New Roman"/>
                <a:sym typeface="Times New Roman"/>
              </a:rPr>
              <a:t>Law</a:t>
            </a:r>
            <a:endParaRPr/>
          </a:p>
        </p:txBody>
      </p:sp>
      <p:sp>
        <p:nvSpPr>
          <p:cNvPr id="265" name="Google Shape;265;p15"/>
          <p:cNvSpPr/>
          <p:nvPr/>
        </p:nvSpPr>
        <p:spPr>
          <a:xfrm>
            <a:off x="7377114" y="3414713"/>
            <a:ext cx="218970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Idempotent</a:t>
            </a:r>
            <a:r>
              <a:rPr lang="en-US" sz="2400">
                <a:solidFill>
                  <a:schemeClr val="dk1"/>
                </a:solidFill>
                <a:latin typeface="Times New Roman"/>
                <a:ea typeface="Times New Roman"/>
                <a:cs typeface="Times New Roman"/>
                <a:sym typeface="Times New Roman"/>
              </a:rPr>
              <a:t> Law</a:t>
            </a:r>
            <a:endParaRPr/>
          </a:p>
        </p:txBody>
      </p:sp>
      <p:sp>
        <p:nvSpPr>
          <p:cNvPr id="266" name="Google Shape;266;p15"/>
          <p:cNvSpPr/>
          <p:nvPr/>
        </p:nvSpPr>
        <p:spPr>
          <a:xfrm>
            <a:off x="7377113" y="3871913"/>
            <a:ext cx="174406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Identity</a:t>
            </a:r>
            <a:r>
              <a:rPr lang="en-US" sz="2400">
                <a:solidFill>
                  <a:schemeClr val="dk1"/>
                </a:solidFill>
                <a:latin typeface="Times New Roman"/>
                <a:ea typeface="Times New Roman"/>
                <a:cs typeface="Times New Roman"/>
                <a:sym typeface="Times New Roman"/>
              </a:rPr>
              <a:t> Law</a:t>
            </a:r>
            <a:endParaRPr/>
          </a:p>
        </p:txBody>
      </p:sp>
      <p:sp>
        <p:nvSpPr>
          <p:cNvPr id="267" name="Google Shape;267;p15"/>
          <p:cNvSpPr/>
          <p:nvPr/>
        </p:nvSpPr>
        <p:spPr>
          <a:xfrm>
            <a:off x="7377113" y="4405313"/>
            <a:ext cx="171200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Inverse </a:t>
            </a:r>
            <a:r>
              <a:rPr lang="en-US" sz="2400">
                <a:solidFill>
                  <a:schemeClr val="dk1"/>
                </a:solidFill>
                <a:latin typeface="Times New Roman"/>
                <a:ea typeface="Times New Roman"/>
                <a:cs typeface="Times New Roman"/>
                <a:sym typeface="Times New Roman"/>
              </a:rPr>
              <a:t>Law</a:t>
            </a:r>
            <a:endParaRPr/>
          </a:p>
        </p:txBody>
      </p:sp>
      <p:sp>
        <p:nvSpPr>
          <p:cNvPr id="268" name="Google Shape;268;p15"/>
          <p:cNvSpPr/>
          <p:nvPr/>
        </p:nvSpPr>
        <p:spPr>
          <a:xfrm>
            <a:off x="7354390" y="5029199"/>
            <a:ext cx="237519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Domination</a:t>
            </a:r>
            <a:r>
              <a:rPr lang="en-US" sz="2400">
                <a:solidFill>
                  <a:schemeClr val="dk1"/>
                </a:solidFill>
                <a:latin typeface="Times New Roman"/>
                <a:ea typeface="Times New Roman"/>
                <a:cs typeface="Times New Roman"/>
                <a:sym typeface="Times New Roman"/>
              </a:rPr>
              <a:t> Law</a:t>
            </a:r>
            <a:endParaRPr/>
          </a:p>
        </p:txBody>
      </p:sp>
      <p:sp>
        <p:nvSpPr>
          <p:cNvPr id="269" name="Google Shape;269;p15"/>
          <p:cNvSpPr/>
          <p:nvPr/>
        </p:nvSpPr>
        <p:spPr>
          <a:xfrm>
            <a:off x="7529514" y="5548313"/>
            <a:ext cx="217367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Absorption</a:t>
            </a:r>
            <a:r>
              <a:rPr lang="en-US" sz="2400">
                <a:solidFill>
                  <a:schemeClr val="dk1"/>
                </a:solidFill>
                <a:latin typeface="Times New Roman"/>
                <a:ea typeface="Times New Roman"/>
                <a:cs typeface="Times New Roman"/>
                <a:sym typeface="Times New Roman"/>
              </a:rPr>
              <a:t> Law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
          <p:cNvSpPr txBox="1"/>
          <p:nvPr/>
        </p:nvSpPr>
        <p:spPr>
          <a:xfrm>
            <a:off x="914400" y="941318"/>
            <a:ext cx="10567851" cy="46987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u="sng">
                <a:solidFill>
                  <a:schemeClr val="dk1"/>
                </a:solidFill>
                <a:latin typeface="Times New Roman"/>
                <a:ea typeface="Times New Roman"/>
                <a:cs typeface="Times New Roman"/>
                <a:sym typeface="Times New Roman"/>
              </a:rPr>
              <a:t>Simplify using the laws of logic</a:t>
            </a:r>
            <a:r>
              <a:rPr lang="en-US" sz="22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1. (p v q )^ </a:t>
            </a:r>
            <a:r>
              <a:rPr lang="en-US" sz="2400">
                <a:solidFill>
                  <a:schemeClr val="dk1"/>
                </a:solidFill>
                <a:latin typeface="Times New Roman"/>
                <a:ea typeface="Times New Roman"/>
                <a:cs typeface="Times New Roman"/>
                <a:sym typeface="Times New Roman"/>
              </a:rPr>
              <a:t> ¬(¬p ^ q).</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Soln: Applying Demorgan’s law we get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 v q ) ^ </a:t>
            </a:r>
            <a:r>
              <a:rPr lang="en-US" sz="2200">
                <a:solidFill>
                  <a:schemeClr val="dk1"/>
                </a:solidFill>
                <a:latin typeface="Times New Roman"/>
                <a:ea typeface="Times New Roman"/>
                <a:cs typeface="Times New Roman"/>
                <a:sym typeface="Times New Roman"/>
              </a:rPr>
              <a:t>(¬¬p v </a:t>
            </a:r>
            <a:r>
              <a:rPr lang="en-US" sz="20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q)</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Applying law of double negation we get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v q)  ^ (p v </a:t>
            </a:r>
            <a:r>
              <a:rPr lang="en-US" sz="20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q)</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By distributive law of v over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v (q ^ </a:t>
            </a:r>
            <a:r>
              <a:rPr lang="en-US" sz="2000">
                <a:solidFill>
                  <a:schemeClr val="dk1"/>
                </a:solidFill>
                <a:latin typeface="Calibri"/>
                <a:ea typeface="Calibri"/>
                <a:cs typeface="Calibri"/>
                <a:sym typeface="Calibri"/>
              </a:rPr>
              <a:t>¬q)</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By inverse law</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v F</a:t>
            </a:r>
            <a:r>
              <a:rPr lang="en-US" sz="2200" baseline="-250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By identity law we get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a:t>
            </a:r>
            <a:endParaRPr sz="2200" baseline="30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baseline="30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baseline="-25000">
                <a:solidFill>
                  <a:schemeClr val="dk1"/>
                </a:solidFill>
                <a:latin typeface="Times New Roman"/>
                <a:ea typeface="Times New Roman"/>
                <a:cs typeface="Times New Roman"/>
                <a:sym typeface="Times New Roman"/>
              </a:rPr>
              <a:t>   </a:t>
            </a:r>
            <a:endParaRPr sz="2200" baseline="-25000">
              <a:solidFill>
                <a:schemeClr val="dk1"/>
              </a:solidFill>
              <a:latin typeface="Times New Roman"/>
              <a:ea typeface="Times New Roman"/>
              <a:cs typeface="Times New Roman"/>
              <a:sym typeface="Times New Roman"/>
            </a:endParaRPr>
          </a:p>
        </p:txBody>
      </p:sp>
      <p:pic>
        <p:nvPicPr>
          <p:cNvPr id="275" name="Google Shape;275;p16"/>
          <p:cNvPicPr preferRelativeResize="0"/>
          <p:nvPr/>
        </p:nvPicPr>
        <p:blipFill rotWithShape="1">
          <a:blip r:embed="rId3">
            <a:alphaModFix/>
          </a:blip>
          <a:srcRect/>
          <a:stretch/>
        </p:blipFill>
        <p:spPr>
          <a:xfrm>
            <a:off x="6248400" y="1274600"/>
            <a:ext cx="3228109" cy="2715490"/>
          </a:xfrm>
          <a:prstGeom prst="rect">
            <a:avLst/>
          </a:prstGeom>
          <a:noFill/>
          <a:ln>
            <a:noFill/>
          </a:ln>
        </p:spPr>
      </p:pic>
      <p:sp>
        <p:nvSpPr>
          <p:cNvPr id="276" name="Google Shape;276;p16"/>
          <p:cNvSpPr/>
          <p:nvPr/>
        </p:nvSpPr>
        <p:spPr>
          <a:xfrm>
            <a:off x="9417119" y="1707811"/>
            <a:ext cx="227549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Demorgan's Law</a:t>
            </a:r>
            <a:endParaRPr/>
          </a:p>
        </p:txBody>
      </p:sp>
      <p:sp>
        <p:nvSpPr>
          <p:cNvPr id="277" name="Google Shape;277;p16"/>
          <p:cNvSpPr/>
          <p:nvPr/>
        </p:nvSpPr>
        <p:spPr>
          <a:xfrm>
            <a:off x="9417119" y="2160655"/>
            <a:ext cx="324928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Law of Double Negation</a:t>
            </a:r>
            <a:endParaRPr/>
          </a:p>
        </p:txBody>
      </p:sp>
      <p:sp>
        <p:nvSpPr>
          <p:cNvPr id="278" name="Google Shape;278;p16"/>
          <p:cNvSpPr/>
          <p:nvPr/>
        </p:nvSpPr>
        <p:spPr>
          <a:xfrm>
            <a:off x="8382000" y="2695638"/>
            <a:ext cx="403167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Distributive Law of v over ^</a:t>
            </a:r>
            <a:endParaRPr sz="2400">
              <a:solidFill>
                <a:schemeClr val="dk1"/>
              </a:solidFill>
              <a:latin typeface="Times New Roman"/>
              <a:ea typeface="Times New Roman"/>
              <a:cs typeface="Times New Roman"/>
              <a:sym typeface="Times New Roman"/>
            </a:endParaRPr>
          </a:p>
        </p:txBody>
      </p:sp>
      <p:sp>
        <p:nvSpPr>
          <p:cNvPr id="279" name="Google Shape;279;p16"/>
          <p:cNvSpPr/>
          <p:nvPr/>
        </p:nvSpPr>
        <p:spPr>
          <a:xfrm>
            <a:off x="9417120" y="3117273"/>
            <a:ext cx="1788952"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Inverse Law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Identity Law</a:t>
            </a:r>
            <a:endParaRPr/>
          </a:p>
        </p:txBody>
      </p:sp>
      <p:cxnSp>
        <p:nvCxnSpPr>
          <p:cNvPr id="280" name="Google Shape;280;p16"/>
          <p:cNvCxnSpPr/>
          <p:nvPr/>
        </p:nvCxnSpPr>
        <p:spPr>
          <a:xfrm rot="-5400000" flipH="1">
            <a:off x="3696790" y="3252651"/>
            <a:ext cx="4650377" cy="26125"/>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7"/>
          <p:cNvSpPr txBox="1"/>
          <p:nvPr/>
        </p:nvSpPr>
        <p:spPr>
          <a:xfrm>
            <a:off x="1031966" y="888274"/>
            <a:ext cx="8765177"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Simplify using laws of logic:</a:t>
            </a:r>
            <a:endParaRPr/>
          </a:p>
          <a:p>
            <a:pPr marL="457200" marR="0" lvl="0" indent="-457200" algn="l" rtl="0">
              <a:spcBef>
                <a:spcPts val="0"/>
              </a:spcBef>
              <a:spcAft>
                <a:spcPts val="0"/>
              </a:spcAft>
              <a:buClr>
                <a:schemeClr val="dk1"/>
              </a:buClr>
              <a:buSzPts val="2200"/>
              <a:buFont typeface="Times New Roman"/>
              <a:buAutoNum type="arabicPeriod" startAt="2"/>
            </a:pPr>
            <a:r>
              <a:rPr lang="en-US" sz="2200">
                <a:solidFill>
                  <a:schemeClr val="dk1"/>
                </a:solidFill>
                <a:latin typeface="Times New Roman"/>
                <a:ea typeface="Times New Roman"/>
                <a:cs typeface="Times New Roman"/>
                <a:sym typeface="Times New Roman"/>
              </a:rPr>
              <a:t>¬[ ¬[ (p v q) ^ r ] v ¬q ]</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Ans:  ¬[ ¬[ (p v q) ^ r ] v ¬ q ]</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 [(p v q) ^ r ] ^ ¬ ¬ q               Applying Demorgan’s law</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 (p v q) ^ ¬ ¬ r  ^ ¬ ¬ q     Applying Demorgan’s law</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(((p v q) ^ r)  ^ q)                     Law of double negation</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(((p v q) ^ q) ^ r)                      Commutative law of ^</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a:t>
            </a:r>
            <a:r>
              <a:rPr lang="en-US" sz="2200" u="sng">
                <a:solidFill>
                  <a:schemeClr val="dk1"/>
                </a:solidFill>
                <a:latin typeface="Times New Roman"/>
                <a:ea typeface="Times New Roman"/>
                <a:cs typeface="Times New Roman"/>
                <a:sym typeface="Times New Roman"/>
              </a:rPr>
              <a:t>p v q) ^ q</a:t>
            </a:r>
            <a:r>
              <a:rPr lang="en-US" sz="2200">
                <a:solidFill>
                  <a:schemeClr val="dk1"/>
                </a:solidFill>
                <a:latin typeface="Times New Roman"/>
                <a:ea typeface="Times New Roman"/>
                <a:cs typeface="Times New Roman"/>
                <a:sym typeface="Times New Roman"/>
              </a:rPr>
              <a:t> )^ r)                      Association law</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(q ^ r)                                       By law of obsorption</a:t>
            </a: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q ^ r </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838200" y="365125"/>
            <a:ext cx="10515600" cy="60469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a:t>Exercises:</a:t>
            </a:r>
            <a:endParaRPr/>
          </a:p>
        </p:txBody>
      </p:sp>
      <p:sp>
        <p:nvSpPr>
          <p:cNvPr id="291" name="Google Shape;291;p18"/>
          <p:cNvSpPr txBox="1">
            <a:spLocks noGrp="1"/>
          </p:cNvSpPr>
          <p:nvPr>
            <p:ph type="body" idx="1"/>
          </p:nvPr>
        </p:nvSpPr>
        <p:spPr>
          <a:xfrm>
            <a:off x="838199" y="997527"/>
            <a:ext cx="10827327" cy="517943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None/>
            </a:pPr>
            <a:r>
              <a:rPr lang="en-US" dirty="0"/>
              <a:t>Prove the logical equivalence/  simplify the following using Laws of logic.</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[(p v q) ^ (p v </a:t>
            </a:r>
            <a:r>
              <a:rPr lang="en-US" dirty="0">
                <a:latin typeface="Times New Roman"/>
                <a:ea typeface="Times New Roman"/>
                <a:cs typeface="Times New Roman"/>
                <a:sym typeface="Times New Roman"/>
              </a:rPr>
              <a:t>¬q)] v q ⇔ p v q</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Times New Roman"/>
                <a:ea typeface="Times New Roman"/>
                <a:cs typeface="Times New Roman"/>
                <a:sym typeface="Times New Roman"/>
              </a:rPr>
              <a:t>(p → q) ^ [¬q ^ (r v ¬q)] ⇔ ¬(q v p)</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Times New Roman"/>
                <a:ea typeface="Times New Roman"/>
                <a:cs typeface="Times New Roman"/>
                <a:sym typeface="Times New Roman"/>
              </a:rPr>
              <a:t>p → (q → r) ⇔ (p ^ q) → r </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Times New Roman"/>
                <a:ea typeface="Times New Roman"/>
                <a:cs typeface="Times New Roman"/>
                <a:sym typeface="Times New Roman"/>
              </a:rPr>
              <a:t>[¬p ^ (¬q ^ r)] v (q ^ r) v (p ^ r) ⇔ r</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Times New Roman"/>
                <a:ea typeface="Times New Roman"/>
                <a:cs typeface="Times New Roman"/>
                <a:sym typeface="Times New Roman"/>
              </a:rPr>
              <a:t>p v [ p ^ ( p v q)] ⇔ p</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Times New Roman"/>
                <a:ea typeface="Times New Roman"/>
                <a:cs typeface="Times New Roman"/>
                <a:sym typeface="Times New Roman"/>
              </a:rPr>
              <a:t>p v q v (¬p ^ ¬q ^ r) ⇔ p v q v r</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Times New Roman"/>
                <a:ea typeface="Times New Roman"/>
                <a:cs typeface="Times New Roman"/>
                <a:sym typeface="Times New Roman"/>
              </a:rPr>
              <a:t>[(¬p ^ ¬q) → ( p ^ q ^ r)] ⇔ p ^ q</a:t>
            </a:r>
            <a:endParaRPr dirty="0"/>
          </a:p>
          <a:p>
            <a:pPr marL="514350" lvl="0" indent="-336550" algn="l" rtl="0">
              <a:lnSpc>
                <a:spcPct val="90000"/>
              </a:lnSpc>
              <a:spcBef>
                <a:spcPts val="1000"/>
              </a:spcBef>
              <a:spcAft>
                <a:spcPts val="0"/>
              </a:spcAft>
              <a:buClr>
                <a:schemeClr val="dk1"/>
              </a:buClr>
              <a:buSzPts val="2800"/>
              <a:buFont typeface="Calibri"/>
              <a:buNone/>
            </a:pP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9"/>
          <p:cNvSpPr txBox="1">
            <a:spLocks noGrp="1"/>
          </p:cNvSpPr>
          <p:nvPr>
            <p:ph type="body" idx="1"/>
          </p:nvPr>
        </p:nvSpPr>
        <p:spPr>
          <a:xfrm>
            <a:off x="443345" y="1122218"/>
            <a:ext cx="11748655" cy="505474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None/>
            </a:pPr>
            <a:r>
              <a:rPr lang="en-US"/>
              <a:t>1. [(p v q) ^ (p v </a:t>
            </a:r>
            <a:r>
              <a:rPr lang="en-US">
                <a:latin typeface="Times New Roman"/>
                <a:ea typeface="Times New Roman"/>
                <a:cs typeface="Times New Roman"/>
                <a:sym typeface="Times New Roman"/>
              </a:rPr>
              <a:t>¬q)] v q ⇔ p v q           2. (p → q) ^ [¬q ^ (r v ¬q)] ⇔ ¬(q v p)</a:t>
            </a:r>
            <a:endParaRPr/>
          </a:p>
          <a:p>
            <a:pPr marL="228600" lvl="0" indent="-2286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Logic is science of reasoning. It provides rules and techniques for determining whether a reasoning is valid or not.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p:nvPr/>
        </p:nvSpPr>
        <p:spPr>
          <a:xfrm>
            <a:off x="2906973" y="42644"/>
            <a:ext cx="5418161"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sp>
        <p:nvSpPr>
          <p:cNvPr id="302" name="Google Shape;302;p20"/>
          <p:cNvSpPr/>
          <p:nvPr/>
        </p:nvSpPr>
        <p:spPr>
          <a:xfrm>
            <a:off x="2086652" y="1747015"/>
            <a:ext cx="7867241" cy="1567096"/>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All the laws, aside from the Law of Double Negation,  </a:t>
            </a:r>
            <a:r>
              <a:rPr lang="en-US" sz="2400" b="1">
                <a:solidFill>
                  <a:schemeClr val="dk1"/>
                </a:solidFill>
                <a:latin typeface="Times New Roman"/>
                <a:ea typeface="Times New Roman"/>
                <a:cs typeface="Times New Roman"/>
                <a:sym typeface="Times New Roman"/>
              </a:rPr>
              <a:t>fall naturally into pairs.</a:t>
            </a:r>
            <a:endParaRPr/>
          </a:p>
          <a:p>
            <a:pPr marL="0" marR="0" lvl="0" indent="0" algn="just"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u="sng">
                <a:solidFill>
                  <a:schemeClr val="dk1"/>
                </a:solidFill>
                <a:latin typeface="Times New Roman"/>
                <a:ea typeface="Times New Roman"/>
                <a:cs typeface="Times New Roman"/>
                <a:sym typeface="Times New Roman"/>
              </a:rPr>
              <a:t>Dual of a statement</a:t>
            </a:r>
            <a:endParaRPr sz="2400" b="1" u="sng">
              <a:solidFill>
                <a:schemeClr val="dk1"/>
              </a:solidFill>
              <a:latin typeface="Times New Roman"/>
              <a:ea typeface="Times New Roman"/>
              <a:cs typeface="Times New Roman"/>
              <a:sym typeface="Times New Roman"/>
            </a:endParaRPr>
          </a:p>
        </p:txBody>
      </p:sp>
      <p:sp>
        <p:nvSpPr>
          <p:cNvPr id="303" name="Google Shape;303;p20"/>
          <p:cNvSpPr/>
          <p:nvPr/>
        </p:nvSpPr>
        <p:spPr>
          <a:xfrm>
            <a:off x="1963738" y="3189288"/>
            <a:ext cx="8181728" cy="193642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Def. 2.3 Let </a:t>
            </a:r>
            <a:r>
              <a:rPr lang="en-US" sz="2400" i="1">
                <a:solidFill>
                  <a:schemeClr val="dk1"/>
                </a:solidFill>
                <a:latin typeface="Times New Roman"/>
                <a:ea typeface="Times New Roman"/>
                <a:cs typeface="Times New Roman"/>
                <a:sym typeface="Times New Roman"/>
              </a:rPr>
              <a:t>s</a:t>
            </a:r>
            <a:r>
              <a:rPr lang="en-US" sz="2400">
                <a:solidFill>
                  <a:schemeClr val="dk1"/>
                </a:solidFill>
                <a:latin typeface="Times New Roman"/>
                <a:ea typeface="Times New Roman"/>
                <a:cs typeface="Times New Roman"/>
                <a:sym typeface="Times New Roman"/>
              </a:rPr>
              <a:t> be a statement. If </a:t>
            </a:r>
            <a:r>
              <a:rPr lang="en-US" sz="2400" i="1">
                <a:solidFill>
                  <a:schemeClr val="dk1"/>
                </a:solidFill>
                <a:latin typeface="Times New Roman"/>
                <a:ea typeface="Times New Roman"/>
                <a:cs typeface="Times New Roman"/>
                <a:sym typeface="Times New Roman"/>
              </a:rPr>
              <a:t>s</a:t>
            </a:r>
            <a:r>
              <a:rPr lang="en-US" sz="2400">
                <a:solidFill>
                  <a:schemeClr val="dk1"/>
                </a:solidFill>
                <a:latin typeface="Times New Roman"/>
                <a:ea typeface="Times New Roman"/>
                <a:cs typeface="Times New Roman"/>
                <a:sym typeface="Times New Roman"/>
              </a:rPr>
              <a:t> contains no logical connectives</a:t>
            </a:r>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other than      and       , then the dual of </a:t>
            </a:r>
            <a:r>
              <a:rPr lang="en-US" sz="2400" i="1">
                <a:solidFill>
                  <a:schemeClr val="dk1"/>
                </a:solidFill>
                <a:latin typeface="Times New Roman"/>
                <a:ea typeface="Times New Roman"/>
                <a:cs typeface="Times New Roman"/>
                <a:sym typeface="Times New Roman"/>
              </a:rPr>
              <a:t>s</a:t>
            </a:r>
            <a:r>
              <a:rPr lang="en-US" sz="2400">
                <a:solidFill>
                  <a:schemeClr val="dk1"/>
                </a:solidFill>
                <a:latin typeface="Times New Roman"/>
                <a:ea typeface="Times New Roman"/>
                <a:cs typeface="Times New Roman"/>
                <a:sym typeface="Times New Roman"/>
              </a:rPr>
              <a:t>, denoted </a:t>
            </a:r>
            <a:r>
              <a:rPr lang="en-US" sz="2400" i="1">
                <a:solidFill>
                  <a:schemeClr val="dk1"/>
                </a:solidFill>
                <a:latin typeface="Times New Roman"/>
                <a:ea typeface="Times New Roman"/>
                <a:cs typeface="Times New Roman"/>
                <a:sym typeface="Times New Roman"/>
              </a:rPr>
              <a:t>s</a:t>
            </a:r>
            <a:r>
              <a:rPr lang="en-US" sz="2400" i="1" baseline="30000">
                <a:solidFill>
                  <a:schemeClr val="dk1"/>
                </a:solidFill>
                <a:latin typeface="Times New Roman"/>
                <a:ea typeface="Times New Roman"/>
                <a:cs typeface="Times New Roman"/>
                <a:sym typeface="Times New Roman"/>
              </a:rPr>
              <a:t>d</a:t>
            </a:r>
            <a:r>
              <a:rPr lang="en-US" sz="2400">
                <a:solidFill>
                  <a:schemeClr val="dk1"/>
                </a:solidFill>
                <a:latin typeface="Times New Roman"/>
                <a:ea typeface="Times New Roman"/>
                <a:cs typeface="Times New Roman"/>
                <a:sym typeface="Times New Roman"/>
              </a:rPr>
              <a:t>, is the </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statement obtained from s by replacing each occurrence of</a:t>
            </a:r>
            <a:endParaRPr/>
          </a:p>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and        by       and      , respectively, and each occurrence of </a:t>
            </a:r>
            <a:r>
              <a:rPr lang="en-US" sz="2400" i="1">
                <a:solidFill>
                  <a:schemeClr val="dk1"/>
                </a:solidFill>
                <a:latin typeface="Times New Roman"/>
                <a:ea typeface="Times New Roman"/>
                <a:cs typeface="Times New Roman"/>
                <a:sym typeface="Times New Roman"/>
              </a:rPr>
              <a:t>T</a:t>
            </a:r>
            <a:r>
              <a:rPr lang="en-US" sz="2400" baseline="-250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 </a:t>
            </a:r>
            <a:r>
              <a:rPr lang="en-US" sz="2400" i="1">
                <a:solidFill>
                  <a:schemeClr val="dk1"/>
                </a:solidFill>
                <a:latin typeface="Times New Roman"/>
                <a:ea typeface="Times New Roman"/>
                <a:cs typeface="Times New Roman"/>
                <a:sym typeface="Times New Roman"/>
              </a:rPr>
              <a:t>F</a:t>
            </a:r>
            <a:r>
              <a:rPr lang="en-US" sz="2400" baseline="-250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by </a:t>
            </a:r>
            <a:r>
              <a:rPr lang="en-US" sz="2400" i="1">
                <a:solidFill>
                  <a:schemeClr val="dk1"/>
                </a:solidFill>
                <a:latin typeface="Times New Roman"/>
                <a:ea typeface="Times New Roman"/>
                <a:cs typeface="Times New Roman"/>
                <a:sym typeface="Times New Roman"/>
              </a:rPr>
              <a:t>F</a:t>
            </a:r>
            <a:r>
              <a:rPr lang="en-US" sz="2400" baseline="-250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and </a:t>
            </a:r>
            <a:r>
              <a:rPr lang="en-US" sz="2400" i="1">
                <a:solidFill>
                  <a:schemeClr val="dk1"/>
                </a:solidFill>
                <a:latin typeface="Times New Roman"/>
                <a:ea typeface="Times New Roman"/>
                <a:cs typeface="Times New Roman"/>
                <a:sym typeface="Times New Roman"/>
              </a:rPr>
              <a:t>T</a:t>
            </a:r>
            <a:r>
              <a:rPr lang="en-US" sz="2400" baseline="-250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respectively.</a:t>
            </a:r>
            <a:endParaRPr/>
          </a:p>
        </p:txBody>
      </p:sp>
      <p:pic>
        <p:nvPicPr>
          <p:cNvPr id="304" name="Google Shape;304;p20"/>
          <p:cNvPicPr preferRelativeResize="0"/>
          <p:nvPr/>
        </p:nvPicPr>
        <p:blipFill rotWithShape="1">
          <a:blip r:embed="rId3">
            <a:alphaModFix/>
          </a:blip>
          <a:srcRect/>
          <a:stretch/>
        </p:blipFill>
        <p:spPr>
          <a:xfrm>
            <a:off x="3433764" y="3657600"/>
            <a:ext cx="771525" cy="520700"/>
          </a:xfrm>
          <a:prstGeom prst="rect">
            <a:avLst/>
          </a:prstGeom>
          <a:noFill/>
          <a:ln>
            <a:noFill/>
          </a:ln>
        </p:spPr>
      </p:pic>
      <p:pic>
        <p:nvPicPr>
          <p:cNvPr id="305" name="Google Shape;305;p20"/>
          <p:cNvPicPr preferRelativeResize="0"/>
          <p:nvPr/>
        </p:nvPicPr>
        <p:blipFill rotWithShape="1">
          <a:blip r:embed="rId4">
            <a:alphaModFix/>
          </a:blip>
          <a:srcRect/>
          <a:stretch/>
        </p:blipFill>
        <p:spPr>
          <a:xfrm>
            <a:off x="4348164" y="3657600"/>
            <a:ext cx="1050925" cy="381000"/>
          </a:xfrm>
          <a:prstGeom prst="rect">
            <a:avLst/>
          </a:prstGeom>
          <a:noFill/>
          <a:ln>
            <a:noFill/>
          </a:ln>
        </p:spPr>
      </p:pic>
      <p:pic>
        <p:nvPicPr>
          <p:cNvPr id="306" name="Google Shape;306;p20"/>
          <p:cNvPicPr preferRelativeResize="0"/>
          <p:nvPr/>
        </p:nvPicPr>
        <p:blipFill rotWithShape="1">
          <a:blip r:embed="rId3">
            <a:alphaModFix/>
          </a:blip>
          <a:srcRect/>
          <a:stretch/>
        </p:blipFill>
        <p:spPr>
          <a:xfrm>
            <a:off x="9377364" y="4038600"/>
            <a:ext cx="771525" cy="520700"/>
          </a:xfrm>
          <a:prstGeom prst="rect">
            <a:avLst/>
          </a:prstGeom>
          <a:noFill/>
          <a:ln>
            <a:noFill/>
          </a:ln>
        </p:spPr>
      </p:pic>
      <p:pic>
        <p:nvPicPr>
          <p:cNvPr id="307" name="Google Shape;307;p20"/>
          <p:cNvPicPr preferRelativeResize="0"/>
          <p:nvPr/>
        </p:nvPicPr>
        <p:blipFill rotWithShape="1">
          <a:blip r:embed="rId4">
            <a:alphaModFix/>
          </a:blip>
          <a:srcRect/>
          <a:stretch/>
        </p:blipFill>
        <p:spPr>
          <a:xfrm>
            <a:off x="2595564" y="4419600"/>
            <a:ext cx="1050925" cy="381000"/>
          </a:xfrm>
          <a:prstGeom prst="rect">
            <a:avLst/>
          </a:prstGeom>
          <a:noFill/>
          <a:ln>
            <a:noFill/>
          </a:ln>
        </p:spPr>
      </p:pic>
      <p:pic>
        <p:nvPicPr>
          <p:cNvPr id="308" name="Google Shape;308;p20"/>
          <p:cNvPicPr preferRelativeResize="0"/>
          <p:nvPr/>
        </p:nvPicPr>
        <p:blipFill rotWithShape="1">
          <a:blip r:embed="rId4">
            <a:alphaModFix/>
          </a:blip>
          <a:srcRect/>
          <a:stretch/>
        </p:blipFill>
        <p:spPr>
          <a:xfrm>
            <a:off x="3509964" y="4419600"/>
            <a:ext cx="1050925" cy="381000"/>
          </a:xfrm>
          <a:prstGeom prst="rect">
            <a:avLst/>
          </a:prstGeom>
          <a:noFill/>
          <a:ln>
            <a:noFill/>
          </a:ln>
        </p:spPr>
      </p:pic>
      <p:pic>
        <p:nvPicPr>
          <p:cNvPr id="309" name="Google Shape;309;p20"/>
          <p:cNvPicPr preferRelativeResize="0"/>
          <p:nvPr/>
        </p:nvPicPr>
        <p:blipFill rotWithShape="1">
          <a:blip r:embed="rId3">
            <a:alphaModFix/>
          </a:blip>
          <a:srcRect/>
          <a:stretch/>
        </p:blipFill>
        <p:spPr>
          <a:xfrm>
            <a:off x="4576764" y="4356100"/>
            <a:ext cx="771525" cy="520700"/>
          </a:xfrm>
          <a:prstGeom prst="rect">
            <a:avLst/>
          </a:prstGeom>
          <a:noFill/>
          <a:ln>
            <a:noFill/>
          </a:ln>
        </p:spPr>
      </p:pic>
      <p:sp>
        <p:nvSpPr>
          <p:cNvPr id="310" name="Google Shape;310;p20"/>
          <p:cNvSpPr/>
          <p:nvPr/>
        </p:nvSpPr>
        <p:spPr>
          <a:xfrm>
            <a:off x="1966913" y="5091113"/>
            <a:ext cx="67807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a:t>
            </a:r>
            <a:endParaRPr sz="2400">
              <a:solidFill>
                <a:schemeClr val="dk1"/>
              </a:solidFill>
              <a:latin typeface="Times New Roman"/>
              <a:ea typeface="Times New Roman"/>
              <a:cs typeface="Times New Roman"/>
              <a:sym typeface="Times New Roman"/>
            </a:endParaRPr>
          </a:p>
        </p:txBody>
      </p:sp>
      <p:pic>
        <p:nvPicPr>
          <p:cNvPr id="311" name="Google Shape;311;p20"/>
          <p:cNvPicPr preferRelativeResize="0"/>
          <p:nvPr/>
        </p:nvPicPr>
        <p:blipFill rotWithShape="1">
          <a:blip r:embed="rId5">
            <a:alphaModFix/>
          </a:blip>
          <a:srcRect/>
          <a:stretch/>
        </p:blipFill>
        <p:spPr>
          <a:xfrm>
            <a:off x="3187337" y="5137149"/>
            <a:ext cx="5826033" cy="767261"/>
          </a:xfrm>
          <a:prstGeom prst="rect">
            <a:avLst/>
          </a:prstGeom>
          <a:noFill/>
          <a:ln>
            <a:noFill/>
          </a:ln>
        </p:spPr>
      </p:pic>
      <p:sp>
        <p:nvSpPr>
          <p:cNvPr id="312" name="Google Shape;312;p20"/>
          <p:cNvSpPr/>
          <p:nvPr/>
        </p:nvSpPr>
        <p:spPr>
          <a:xfrm>
            <a:off x="2119314" y="5803900"/>
            <a:ext cx="326134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The dual of                is  </a:t>
            </a:r>
            <a:endParaRPr/>
          </a:p>
        </p:txBody>
      </p:sp>
      <p:pic>
        <p:nvPicPr>
          <p:cNvPr id="313" name="Google Shape;313;p20"/>
          <p:cNvPicPr preferRelativeResize="0"/>
          <p:nvPr/>
        </p:nvPicPr>
        <p:blipFill rotWithShape="1">
          <a:blip r:embed="rId6">
            <a:alphaModFix/>
          </a:blip>
          <a:srcRect/>
          <a:stretch/>
        </p:blipFill>
        <p:spPr>
          <a:xfrm>
            <a:off x="3814763" y="5972267"/>
            <a:ext cx="1377950" cy="484188"/>
          </a:xfrm>
          <a:prstGeom prst="rect">
            <a:avLst/>
          </a:prstGeom>
          <a:noFill/>
          <a:ln>
            <a:noFill/>
          </a:ln>
        </p:spPr>
      </p:pic>
      <p:pic>
        <p:nvPicPr>
          <p:cNvPr id="314" name="Google Shape;314;p20"/>
          <p:cNvPicPr preferRelativeResize="0"/>
          <p:nvPr/>
        </p:nvPicPr>
        <p:blipFill rotWithShape="1">
          <a:blip r:embed="rId7">
            <a:alphaModFix/>
          </a:blip>
          <a:srcRect/>
          <a:stretch/>
        </p:blipFill>
        <p:spPr>
          <a:xfrm>
            <a:off x="5338763" y="5830752"/>
            <a:ext cx="3217862" cy="4841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1"/>
          <p:cNvSpPr/>
          <p:nvPr/>
        </p:nvSpPr>
        <p:spPr>
          <a:xfrm>
            <a:off x="2754345" y="63810"/>
            <a:ext cx="5699078"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sp>
        <p:nvSpPr>
          <p:cNvPr id="320" name="Google Shape;320;p21"/>
          <p:cNvSpPr/>
          <p:nvPr/>
        </p:nvSpPr>
        <p:spPr>
          <a:xfrm>
            <a:off x="1873296" y="1376907"/>
            <a:ext cx="9810379"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Theorem 2.1 (</a:t>
            </a:r>
            <a:r>
              <a:rPr lang="en-US" sz="2400" b="1" i="1" dirty="0">
                <a:solidFill>
                  <a:schemeClr val="dk1"/>
                </a:solidFill>
                <a:latin typeface="Times New Roman"/>
                <a:ea typeface="Times New Roman"/>
                <a:cs typeface="Times New Roman"/>
                <a:sym typeface="Times New Roman"/>
              </a:rPr>
              <a:t>The Principle of Duality</a:t>
            </a:r>
            <a:r>
              <a:rPr lang="en-US" sz="2400" dirty="0">
                <a:solidFill>
                  <a:schemeClr val="dk1"/>
                </a:solidFill>
                <a:latin typeface="Times New Roman"/>
                <a:ea typeface="Times New Roman"/>
                <a:cs typeface="Times New Roman"/>
                <a:sym typeface="Times New Roman"/>
              </a:rPr>
              <a:t>)  Let </a:t>
            </a:r>
            <a:r>
              <a:rPr lang="en-US" sz="2400" i="1" dirty="0">
                <a:solidFill>
                  <a:schemeClr val="dk1"/>
                </a:solidFill>
                <a:latin typeface="Times New Roman"/>
                <a:ea typeface="Times New Roman"/>
                <a:cs typeface="Times New Roman"/>
                <a:sym typeface="Times New Roman"/>
              </a:rPr>
              <a:t>s</a:t>
            </a:r>
            <a:r>
              <a:rPr lang="en-US" sz="2400" dirty="0">
                <a:solidFill>
                  <a:schemeClr val="dk1"/>
                </a:solidFill>
                <a:latin typeface="Times New Roman"/>
                <a:ea typeface="Times New Roman"/>
                <a:cs typeface="Times New Roman"/>
                <a:sym typeface="Times New Roman"/>
              </a:rPr>
              <a:t> and </a:t>
            </a:r>
            <a:r>
              <a:rPr lang="en-US" sz="2400" i="1" dirty="0">
                <a:solidFill>
                  <a:schemeClr val="dk1"/>
                </a:solidFill>
                <a:latin typeface="Times New Roman"/>
                <a:ea typeface="Times New Roman"/>
                <a:cs typeface="Times New Roman"/>
                <a:sym typeface="Times New Roman"/>
              </a:rPr>
              <a:t>t</a:t>
            </a:r>
            <a:r>
              <a:rPr lang="en-US" sz="2400" dirty="0">
                <a:solidFill>
                  <a:schemeClr val="dk1"/>
                </a:solidFill>
                <a:latin typeface="Times New Roman"/>
                <a:ea typeface="Times New Roman"/>
                <a:cs typeface="Times New Roman"/>
                <a:sym typeface="Times New Roman"/>
              </a:rPr>
              <a:t> be statements that contain </a:t>
            </a:r>
            <a:br>
              <a:rPr lang="en-US" sz="2400" dirty="0">
                <a:solidFill>
                  <a:schemeClr val="dk1"/>
                </a:solidFill>
                <a:latin typeface="Times New Roman"/>
                <a:ea typeface="Times New Roman"/>
                <a:cs typeface="Times New Roman"/>
                <a:sym typeface="Times New Roman"/>
              </a:rPr>
            </a:br>
            <a:r>
              <a:rPr lang="en-US" sz="2400" dirty="0">
                <a:solidFill>
                  <a:schemeClr val="dk1"/>
                </a:solidFill>
                <a:latin typeface="Times New Roman"/>
                <a:ea typeface="Times New Roman"/>
                <a:cs typeface="Times New Roman"/>
                <a:sym typeface="Times New Roman"/>
              </a:rPr>
              <a:t>no logical connectives other than ^ and v.</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If            , then                 </a:t>
            </a:r>
            <a:endParaRPr dirty="0"/>
          </a:p>
        </p:txBody>
      </p:sp>
      <p:pic>
        <p:nvPicPr>
          <p:cNvPr id="321" name="Google Shape;321;p21"/>
          <p:cNvPicPr preferRelativeResize="0"/>
          <p:nvPr/>
        </p:nvPicPr>
        <p:blipFill rotWithShape="1">
          <a:blip r:embed="rId3">
            <a:alphaModFix/>
          </a:blip>
          <a:srcRect/>
          <a:stretch/>
        </p:blipFill>
        <p:spPr>
          <a:xfrm>
            <a:off x="2296141" y="2221455"/>
            <a:ext cx="1614487" cy="290512"/>
          </a:xfrm>
          <a:prstGeom prst="rect">
            <a:avLst/>
          </a:prstGeom>
          <a:noFill/>
          <a:ln>
            <a:noFill/>
          </a:ln>
        </p:spPr>
      </p:pic>
      <p:pic>
        <p:nvPicPr>
          <p:cNvPr id="322" name="Google Shape;322;p21"/>
          <p:cNvPicPr preferRelativeResize="0"/>
          <p:nvPr/>
        </p:nvPicPr>
        <p:blipFill rotWithShape="1">
          <a:blip r:embed="rId4">
            <a:alphaModFix/>
          </a:blip>
          <a:srcRect/>
          <a:stretch/>
        </p:blipFill>
        <p:spPr>
          <a:xfrm>
            <a:off x="3900826" y="2055609"/>
            <a:ext cx="1824037" cy="484187"/>
          </a:xfrm>
          <a:prstGeom prst="rect">
            <a:avLst/>
          </a:prstGeom>
          <a:noFill/>
          <a:ln>
            <a:noFill/>
          </a:ln>
        </p:spPr>
      </p:pic>
      <p:sp>
        <p:nvSpPr>
          <p:cNvPr id="323" name="Google Shape;323;p21"/>
          <p:cNvSpPr/>
          <p:nvPr/>
        </p:nvSpPr>
        <p:spPr>
          <a:xfrm>
            <a:off x="1848708" y="3260260"/>
            <a:ext cx="10192535"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2.10 Suppose that the compound statement P is a tautology. If p is a primitive</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statement that appears in P and we replace each occurrence of p by same q, then</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resulting   compound statement P</a:t>
            </a:r>
            <a:r>
              <a:rPr lang="en-US" sz="2400" baseline="-250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is also a tautology.</a:t>
            </a:r>
            <a:endParaRPr sz="2400">
              <a:solidFill>
                <a:schemeClr val="dk1"/>
              </a:solidFill>
              <a:latin typeface="Times New Roman"/>
              <a:ea typeface="Times New Roman"/>
              <a:cs typeface="Times New Roman"/>
              <a:sym typeface="Times New Roman"/>
            </a:endParaRPr>
          </a:p>
        </p:txBody>
      </p:sp>
      <p:pic>
        <p:nvPicPr>
          <p:cNvPr id="324" name="Google Shape;324;p21"/>
          <p:cNvPicPr preferRelativeResize="0"/>
          <p:nvPr/>
        </p:nvPicPr>
        <p:blipFill rotWithShape="1">
          <a:blip r:embed="rId5">
            <a:alphaModFix/>
          </a:blip>
          <a:srcRect/>
          <a:stretch/>
        </p:blipFill>
        <p:spPr>
          <a:xfrm>
            <a:off x="2651411" y="4450229"/>
            <a:ext cx="3849687" cy="484188"/>
          </a:xfrm>
          <a:prstGeom prst="rect">
            <a:avLst/>
          </a:prstGeom>
          <a:noFill/>
          <a:ln>
            <a:noFill/>
          </a:ln>
        </p:spPr>
      </p:pic>
      <p:sp>
        <p:nvSpPr>
          <p:cNvPr id="325" name="Google Shape;325;p21"/>
          <p:cNvSpPr/>
          <p:nvPr/>
        </p:nvSpPr>
        <p:spPr>
          <a:xfrm>
            <a:off x="5916706" y="4370294"/>
            <a:ext cx="398103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a tautology.  Replace</a:t>
            </a:r>
            <a:endParaRPr sz="2400">
              <a:solidFill>
                <a:schemeClr val="dk1"/>
              </a:solidFill>
              <a:latin typeface="Times New Roman"/>
              <a:ea typeface="Times New Roman"/>
              <a:cs typeface="Times New Roman"/>
              <a:sym typeface="Times New Roman"/>
            </a:endParaRPr>
          </a:p>
        </p:txBody>
      </p:sp>
      <p:sp>
        <p:nvSpPr>
          <p:cNvPr id="326" name="Google Shape;326;p21"/>
          <p:cNvSpPr/>
          <p:nvPr/>
        </p:nvSpPr>
        <p:spPr>
          <a:xfrm>
            <a:off x="2484439" y="4838700"/>
            <a:ext cx="311944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each occurrence of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 by</a:t>
            </a:r>
            <a:endParaRPr sz="2400">
              <a:solidFill>
                <a:schemeClr val="dk1"/>
              </a:solidFill>
              <a:latin typeface="Times New Roman"/>
              <a:ea typeface="Times New Roman"/>
              <a:cs typeface="Times New Roman"/>
              <a:sym typeface="Times New Roman"/>
            </a:endParaRPr>
          </a:p>
        </p:txBody>
      </p:sp>
      <p:pic>
        <p:nvPicPr>
          <p:cNvPr id="327" name="Google Shape;327;p21"/>
          <p:cNvPicPr preferRelativeResize="0"/>
          <p:nvPr/>
        </p:nvPicPr>
        <p:blipFill rotWithShape="1">
          <a:blip r:embed="rId6">
            <a:alphaModFix/>
          </a:blip>
          <a:srcRect/>
          <a:stretch/>
        </p:blipFill>
        <p:spPr>
          <a:xfrm>
            <a:off x="5783264" y="4965700"/>
            <a:ext cx="1050925" cy="268288"/>
          </a:xfrm>
          <a:prstGeom prst="rect">
            <a:avLst/>
          </a:prstGeom>
          <a:noFill/>
          <a:ln>
            <a:noFill/>
          </a:ln>
        </p:spPr>
      </p:pic>
      <p:pic>
        <p:nvPicPr>
          <p:cNvPr id="328" name="Google Shape;328;p21"/>
          <p:cNvPicPr preferRelativeResize="0"/>
          <p:nvPr/>
        </p:nvPicPr>
        <p:blipFill rotWithShape="1">
          <a:blip r:embed="rId7">
            <a:alphaModFix/>
          </a:blip>
          <a:srcRect/>
          <a:stretch/>
        </p:blipFill>
        <p:spPr>
          <a:xfrm>
            <a:off x="2655889" y="5270500"/>
            <a:ext cx="5081587" cy="484188"/>
          </a:xfrm>
          <a:prstGeom prst="rect">
            <a:avLst/>
          </a:prstGeom>
          <a:noFill/>
          <a:ln>
            <a:noFill/>
          </a:ln>
        </p:spPr>
      </p:pic>
      <p:sp>
        <p:nvSpPr>
          <p:cNvPr id="329" name="Google Shape;329;p21"/>
          <p:cNvSpPr/>
          <p:nvPr/>
        </p:nvSpPr>
        <p:spPr>
          <a:xfrm>
            <a:off x="7208838" y="5219700"/>
            <a:ext cx="246785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also a tautology.</a:t>
            </a:r>
            <a:endParaRPr/>
          </a:p>
        </p:txBody>
      </p:sp>
      <p:sp>
        <p:nvSpPr>
          <p:cNvPr id="330" name="Google Shape;330;p21"/>
          <p:cNvSpPr/>
          <p:nvPr/>
        </p:nvSpPr>
        <p:spPr>
          <a:xfrm>
            <a:off x="1872343" y="2701193"/>
            <a:ext cx="842064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First Substitution Rule (replace each </a:t>
            </a:r>
            <a:r>
              <a:rPr lang="en-US" sz="2400" b="1" i="1">
                <a:solidFill>
                  <a:schemeClr val="dk1"/>
                </a:solidFill>
                <a:latin typeface="Times New Roman"/>
                <a:ea typeface="Times New Roman"/>
                <a:cs typeface="Times New Roman"/>
                <a:sym typeface="Times New Roman"/>
              </a:rPr>
              <a:t>p</a:t>
            </a:r>
            <a:r>
              <a:rPr lang="en-US" sz="2400" b="1">
                <a:solidFill>
                  <a:schemeClr val="dk1"/>
                </a:solidFill>
                <a:latin typeface="Times New Roman"/>
                <a:ea typeface="Times New Roman"/>
                <a:cs typeface="Times New Roman"/>
                <a:sym typeface="Times New Roman"/>
              </a:rPr>
              <a:t> by another statement </a:t>
            </a:r>
            <a:r>
              <a:rPr lang="en-US" sz="2400" b="1" i="1">
                <a:solidFill>
                  <a:schemeClr val="dk1"/>
                </a:solidFill>
                <a:latin typeface="Times New Roman"/>
                <a:ea typeface="Times New Roman"/>
                <a:cs typeface="Times New Roman"/>
                <a:sym typeface="Times New Roman"/>
              </a:rPr>
              <a:t>q</a:t>
            </a:r>
            <a:r>
              <a:rPr lang="en-US" sz="24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2"/>
          <p:cNvSpPr/>
          <p:nvPr/>
        </p:nvSpPr>
        <p:spPr>
          <a:xfrm>
            <a:off x="2347914" y="-240053"/>
            <a:ext cx="7737909" cy="6445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Equivalence: The Laws of Logic</a:t>
            </a:r>
            <a:endParaRPr dirty="0"/>
          </a:p>
        </p:txBody>
      </p:sp>
      <p:sp>
        <p:nvSpPr>
          <p:cNvPr id="336" name="Google Shape;336;p22"/>
          <p:cNvSpPr/>
          <p:nvPr/>
        </p:nvSpPr>
        <p:spPr>
          <a:xfrm>
            <a:off x="1554480" y="1306286"/>
            <a:ext cx="8725989" cy="1936428"/>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2400" b="1">
                <a:solidFill>
                  <a:schemeClr val="dk1"/>
                </a:solidFill>
                <a:latin typeface="Times New Roman"/>
                <a:ea typeface="Times New Roman"/>
                <a:cs typeface="Times New Roman"/>
                <a:sym typeface="Times New Roman"/>
              </a:rPr>
              <a:t>Second Substitution Rule :</a:t>
            </a:r>
            <a:r>
              <a:rPr lang="en-US" sz="2400">
                <a:solidFill>
                  <a:schemeClr val="dk1"/>
                </a:solidFill>
                <a:latin typeface="Times New Roman"/>
                <a:ea typeface="Times New Roman"/>
                <a:cs typeface="Times New Roman"/>
                <a:sym typeface="Times New Roman"/>
              </a:rPr>
              <a:t>Suppose that the compound statement P is a tautology. If p is a primitive statement that appears in P and q be statement such as q ⇔ p. Suppose that in P we replace one or more occurrences of p by q. Then this replacement yields another compound statement P</a:t>
            </a:r>
            <a:r>
              <a:rPr lang="en-US" sz="2400" baseline="-250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such that  P ⇔ P</a:t>
            </a:r>
            <a:r>
              <a:rPr lang="en-US" sz="2400" baseline="-25000">
                <a:solidFill>
                  <a:schemeClr val="dk1"/>
                </a:solidFill>
                <a:latin typeface="Times New Roman"/>
                <a:ea typeface="Times New Roman"/>
                <a:cs typeface="Times New Roman"/>
                <a:sym typeface="Times New Roman"/>
              </a:rPr>
              <a:t>1.</a:t>
            </a:r>
            <a:endParaRPr sz="2400" b="1" baseline="-25000">
              <a:solidFill>
                <a:schemeClr val="dk1"/>
              </a:solidFill>
              <a:latin typeface="Times New Roman"/>
              <a:ea typeface="Times New Roman"/>
              <a:cs typeface="Times New Roman"/>
              <a:sym typeface="Times New Roman"/>
            </a:endParaRPr>
          </a:p>
        </p:txBody>
      </p:sp>
      <p:sp>
        <p:nvSpPr>
          <p:cNvPr id="337" name="Google Shape;337;p22"/>
          <p:cNvSpPr/>
          <p:nvPr/>
        </p:nvSpPr>
        <p:spPr>
          <a:xfrm>
            <a:off x="2347914" y="3109913"/>
            <a:ext cx="120526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2.11</a:t>
            </a:r>
            <a:endParaRPr/>
          </a:p>
        </p:txBody>
      </p:sp>
      <p:pic>
        <p:nvPicPr>
          <p:cNvPr id="338" name="Google Shape;338;p22"/>
          <p:cNvPicPr preferRelativeResize="0"/>
          <p:nvPr/>
        </p:nvPicPr>
        <p:blipFill rotWithShape="1">
          <a:blip r:embed="rId3">
            <a:alphaModFix/>
          </a:blip>
          <a:srcRect/>
          <a:stretch/>
        </p:blipFill>
        <p:spPr>
          <a:xfrm>
            <a:off x="3662364" y="3209065"/>
            <a:ext cx="2643187" cy="1220787"/>
          </a:xfrm>
          <a:prstGeom prst="rect">
            <a:avLst/>
          </a:prstGeom>
          <a:noFill/>
          <a:ln>
            <a:noFill/>
          </a:ln>
        </p:spPr>
      </p:pic>
      <p:sp>
        <p:nvSpPr>
          <p:cNvPr id="339" name="Google Shape;339;p22"/>
          <p:cNvSpPr/>
          <p:nvPr/>
        </p:nvSpPr>
        <p:spPr>
          <a:xfrm>
            <a:off x="6005514" y="3109913"/>
            <a:ext cx="96821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Then, </a:t>
            </a:r>
            <a:endParaRPr/>
          </a:p>
        </p:txBody>
      </p:sp>
      <p:pic>
        <p:nvPicPr>
          <p:cNvPr id="340" name="Google Shape;340;p22"/>
          <p:cNvPicPr preferRelativeResize="0"/>
          <p:nvPr/>
        </p:nvPicPr>
        <p:blipFill rotWithShape="1">
          <a:blip r:embed="rId4">
            <a:alphaModFix/>
          </a:blip>
          <a:srcRect/>
          <a:stretch/>
        </p:blipFill>
        <p:spPr>
          <a:xfrm>
            <a:off x="7015164" y="3160714"/>
            <a:ext cx="1493837" cy="484187"/>
          </a:xfrm>
          <a:prstGeom prst="rect">
            <a:avLst/>
          </a:prstGeom>
          <a:noFill/>
          <a:ln>
            <a:noFill/>
          </a:ln>
        </p:spPr>
      </p:pic>
      <p:sp>
        <p:nvSpPr>
          <p:cNvPr id="341" name="Google Shape;341;p22"/>
          <p:cNvSpPr/>
          <p:nvPr/>
        </p:nvSpPr>
        <p:spPr>
          <a:xfrm>
            <a:off x="5853114" y="3567113"/>
            <a:ext cx="115576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because</a:t>
            </a:r>
            <a:endParaRPr/>
          </a:p>
        </p:txBody>
      </p:sp>
      <p:pic>
        <p:nvPicPr>
          <p:cNvPr id="342" name="Google Shape;342;p22"/>
          <p:cNvPicPr preferRelativeResize="0"/>
          <p:nvPr/>
        </p:nvPicPr>
        <p:blipFill rotWithShape="1">
          <a:blip r:embed="rId5">
            <a:alphaModFix/>
          </a:blip>
          <a:srcRect/>
          <a:stretch/>
        </p:blipFill>
        <p:spPr>
          <a:xfrm>
            <a:off x="6992938" y="3617914"/>
            <a:ext cx="3446462" cy="484187"/>
          </a:xfrm>
          <a:prstGeom prst="rect">
            <a:avLst/>
          </a:prstGeom>
          <a:noFill/>
          <a:ln>
            <a:noFill/>
          </a:ln>
        </p:spPr>
      </p:pic>
      <p:sp>
        <p:nvSpPr>
          <p:cNvPr id="343" name="Google Shape;343;p22"/>
          <p:cNvSpPr/>
          <p:nvPr/>
        </p:nvSpPr>
        <p:spPr>
          <a:xfrm>
            <a:off x="1738313" y="4052018"/>
            <a:ext cx="686726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2.12 Negate and simplify the compound statement</a:t>
            </a:r>
            <a:endParaRPr/>
          </a:p>
        </p:txBody>
      </p:sp>
      <p:pic>
        <p:nvPicPr>
          <p:cNvPr id="344" name="Google Shape;344;p22"/>
          <p:cNvPicPr preferRelativeResize="0"/>
          <p:nvPr/>
        </p:nvPicPr>
        <p:blipFill rotWithShape="1">
          <a:blip r:embed="rId6">
            <a:alphaModFix/>
          </a:blip>
          <a:srcRect/>
          <a:stretch/>
        </p:blipFill>
        <p:spPr>
          <a:xfrm>
            <a:off x="8610601" y="4142505"/>
            <a:ext cx="1876425" cy="762000"/>
          </a:xfrm>
          <a:prstGeom prst="rect">
            <a:avLst/>
          </a:prstGeom>
          <a:noFill/>
          <a:ln>
            <a:noFill/>
          </a:ln>
        </p:spPr>
      </p:pic>
      <p:pic>
        <p:nvPicPr>
          <p:cNvPr id="345" name="Google Shape;345;p22"/>
          <p:cNvPicPr preferRelativeResize="0"/>
          <p:nvPr/>
        </p:nvPicPr>
        <p:blipFill rotWithShape="1">
          <a:blip r:embed="rId7">
            <a:alphaModFix/>
          </a:blip>
          <a:srcRect/>
          <a:stretch/>
        </p:blipFill>
        <p:spPr>
          <a:xfrm>
            <a:off x="2701635" y="4654550"/>
            <a:ext cx="4599709" cy="19956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3"/>
          <p:cNvSpPr/>
          <p:nvPr/>
        </p:nvSpPr>
        <p:spPr>
          <a:xfrm>
            <a:off x="2970131" y="-91503"/>
            <a:ext cx="5895833"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 </a:t>
            </a:r>
            <a:r>
              <a:rPr lang="en-US" sz="3600" dirty="0">
                <a:solidFill>
                  <a:schemeClr val="dk1"/>
                </a:solidFill>
                <a:latin typeface="Times New Roman"/>
                <a:ea typeface="Times New Roman"/>
                <a:cs typeface="Times New Roman"/>
                <a:sym typeface="Times New Roman"/>
              </a:rPr>
              <a:t>Logical Equivalence:</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 The Laws of Logic</a:t>
            </a:r>
            <a:endParaRPr dirty="0"/>
          </a:p>
        </p:txBody>
      </p:sp>
      <p:sp>
        <p:nvSpPr>
          <p:cNvPr id="351" name="Google Shape;351;p23"/>
          <p:cNvSpPr/>
          <p:nvPr/>
        </p:nvSpPr>
        <p:spPr>
          <a:xfrm>
            <a:off x="1731818" y="1440044"/>
            <a:ext cx="9018913" cy="828432"/>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Ex. 2.13  What is the negation of “If Joan goes to Lake George, then Mary will pay for Joan's shopping spree.”?</a:t>
            </a:r>
            <a:endParaRPr sz="2400" dirty="0">
              <a:solidFill>
                <a:schemeClr val="dk1"/>
              </a:solidFill>
              <a:latin typeface="Times New Roman"/>
              <a:ea typeface="Times New Roman"/>
              <a:cs typeface="Times New Roman"/>
              <a:sym typeface="Times New Roman"/>
            </a:endParaRPr>
          </a:p>
        </p:txBody>
      </p:sp>
      <p:pic>
        <p:nvPicPr>
          <p:cNvPr id="352" name="Google Shape;352;p23"/>
          <p:cNvPicPr preferRelativeResize="0"/>
          <p:nvPr/>
        </p:nvPicPr>
        <p:blipFill rotWithShape="1">
          <a:blip r:embed="rId3">
            <a:alphaModFix/>
          </a:blip>
          <a:srcRect/>
          <a:stretch/>
        </p:blipFill>
        <p:spPr>
          <a:xfrm>
            <a:off x="3481247" y="3864430"/>
            <a:ext cx="5240338" cy="484188"/>
          </a:xfrm>
          <a:prstGeom prst="rect">
            <a:avLst/>
          </a:prstGeom>
          <a:noFill/>
          <a:ln>
            <a:noFill/>
          </a:ln>
        </p:spPr>
      </p:pic>
      <p:sp>
        <p:nvSpPr>
          <p:cNvPr id="353" name="Google Shape;353;p23"/>
          <p:cNvSpPr/>
          <p:nvPr/>
        </p:nvSpPr>
        <p:spPr>
          <a:xfrm>
            <a:off x="2194560" y="4363007"/>
            <a:ext cx="8347166"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negation is "Joan goes to Lake George, but (or and)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Mary does not pay for Joan's shopping spree."</a:t>
            </a:r>
            <a:endParaRPr/>
          </a:p>
        </p:txBody>
      </p:sp>
      <p:sp>
        <p:nvSpPr>
          <p:cNvPr id="354" name="Google Shape;354;p23"/>
          <p:cNvSpPr txBox="1"/>
          <p:nvPr/>
        </p:nvSpPr>
        <p:spPr>
          <a:xfrm>
            <a:off x="1776549" y="2573383"/>
            <a:ext cx="842554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Soln</a:t>
            </a:r>
            <a:r>
              <a:rPr lang="en-US" sz="2400">
                <a:solidFill>
                  <a:schemeClr val="dk1"/>
                </a:solidFill>
                <a:latin typeface="Times New Roman"/>
                <a:ea typeface="Times New Roman"/>
                <a:cs typeface="Times New Roman"/>
                <a:sym typeface="Times New Roman"/>
              </a:rPr>
              <a:t>:  p: Joan goes to Lake George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q: Mary will pay for Joan’s shopping spree.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Then above statement is equivalent to p </a:t>
            </a:r>
            <a:r>
              <a:rPr lang="en-US" sz="2400">
                <a:solidFill>
                  <a:schemeClr val="dk1"/>
                </a:solidFill>
                <a:latin typeface="Calibri"/>
                <a:ea typeface="Calibri"/>
                <a:cs typeface="Calibri"/>
                <a:sym typeface="Calibri"/>
              </a:rPr>
              <a:t>→ q. </a:t>
            </a:r>
            <a:r>
              <a:rPr lang="en-US" sz="2200">
                <a:solidFill>
                  <a:schemeClr val="dk1"/>
                </a:solidFill>
                <a:latin typeface="Times New Roman"/>
                <a:ea typeface="Times New Roman"/>
                <a:cs typeface="Times New Roman"/>
                <a:sym typeface="Times New Roman"/>
              </a:rPr>
              <a:t>Negation of it will be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p:nvPr/>
        </p:nvSpPr>
        <p:spPr>
          <a:xfrm>
            <a:off x="3064374" y="-91788"/>
            <a:ext cx="6021980" cy="1197764"/>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 </a:t>
            </a:r>
            <a:r>
              <a:rPr lang="en-US" sz="3600" dirty="0">
                <a:solidFill>
                  <a:schemeClr val="dk1"/>
                </a:solidFill>
                <a:latin typeface="Times New Roman"/>
                <a:ea typeface="Times New Roman"/>
                <a:cs typeface="Times New Roman"/>
                <a:sym typeface="Times New Roman"/>
              </a:rPr>
              <a:t>Logical Equivalence: </a:t>
            </a:r>
          </a:p>
          <a:p>
            <a:pPr marL="0" marR="0" lvl="0" indent="0" algn="ctr" rtl="0">
              <a:spcBef>
                <a:spcPts val="0"/>
              </a:spcBef>
              <a:spcAft>
                <a:spcPts val="0"/>
              </a:spcAft>
              <a:buNone/>
            </a:pPr>
            <a:r>
              <a:rPr lang="en-US" sz="3600" dirty="0">
                <a:solidFill>
                  <a:schemeClr val="dk1"/>
                </a:solidFill>
                <a:latin typeface="Times New Roman"/>
                <a:ea typeface="Times New Roman"/>
                <a:cs typeface="Times New Roman"/>
                <a:sym typeface="Times New Roman"/>
              </a:rPr>
              <a:t>The Laws of Logic</a:t>
            </a:r>
            <a:endParaRPr dirty="0"/>
          </a:p>
        </p:txBody>
      </p:sp>
      <p:cxnSp>
        <p:nvCxnSpPr>
          <p:cNvPr id="360" name="Google Shape;360;p24"/>
          <p:cNvCxnSpPr/>
          <p:nvPr/>
        </p:nvCxnSpPr>
        <p:spPr>
          <a:xfrm>
            <a:off x="3429000" y="3282950"/>
            <a:ext cx="0" cy="1892300"/>
          </a:xfrm>
          <a:prstGeom prst="straightConnector1">
            <a:avLst/>
          </a:prstGeom>
          <a:noFill/>
          <a:ln w="12700" cap="flat" cmpd="sng">
            <a:solidFill>
              <a:schemeClr val="dk1"/>
            </a:solidFill>
            <a:prstDash val="solid"/>
            <a:round/>
            <a:headEnd type="none" w="med" len="med"/>
            <a:tailEnd type="none" w="med" len="med"/>
          </a:ln>
        </p:spPr>
      </p:cxnSp>
      <p:sp>
        <p:nvSpPr>
          <p:cNvPr id="361" name="Google Shape;361;p24"/>
          <p:cNvSpPr/>
          <p:nvPr/>
        </p:nvSpPr>
        <p:spPr>
          <a:xfrm>
            <a:off x="2076994" y="1580606"/>
            <a:ext cx="167204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2.15</a:t>
            </a:r>
            <a:endParaRPr/>
          </a:p>
        </p:txBody>
      </p:sp>
      <p:pic>
        <p:nvPicPr>
          <p:cNvPr id="362" name="Google Shape;362;p24"/>
          <p:cNvPicPr preferRelativeResize="0"/>
          <p:nvPr/>
        </p:nvPicPr>
        <p:blipFill rotWithShape="1">
          <a:blip r:embed="rId3">
            <a:alphaModFix/>
          </a:blip>
          <a:srcRect/>
          <a:stretch/>
        </p:blipFill>
        <p:spPr>
          <a:xfrm>
            <a:off x="4370389" y="3352801"/>
            <a:ext cx="1704975" cy="836613"/>
          </a:xfrm>
          <a:prstGeom prst="rect">
            <a:avLst/>
          </a:prstGeom>
          <a:noFill/>
          <a:ln>
            <a:noFill/>
          </a:ln>
        </p:spPr>
      </p:pic>
      <p:cxnSp>
        <p:nvCxnSpPr>
          <p:cNvPr id="363" name="Google Shape;363;p24"/>
          <p:cNvCxnSpPr/>
          <p:nvPr/>
        </p:nvCxnSpPr>
        <p:spPr>
          <a:xfrm>
            <a:off x="3435350" y="3276600"/>
            <a:ext cx="5854700" cy="0"/>
          </a:xfrm>
          <a:prstGeom prst="straightConnector1">
            <a:avLst/>
          </a:prstGeom>
          <a:noFill/>
          <a:ln w="12700" cap="flat" cmpd="sng">
            <a:solidFill>
              <a:schemeClr val="dk1"/>
            </a:solidFill>
            <a:prstDash val="solid"/>
            <a:round/>
            <a:headEnd type="none" w="med" len="med"/>
            <a:tailEnd type="none" w="med" len="med"/>
          </a:ln>
        </p:spPr>
      </p:cxnSp>
      <p:cxnSp>
        <p:nvCxnSpPr>
          <p:cNvPr id="364" name="Google Shape;364;p24"/>
          <p:cNvCxnSpPr/>
          <p:nvPr/>
        </p:nvCxnSpPr>
        <p:spPr>
          <a:xfrm>
            <a:off x="3810000" y="32829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365" name="Google Shape;365;p24"/>
          <p:cNvCxnSpPr/>
          <p:nvPr/>
        </p:nvCxnSpPr>
        <p:spPr>
          <a:xfrm>
            <a:off x="4267200" y="32829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366" name="Google Shape;366;p24"/>
          <p:cNvCxnSpPr/>
          <p:nvPr/>
        </p:nvCxnSpPr>
        <p:spPr>
          <a:xfrm>
            <a:off x="5334000" y="32829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367" name="Google Shape;367;p24"/>
          <p:cNvCxnSpPr/>
          <p:nvPr/>
        </p:nvCxnSpPr>
        <p:spPr>
          <a:xfrm>
            <a:off x="6781800" y="32829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368" name="Google Shape;368;p24"/>
          <p:cNvCxnSpPr/>
          <p:nvPr/>
        </p:nvCxnSpPr>
        <p:spPr>
          <a:xfrm>
            <a:off x="7620000" y="32829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369" name="Google Shape;369;p24"/>
          <p:cNvCxnSpPr/>
          <p:nvPr/>
        </p:nvCxnSpPr>
        <p:spPr>
          <a:xfrm>
            <a:off x="9296400" y="3282950"/>
            <a:ext cx="0" cy="1892300"/>
          </a:xfrm>
          <a:prstGeom prst="straightConnector1">
            <a:avLst/>
          </a:prstGeom>
          <a:noFill/>
          <a:ln w="12700" cap="flat" cmpd="sng">
            <a:solidFill>
              <a:schemeClr val="dk1"/>
            </a:solidFill>
            <a:prstDash val="solid"/>
            <a:round/>
            <a:headEnd type="none" w="med" len="med"/>
            <a:tailEnd type="none" w="med" len="med"/>
          </a:ln>
        </p:spPr>
      </p:cxnSp>
      <p:cxnSp>
        <p:nvCxnSpPr>
          <p:cNvPr id="370" name="Google Shape;370;p24"/>
          <p:cNvCxnSpPr/>
          <p:nvPr/>
        </p:nvCxnSpPr>
        <p:spPr>
          <a:xfrm>
            <a:off x="3435350" y="3657600"/>
            <a:ext cx="5854700" cy="0"/>
          </a:xfrm>
          <a:prstGeom prst="straightConnector1">
            <a:avLst/>
          </a:prstGeom>
          <a:noFill/>
          <a:ln w="12700" cap="flat" cmpd="sng">
            <a:solidFill>
              <a:schemeClr val="dk1"/>
            </a:solidFill>
            <a:prstDash val="solid"/>
            <a:round/>
            <a:headEnd type="none" w="med" len="med"/>
            <a:tailEnd type="none" w="med" len="med"/>
          </a:ln>
        </p:spPr>
      </p:cxnSp>
      <p:cxnSp>
        <p:nvCxnSpPr>
          <p:cNvPr id="371" name="Google Shape;371;p24"/>
          <p:cNvCxnSpPr/>
          <p:nvPr/>
        </p:nvCxnSpPr>
        <p:spPr>
          <a:xfrm>
            <a:off x="3435350" y="5181600"/>
            <a:ext cx="5854700" cy="0"/>
          </a:xfrm>
          <a:prstGeom prst="straightConnector1">
            <a:avLst/>
          </a:prstGeom>
          <a:noFill/>
          <a:ln w="12700" cap="flat" cmpd="sng">
            <a:solidFill>
              <a:schemeClr val="dk1"/>
            </a:solidFill>
            <a:prstDash val="solid"/>
            <a:round/>
            <a:headEnd type="none" w="med" len="med"/>
            <a:tailEnd type="none" w="med" len="med"/>
          </a:ln>
        </p:spPr>
      </p:cxnSp>
      <p:sp>
        <p:nvSpPr>
          <p:cNvPr id="372" name="Google Shape;372;p24"/>
          <p:cNvSpPr/>
          <p:nvPr/>
        </p:nvSpPr>
        <p:spPr>
          <a:xfrm>
            <a:off x="3414713" y="36433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373" name="Google Shape;373;p24"/>
          <p:cNvSpPr/>
          <p:nvPr/>
        </p:nvSpPr>
        <p:spPr>
          <a:xfrm>
            <a:off x="4557713" y="36433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374" name="Google Shape;374;p24"/>
          <p:cNvSpPr/>
          <p:nvPr/>
        </p:nvSpPr>
        <p:spPr>
          <a:xfrm>
            <a:off x="5700713" y="36433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375" name="Google Shape;375;p24"/>
          <p:cNvSpPr/>
          <p:nvPr/>
        </p:nvSpPr>
        <p:spPr>
          <a:xfrm>
            <a:off x="6996113" y="36433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376" name="Google Shape;376;p24"/>
          <p:cNvSpPr/>
          <p:nvPr/>
        </p:nvSpPr>
        <p:spPr>
          <a:xfrm>
            <a:off x="8062913" y="36433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377" name="Google Shape;377;p24"/>
          <p:cNvSpPr/>
          <p:nvPr/>
        </p:nvSpPr>
        <p:spPr>
          <a:xfrm>
            <a:off x="3871913" y="3643313"/>
            <a:ext cx="33663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sp>
        <p:nvSpPr>
          <p:cNvPr id="378" name="Google Shape;378;p24"/>
          <p:cNvSpPr/>
          <p:nvPr/>
        </p:nvSpPr>
        <p:spPr>
          <a:xfrm>
            <a:off x="3414713" y="32623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endParaRPr/>
          </a:p>
        </p:txBody>
      </p:sp>
      <p:sp>
        <p:nvSpPr>
          <p:cNvPr id="379" name="Google Shape;379;p24"/>
          <p:cNvSpPr/>
          <p:nvPr/>
        </p:nvSpPr>
        <p:spPr>
          <a:xfrm>
            <a:off x="3871913" y="32623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endParaRPr/>
          </a:p>
        </p:txBody>
      </p:sp>
      <p:pic>
        <p:nvPicPr>
          <p:cNvPr id="380" name="Google Shape;380;p24"/>
          <p:cNvPicPr preferRelativeResize="0"/>
          <p:nvPr/>
        </p:nvPicPr>
        <p:blipFill rotWithShape="1">
          <a:blip r:embed="rId4">
            <a:alphaModFix/>
          </a:blip>
          <a:srcRect/>
          <a:stretch/>
        </p:blipFill>
        <p:spPr>
          <a:xfrm>
            <a:off x="5284788" y="3352801"/>
            <a:ext cx="2106612" cy="835025"/>
          </a:xfrm>
          <a:prstGeom prst="rect">
            <a:avLst/>
          </a:prstGeom>
          <a:noFill/>
          <a:ln>
            <a:noFill/>
          </a:ln>
        </p:spPr>
      </p:pic>
      <p:pic>
        <p:nvPicPr>
          <p:cNvPr id="381" name="Google Shape;381;p24"/>
          <p:cNvPicPr preferRelativeResize="0"/>
          <p:nvPr/>
        </p:nvPicPr>
        <p:blipFill rotWithShape="1">
          <a:blip r:embed="rId5">
            <a:alphaModFix/>
          </a:blip>
          <a:srcRect/>
          <a:stretch/>
        </p:blipFill>
        <p:spPr>
          <a:xfrm>
            <a:off x="6808789" y="3352801"/>
            <a:ext cx="1704975" cy="835025"/>
          </a:xfrm>
          <a:prstGeom prst="rect">
            <a:avLst/>
          </a:prstGeom>
          <a:noFill/>
          <a:ln>
            <a:noFill/>
          </a:ln>
        </p:spPr>
      </p:pic>
      <p:pic>
        <p:nvPicPr>
          <p:cNvPr id="382" name="Google Shape;382;p24"/>
          <p:cNvPicPr preferRelativeResize="0"/>
          <p:nvPr/>
        </p:nvPicPr>
        <p:blipFill rotWithShape="1">
          <a:blip r:embed="rId6">
            <a:alphaModFix/>
          </a:blip>
          <a:srcRect/>
          <a:stretch/>
        </p:blipFill>
        <p:spPr>
          <a:xfrm>
            <a:off x="7723188" y="3352801"/>
            <a:ext cx="2030412" cy="835025"/>
          </a:xfrm>
          <a:prstGeom prst="rect">
            <a:avLst/>
          </a:prstGeom>
          <a:noFill/>
          <a:ln>
            <a:noFill/>
          </a:ln>
        </p:spPr>
      </p:pic>
      <p:sp>
        <p:nvSpPr>
          <p:cNvPr id="383" name="Google Shape;383;p24"/>
          <p:cNvSpPr/>
          <p:nvPr/>
        </p:nvSpPr>
        <p:spPr>
          <a:xfrm>
            <a:off x="3631475" y="1615440"/>
            <a:ext cx="616354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Contrapositive, Converse and Inverse of  p</a:t>
            </a:r>
            <a:r>
              <a:rPr lang="en-US" sz="2400">
                <a:solidFill>
                  <a:schemeClr val="dk1"/>
                </a:solidFill>
                <a:latin typeface="Times New Roman"/>
                <a:ea typeface="Times New Roman"/>
                <a:cs typeface="Times New Roman"/>
                <a:sym typeface="Times New Roman"/>
              </a:rPr>
              <a:t> →q</a:t>
            </a:r>
            <a:r>
              <a:rPr lang="en-US" sz="2400" i="1">
                <a:solidFill>
                  <a:schemeClr val="dk1"/>
                </a:solidFill>
                <a:latin typeface="Times New Roman"/>
                <a:ea typeface="Times New Roman"/>
                <a:cs typeface="Times New Roman"/>
                <a:sym typeface="Times New Roman"/>
              </a:rPr>
              <a:t> </a:t>
            </a:r>
            <a:endParaRPr sz="2400" i="1">
              <a:solidFill>
                <a:schemeClr val="dk1"/>
              </a:solidFill>
              <a:latin typeface="Times New Roman"/>
              <a:ea typeface="Times New Roman"/>
              <a:cs typeface="Times New Roman"/>
              <a:sym typeface="Times New Roman"/>
            </a:endParaRPr>
          </a:p>
        </p:txBody>
      </p:sp>
      <p:cxnSp>
        <p:nvCxnSpPr>
          <p:cNvPr id="384" name="Google Shape;384;p24"/>
          <p:cNvCxnSpPr/>
          <p:nvPr/>
        </p:nvCxnSpPr>
        <p:spPr>
          <a:xfrm>
            <a:off x="4624251" y="2024743"/>
            <a:ext cx="1319349" cy="1188720"/>
          </a:xfrm>
          <a:prstGeom prst="straightConnector1">
            <a:avLst/>
          </a:prstGeom>
          <a:noFill/>
          <a:ln w="9525" cap="flat" cmpd="sng">
            <a:solidFill>
              <a:schemeClr val="dk1"/>
            </a:solidFill>
            <a:prstDash val="solid"/>
            <a:miter lim="800000"/>
            <a:headEnd type="none" w="sm" len="sm"/>
            <a:tailEnd type="stealth" w="med" len="med"/>
          </a:ln>
        </p:spPr>
      </p:cxnSp>
      <p:cxnSp>
        <p:nvCxnSpPr>
          <p:cNvPr id="385" name="Google Shape;385;p24"/>
          <p:cNvCxnSpPr/>
          <p:nvPr/>
        </p:nvCxnSpPr>
        <p:spPr>
          <a:xfrm rot="-5400000" flipH="1">
            <a:off x="5943605" y="2129239"/>
            <a:ext cx="1393372" cy="1079875"/>
          </a:xfrm>
          <a:prstGeom prst="straightConnector1">
            <a:avLst/>
          </a:prstGeom>
          <a:noFill/>
          <a:ln w="9525" cap="flat" cmpd="sng">
            <a:solidFill>
              <a:schemeClr val="dk1"/>
            </a:solidFill>
            <a:prstDash val="solid"/>
            <a:miter lim="800000"/>
            <a:headEnd type="none" w="sm" len="sm"/>
            <a:tailEnd type="stealth" w="med" len="med"/>
          </a:ln>
        </p:spPr>
      </p:cxnSp>
      <p:cxnSp>
        <p:nvCxnSpPr>
          <p:cNvPr id="386" name="Google Shape;386;p24"/>
          <p:cNvCxnSpPr/>
          <p:nvPr/>
        </p:nvCxnSpPr>
        <p:spPr>
          <a:xfrm rot="-5400000" flipH="1">
            <a:off x="7563397" y="2299066"/>
            <a:ext cx="1306283" cy="731516"/>
          </a:xfrm>
          <a:prstGeom prst="straightConnector1">
            <a:avLst/>
          </a:prstGeom>
          <a:noFill/>
          <a:ln w="9525" cap="flat" cmpd="sng">
            <a:solidFill>
              <a:schemeClr val="dk1"/>
            </a:solidFill>
            <a:prstDash val="solid"/>
            <a:miter lim="800000"/>
            <a:headEnd type="none" w="sm" len="sm"/>
            <a:tailEnd type="stealth" w="med" len="med"/>
          </a:ln>
        </p:spPr>
      </p:cxnSp>
      <p:sp>
        <p:nvSpPr>
          <p:cNvPr id="387" name="Google Shape;387;p24"/>
          <p:cNvSpPr txBox="1"/>
          <p:nvPr/>
        </p:nvSpPr>
        <p:spPr>
          <a:xfrm>
            <a:off x="849086" y="5460274"/>
            <a:ext cx="9953897"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NOTE</a:t>
            </a:r>
            <a:r>
              <a:rPr lang="en-US" sz="2200">
                <a:solidFill>
                  <a:schemeClr val="dk1"/>
                </a:solidFill>
                <a:latin typeface="Times New Roman"/>
                <a:ea typeface="Times New Roman"/>
                <a:cs typeface="Times New Roman"/>
                <a:sym typeface="Times New Roman"/>
              </a:rPr>
              <a:t>: 1. </a:t>
            </a:r>
            <a:r>
              <a:rPr lang="en-US" sz="2200" i="1">
                <a:solidFill>
                  <a:schemeClr val="dk1"/>
                </a:solidFill>
                <a:latin typeface="Times New Roman"/>
                <a:ea typeface="Times New Roman"/>
                <a:cs typeface="Times New Roman"/>
                <a:sym typeface="Times New Roman"/>
              </a:rPr>
              <a:t>p</a:t>
            </a:r>
            <a:r>
              <a:rPr lang="en-US" sz="2200">
                <a:solidFill>
                  <a:schemeClr val="dk1"/>
                </a:solidFill>
                <a:latin typeface="Times New Roman"/>
                <a:ea typeface="Times New Roman"/>
                <a:cs typeface="Times New Roman"/>
                <a:sym typeface="Times New Roman"/>
              </a:rPr>
              <a:t> →q ⇔ (¬q → ¬p)  That is implication is equivalent to its contra positive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2. </a:t>
            </a:r>
            <a:r>
              <a:rPr lang="en-US" sz="2200" i="1">
                <a:solidFill>
                  <a:schemeClr val="dk1"/>
                </a:solidFill>
                <a:latin typeface="Times New Roman"/>
                <a:ea typeface="Times New Roman"/>
                <a:cs typeface="Times New Roman"/>
                <a:sym typeface="Times New Roman"/>
              </a:rPr>
              <a:t>q</a:t>
            </a:r>
            <a:r>
              <a:rPr lang="en-US" sz="2200">
                <a:solidFill>
                  <a:schemeClr val="dk1"/>
                </a:solidFill>
                <a:latin typeface="Times New Roman"/>
                <a:ea typeface="Times New Roman"/>
                <a:cs typeface="Times New Roman"/>
                <a:sym typeface="Times New Roman"/>
              </a:rPr>
              <a:t> →p  ⇔ (¬p → ¬q)  Converse is equivalent to inverse.</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5"/>
          <p:cNvSpPr txBox="1">
            <a:spLocks noGrp="1"/>
          </p:cNvSpPr>
          <p:nvPr>
            <p:ph type="body" idx="1"/>
          </p:nvPr>
        </p:nvSpPr>
        <p:spPr>
          <a:xfrm>
            <a:off x="838200" y="1662544"/>
            <a:ext cx="10515600" cy="4946073"/>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If sun is shining,  then it is warm </a:t>
            </a:r>
            <a:endParaRPr/>
          </a:p>
          <a:p>
            <a:pPr marL="514350" lvl="0" indent="-514350" algn="l" rtl="0">
              <a:lnSpc>
                <a:spcPct val="90000"/>
              </a:lnSpc>
              <a:spcBef>
                <a:spcPts val="1000"/>
              </a:spcBef>
              <a:spcAft>
                <a:spcPts val="0"/>
              </a:spcAft>
              <a:buClr>
                <a:schemeClr val="dk1"/>
              </a:buClr>
              <a:buSzPts val="2800"/>
              <a:buNone/>
            </a:pPr>
            <a:r>
              <a:rPr lang="en-US"/>
              <a:t>   Soln:  Let p: sun is shining</a:t>
            </a:r>
            <a:endParaRPr/>
          </a:p>
          <a:p>
            <a:pPr marL="514350" lvl="0" indent="-514350" algn="l" rtl="0">
              <a:lnSpc>
                <a:spcPct val="90000"/>
              </a:lnSpc>
              <a:spcBef>
                <a:spcPts val="1000"/>
              </a:spcBef>
              <a:spcAft>
                <a:spcPts val="0"/>
              </a:spcAft>
              <a:buClr>
                <a:schemeClr val="dk1"/>
              </a:buClr>
              <a:buSzPts val="2800"/>
              <a:buNone/>
            </a:pPr>
            <a:r>
              <a:rPr lang="en-US"/>
              <a:t>                    q: it is warm  </a:t>
            </a:r>
            <a:endParaRPr/>
          </a:p>
          <a:p>
            <a:pPr marL="514350" lvl="0" indent="-514350" algn="l" rtl="0">
              <a:lnSpc>
                <a:spcPct val="90000"/>
              </a:lnSpc>
              <a:spcBef>
                <a:spcPts val="1000"/>
              </a:spcBef>
              <a:spcAft>
                <a:spcPts val="0"/>
              </a:spcAft>
              <a:buClr>
                <a:schemeClr val="dk1"/>
              </a:buClr>
              <a:buSzPts val="2800"/>
              <a:buNone/>
            </a:pPr>
            <a:r>
              <a:rPr lang="en-US"/>
              <a:t>           Given statement is  p</a:t>
            </a:r>
            <a:r>
              <a:rPr lang="en-US">
                <a:latin typeface="Times New Roman"/>
                <a:ea typeface="Times New Roman"/>
                <a:cs typeface="Times New Roman"/>
                <a:sym typeface="Times New Roman"/>
              </a:rPr>
              <a:t> → q</a:t>
            </a:r>
            <a:endParaRPr/>
          </a:p>
          <a:p>
            <a:pPr marL="514350" lvl="0" indent="-514350" algn="l" rtl="0">
              <a:lnSpc>
                <a:spcPct val="90000"/>
              </a:lnSpc>
              <a:spcBef>
                <a:spcPts val="1000"/>
              </a:spcBef>
              <a:spcAft>
                <a:spcPts val="0"/>
              </a:spcAft>
              <a:buClr>
                <a:schemeClr val="dk1"/>
              </a:buClr>
              <a:buSzPts val="2800"/>
              <a:buNone/>
            </a:pPr>
            <a:r>
              <a:rPr lang="en-US"/>
              <a:t>           Converse:     q </a:t>
            </a:r>
            <a:r>
              <a:rPr lang="en-US">
                <a:latin typeface="Times New Roman"/>
                <a:ea typeface="Times New Roman"/>
                <a:cs typeface="Times New Roman"/>
                <a:sym typeface="Times New Roman"/>
              </a:rPr>
              <a:t>→ p </a:t>
            </a:r>
            <a:endParaRPr/>
          </a:p>
          <a:p>
            <a:pPr marL="514350" lvl="0" indent="-514350" algn="l"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r>
              <a:rPr lang="en-US"/>
              <a:t>if it is warm, then sun is shining</a:t>
            </a:r>
            <a:endParaRPr/>
          </a:p>
          <a:p>
            <a:pPr marL="514350" lvl="0" indent="-514350" algn="l" rtl="0">
              <a:lnSpc>
                <a:spcPct val="90000"/>
              </a:lnSpc>
              <a:spcBef>
                <a:spcPts val="1000"/>
              </a:spcBef>
              <a:spcAft>
                <a:spcPts val="0"/>
              </a:spcAft>
              <a:buClr>
                <a:schemeClr val="dk1"/>
              </a:buClr>
              <a:buSzPts val="2800"/>
              <a:buNone/>
            </a:pPr>
            <a:r>
              <a:rPr lang="en-US"/>
              <a:t>            Inverse: </a:t>
            </a:r>
            <a:r>
              <a:rPr lang="en-US">
                <a:latin typeface="Times New Roman"/>
                <a:ea typeface="Times New Roman"/>
                <a:cs typeface="Times New Roman"/>
                <a:sym typeface="Times New Roman"/>
              </a:rPr>
              <a:t>¬</a:t>
            </a:r>
            <a:r>
              <a:rPr lang="en-US"/>
              <a:t>p</a:t>
            </a:r>
            <a:r>
              <a:rPr lang="en-US">
                <a:latin typeface="Times New Roman"/>
                <a:ea typeface="Times New Roman"/>
                <a:cs typeface="Times New Roman"/>
                <a:sym typeface="Times New Roman"/>
              </a:rPr>
              <a:t> → ¬q</a:t>
            </a:r>
            <a:endParaRPr/>
          </a:p>
          <a:p>
            <a:pPr marL="514350" lvl="0" indent="-514350" algn="l" rtl="0">
              <a:lnSpc>
                <a:spcPct val="90000"/>
              </a:lnSpc>
              <a:spcBef>
                <a:spcPts val="1000"/>
              </a:spcBef>
              <a:spcAft>
                <a:spcPts val="0"/>
              </a:spcAft>
              <a:buClr>
                <a:schemeClr val="dk1"/>
              </a:buClr>
              <a:buSzPts val="2800"/>
              <a:buNone/>
            </a:pPr>
            <a:r>
              <a:rPr lang="en-US"/>
              <a:t>                          If sun is not shining, it is not warm</a:t>
            </a:r>
            <a:endParaRPr/>
          </a:p>
          <a:p>
            <a:pPr marL="514350" lvl="0" indent="-514350" algn="l" rtl="0">
              <a:lnSpc>
                <a:spcPct val="90000"/>
              </a:lnSpc>
              <a:spcBef>
                <a:spcPts val="1000"/>
              </a:spcBef>
              <a:spcAft>
                <a:spcPts val="0"/>
              </a:spcAft>
              <a:buClr>
                <a:schemeClr val="dk1"/>
              </a:buClr>
              <a:buSzPts val="2800"/>
              <a:buNone/>
            </a:pPr>
            <a:r>
              <a:rPr lang="en-US"/>
              <a:t>            Contra positive: </a:t>
            </a:r>
            <a:r>
              <a:rPr lang="en-US">
                <a:latin typeface="Times New Roman"/>
                <a:ea typeface="Times New Roman"/>
                <a:cs typeface="Times New Roman"/>
                <a:sym typeface="Times New Roman"/>
              </a:rPr>
              <a:t>¬q → ¬p</a:t>
            </a:r>
            <a:r>
              <a:rPr lang="en-US"/>
              <a:t> </a:t>
            </a:r>
            <a:endParaRPr/>
          </a:p>
          <a:p>
            <a:pPr marL="514350" lvl="0" indent="-514350" algn="l" rtl="0">
              <a:lnSpc>
                <a:spcPct val="90000"/>
              </a:lnSpc>
              <a:spcBef>
                <a:spcPts val="1000"/>
              </a:spcBef>
              <a:spcAft>
                <a:spcPts val="0"/>
              </a:spcAft>
              <a:buClr>
                <a:schemeClr val="dk1"/>
              </a:buClr>
              <a:buSzPts val="2800"/>
              <a:buNone/>
            </a:pPr>
            <a:r>
              <a:rPr lang="en-US"/>
              <a:t>                         if it is not warm, then sun is not shining.</a:t>
            </a:r>
            <a:endParaRPr/>
          </a:p>
        </p:txBody>
      </p:sp>
      <p:sp>
        <p:nvSpPr>
          <p:cNvPr id="393" name="Google Shape;393;p25"/>
          <p:cNvSpPr txBox="1">
            <a:spLocks noGrp="1"/>
          </p:cNvSpPr>
          <p:nvPr>
            <p:ph type="title"/>
          </p:nvPr>
        </p:nvSpPr>
        <p:spPr>
          <a:xfrm>
            <a:off x="838200" y="365125"/>
            <a:ext cx="10515600" cy="10480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Writing converse, Inverse and contra positives of implication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6"/>
          <p:cNvSpPr txBox="1">
            <a:spLocks noGrp="1"/>
          </p:cNvSpPr>
          <p:nvPr>
            <p:ph type="body" idx="1"/>
          </p:nvPr>
        </p:nvSpPr>
        <p:spPr>
          <a:xfrm>
            <a:off x="838200" y="651164"/>
            <a:ext cx="10515600" cy="5525799"/>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None/>
            </a:pPr>
            <a:r>
              <a:rPr lang="en-US"/>
              <a:t>2. If it is a dog, then it barks</a:t>
            </a:r>
            <a:endParaRPr/>
          </a:p>
          <a:p>
            <a:pPr marL="514350" lvl="0" indent="-514350" algn="l" rtl="0">
              <a:lnSpc>
                <a:spcPct val="90000"/>
              </a:lnSpc>
              <a:spcBef>
                <a:spcPts val="1000"/>
              </a:spcBef>
              <a:spcAft>
                <a:spcPts val="0"/>
              </a:spcAft>
              <a:buClr>
                <a:schemeClr val="dk1"/>
              </a:buClr>
              <a:buSzPts val="2800"/>
              <a:buNone/>
            </a:pPr>
            <a:r>
              <a:rPr lang="en-US"/>
              <a:t>Soln:  Let p: it is a dog</a:t>
            </a:r>
            <a:endParaRPr/>
          </a:p>
          <a:p>
            <a:pPr marL="514350" lvl="0" indent="-514350" algn="l" rtl="0">
              <a:lnSpc>
                <a:spcPct val="90000"/>
              </a:lnSpc>
              <a:spcBef>
                <a:spcPts val="1000"/>
              </a:spcBef>
              <a:spcAft>
                <a:spcPts val="0"/>
              </a:spcAft>
              <a:buClr>
                <a:schemeClr val="dk1"/>
              </a:buClr>
              <a:buSzPts val="2800"/>
              <a:buNone/>
            </a:pPr>
            <a:r>
              <a:rPr lang="en-US"/>
              <a:t>                 q: it barks</a:t>
            </a:r>
            <a:endParaRPr/>
          </a:p>
          <a:p>
            <a:pPr marL="514350" lvl="0" indent="-514350" algn="l" rtl="0">
              <a:lnSpc>
                <a:spcPct val="90000"/>
              </a:lnSpc>
              <a:spcBef>
                <a:spcPts val="1000"/>
              </a:spcBef>
              <a:spcAft>
                <a:spcPts val="0"/>
              </a:spcAft>
              <a:buClr>
                <a:schemeClr val="dk1"/>
              </a:buClr>
              <a:buSzPts val="2800"/>
              <a:buNone/>
            </a:pPr>
            <a:r>
              <a:rPr lang="en-US"/>
              <a:t>Given statement is  p</a:t>
            </a:r>
            <a:r>
              <a:rPr lang="en-US">
                <a:latin typeface="Times New Roman"/>
                <a:ea typeface="Times New Roman"/>
                <a:cs typeface="Times New Roman"/>
                <a:sym typeface="Times New Roman"/>
              </a:rPr>
              <a:t> → q</a:t>
            </a:r>
            <a:endParaRPr/>
          </a:p>
          <a:p>
            <a:pPr marL="514350" lvl="0" indent="-514350" algn="l" rtl="0">
              <a:lnSpc>
                <a:spcPct val="90000"/>
              </a:lnSpc>
              <a:spcBef>
                <a:spcPts val="1000"/>
              </a:spcBef>
              <a:spcAft>
                <a:spcPts val="0"/>
              </a:spcAft>
              <a:buClr>
                <a:schemeClr val="dk1"/>
              </a:buClr>
              <a:buSzPts val="2800"/>
              <a:buNone/>
            </a:pPr>
            <a:r>
              <a:rPr lang="en-US"/>
              <a:t>	  Converse: q</a:t>
            </a:r>
            <a:r>
              <a:rPr lang="en-US">
                <a:latin typeface="Times New Roman"/>
                <a:ea typeface="Times New Roman"/>
                <a:cs typeface="Times New Roman"/>
                <a:sym typeface="Times New Roman"/>
              </a:rPr>
              <a:t> → p</a:t>
            </a:r>
            <a:endParaRPr/>
          </a:p>
          <a:p>
            <a:pPr marL="514350" lvl="0" indent="-514350" algn="l" rtl="0">
              <a:lnSpc>
                <a:spcPct val="90000"/>
              </a:lnSpc>
              <a:spcBef>
                <a:spcPts val="1000"/>
              </a:spcBef>
              <a:spcAft>
                <a:spcPts val="0"/>
              </a:spcAft>
              <a:buClr>
                <a:schemeClr val="dk1"/>
              </a:buClr>
              <a:buSzPts val="2800"/>
              <a:buNone/>
            </a:pPr>
            <a:r>
              <a:rPr lang="en-US"/>
              <a:t>                      if it barks, then it is a dog</a:t>
            </a:r>
            <a:endParaRPr/>
          </a:p>
          <a:p>
            <a:pPr marL="514350" lvl="0" indent="-514350" algn="l" rtl="0">
              <a:lnSpc>
                <a:spcPct val="90000"/>
              </a:lnSpc>
              <a:spcBef>
                <a:spcPts val="1000"/>
              </a:spcBef>
              <a:spcAft>
                <a:spcPts val="0"/>
              </a:spcAft>
              <a:buClr>
                <a:schemeClr val="dk1"/>
              </a:buClr>
              <a:buSzPts val="2800"/>
              <a:buNone/>
            </a:pPr>
            <a:r>
              <a:rPr lang="en-US"/>
              <a:t>         inverse: </a:t>
            </a:r>
            <a:r>
              <a:rPr lang="en-US">
                <a:latin typeface="Times New Roman"/>
                <a:ea typeface="Times New Roman"/>
                <a:cs typeface="Times New Roman"/>
                <a:sym typeface="Times New Roman"/>
              </a:rPr>
              <a:t>¬</a:t>
            </a:r>
            <a:r>
              <a:rPr lang="en-US"/>
              <a:t>p</a:t>
            </a:r>
            <a:r>
              <a:rPr lang="en-US">
                <a:latin typeface="Times New Roman"/>
                <a:ea typeface="Times New Roman"/>
                <a:cs typeface="Times New Roman"/>
                <a:sym typeface="Times New Roman"/>
              </a:rPr>
              <a:t> → ¬q</a:t>
            </a:r>
            <a:endParaRPr/>
          </a:p>
          <a:p>
            <a:pPr marL="514350" lvl="0" indent="-514350" algn="l" rtl="0">
              <a:lnSpc>
                <a:spcPct val="90000"/>
              </a:lnSpc>
              <a:spcBef>
                <a:spcPts val="1000"/>
              </a:spcBef>
              <a:spcAft>
                <a:spcPts val="0"/>
              </a:spcAft>
              <a:buClr>
                <a:schemeClr val="dk1"/>
              </a:buClr>
              <a:buSzPts val="2800"/>
              <a:buNone/>
            </a:pPr>
            <a:r>
              <a:rPr lang="en-US"/>
              <a:t>                     if it is not a dog, then it does not bark</a:t>
            </a:r>
            <a:endParaRPr/>
          </a:p>
          <a:p>
            <a:pPr marL="228600" lvl="0" indent="-228600" algn="l" rtl="0">
              <a:lnSpc>
                <a:spcPct val="90000"/>
              </a:lnSpc>
              <a:spcBef>
                <a:spcPts val="1000"/>
              </a:spcBef>
              <a:spcAft>
                <a:spcPts val="0"/>
              </a:spcAft>
              <a:buClr>
                <a:schemeClr val="dk1"/>
              </a:buClr>
              <a:buSzPts val="2800"/>
              <a:buNone/>
            </a:pPr>
            <a:r>
              <a:rPr lang="en-US"/>
              <a:t>	      Contra positive: </a:t>
            </a:r>
            <a:r>
              <a:rPr lang="en-US">
                <a:latin typeface="Times New Roman"/>
                <a:ea typeface="Times New Roman"/>
                <a:cs typeface="Times New Roman"/>
                <a:sym typeface="Times New Roman"/>
              </a:rPr>
              <a:t>¬q → ¬p</a:t>
            </a:r>
            <a:endParaRPr/>
          </a:p>
          <a:p>
            <a:pPr marL="228600" lvl="0" indent="-228600" algn="l" rtl="0">
              <a:lnSpc>
                <a:spcPct val="90000"/>
              </a:lnSpc>
              <a:spcBef>
                <a:spcPts val="1000"/>
              </a:spcBef>
              <a:spcAft>
                <a:spcPts val="0"/>
              </a:spcAft>
              <a:buClr>
                <a:schemeClr val="dk1"/>
              </a:buClr>
              <a:buSzPts val="2800"/>
              <a:buNone/>
            </a:pPr>
            <a:r>
              <a:rPr lang="en-US"/>
              <a:t>                     if it does not bark, then it is not a dog</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7"/>
          <p:cNvSpPr txBox="1">
            <a:spLocks noGrp="1"/>
          </p:cNvSpPr>
          <p:nvPr>
            <p:ph type="body" idx="1"/>
          </p:nvPr>
        </p:nvSpPr>
        <p:spPr>
          <a:xfrm>
            <a:off x="838200" y="803564"/>
            <a:ext cx="10515600" cy="5373399"/>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Write the converse of the following statements in words:</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if you buy colgate then your children will brush longer</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When you serve imported sparkling water,  it shows that you had good taste.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Write the inverse of the following statements in words:</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If you live to an old age, then you eat nano yogurt.</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If you drive a superb car, then you will get good milage.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Write the contra positive of the following statements in words</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If you brush with brite, then your teeth will be pearly white</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If you want a good job, then you will get high school diploma.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body" idx="1"/>
          </p:nvPr>
        </p:nvSpPr>
        <p:spPr>
          <a:xfrm>
            <a:off x="838200" y="637309"/>
            <a:ext cx="10515600" cy="553965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None/>
            </a:pPr>
            <a:r>
              <a:rPr lang="en-US"/>
              <a:t>Write inverse, converse and contra positive of following statements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If today is Friday, then tomorrow is Saturday</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If Douglas does well in the college, then he will apply to medical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If a man is honest, he will not steal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If John does not water the plants, then the plants will die.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If Bob does his home work, then John gets candy.</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If a dog is great Dane, then it is large.</a:t>
            </a:r>
            <a:endParaRPr/>
          </a:p>
          <a:p>
            <a:pPr marL="514350" lvl="0" indent="-51435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9"/>
          <p:cNvSpPr/>
          <p:nvPr/>
        </p:nvSpPr>
        <p:spPr>
          <a:xfrm>
            <a:off x="2576513" y="-107356"/>
            <a:ext cx="7110793" cy="95154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dirty="0" smtClean="0">
                <a:solidFill>
                  <a:schemeClr val="tx1"/>
                </a:solidFill>
                <a:latin typeface="Times New Roman"/>
                <a:ea typeface="Times New Roman"/>
                <a:cs typeface="Times New Roman"/>
                <a:sym typeface="Times New Roman"/>
              </a:rPr>
              <a:t>Logical </a:t>
            </a:r>
            <a:r>
              <a:rPr lang="en-US" sz="2800" b="1" dirty="0">
                <a:solidFill>
                  <a:schemeClr val="tx1"/>
                </a:solidFill>
                <a:latin typeface="Times New Roman"/>
                <a:ea typeface="Times New Roman"/>
                <a:cs typeface="Times New Roman"/>
                <a:sym typeface="Times New Roman"/>
              </a:rPr>
              <a:t>Implication: </a:t>
            </a:r>
          </a:p>
          <a:p>
            <a:pPr marL="0" marR="0" lvl="0" indent="0" algn="ctr" rtl="0">
              <a:spcBef>
                <a:spcPts val="0"/>
              </a:spcBef>
              <a:spcAft>
                <a:spcPts val="0"/>
              </a:spcAft>
              <a:buNone/>
            </a:pPr>
            <a:r>
              <a:rPr lang="en-US" sz="2800" b="1" dirty="0">
                <a:solidFill>
                  <a:schemeClr val="tx1"/>
                </a:solidFill>
                <a:latin typeface="Times New Roman"/>
                <a:ea typeface="Times New Roman"/>
                <a:cs typeface="Times New Roman"/>
                <a:sym typeface="Times New Roman"/>
              </a:rPr>
              <a:t>   Rules of Inference</a:t>
            </a:r>
            <a:endParaRPr dirty="0">
              <a:solidFill>
                <a:schemeClr val="tx1"/>
              </a:solidFill>
            </a:endParaRPr>
          </a:p>
        </p:txBody>
      </p:sp>
      <p:sp>
        <p:nvSpPr>
          <p:cNvPr id="414" name="Google Shape;414;p29"/>
          <p:cNvSpPr/>
          <p:nvPr/>
        </p:nvSpPr>
        <p:spPr>
          <a:xfrm>
            <a:off x="2500313" y="2320203"/>
            <a:ext cx="178978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 argument:</a:t>
            </a:r>
            <a:endParaRPr/>
          </a:p>
        </p:txBody>
      </p:sp>
      <p:pic>
        <p:nvPicPr>
          <p:cNvPr id="415" name="Google Shape;415;p29"/>
          <p:cNvPicPr preferRelativeResize="0"/>
          <p:nvPr/>
        </p:nvPicPr>
        <p:blipFill rotWithShape="1">
          <a:blip r:embed="rId3">
            <a:alphaModFix/>
          </a:blip>
          <a:srcRect/>
          <a:stretch/>
        </p:blipFill>
        <p:spPr>
          <a:xfrm>
            <a:off x="4271963" y="2335214"/>
            <a:ext cx="3543300" cy="484187"/>
          </a:xfrm>
          <a:prstGeom prst="rect">
            <a:avLst/>
          </a:prstGeom>
          <a:noFill/>
          <a:ln>
            <a:noFill/>
          </a:ln>
        </p:spPr>
      </p:pic>
      <p:sp>
        <p:nvSpPr>
          <p:cNvPr id="416" name="Google Shape;416;p29"/>
          <p:cNvSpPr/>
          <p:nvPr/>
        </p:nvSpPr>
        <p:spPr>
          <a:xfrm>
            <a:off x="3726874" y="3241964"/>
            <a:ext cx="344929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Premises/hypothesis</a:t>
            </a:r>
            <a:endParaRPr sz="2400">
              <a:solidFill>
                <a:schemeClr val="dk1"/>
              </a:solidFill>
              <a:latin typeface="Times New Roman"/>
              <a:ea typeface="Times New Roman"/>
              <a:cs typeface="Times New Roman"/>
              <a:sym typeface="Times New Roman"/>
            </a:endParaRPr>
          </a:p>
        </p:txBody>
      </p:sp>
      <p:sp>
        <p:nvSpPr>
          <p:cNvPr id="417" name="Google Shape;417;p29"/>
          <p:cNvSpPr/>
          <p:nvPr/>
        </p:nvSpPr>
        <p:spPr>
          <a:xfrm>
            <a:off x="6996114" y="3262313"/>
            <a:ext cx="151483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conclusion</a:t>
            </a:r>
            <a:endParaRPr/>
          </a:p>
        </p:txBody>
      </p:sp>
      <p:cxnSp>
        <p:nvCxnSpPr>
          <p:cNvPr id="418" name="Google Shape;418;p29"/>
          <p:cNvCxnSpPr/>
          <p:nvPr/>
        </p:nvCxnSpPr>
        <p:spPr>
          <a:xfrm rot="10800000" flipH="1">
            <a:off x="5187950" y="2889250"/>
            <a:ext cx="63500" cy="469900"/>
          </a:xfrm>
          <a:prstGeom prst="straightConnector1">
            <a:avLst/>
          </a:prstGeom>
          <a:noFill/>
          <a:ln w="12700" cap="flat" cmpd="sng">
            <a:solidFill>
              <a:schemeClr val="dk1"/>
            </a:solidFill>
            <a:prstDash val="solid"/>
            <a:round/>
            <a:headEnd type="none" w="med" len="med"/>
            <a:tailEnd type="triangle" w="med" len="med"/>
          </a:ln>
        </p:spPr>
      </p:cxnSp>
      <p:cxnSp>
        <p:nvCxnSpPr>
          <p:cNvPr id="419" name="Google Shape;419;p29"/>
          <p:cNvCxnSpPr/>
          <p:nvPr/>
        </p:nvCxnSpPr>
        <p:spPr>
          <a:xfrm rot="10800000">
            <a:off x="7232650" y="2736850"/>
            <a:ext cx="469900" cy="546100"/>
          </a:xfrm>
          <a:prstGeom prst="straightConnector1">
            <a:avLst/>
          </a:prstGeom>
          <a:noFill/>
          <a:ln w="12700" cap="flat" cmpd="sng">
            <a:solidFill>
              <a:schemeClr val="dk1"/>
            </a:solidFill>
            <a:prstDash val="solid"/>
            <a:round/>
            <a:headEnd type="none" w="med" len="med"/>
            <a:tailEnd type="triangle" w="med" len="med"/>
          </a:ln>
        </p:spPr>
      </p:cxnSp>
      <p:sp>
        <p:nvSpPr>
          <p:cNvPr id="420" name="Google Shape;420;p29"/>
          <p:cNvSpPr/>
          <p:nvPr/>
        </p:nvSpPr>
        <p:spPr>
          <a:xfrm>
            <a:off x="2576513" y="4024313"/>
            <a:ext cx="252396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a valid argument</a:t>
            </a:r>
            <a:endParaRPr/>
          </a:p>
        </p:txBody>
      </p:sp>
      <p:pic>
        <p:nvPicPr>
          <p:cNvPr id="421" name="Google Shape;421;p29"/>
          <p:cNvPicPr preferRelativeResize="0"/>
          <p:nvPr/>
        </p:nvPicPr>
        <p:blipFill rotWithShape="1">
          <a:blip r:embed="rId3">
            <a:alphaModFix/>
          </a:blip>
          <a:srcRect/>
          <a:stretch/>
        </p:blipFill>
        <p:spPr>
          <a:xfrm>
            <a:off x="4119563" y="4621214"/>
            <a:ext cx="3543300" cy="484187"/>
          </a:xfrm>
          <a:prstGeom prst="rect">
            <a:avLst/>
          </a:prstGeom>
          <a:noFill/>
          <a:ln>
            <a:noFill/>
          </a:ln>
        </p:spPr>
      </p:pic>
      <p:sp>
        <p:nvSpPr>
          <p:cNvPr id="422" name="Google Shape;422;p29"/>
          <p:cNvSpPr/>
          <p:nvPr/>
        </p:nvSpPr>
        <p:spPr>
          <a:xfrm>
            <a:off x="7224713" y="4557713"/>
            <a:ext cx="183864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a tautology</a:t>
            </a:r>
            <a:endParaRPr/>
          </a:p>
        </p:txBody>
      </p:sp>
      <p:cxnSp>
        <p:nvCxnSpPr>
          <p:cNvPr id="423" name="Google Shape;423;p29"/>
          <p:cNvCxnSpPr/>
          <p:nvPr/>
        </p:nvCxnSpPr>
        <p:spPr>
          <a:xfrm>
            <a:off x="2978150" y="4800600"/>
            <a:ext cx="825500" cy="0"/>
          </a:xfrm>
          <a:prstGeom prst="straightConnector1">
            <a:avLst/>
          </a:prstGeom>
          <a:noFill/>
          <a:ln w="12700" cap="flat" cmpd="sng">
            <a:solidFill>
              <a:schemeClr val="dk1"/>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1979166" y="-246688"/>
            <a:ext cx="9144000" cy="766763"/>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i="0" u="none" strike="noStrike" cap="none" dirty="0" smtClean="0">
                <a:solidFill>
                  <a:schemeClr val="dk1"/>
                </a:solidFill>
                <a:highlight>
                  <a:schemeClr val="lt1"/>
                </a:highlight>
                <a:latin typeface="Times New Roman"/>
                <a:ea typeface="Times New Roman"/>
                <a:cs typeface="Times New Roman"/>
                <a:sym typeface="Times New Roman"/>
              </a:rPr>
              <a:t>Basic </a:t>
            </a:r>
            <a:r>
              <a:rPr lang="en-US" sz="4400" b="1" i="0" u="none" strike="noStrike" cap="none" dirty="0">
                <a:solidFill>
                  <a:schemeClr val="dk1"/>
                </a:solidFill>
                <a:highlight>
                  <a:schemeClr val="lt1"/>
                </a:highlight>
                <a:latin typeface="Times New Roman"/>
                <a:ea typeface="Times New Roman"/>
                <a:cs typeface="Times New Roman"/>
                <a:sym typeface="Times New Roman"/>
              </a:rPr>
              <a:t>connectives and truth tables</a:t>
            </a:r>
            <a:endParaRPr dirty="0">
              <a:solidFill>
                <a:schemeClr val="dk1"/>
              </a:solidFill>
              <a:highlight>
                <a:schemeClr val="lt1"/>
              </a:highlight>
            </a:endParaRPr>
          </a:p>
        </p:txBody>
      </p:sp>
      <p:sp>
        <p:nvSpPr>
          <p:cNvPr id="107" name="Google Shape;107;p3"/>
          <p:cNvSpPr/>
          <p:nvPr/>
        </p:nvSpPr>
        <p:spPr>
          <a:xfrm>
            <a:off x="1979166" y="751178"/>
            <a:ext cx="482664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Basic </a:t>
            </a:r>
            <a:r>
              <a:rPr lang="en-US" sz="2400" b="0" i="0" u="none" strike="noStrike" cap="none" dirty="0">
                <a:solidFill>
                  <a:schemeClr val="dk1"/>
                </a:solidFill>
                <a:latin typeface="Times New Roman"/>
                <a:ea typeface="Times New Roman"/>
                <a:cs typeface="Times New Roman"/>
                <a:sym typeface="Times New Roman"/>
              </a:rPr>
              <a:t>connectives and truth tables</a:t>
            </a:r>
            <a:endParaRPr dirty="0"/>
          </a:p>
        </p:txBody>
      </p:sp>
      <p:sp>
        <p:nvSpPr>
          <p:cNvPr id="108" name="Google Shape;108;p3"/>
          <p:cNvSpPr/>
          <p:nvPr/>
        </p:nvSpPr>
        <p:spPr>
          <a:xfrm>
            <a:off x="760396" y="1522163"/>
            <a:ext cx="10587789"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1" u="none" strike="noStrike" cap="none" dirty="0">
                <a:solidFill>
                  <a:schemeClr val="dk1"/>
                </a:solidFill>
                <a:latin typeface="Times New Roman"/>
                <a:ea typeface="Times New Roman"/>
                <a:cs typeface="Times New Roman"/>
                <a:sym typeface="Times New Roman"/>
              </a:rPr>
              <a:t>statement</a:t>
            </a:r>
            <a:r>
              <a:rPr lang="en-US" sz="2400" b="0" i="0" u="none" strike="noStrike" cap="none" dirty="0">
                <a:solidFill>
                  <a:schemeClr val="dk1"/>
                </a:solidFill>
                <a:latin typeface="Times New Roman"/>
                <a:ea typeface="Times New Roman"/>
                <a:cs typeface="Times New Roman"/>
                <a:sym typeface="Times New Roman"/>
              </a:rPr>
              <a:t> (</a:t>
            </a:r>
            <a:r>
              <a:rPr lang="en-US" sz="2400" b="1" i="1" u="none" strike="noStrike" cap="none" dirty="0">
                <a:solidFill>
                  <a:schemeClr val="dk1"/>
                </a:solidFill>
                <a:latin typeface="Times New Roman"/>
                <a:ea typeface="Times New Roman"/>
                <a:cs typeface="Times New Roman"/>
                <a:sym typeface="Times New Roman"/>
              </a:rPr>
              <a:t>proposition</a:t>
            </a:r>
            <a:r>
              <a:rPr lang="en-US" sz="2400" b="0" i="0" u="none" strike="noStrike" cap="none" dirty="0">
                <a:solidFill>
                  <a:schemeClr val="dk1"/>
                </a:solidFill>
                <a:latin typeface="Times New Roman"/>
                <a:ea typeface="Times New Roman"/>
                <a:cs typeface="Times New Roman"/>
                <a:sym typeface="Times New Roman"/>
              </a:rPr>
              <a:t>): A declarative sentence that </a:t>
            </a:r>
            <a:r>
              <a:rPr lang="en-US" sz="2400" b="0" i="0" u="none" strike="noStrike" cap="none" dirty="0" smtClean="0">
                <a:solidFill>
                  <a:schemeClr val="dk1"/>
                </a:solidFill>
                <a:latin typeface="Times New Roman"/>
                <a:ea typeface="Times New Roman"/>
                <a:cs typeface="Times New Roman"/>
                <a:sym typeface="Times New Roman"/>
              </a:rPr>
              <a:t>is either </a:t>
            </a:r>
            <a:r>
              <a:rPr lang="en-US" sz="2400" b="1" i="1" u="none" strike="noStrike" cap="none" dirty="0">
                <a:solidFill>
                  <a:schemeClr val="dk1"/>
                </a:solidFill>
                <a:latin typeface="Times New Roman"/>
                <a:ea typeface="Times New Roman"/>
                <a:cs typeface="Times New Roman"/>
                <a:sym typeface="Times New Roman"/>
              </a:rPr>
              <a:t>true or false</a:t>
            </a:r>
            <a:r>
              <a:rPr lang="en-US" sz="2400" b="0" i="0" u="none" strike="noStrike" cap="none" dirty="0">
                <a:solidFill>
                  <a:schemeClr val="dk1"/>
                </a:solidFill>
                <a:latin typeface="Times New Roman"/>
                <a:ea typeface="Times New Roman"/>
                <a:cs typeface="Times New Roman"/>
                <a:sym typeface="Times New Roman"/>
              </a:rPr>
              <a:t>--but not both.</a:t>
            </a:r>
            <a:endParaRPr dirty="0"/>
          </a:p>
        </p:txBody>
      </p:sp>
      <p:sp>
        <p:nvSpPr>
          <p:cNvPr id="109" name="Google Shape;109;p3"/>
          <p:cNvSpPr/>
          <p:nvPr/>
        </p:nvSpPr>
        <p:spPr>
          <a:xfrm>
            <a:off x="2643087" y="2774580"/>
            <a:ext cx="6282042"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0" i="0" u="none" strike="noStrike" cap="none" dirty="0" err="1">
                <a:solidFill>
                  <a:schemeClr val="dk1"/>
                </a:solidFill>
                <a:latin typeface="Times New Roman"/>
                <a:ea typeface="Times New Roman"/>
                <a:cs typeface="Times New Roman"/>
                <a:sym typeface="Times New Roman"/>
              </a:rPr>
              <a:t>Eg</a:t>
            </a:r>
            <a:r>
              <a:rPr lang="en-US" sz="2400" b="0" i="0" u="none" strike="noStrike" cap="none" dirty="0">
                <a:solidFill>
                  <a:schemeClr val="dk1"/>
                </a:solidFill>
                <a:latin typeface="Times New Roman"/>
                <a:ea typeface="Times New Roman"/>
                <a:cs typeface="Times New Roman"/>
                <a:sym typeface="Times New Roman"/>
              </a:rPr>
              <a:t>. Margaret Mitchell wrote </a:t>
            </a:r>
            <a:r>
              <a:rPr lang="en-US" sz="2400" b="0" i="1" u="none" strike="noStrike" cap="none" dirty="0">
                <a:solidFill>
                  <a:schemeClr val="dk1"/>
                </a:solidFill>
                <a:latin typeface="Times New Roman"/>
                <a:ea typeface="Times New Roman"/>
                <a:cs typeface="Times New Roman"/>
                <a:sym typeface="Times New Roman"/>
              </a:rPr>
              <a:t>Gone with the Wind</a:t>
            </a:r>
            <a:r>
              <a:rPr lang="en-US" sz="24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      2+3=5.</a:t>
            </a:r>
            <a:endParaRPr dirty="0"/>
          </a:p>
        </p:txBody>
      </p:sp>
      <p:sp>
        <p:nvSpPr>
          <p:cNvPr id="110" name="Google Shape;110;p3"/>
          <p:cNvSpPr/>
          <p:nvPr/>
        </p:nvSpPr>
        <p:spPr>
          <a:xfrm>
            <a:off x="2728913" y="3684220"/>
            <a:ext cx="552555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not statements: Exclamations or command</a:t>
            </a:r>
            <a:endParaRPr sz="2400" b="0" i="0" u="none" strike="noStrike" cap="none" dirty="0">
              <a:solidFill>
                <a:schemeClr val="dk1"/>
              </a:solidFill>
              <a:latin typeface="Times New Roman"/>
              <a:ea typeface="Times New Roman"/>
              <a:cs typeface="Times New Roman"/>
              <a:sym typeface="Times New Roman"/>
            </a:endParaRPr>
          </a:p>
        </p:txBody>
      </p:sp>
      <p:sp>
        <p:nvSpPr>
          <p:cNvPr id="111" name="Google Shape;111;p3"/>
          <p:cNvSpPr/>
          <p:nvPr/>
        </p:nvSpPr>
        <p:spPr>
          <a:xfrm>
            <a:off x="3272740" y="4390875"/>
            <a:ext cx="3839194"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What a beautiful morning!</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Get up and do your exercises.</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X+7=10</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p:nvPr/>
        </p:nvSpPr>
        <p:spPr>
          <a:xfrm>
            <a:off x="2434478" y="-207210"/>
            <a:ext cx="7497927" cy="951543"/>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2800" b="1" dirty="0" smtClean="0">
                <a:solidFill>
                  <a:schemeClr val="dk1"/>
                </a:solidFill>
                <a:latin typeface="Times New Roman"/>
                <a:ea typeface="Times New Roman"/>
                <a:cs typeface="Times New Roman"/>
                <a:sym typeface="Times New Roman"/>
              </a:rPr>
              <a:t>Logical </a:t>
            </a:r>
            <a:r>
              <a:rPr lang="en-US" sz="2800" b="1" dirty="0">
                <a:solidFill>
                  <a:schemeClr val="dk1"/>
                </a:solidFill>
                <a:latin typeface="Times New Roman"/>
                <a:ea typeface="Times New Roman"/>
                <a:cs typeface="Times New Roman"/>
                <a:sym typeface="Times New Roman"/>
              </a:rPr>
              <a:t>Implication: </a:t>
            </a:r>
          </a:p>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Rules of Inference</a:t>
            </a:r>
            <a:endParaRPr sz="1050" b="1" dirty="0"/>
          </a:p>
        </p:txBody>
      </p:sp>
      <p:sp>
        <p:nvSpPr>
          <p:cNvPr id="429" name="Google Shape;429;p30"/>
          <p:cNvSpPr/>
          <p:nvPr/>
        </p:nvSpPr>
        <p:spPr>
          <a:xfrm>
            <a:off x="1396498" y="1312853"/>
            <a:ext cx="9192138"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2.19  </a:t>
            </a:r>
            <a:r>
              <a:rPr lang="en-US" sz="2400" b="1">
                <a:solidFill>
                  <a:schemeClr val="dk1"/>
                </a:solidFill>
                <a:latin typeface="Times New Roman"/>
                <a:ea typeface="Times New Roman"/>
                <a:cs typeface="Times New Roman"/>
                <a:sym typeface="Times New Roman"/>
              </a:rPr>
              <a:t>statements</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 Roger studies.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 Roger plays tennis.</a:t>
            </a:r>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r</a:t>
            </a:r>
            <a:r>
              <a:rPr lang="en-US" sz="2400">
                <a:solidFill>
                  <a:schemeClr val="dk1"/>
                </a:solidFill>
                <a:latin typeface="Times New Roman"/>
                <a:ea typeface="Times New Roman"/>
                <a:cs typeface="Times New Roman"/>
                <a:sym typeface="Times New Roman"/>
              </a:rPr>
              <a:t>: Roger passes discrete mathematics.               </a:t>
            </a:r>
            <a:endParaRPr/>
          </a:p>
        </p:txBody>
      </p:sp>
      <p:sp>
        <p:nvSpPr>
          <p:cNvPr id="430" name="Google Shape;430;p30"/>
          <p:cNvSpPr/>
          <p:nvPr/>
        </p:nvSpPr>
        <p:spPr>
          <a:xfrm>
            <a:off x="1625096" y="2135178"/>
            <a:ext cx="9073383"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premises</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p</a:t>
            </a:r>
            <a:r>
              <a:rPr lang="en-US" sz="2400" baseline="-250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If Roger studies, then he will pass discrete math.</a:t>
            </a:r>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baseline="-25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If Roger doesn't play tennis, then he'll study.</a:t>
            </a:r>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baseline="-250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 Roger failed discrete mathematics.</a:t>
            </a:r>
            <a:endParaRPr/>
          </a:p>
        </p:txBody>
      </p:sp>
      <p:sp>
        <p:nvSpPr>
          <p:cNvPr id="431" name="Google Shape;431;p30"/>
          <p:cNvSpPr/>
          <p:nvPr/>
        </p:nvSpPr>
        <p:spPr>
          <a:xfrm>
            <a:off x="1701298" y="3338503"/>
            <a:ext cx="494972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Determine whether the argument </a:t>
            </a:r>
            <a:endParaRPr/>
          </a:p>
        </p:txBody>
      </p:sp>
      <p:pic>
        <p:nvPicPr>
          <p:cNvPr id="432" name="Google Shape;432;p30"/>
          <p:cNvPicPr preferRelativeResize="0"/>
          <p:nvPr/>
        </p:nvPicPr>
        <p:blipFill rotWithShape="1">
          <a:blip r:embed="rId3">
            <a:alphaModFix/>
          </a:blip>
          <a:srcRect/>
          <a:stretch/>
        </p:blipFill>
        <p:spPr>
          <a:xfrm>
            <a:off x="5916110" y="3313103"/>
            <a:ext cx="4016295" cy="531812"/>
          </a:xfrm>
          <a:prstGeom prst="rect">
            <a:avLst/>
          </a:prstGeom>
          <a:noFill/>
          <a:ln>
            <a:noFill/>
          </a:ln>
        </p:spPr>
      </p:pic>
      <p:sp>
        <p:nvSpPr>
          <p:cNvPr id="433" name="Google Shape;433;p30"/>
          <p:cNvSpPr/>
          <p:nvPr/>
        </p:nvSpPr>
        <p:spPr>
          <a:xfrm>
            <a:off x="7485017" y="5003074"/>
            <a:ext cx="108480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valid.</a:t>
            </a:r>
            <a:endParaRPr/>
          </a:p>
        </p:txBody>
      </p:sp>
      <p:pic>
        <p:nvPicPr>
          <p:cNvPr id="434" name="Google Shape;434;p30"/>
          <p:cNvPicPr preferRelativeResize="0"/>
          <p:nvPr/>
        </p:nvPicPr>
        <p:blipFill rotWithShape="1">
          <a:blip r:embed="rId4">
            <a:alphaModFix/>
          </a:blip>
          <a:srcRect/>
          <a:stretch/>
        </p:blipFill>
        <p:spPr>
          <a:xfrm>
            <a:off x="2078182" y="3920836"/>
            <a:ext cx="4121006" cy="1496291"/>
          </a:xfrm>
          <a:prstGeom prst="rect">
            <a:avLst/>
          </a:prstGeom>
          <a:noFill/>
          <a:ln>
            <a:noFill/>
          </a:ln>
        </p:spPr>
      </p:pic>
      <p:sp>
        <p:nvSpPr>
          <p:cNvPr id="435" name="Google Shape;435;p30"/>
          <p:cNvSpPr/>
          <p:nvPr/>
        </p:nvSpPr>
        <p:spPr>
          <a:xfrm>
            <a:off x="7137623" y="3752160"/>
            <a:ext cx="3242426"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which is a tautology,</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original argument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is true</a:t>
            </a:r>
            <a:endParaRPr/>
          </a:p>
        </p:txBody>
      </p:sp>
      <p:sp>
        <p:nvSpPr>
          <p:cNvPr id="436" name="Google Shape;436;p30"/>
          <p:cNvSpPr/>
          <p:nvPr/>
        </p:nvSpPr>
        <p:spPr>
          <a:xfrm>
            <a:off x="1554480" y="4872255"/>
            <a:ext cx="5786846" cy="596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437" name="Google Shape;437;p30"/>
          <p:cNvCxnSpPr/>
          <p:nvPr/>
        </p:nvCxnSpPr>
        <p:spPr>
          <a:xfrm rot="10800000" flipH="1">
            <a:off x="6751134" y="4260840"/>
            <a:ext cx="423152" cy="546100"/>
          </a:xfrm>
          <a:prstGeom prst="straightConnector1">
            <a:avLst/>
          </a:prstGeom>
          <a:noFill/>
          <a:ln w="12700" cap="flat" cmpd="sng">
            <a:solidFill>
              <a:schemeClr val="dk1"/>
            </a:solidFill>
            <a:prstDash val="solid"/>
            <a:round/>
            <a:headEnd type="none" w="med" len="med"/>
            <a:tailEnd type="triangle" w="med" len="med"/>
          </a:ln>
        </p:spPr>
      </p:cxnSp>
      <p:sp>
        <p:nvSpPr>
          <p:cNvPr id="438" name="Google Shape;438;p30"/>
          <p:cNvSpPr txBox="1"/>
          <p:nvPr/>
        </p:nvSpPr>
        <p:spPr>
          <a:xfrm>
            <a:off x="1399309" y="5708073"/>
            <a:ext cx="802178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Prepare truth table to show it is a Tautology.</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txBox="1"/>
          <p:nvPr/>
        </p:nvSpPr>
        <p:spPr>
          <a:xfrm>
            <a:off x="1039091" y="1122218"/>
            <a:ext cx="98090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44" name="Google Shape;444;p31"/>
          <p:cNvGraphicFramePr/>
          <p:nvPr/>
        </p:nvGraphicFramePr>
        <p:xfrm>
          <a:off x="997532" y="1316186"/>
          <a:ext cx="9011475" cy="4128750"/>
        </p:xfrm>
        <a:graphic>
          <a:graphicData uri="http://schemas.openxmlformats.org/drawingml/2006/table">
            <a:tbl>
              <a:tblPr>
                <a:noFill/>
                <a:tableStyleId>{056451C0-AA72-4C19-8A1A-820CA89263B9}</a:tableStyleId>
              </a:tblPr>
              <a:tblGrid>
                <a:gridCol w="643675">
                  <a:extLst>
                    <a:ext uri="{9D8B030D-6E8A-4147-A177-3AD203B41FA5}">
                      <a16:colId xmlns:a16="http://schemas.microsoft.com/office/drawing/2014/main" xmlns="" val="20000"/>
                    </a:ext>
                  </a:extLst>
                </a:gridCol>
                <a:gridCol w="643675">
                  <a:extLst>
                    <a:ext uri="{9D8B030D-6E8A-4147-A177-3AD203B41FA5}">
                      <a16:colId xmlns:a16="http://schemas.microsoft.com/office/drawing/2014/main" xmlns="" val="20001"/>
                    </a:ext>
                  </a:extLst>
                </a:gridCol>
                <a:gridCol w="643675">
                  <a:extLst>
                    <a:ext uri="{9D8B030D-6E8A-4147-A177-3AD203B41FA5}">
                      <a16:colId xmlns:a16="http://schemas.microsoft.com/office/drawing/2014/main" xmlns="" val="20002"/>
                    </a:ext>
                  </a:extLst>
                </a:gridCol>
                <a:gridCol w="643675">
                  <a:extLst>
                    <a:ext uri="{9D8B030D-6E8A-4147-A177-3AD203B41FA5}">
                      <a16:colId xmlns:a16="http://schemas.microsoft.com/office/drawing/2014/main" xmlns="" val="20003"/>
                    </a:ext>
                  </a:extLst>
                </a:gridCol>
                <a:gridCol w="643675">
                  <a:extLst>
                    <a:ext uri="{9D8B030D-6E8A-4147-A177-3AD203B41FA5}">
                      <a16:colId xmlns:a16="http://schemas.microsoft.com/office/drawing/2014/main" xmlns="" val="20004"/>
                    </a:ext>
                  </a:extLst>
                </a:gridCol>
                <a:gridCol w="731650">
                  <a:extLst>
                    <a:ext uri="{9D8B030D-6E8A-4147-A177-3AD203B41FA5}">
                      <a16:colId xmlns:a16="http://schemas.microsoft.com/office/drawing/2014/main" xmlns="" val="20005"/>
                    </a:ext>
                  </a:extLst>
                </a:gridCol>
                <a:gridCol w="555725">
                  <a:extLst>
                    <a:ext uri="{9D8B030D-6E8A-4147-A177-3AD203B41FA5}">
                      <a16:colId xmlns:a16="http://schemas.microsoft.com/office/drawing/2014/main" xmlns="" val="20006"/>
                    </a:ext>
                  </a:extLst>
                </a:gridCol>
                <a:gridCol w="643675">
                  <a:extLst>
                    <a:ext uri="{9D8B030D-6E8A-4147-A177-3AD203B41FA5}">
                      <a16:colId xmlns:a16="http://schemas.microsoft.com/office/drawing/2014/main" xmlns="" val="20007"/>
                    </a:ext>
                  </a:extLst>
                </a:gridCol>
                <a:gridCol w="643675">
                  <a:extLst>
                    <a:ext uri="{9D8B030D-6E8A-4147-A177-3AD203B41FA5}">
                      <a16:colId xmlns:a16="http://schemas.microsoft.com/office/drawing/2014/main" xmlns="" val="20008"/>
                    </a:ext>
                  </a:extLst>
                </a:gridCol>
                <a:gridCol w="643675">
                  <a:extLst>
                    <a:ext uri="{9D8B030D-6E8A-4147-A177-3AD203B41FA5}">
                      <a16:colId xmlns:a16="http://schemas.microsoft.com/office/drawing/2014/main" xmlns="" val="20009"/>
                    </a:ext>
                  </a:extLst>
                </a:gridCol>
                <a:gridCol w="643675">
                  <a:extLst>
                    <a:ext uri="{9D8B030D-6E8A-4147-A177-3AD203B41FA5}">
                      <a16:colId xmlns:a16="http://schemas.microsoft.com/office/drawing/2014/main" xmlns="" val="20010"/>
                    </a:ext>
                  </a:extLst>
                </a:gridCol>
                <a:gridCol w="643675">
                  <a:extLst>
                    <a:ext uri="{9D8B030D-6E8A-4147-A177-3AD203B41FA5}">
                      <a16:colId xmlns:a16="http://schemas.microsoft.com/office/drawing/2014/main" xmlns="" val="20011"/>
                    </a:ext>
                  </a:extLst>
                </a:gridCol>
                <a:gridCol w="643675">
                  <a:extLst>
                    <a:ext uri="{9D8B030D-6E8A-4147-A177-3AD203B41FA5}">
                      <a16:colId xmlns:a16="http://schemas.microsoft.com/office/drawing/2014/main" xmlns="" val="20012"/>
                    </a:ext>
                  </a:extLst>
                </a:gridCol>
                <a:gridCol w="643675">
                  <a:extLst>
                    <a:ext uri="{9D8B030D-6E8A-4147-A177-3AD203B41FA5}">
                      <a16:colId xmlns:a16="http://schemas.microsoft.com/office/drawing/2014/main" xmlns="" val="20013"/>
                    </a:ext>
                  </a:extLst>
                </a:gridCol>
              </a:tblGrid>
              <a:tr h="412875">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412875">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p</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q</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r</a:t>
                      </a: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p-&gt;r</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cap="non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cap="non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412875">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cap="non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7"/>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8"/>
                  </a:ext>
                </a:extLst>
              </a:tr>
              <a:tr h="412875">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0</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200" b="0" i="0" u="none" strike="noStrike">
                        <a:solidFill>
                          <a:srgbClr val="000000"/>
                        </a:solidFill>
                        <a:latin typeface="Times New Roman"/>
                        <a:ea typeface="Times New Roman"/>
                        <a:cs typeface="Times New Roman"/>
                        <a:sym typeface="Times New Roman"/>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200" b="0" i="0" u="none" strike="noStrike">
                          <a:solidFill>
                            <a:srgbClr val="000000"/>
                          </a:solidFill>
                          <a:latin typeface="Times New Roman"/>
                          <a:ea typeface="Times New Roman"/>
                          <a:cs typeface="Times New Roman"/>
                          <a:sym typeface="Times New Roman"/>
                        </a:rPr>
                        <a:t>1</a:t>
                      </a:r>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9"/>
                  </a:ext>
                </a:extLst>
              </a:tr>
            </a:tbl>
          </a:graphicData>
        </a:graphic>
      </p:graphicFrame>
      <p:pic>
        <p:nvPicPr>
          <p:cNvPr id="445" name="Google Shape;445;p31"/>
          <p:cNvPicPr preferRelativeResize="0"/>
          <p:nvPr/>
        </p:nvPicPr>
        <p:blipFill rotWithShape="1">
          <a:blip r:embed="rId3">
            <a:alphaModFix/>
          </a:blip>
          <a:srcRect/>
          <a:stretch/>
        </p:blipFill>
        <p:spPr>
          <a:xfrm>
            <a:off x="4281175" y="1828800"/>
            <a:ext cx="695325" cy="372400"/>
          </a:xfrm>
          <a:prstGeom prst="rect">
            <a:avLst/>
          </a:prstGeom>
          <a:solidFill>
            <a:srgbClr val="FFFFFF"/>
          </a:solidFill>
          <a:ln>
            <a:noFill/>
          </a:ln>
        </p:spPr>
      </p:pic>
      <p:pic>
        <p:nvPicPr>
          <p:cNvPr id="446" name="Google Shape;446;p31"/>
          <p:cNvPicPr preferRelativeResize="0"/>
          <p:nvPr/>
        </p:nvPicPr>
        <p:blipFill rotWithShape="1">
          <a:blip r:embed="rId4">
            <a:alphaModFix/>
          </a:blip>
          <a:srcRect/>
          <a:stretch/>
        </p:blipFill>
        <p:spPr>
          <a:xfrm>
            <a:off x="5047505" y="1870364"/>
            <a:ext cx="466725" cy="302262"/>
          </a:xfrm>
          <a:prstGeom prst="rect">
            <a:avLst/>
          </a:prstGeom>
          <a:solidFill>
            <a:srgbClr val="FFFFFF"/>
          </a:solidFill>
          <a:ln>
            <a:noFill/>
          </a:ln>
        </p:spPr>
      </p:pic>
      <p:pic>
        <p:nvPicPr>
          <p:cNvPr id="447" name="Google Shape;447;p31"/>
          <p:cNvPicPr preferRelativeResize="0"/>
          <p:nvPr/>
        </p:nvPicPr>
        <p:blipFill rotWithShape="1">
          <a:blip r:embed="rId5">
            <a:alphaModFix/>
          </a:blip>
          <a:srcRect/>
          <a:stretch/>
        </p:blipFill>
        <p:spPr>
          <a:xfrm>
            <a:off x="5532407" y="1524000"/>
            <a:ext cx="1685925" cy="330840"/>
          </a:xfrm>
          <a:prstGeom prst="rect">
            <a:avLst/>
          </a:prstGeom>
          <a:solidFill>
            <a:srgbClr val="FFFFFF"/>
          </a:solidFill>
          <a:ln>
            <a:noFill/>
          </a:ln>
        </p:spPr>
      </p:pic>
      <p:pic>
        <p:nvPicPr>
          <p:cNvPr id="448" name="Google Shape;448;p31"/>
          <p:cNvPicPr preferRelativeResize="0"/>
          <p:nvPr/>
        </p:nvPicPr>
        <p:blipFill rotWithShape="1">
          <a:blip r:embed="rId6">
            <a:alphaModFix/>
          </a:blip>
          <a:srcRect/>
          <a:stretch/>
        </p:blipFill>
        <p:spPr>
          <a:xfrm>
            <a:off x="7056400" y="1825390"/>
            <a:ext cx="2085975" cy="363628"/>
          </a:xfrm>
          <a:prstGeom prst="rect">
            <a:avLst/>
          </a:prstGeom>
          <a:solidFill>
            <a:srgbClr val="FFFFFF"/>
          </a:solidFill>
          <a:ln>
            <a:noFill/>
          </a:ln>
        </p:spPr>
      </p:pic>
      <p:pic>
        <p:nvPicPr>
          <p:cNvPr id="449" name="Google Shape;449;p31"/>
          <p:cNvPicPr preferRelativeResize="0"/>
          <p:nvPr/>
        </p:nvPicPr>
        <p:blipFill rotWithShape="1">
          <a:blip r:embed="rId7">
            <a:alphaModFix/>
          </a:blip>
          <a:srcRect/>
          <a:stretch/>
        </p:blipFill>
        <p:spPr>
          <a:xfrm>
            <a:off x="3048060" y="1856508"/>
            <a:ext cx="418325" cy="278883"/>
          </a:xfrm>
          <a:prstGeom prst="rect">
            <a:avLst/>
          </a:prstGeom>
          <a:solidFill>
            <a:srgbClr val="FFFFFF"/>
          </a:solid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2"/>
          <p:cNvSpPr/>
          <p:nvPr/>
        </p:nvSpPr>
        <p:spPr>
          <a:xfrm>
            <a:off x="2054191" y="84138"/>
            <a:ext cx="8236017" cy="70485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455" name="Google Shape;455;p32"/>
          <p:cNvSpPr/>
          <p:nvPr/>
        </p:nvSpPr>
        <p:spPr>
          <a:xfrm>
            <a:off x="1585913" y="2805114"/>
            <a:ext cx="7107716" cy="341375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  r  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0  0  0    0                  1               1                                   1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0  0  1    0                  1               1                                   1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0  1  0    0                  1               0                                   1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0  1  1    0                  1               1                                   1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1  0  0    0                  1               1                                   1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1  0  1    0                  1               1                                   1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1  1  0    1                  0               0                                   1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1  1  1    1                  1               1                                   1</a:t>
            </a:r>
            <a:endParaRPr/>
          </a:p>
        </p:txBody>
      </p:sp>
      <p:pic>
        <p:nvPicPr>
          <p:cNvPr id="456" name="Google Shape;456;p32"/>
          <p:cNvPicPr preferRelativeResize="0"/>
          <p:nvPr/>
        </p:nvPicPr>
        <p:blipFill rotWithShape="1">
          <a:blip r:embed="rId3">
            <a:alphaModFix/>
          </a:blip>
          <a:srcRect/>
          <a:stretch/>
        </p:blipFill>
        <p:spPr>
          <a:xfrm>
            <a:off x="2519364" y="2935288"/>
            <a:ext cx="1423987" cy="531812"/>
          </a:xfrm>
          <a:prstGeom prst="rect">
            <a:avLst/>
          </a:prstGeom>
          <a:noFill/>
          <a:ln>
            <a:noFill/>
          </a:ln>
        </p:spPr>
      </p:pic>
      <p:pic>
        <p:nvPicPr>
          <p:cNvPr id="457" name="Google Shape;457;p32"/>
          <p:cNvPicPr preferRelativeResize="0"/>
          <p:nvPr/>
        </p:nvPicPr>
        <p:blipFill rotWithShape="1">
          <a:blip r:embed="rId4">
            <a:alphaModFix/>
          </a:blip>
          <a:srcRect/>
          <a:stretch/>
        </p:blipFill>
        <p:spPr>
          <a:xfrm>
            <a:off x="3357564" y="2855913"/>
            <a:ext cx="2346325" cy="531812"/>
          </a:xfrm>
          <a:prstGeom prst="rect">
            <a:avLst/>
          </a:prstGeom>
          <a:noFill/>
          <a:ln>
            <a:noFill/>
          </a:ln>
        </p:spPr>
      </p:pic>
      <p:pic>
        <p:nvPicPr>
          <p:cNvPr id="458" name="Google Shape;458;p32"/>
          <p:cNvPicPr preferRelativeResize="0"/>
          <p:nvPr/>
        </p:nvPicPr>
        <p:blipFill rotWithShape="1">
          <a:blip r:embed="rId5">
            <a:alphaModFix/>
          </a:blip>
          <a:srcRect/>
          <a:stretch/>
        </p:blipFill>
        <p:spPr>
          <a:xfrm>
            <a:off x="5186363" y="2878138"/>
            <a:ext cx="1517650" cy="531812"/>
          </a:xfrm>
          <a:prstGeom prst="rect">
            <a:avLst/>
          </a:prstGeom>
          <a:noFill/>
          <a:ln>
            <a:noFill/>
          </a:ln>
        </p:spPr>
      </p:pic>
      <p:pic>
        <p:nvPicPr>
          <p:cNvPr id="459" name="Google Shape;459;p32"/>
          <p:cNvPicPr preferRelativeResize="0"/>
          <p:nvPr/>
        </p:nvPicPr>
        <p:blipFill rotWithShape="1">
          <a:blip r:embed="rId6">
            <a:alphaModFix/>
          </a:blip>
          <a:srcRect/>
          <a:stretch/>
        </p:blipFill>
        <p:spPr>
          <a:xfrm>
            <a:off x="6329364" y="2855913"/>
            <a:ext cx="4262437" cy="461962"/>
          </a:xfrm>
          <a:prstGeom prst="rect">
            <a:avLst/>
          </a:prstGeom>
          <a:noFill/>
          <a:ln>
            <a:noFill/>
          </a:ln>
        </p:spPr>
      </p:pic>
      <p:sp>
        <p:nvSpPr>
          <p:cNvPr id="460" name="Google Shape;460;p32"/>
          <p:cNvSpPr/>
          <p:nvPr/>
        </p:nvSpPr>
        <p:spPr>
          <a:xfrm>
            <a:off x="1606550" y="2749550"/>
            <a:ext cx="8674100" cy="33401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461" name="Google Shape;461;p32"/>
          <p:cNvCxnSpPr/>
          <p:nvPr/>
        </p:nvCxnSpPr>
        <p:spPr>
          <a:xfrm>
            <a:off x="1606550" y="3276600"/>
            <a:ext cx="8674100" cy="0"/>
          </a:xfrm>
          <a:prstGeom prst="straightConnector1">
            <a:avLst/>
          </a:prstGeom>
          <a:noFill/>
          <a:ln w="12700" cap="flat" cmpd="sng">
            <a:solidFill>
              <a:schemeClr val="dk1"/>
            </a:solidFill>
            <a:prstDash val="solid"/>
            <a:round/>
            <a:headEnd type="none" w="med" len="med"/>
            <a:tailEnd type="none" w="med" len="med"/>
          </a:ln>
        </p:spPr>
      </p:cxnSp>
      <p:cxnSp>
        <p:nvCxnSpPr>
          <p:cNvPr id="462" name="Google Shape;462;p32"/>
          <p:cNvCxnSpPr/>
          <p:nvPr/>
        </p:nvCxnSpPr>
        <p:spPr>
          <a:xfrm>
            <a:off x="1905000" y="2749550"/>
            <a:ext cx="0" cy="3340100"/>
          </a:xfrm>
          <a:prstGeom prst="straightConnector1">
            <a:avLst/>
          </a:prstGeom>
          <a:noFill/>
          <a:ln w="12700" cap="flat" cmpd="sng">
            <a:solidFill>
              <a:schemeClr val="dk1"/>
            </a:solidFill>
            <a:prstDash val="solid"/>
            <a:round/>
            <a:headEnd type="none" w="med" len="med"/>
            <a:tailEnd type="none" w="med" len="med"/>
          </a:ln>
        </p:spPr>
      </p:cxnSp>
      <p:cxnSp>
        <p:nvCxnSpPr>
          <p:cNvPr id="463" name="Google Shape;463;p32"/>
          <p:cNvCxnSpPr/>
          <p:nvPr/>
        </p:nvCxnSpPr>
        <p:spPr>
          <a:xfrm>
            <a:off x="2209800" y="2749550"/>
            <a:ext cx="0" cy="3340100"/>
          </a:xfrm>
          <a:prstGeom prst="straightConnector1">
            <a:avLst/>
          </a:prstGeom>
          <a:noFill/>
          <a:ln w="12700" cap="flat" cmpd="sng">
            <a:solidFill>
              <a:schemeClr val="dk1"/>
            </a:solidFill>
            <a:prstDash val="solid"/>
            <a:round/>
            <a:headEnd type="none" w="med" len="med"/>
            <a:tailEnd type="none" w="med" len="med"/>
          </a:ln>
        </p:spPr>
      </p:cxnSp>
      <p:cxnSp>
        <p:nvCxnSpPr>
          <p:cNvPr id="464" name="Google Shape;464;p32"/>
          <p:cNvCxnSpPr/>
          <p:nvPr/>
        </p:nvCxnSpPr>
        <p:spPr>
          <a:xfrm>
            <a:off x="2514600" y="2749550"/>
            <a:ext cx="0" cy="3340100"/>
          </a:xfrm>
          <a:prstGeom prst="straightConnector1">
            <a:avLst/>
          </a:prstGeom>
          <a:noFill/>
          <a:ln w="12700" cap="flat" cmpd="sng">
            <a:solidFill>
              <a:schemeClr val="dk1"/>
            </a:solidFill>
            <a:prstDash val="solid"/>
            <a:round/>
            <a:headEnd type="none" w="med" len="med"/>
            <a:tailEnd type="none" w="med" len="med"/>
          </a:ln>
        </p:spPr>
      </p:cxnSp>
      <p:cxnSp>
        <p:nvCxnSpPr>
          <p:cNvPr id="465" name="Google Shape;465;p32"/>
          <p:cNvCxnSpPr/>
          <p:nvPr/>
        </p:nvCxnSpPr>
        <p:spPr>
          <a:xfrm>
            <a:off x="3276600" y="2749550"/>
            <a:ext cx="0" cy="3340100"/>
          </a:xfrm>
          <a:prstGeom prst="straightConnector1">
            <a:avLst/>
          </a:prstGeom>
          <a:noFill/>
          <a:ln w="12700" cap="flat" cmpd="sng">
            <a:solidFill>
              <a:schemeClr val="dk1"/>
            </a:solidFill>
            <a:prstDash val="solid"/>
            <a:round/>
            <a:headEnd type="none" w="med" len="med"/>
            <a:tailEnd type="none" w="med" len="med"/>
          </a:ln>
        </p:spPr>
      </p:cxnSp>
      <p:cxnSp>
        <p:nvCxnSpPr>
          <p:cNvPr id="466" name="Google Shape;466;p32"/>
          <p:cNvCxnSpPr/>
          <p:nvPr/>
        </p:nvCxnSpPr>
        <p:spPr>
          <a:xfrm>
            <a:off x="5105400" y="2749550"/>
            <a:ext cx="0" cy="3340100"/>
          </a:xfrm>
          <a:prstGeom prst="straightConnector1">
            <a:avLst/>
          </a:prstGeom>
          <a:noFill/>
          <a:ln w="12700" cap="flat" cmpd="sng">
            <a:solidFill>
              <a:schemeClr val="dk1"/>
            </a:solidFill>
            <a:prstDash val="solid"/>
            <a:round/>
            <a:headEnd type="none" w="med" len="med"/>
            <a:tailEnd type="none" w="med" len="med"/>
          </a:ln>
        </p:spPr>
      </p:cxnSp>
      <p:cxnSp>
        <p:nvCxnSpPr>
          <p:cNvPr id="467" name="Google Shape;467;p32"/>
          <p:cNvCxnSpPr/>
          <p:nvPr/>
        </p:nvCxnSpPr>
        <p:spPr>
          <a:xfrm>
            <a:off x="6172200" y="2749550"/>
            <a:ext cx="0" cy="3340100"/>
          </a:xfrm>
          <a:prstGeom prst="straightConnector1">
            <a:avLst/>
          </a:prstGeom>
          <a:noFill/>
          <a:ln w="12700" cap="flat" cmpd="sng">
            <a:solidFill>
              <a:schemeClr val="dk1"/>
            </a:solidFill>
            <a:prstDash val="solid"/>
            <a:round/>
            <a:headEnd type="none" w="med" len="med"/>
            <a:tailEnd type="none" w="med" len="med"/>
          </a:ln>
        </p:spPr>
      </p:cxnSp>
      <p:sp>
        <p:nvSpPr>
          <p:cNvPr id="468" name="Google Shape;468;p32"/>
          <p:cNvSpPr/>
          <p:nvPr/>
        </p:nvSpPr>
        <p:spPr>
          <a:xfrm>
            <a:off x="1738314" y="2271713"/>
            <a:ext cx="872694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2.20 Show that                                                        is a Tautology.  </a:t>
            </a:r>
            <a:endParaRPr sz="2400" i="1">
              <a:solidFill>
                <a:schemeClr val="dk1"/>
              </a:solidFill>
              <a:latin typeface="Times New Roman"/>
              <a:ea typeface="Times New Roman"/>
              <a:cs typeface="Times New Roman"/>
              <a:sym typeface="Times New Roman"/>
            </a:endParaRPr>
          </a:p>
        </p:txBody>
      </p:sp>
      <p:sp>
        <p:nvSpPr>
          <p:cNvPr id="469" name="Google Shape;469;p32"/>
          <p:cNvSpPr/>
          <p:nvPr/>
        </p:nvSpPr>
        <p:spPr>
          <a:xfrm>
            <a:off x="6477000" y="3352800"/>
            <a:ext cx="1901162" cy="193642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 tautology</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deduced or </a:t>
            </a:r>
            <a:endParaRPr/>
          </a:p>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inferred from</a:t>
            </a:r>
            <a:endParaRPr sz="2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the two </a:t>
            </a:r>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premises</a:t>
            </a:r>
            <a:endParaRPr/>
          </a:p>
        </p:txBody>
      </p:sp>
      <p:pic>
        <p:nvPicPr>
          <p:cNvPr id="470" name="Google Shape;470;p32"/>
          <p:cNvPicPr preferRelativeResize="0"/>
          <p:nvPr/>
        </p:nvPicPr>
        <p:blipFill rotWithShape="1">
          <a:blip r:embed="rId7">
            <a:alphaModFix/>
          </a:blip>
          <a:srcRect/>
          <a:stretch/>
        </p:blipFill>
        <p:spPr>
          <a:xfrm>
            <a:off x="4360817" y="2383247"/>
            <a:ext cx="4254500" cy="45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3"/>
          <p:cNvSpPr/>
          <p:nvPr/>
        </p:nvSpPr>
        <p:spPr>
          <a:xfrm>
            <a:off x="2366964" y="0"/>
            <a:ext cx="7488455" cy="6445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Implication: Rules of Inference</a:t>
            </a:r>
            <a:endParaRPr dirty="0"/>
          </a:p>
        </p:txBody>
      </p:sp>
      <p:sp>
        <p:nvSpPr>
          <p:cNvPr id="476" name="Google Shape;476;p33"/>
          <p:cNvSpPr/>
          <p:nvPr/>
        </p:nvSpPr>
        <p:spPr>
          <a:xfrm>
            <a:off x="2043114" y="2347913"/>
            <a:ext cx="7727309"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Def. 2.4. If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 are any arbitrary statements such that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a tautology, then we say that </a:t>
            </a:r>
            <a:r>
              <a:rPr lang="en-US" sz="2400" i="1">
                <a:solidFill>
                  <a:schemeClr val="dk1"/>
                </a:solidFill>
                <a:latin typeface="Times New Roman"/>
                <a:ea typeface="Times New Roman"/>
                <a:cs typeface="Times New Roman"/>
                <a:sym typeface="Times New Roman"/>
              </a:rPr>
              <a:t>p logically implies q</a:t>
            </a:r>
            <a:r>
              <a:rPr lang="en-US" sz="2400">
                <a:solidFill>
                  <a:schemeClr val="dk1"/>
                </a:solidFill>
                <a:latin typeface="Times New Roman"/>
                <a:ea typeface="Times New Roman"/>
                <a:cs typeface="Times New Roman"/>
                <a:sym typeface="Times New Roman"/>
              </a:rPr>
              <a:t> and we   </a:t>
            </a:r>
            <a:endParaRPr/>
          </a:p>
        </p:txBody>
      </p:sp>
      <p:pic>
        <p:nvPicPr>
          <p:cNvPr id="477" name="Google Shape;477;p33"/>
          <p:cNvPicPr preferRelativeResize="0"/>
          <p:nvPr/>
        </p:nvPicPr>
        <p:blipFill rotWithShape="1">
          <a:blip r:embed="rId3">
            <a:alphaModFix/>
          </a:blip>
          <a:srcRect/>
          <a:stretch/>
        </p:blipFill>
        <p:spPr>
          <a:xfrm>
            <a:off x="8691563" y="2474914"/>
            <a:ext cx="1587500" cy="496887"/>
          </a:xfrm>
          <a:prstGeom prst="rect">
            <a:avLst/>
          </a:prstGeom>
          <a:noFill/>
          <a:ln>
            <a:noFill/>
          </a:ln>
        </p:spPr>
      </p:pic>
      <p:pic>
        <p:nvPicPr>
          <p:cNvPr id="478" name="Google Shape;478;p33"/>
          <p:cNvPicPr preferRelativeResize="0"/>
          <p:nvPr/>
        </p:nvPicPr>
        <p:blipFill rotWithShape="1">
          <a:blip r:embed="rId4">
            <a:alphaModFix/>
          </a:blip>
          <a:srcRect/>
          <a:stretch/>
        </p:blipFill>
        <p:spPr>
          <a:xfrm>
            <a:off x="3128963" y="3313113"/>
            <a:ext cx="1587500" cy="531812"/>
          </a:xfrm>
          <a:prstGeom prst="rect">
            <a:avLst/>
          </a:prstGeom>
          <a:noFill/>
          <a:ln>
            <a:noFill/>
          </a:ln>
        </p:spPr>
      </p:pic>
      <p:sp>
        <p:nvSpPr>
          <p:cNvPr id="479" name="Google Shape;479;p33"/>
          <p:cNvSpPr/>
          <p:nvPr/>
        </p:nvSpPr>
        <p:spPr>
          <a:xfrm>
            <a:off x="4252913" y="3186113"/>
            <a:ext cx="305051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to denote this situation.</a:t>
            </a:r>
            <a:endParaRPr/>
          </a:p>
        </p:txBody>
      </p:sp>
      <p:sp>
        <p:nvSpPr>
          <p:cNvPr id="480" name="Google Shape;480;p33"/>
          <p:cNvSpPr/>
          <p:nvPr/>
        </p:nvSpPr>
        <p:spPr>
          <a:xfrm>
            <a:off x="2119313" y="3186113"/>
            <a:ext cx="81432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write</a:t>
            </a:r>
            <a:endParaRPr/>
          </a:p>
        </p:txBody>
      </p:sp>
      <p:pic>
        <p:nvPicPr>
          <p:cNvPr id="481" name="Google Shape;481;p33"/>
          <p:cNvPicPr preferRelativeResize="0"/>
          <p:nvPr/>
        </p:nvPicPr>
        <p:blipFill rotWithShape="1">
          <a:blip r:embed="rId5">
            <a:alphaModFix/>
          </a:blip>
          <a:srcRect/>
          <a:stretch/>
        </p:blipFill>
        <p:spPr>
          <a:xfrm>
            <a:off x="2366964" y="3998913"/>
            <a:ext cx="1633537" cy="531812"/>
          </a:xfrm>
          <a:prstGeom prst="rect">
            <a:avLst/>
          </a:prstGeom>
          <a:noFill/>
          <a:ln>
            <a:noFill/>
          </a:ln>
        </p:spPr>
      </p:pic>
      <p:sp>
        <p:nvSpPr>
          <p:cNvPr id="482" name="Google Shape;482;p33"/>
          <p:cNvSpPr/>
          <p:nvPr/>
        </p:nvSpPr>
        <p:spPr>
          <a:xfrm>
            <a:off x="3490913" y="3871913"/>
            <a:ext cx="96981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means</a:t>
            </a:r>
            <a:endParaRPr/>
          </a:p>
        </p:txBody>
      </p:sp>
      <p:pic>
        <p:nvPicPr>
          <p:cNvPr id="483" name="Google Shape;483;p33"/>
          <p:cNvPicPr preferRelativeResize="0"/>
          <p:nvPr/>
        </p:nvPicPr>
        <p:blipFill rotWithShape="1">
          <a:blip r:embed="rId6">
            <a:alphaModFix/>
          </a:blip>
          <a:srcRect/>
          <a:stretch/>
        </p:blipFill>
        <p:spPr>
          <a:xfrm>
            <a:off x="4652963" y="3998913"/>
            <a:ext cx="1611312" cy="531812"/>
          </a:xfrm>
          <a:prstGeom prst="rect">
            <a:avLst/>
          </a:prstGeom>
          <a:noFill/>
          <a:ln>
            <a:noFill/>
          </a:ln>
        </p:spPr>
      </p:pic>
      <p:sp>
        <p:nvSpPr>
          <p:cNvPr id="484" name="Google Shape;484;p33"/>
          <p:cNvSpPr/>
          <p:nvPr/>
        </p:nvSpPr>
        <p:spPr>
          <a:xfrm>
            <a:off x="5853114" y="3871913"/>
            <a:ext cx="191623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is a tautology.</a:t>
            </a:r>
            <a:endParaRPr/>
          </a:p>
        </p:txBody>
      </p:sp>
      <p:pic>
        <p:nvPicPr>
          <p:cNvPr id="485" name="Google Shape;485;p33"/>
          <p:cNvPicPr preferRelativeResize="0"/>
          <p:nvPr/>
        </p:nvPicPr>
        <p:blipFill rotWithShape="1">
          <a:blip r:embed="rId7">
            <a:alphaModFix/>
          </a:blip>
          <a:srcRect/>
          <a:stretch/>
        </p:blipFill>
        <p:spPr>
          <a:xfrm>
            <a:off x="2443163" y="4837113"/>
            <a:ext cx="1631950" cy="531812"/>
          </a:xfrm>
          <a:prstGeom prst="rect">
            <a:avLst/>
          </a:prstGeom>
          <a:noFill/>
          <a:ln>
            <a:noFill/>
          </a:ln>
        </p:spPr>
      </p:pic>
      <p:sp>
        <p:nvSpPr>
          <p:cNvPr id="486" name="Google Shape;486;p33"/>
          <p:cNvSpPr/>
          <p:nvPr/>
        </p:nvSpPr>
        <p:spPr>
          <a:xfrm>
            <a:off x="3567113" y="4710113"/>
            <a:ext cx="96981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means</a:t>
            </a:r>
            <a:endParaRPr/>
          </a:p>
        </p:txBody>
      </p:sp>
      <p:pic>
        <p:nvPicPr>
          <p:cNvPr id="487" name="Google Shape;487;p33"/>
          <p:cNvPicPr preferRelativeResize="0"/>
          <p:nvPr/>
        </p:nvPicPr>
        <p:blipFill rotWithShape="1">
          <a:blip r:embed="rId8">
            <a:alphaModFix/>
          </a:blip>
          <a:srcRect/>
          <a:stretch/>
        </p:blipFill>
        <p:spPr>
          <a:xfrm>
            <a:off x="4729164" y="4837113"/>
            <a:ext cx="1609725" cy="531812"/>
          </a:xfrm>
          <a:prstGeom prst="rect">
            <a:avLst/>
          </a:prstGeom>
          <a:noFill/>
          <a:ln>
            <a:noFill/>
          </a:ln>
        </p:spPr>
      </p:pic>
      <p:sp>
        <p:nvSpPr>
          <p:cNvPr id="488" name="Google Shape;488;p33"/>
          <p:cNvSpPr/>
          <p:nvPr/>
        </p:nvSpPr>
        <p:spPr>
          <a:xfrm>
            <a:off x="5929314" y="4710113"/>
            <a:ext cx="191623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is a tautology.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4"/>
          <p:cNvSpPr/>
          <p:nvPr/>
        </p:nvSpPr>
        <p:spPr>
          <a:xfrm>
            <a:off x="2443163" y="-169244"/>
            <a:ext cx="8293768" cy="64376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Implication: Rules of Inference</a:t>
            </a:r>
            <a:endParaRPr sz="1200" dirty="0"/>
          </a:p>
        </p:txBody>
      </p:sp>
      <p:sp>
        <p:nvSpPr>
          <p:cNvPr id="494" name="Google Shape;494;p34"/>
          <p:cNvSpPr/>
          <p:nvPr/>
        </p:nvSpPr>
        <p:spPr>
          <a:xfrm>
            <a:off x="2195512" y="2424113"/>
            <a:ext cx="8437653" cy="1197764"/>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2400" b="1">
                <a:solidFill>
                  <a:schemeClr val="dk1"/>
                </a:solidFill>
                <a:latin typeface="Times New Roman"/>
                <a:ea typeface="Times New Roman"/>
                <a:cs typeface="Times New Roman"/>
                <a:sym typeface="Times New Roman"/>
              </a:rPr>
              <a:t>Rule of inference</a:t>
            </a:r>
            <a:r>
              <a:rPr lang="en-US" sz="2400">
                <a:solidFill>
                  <a:schemeClr val="dk1"/>
                </a:solidFill>
                <a:latin typeface="Times New Roman"/>
                <a:ea typeface="Times New Roman"/>
                <a:cs typeface="Times New Roman"/>
                <a:sym typeface="Times New Roman"/>
              </a:rPr>
              <a:t>: Used to </a:t>
            </a:r>
            <a:r>
              <a:rPr lang="en-US" sz="2400" i="1">
                <a:solidFill>
                  <a:schemeClr val="dk1"/>
                </a:solidFill>
                <a:latin typeface="Times New Roman"/>
                <a:ea typeface="Times New Roman"/>
                <a:cs typeface="Times New Roman"/>
                <a:sym typeface="Times New Roman"/>
              </a:rPr>
              <a:t>validate or invalidate </a:t>
            </a:r>
            <a:r>
              <a:rPr lang="en-US" sz="2400">
                <a:solidFill>
                  <a:schemeClr val="dk1"/>
                </a:solidFill>
                <a:latin typeface="Times New Roman"/>
                <a:ea typeface="Times New Roman"/>
                <a:cs typeface="Times New Roman"/>
                <a:sym typeface="Times New Roman"/>
              </a:rPr>
              <a:t>a logical implication without resorting to truth table (which will be prohibitively large if the number of variables are large)</a:t>
            </a:r>
            <a:endParaRPr/>
          </a:p>
        </p:txBody>
      </p:sp>
      <p:sp>
        <p:nvSpPr>
          <p:cNvPr id="495" name="Google Shape;495;p34"/>
          <p:cNvSpPr/>
          <p:nvPr/>
        </p:nvSpPr>
        <p:spPr>
          <a:xfrm>
            <a:off x="1084217" y="3871913"/>
            <a:ext cx="1064622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2.22  </a:t>
            </a:r>
            <a:r>
              <a:rPr lang="en-US" sz="2400" b="1" i="1">
                <a:solidFill>
                  <a:schemeClr val="dk1"/>
                </a:solidFill>
                <a:latin typeface="Times New Roman"/>
                <a:ea typeface="Times New Roman"/>
                <a:cs typeface="Times New Roman"/>
                <a:sym typeface="Times New Roman"/>
              </a:rPr>
              <a:t>Modus Ponens</a:t>
            </a:r>
            <a:r>
              <a:rPr lang="en-US" sz="2400" i="1">
                <a:solidFill>
                  <a:schemeClr val="dk1"/>
                </a:solidFill>
                <a:latin typeface="Times New Roman"/>
                <a:ea typeface="Times New Roman"/>
                <a:cs typeface="Times New Roman"/>
                <a:sym typeface="Times New Roman"/>
              </a:rPr>
              <a:t> or  </a:t>
            </a:r>
            <a:r>
              <a:rPr lang="en-US" sz="2400">
                <a:solidFill>
                  <a:schemeClr val="dk1"/>
                </a:solidFill>
                <a:latin typeface="Times New Roman"/>
                <a:ea typeface="Times New Roman"/>
                <a:cs typeface="Times New Roman"/>
                <a:sym typeface="Times New Roman"/>
              </a:rPr>
              <a:t>(the method of affirming)</a:t>
            </a:r>
            <a:r>
              <a:rPr lang="en-US" sz="2400" i="1">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or the </a:t>
            </a:r>
            <a:r>
              <a:rPr lang="en-US" sz="2400" i="1">
                <a:solidFill>
                  <a:schemeClr val="dk1"/>
                </a:solidFill>
                <a:latin typeface="Times New Roman"/>
                <a:ea typeface="Times New Roman"/>
                <a:cs typeface="Times New Roman"/>
                <a:sym typeface="Times New Roman"/>
              </a:rPr>
              <a:t>Rule of Detachment</a:t>
            </a:r>
            <a:endParaRPr/>
          </a:p>
        </p:txBody>
      </p:sp>
      <p:pic>
        <p:nvPicPr>
          <p:cNvPr id="496" name="Google Shape;496;p34"/>
          <p:cNvPicPr preferRelativeResize="0"/>
          <p:nvPr/>
        </p:nvPicPr>
        <p:blipFill rotWithShape="1">
          <a:blip r:embed="rId3">
            <a:alphaModFix/>
          </a:blip>
          <a:srcRect/>
          <a:stretch/>
        </p:blipFill>
        <p:spPr>
          <a:xfrm>
            <a:off x="2443163" y="4837113"/>
            <a:ext cx="3617912" cy="531812"/>
          </a:xfrm>
          <a:prstGeom prst="rect">
            <a:avLst/>
          </a:prstGeom>
          <a:noFill/>
          <a:ln>
            <a:noFill/>
          </a:ln>
        </p:spPr>
      </p:pic>
      <p:pic>
        <p:nvPicPr>
          <p:cNvPr id="497" name="Google Shape;497;p34"/>
          <p:cNvPicPr preferRelativeResize="0"/>
          <p:nvPr/>
        </p:nvPicPr>
        <p:blipFill rotWithShape="1">
          <a:blip r:embed="rId4">
            <a:alphaModFix/>
          </a:blip>
          <a:srcRect/>
          <a:stretch/>
        </p:blipFill>
        <p:spPr>
          <a:xfrm>
            <a:off x="6253163" y="4684713"/>
            <a:ext cx="1587500" cy="1878012"/>
          </a:xfrm>
          <a:prstGeom prst="rect">
            <a:avLst/>
          </a:prstGeom>
          <a:noFill/>
          <a:ln>
            <a:noFill/>
          </a:ln>
        </p:spPr>
      </p:pic>
      <p:cxnSp>
        <p:nvCxnSpPr>
          <p:cNvPr id="498" name="Google Shape;498;p34"/>
          <p:cNvCxnSpPr/>
          <p:nvPr/>
        </p:nvCxnSpPr>
        <p:spPr>
          <a:xfrm>
            <a:off x="6102350" y="5638800"/>
            <a:ext cx="1206500" cy="0"/>
          </a:xfrm>
          <a:prstGeom prst="straightConnector1">
            <a:avLst/>
          </a:prstGeom>
          <a:noFill/>
          <a:ln w="12700" cap="flat" cmpd="sng">
            <a:solidFill>
              <a:schemeClr val="dk1"/>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5"/>
          <p:cNvSpPr txBox="1">
            <a:spLocks noGrp="1"/>
          </p:cNvSpPr>
          <p:nvPr>
            <p:ph type="body" idx="1"/>
          </p:nvPr>
        </p:nvSpPr>
        <p:spPr>
          <a:xfrm>
            <a:off x="838200" y="761999"/>
            <a:ext cx="10515600" cy="537339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None/>
            </a:pPr>
            <a:r>
              <a:rPr lang="en-US"/>
              <a:t>Modus Ponens Proof:</a:t>
            </a:r>
            <a:endParaRPr i="1"/>
          </a:p>
          <a:p>
            <a:pPr marL="228600" lvl="0" indent="-228600" algn="l" rtl="0">
              <a:lnSpc>
                <a:spcPct val="90000"/>
              </a:lnSpc>
              <a:spcBef>
                <a:spcPts val="1000"/>
              </a:spcBef>
              <a:spcAft>
                <a:spcPts val="0"/>
              </a:spcAft>
              <a:buClr>
                <a:schemeClr val="dk1"/>
              </a:buClr>
              <a:buSzPts val="2800"/>
              <a:buNone/>
            </a:pPr>
            <a:r>
              <a:rPr lang="en-US"/>
              <a:t>p ^ (p</a:t>
            </a:r>
            <a:r>
              <a:rPr lang="en-US">
                <a:latin typeface="Times New Roman"/>
                <a:ea typeface="Times New Roman"/>
                <a:cs typeface="Times New Roman"/>
                <a:sym typeface="Times New Roman"/>
              </a:rPr>
              <a:t> → q) </a:t>
            </a:r>
            <a:endParaRPr/>
          </a:p>
          <a:p>
            <a:pPr marL="228600" lvl="0" indent="-228600" algn="l" rtl="0">
              <a:lnSpc>
                <a:spcPct val="90000"/>
              </a:lnSpc>
              <a:spcBef>
                <a:spcPts val="1000"/>
              </a:spcBef>
              <a:spcAft>
                <a:spcPts val="0"/>
              </a:spcAft>
              <a:buClr>
                <a:schemeClr val="dk1"/>
              </a:buClr>
              <a:buSzPts val="2800"/>
              <a:buNone/>
            </a:pPr>
            <a:r>
              <a:rPr lang="en-US"/>
              <a:t>⇔ p ^ (¬p  v q)   ∵ p is true,</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None/>
            </a:pPr>
            <a:r>
              <a:rPr lang="en-US"/>
              <a:t>⇔  </a:t>
            </a:r>
            <a:r>
              <a:rPr lang="en-US" u="sng"/>
              <a:t>T</a:t>
            </a:r>
            <a:r>
              <a:rPr lang="en-US" u="sng" baseline="-25000"/>
              <a:t>0</a:t>
            </a:r>
            <a:r>
              <a:rPr lang="en-US" u="sng"/>
              <a:t> ^ (F</a:t>
            </a:r>
            <a:r>
              <a:rPr lang="en-US" u="sng" baseline="-25000"/>
              <a:t>0</a:t>
            </a:r>
            <a:r>
              <a:rPr lang="en-US" u="sng"/>
              <a:t>  v q) </a:t>
            </a:r>
            <a:r>
              <a:rPr lang="en-US"/>
              <a:t>  By Idempotent law   </a:t>
            </a:r>
            <a:endParaRPr/>
          </a:p>
          <a:p>
            <a:pPr marL="228600" lvl="0" indent="-228600" algn="l" rtl="0">
              <a:lnSpc>
                <a:spcPct val="90000"/>
              </a:lnSpc>
              <a:spcBef>
                <a:spcPts val="1000"/>
              </a:spcBef>
              <a:spcAft>
                <a:spcPts val="0"/>
              </a:spcAft>
              <a:buClr>
                <a:schemeClr val="dk1"/>
              </a:buClr>
              <a:buSzPts val="2800"/>
              <a:buNone/>
            </a:pPr>
            <a:r>
              <a:rPr lang="en-US"/>
              <a:t>⇔ (F</a:t>
            </a:r>
            <a:r>
              <a:rPr lang="en-US" baseline="-25000"/>
              <a:t>0</a:t>
            </a:r>
            <a:r>
              <a:rPr lang="en-US"/>
              <a:t>  v q)     By Idempotent law</a:t>
            </a:r>
            <a:endParaRPr/>
          </a:p>
          <a:p>
            <a:pPr marL="228600" lvl="0" indent="-228600" algn="l" rtl="0">
              <a:lnSpc>
                <a:spcPct val="90000"/>
              </a:lnSpc>
              <a:spcBef>
                <a:spcPts val="1000"/>
              </a:spcBef>
              <a:spcAft>
                <a:spcPts val="0"/>
              </a:spcAft>
              <a:buClr>
                <a:schemeClr val="dk1"/>
              </a:buClr>
              <a:buSzPts val="2800"/>
              <a:buNone/>
            </a:pPr>
            <a:r>
              <a:rPr lang="en-US"/>
              <a:t>⇔ q</a:t>
            </a:r>
            <a:endParaRPr/>
          </a:p>
          <a:p>
            <a:pPr marL="228600" lvl="0" indent="-228600" algn="l" rtl="0">
              <a:lnSpc>
                <a:spcPct val="90000"/>
              </a:lnSpc>
              <a:spcBef>
                <a:spcPts val="1000"/>
              </a:spcBef>
              <a:spcAft>
                <a:spcPts val="0"/>
              </a:spcAft>
              <a:buClr>
                <a:schemeClr val="dk1"/>
              </a:buClr>
              <a:buSzPts val="2800"/>
              <a:buNone/>
            </a:pPr>
            <a:endParaRPr baseline="-250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6"/>
          <p:cNvSpPr/>
          <p:nvPr/>
        </p:nvSpPr>
        <p:spPr>
          <a:xfrm>
            <a:off x="2541070" y="495702"/>
            <a:ext cx="8185150" cy="6445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Implication: Rules of Inference</a:t>
            </a:r>
            <a:endParaRPr dirty="0"/>
          </a:p>
        </p:txBody>
      </p:sp>
      <p:sp>
        <p:nvSpPr>
          <p:cNvPr id="509" name="Google Shape;509;p36"/>
          <p:cNvSpPr/>
          <p:nvPr/>
        </p:nvSpPr>
        <p:spPr>
          <a:xfrm>
            <a:off x="2271714" y="2424113"/>
            <a:ext cx="470000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Example 2.23  </a:t>
            </a:r>
            <a:r>
              <a:rPr lang="en-US" sz="2400" b="1" i="1">
                <a:solidFill>
                  <a:schemeClr val="dk1"/>
                </a:solidFill>
                <a:latin typeface="Times New Roman"/>
                <a:ea typeface="Times New Roman"/>
                <a:cs typeface="Times New Roman"/>
                <a:sym typeface="Times New Roman"/>
              </a:rPr>
              <a:t>Law of the Syllogism</a:t>
            </a:r>
            <a:endParaRPr/>
          </a:p>
        </p:txBody>
      </p:sp>
      <p:pic>
        <p:nvPicPr>
          <p:cNvPr id="510" name="Google Shape;510;p36"/>
          <p:cNvPicPr preferRelativeResize="0"/>
          <p:nvPr/>
        </p:nvPicPr>
        <p:blipFill rotWithShape="1">
          <a:blip r:embed="rId3">
            <a:alphaModFix/>
          </a:blip>
          <a:srcRect/>
          <a:stretch/>
        </p:blipFill>
        <p:spPr>
          <a:xfrm>
            <a:off x="1909764" y="3313113"/>
            <a:ext cx="5146675" cy="531812"/>
          </a:xfrm>
          <a:prstGeom prst="rect">
            <a:avLst/>
          </a:prstGeom>
          <a:noFill/>
          <a:ln>
            <a:noFill/>
          </a:ln>
        </p:spPr>
      </p:pic>
      <p:pic>
        <p:nvPicPr>
          <p:cNvPr id="511" name="Google Shape;511;p36"/>
          <p:cNvPicPr preferRelativeResize="0"/>
          <p:nvPr/>
        </p:nvPicPr>
        <p:blipFill rotWithShape="1">
          <a:blip r:embed="rId4">
            <a:alphaModFix/>
          </a:blip>
          <a:srcRect/>
          <a:stretch/>
        </p:blipFill>
        <p:spPr>
          <a:xfrm>
            <a:off x="7319963" y="2551113"/>
            <a:ext cx="2081212" cy="1878012"/>
          </a:xfrm>
          <a:prstGeom prst="rect">
            <a:avLst/>
          </a:prstGeom>
          <a:noFill/>
          <a:ln>
            <a:noFill/>
          </a:ln>
        </p:spPr>
      </p:pic>
      <p:cxnSp>
        <p:nvCxnSpPr>
          <p:cNvPr id="512" name="Google Shape;512;p36"/>
          <p:cNvCxnSpPr/>
          <p:nvPr/>
        </p:nvCxnSpPr>
        <p:spPr>
          <a:xfrm>
            <a:off x="7092950" y="3505200"/>
            <a:ext cx="1663700" cy="0"/>
          </a:xfrm>
          <a:prstGeom prst="straightConnector1">
            <a:avLst/>
          </a:prstGeom>
          <a:noFill/>
          <a:ln w="12700" cap="flat" cmpd="sng">
            <a:solidFill>
              <a:schemeClr val="dk1"/>
            </a:solidFill>
            <a:prstDash val="solid"/>
            <a:round/>
            <a:headEnd type="none" w="med" len="med"/>
            <a:tailEnd type="none" w="med" len="med"/>
          </a:ln>
        </p:spPr>
      </p:cxnSp>
      <p:sp>
        <p:nvSpPr>
          <p:cNvPr id="513" name="Google Shape;513;p36"/>
          <p:cNvSpPr/>
          <p:nvPr/>
        </p:nvSpPr>
        <p:spPr>
          <a:xfrm>
            <a:off x="2119314" y="3948113"/>
            <a:ext cx="113973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2.25</a:t>
            </a:r>
            <a:endParaRPr/>
          </a:p>
        </p:txBody>
      </p:sp>
      <p:pic>
        <p:nvPicPr>
          <p:cNvPr id="514" name="Google Shape;514;p36"/>
          <p:cNvPicPr preferRelativeResize="0"/>
          <p:nvPr/>
        </p:nvPicPr>
        <p:blipFill rotWithShape="1">
          <a:blip r:embed="rId5">
            <a:alphaModFix/>
          </a:blip>
          <a:srcRect/>
          <a:stretch/>
        </p:blipFill>
        <p:spPr>
          <a:xfrm>
            <a:off x="3581400" y="4038600"/>
            <a:ext cx="2433638" cy="2249488"/>
          </a:xfrm>
          <a:prstGeom prst="rect">
            <a:avLst/>
          </a:prstGeom>
          <a:noFill/>
          <a:ln>
            <a:noFill/>
          </a:ln>
        </p:spPr>
      </p:pic>
      <p:cxnSp>
        <p:nvCxnSpPr>
          <p:cNvPr id="515" name="Google Shape;515;p36"/>
          <p:cNvCxnSpPr/>
          <p:nvPr/>
        </p:nvCxnSpPr>
        <p:spPr>
          <a:xfrm>
            <a:off x="3206750" y="5334000"/>
            <a:ext cx="1816100" cy="0"/>
          </a:xfrm>
          <a:prstGeom prst="straightConnector1">
            <a:avLst/>
          </a:prstGeom>
          <a:noFill/>
          <a:ln w="12700" cap="flat" cmpd="sng">
            <a:solidFill>
              <a:schemeClr val="dk1"/>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p:nvPr/>
        </p:nvSpPr>
        <p:spPr>
          <a:xfrm>
            <a:off x="1254034" y="404949"/>
            <a:ext cx="10071463" cy="65556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Prove the validity of arguments:   p → r</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r → 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t v ¬s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¬t v u</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¬u</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 ¬p</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Soln:     Step #             Statements                                   Reason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1:    p → r, r → s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2:    p → s                                              1, Law of syllogism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3.    t v ¬s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4.   ¬s v t                                                commutative law</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5.   s → t                                                4, 4 </a:t>
            </a:r>
            <a:r>
              <a:rPr lang="en-US" sz="2400">
                <a:solidFill>
                  <a:schemeClr val="dk1"/>
                </a:solidFill>
                <a:latin typeface="Calibri"/>
                <a:ea typeface="Calibri"/>
                <a:cs typeface="Calibri"/>
                <a:sym typeface="Calibri"/>
              </a:rPr>
              <a:t>⇔ </a:t>
            </a:r>
            <a:r>
              <a:rPr lang="en-US" sz="2200">
                <a:solidFill>
                  <a:schemeClr val="dk1"/>
                </a:solidFill>
                <a:latin typeface="Times New Roman"/>
                <a:ea typeface="Times New Roman"/>
                <a:cs typeface="Times New Roman"/>
                <a:sym typeface="Times New Roman"/>
              </a:rPr>
              <a:t>s → t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6.   ¬t v u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7.   t → u                                                6, 6 </a:t>
            </a:r>
            <a:r>
              <a:rPr lang="en-US" sz="2000">
                <a:solidFill>
                  <a:schemeClr val="dk1"/>
                </a:solidFill>
                <a:latin typeface="Calibri"/>
                <a:ea typeface="Calibri"/>
                <a:cs typeface="Calibri"/>
                <a:sym typeface="Calibri"/>
              </a:rPr>
              <a:t>⇔ </a:t>
            </a:r>
            <a:r>
              <a:rPr lang="en-US" sz="2200">
                <a:solidFill>
                  <a:schemeClr val="dk1"/>
                </a:solidFill>
                <a:latin typeface="Times New Roman"/>
                <a:ea typeface="Times New Roman"/>
                <a:cs typeface="Times New Roman"/>
                <a:sym typeface="Times New Roman"/>
              </a:rPr>
              <a:t>t → u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8.   s → u                                              5, 7, law of syllogism</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9.   p → t                                              2, 5, law of syllogism</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10.   p → u                                             9, 7, law of syllogism</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11.   ¬u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12. ∴ ¬p                                                    10,11, Modus Tollens</a:t>
            </a:r>
            <a:endParaRPr sz="2200">
              <a:solidFill>
                <a:schemeClr val="dk1"/>
              </a:solidFill>
              <a:latin typeface="Times New Roman"/>
              <a:ea typeface="Times New Roman"/>
              <a:cs typeface="Times New Roman"/>
              <a:sym typeface="Times New Roman"/>
            </a:endParaRPr>
          </a:p>
        </p:txBody>
      </p:sp>
      <p:cxnSp>
        <p:nvCxnSpPr>
          <p:cNvPr id="521" name="Google Shape;521;p37"/>
          <p:cNvCxnSpPr/>
          <p:nvPr/>
        </p:nvCxnSpPr>
        <p:spPr>
          <a:xfrm>
            <a:off x="4493623" y="2142303"/>
            <a:ext cx="1645920" cy="1588"/>
          </a:xfrm>
          <a:prstGeom prst="straightConnector1">
            <a:avLst/>
          </a:prstGeom>
          <a:noFill/>
          <a:ln w="9525" cap="flat" cmpd="sng">
            <a:solidFill>
              <a:schemeClr val="dk1"/>
            </a:solidFill>
            <a:prstDash val="solid"/>
            <a:miter lim="800000"/>
            <a:headEnd type="none" w="sm" len="sm"/>
            <a:tailEnd type="none" w="sm" len="sm"/>
          </a:ln>
        </p:spPr>
      </p:cxnSp>
      <p:cxnSp>
        <p:nvCxnSpPr>
          <p:cNvPr id="522" name="Google Shape;522;p37"/>
          <p:cNvCxnSpPr/>
          <p:nvPr/>
        </p:nvCxnSpPr>
        <p:spPr>
          <a:xfrm>
            <a:off x="2037806" y="2795451"/>
            <a:ext cx="7876903" cy="13063"/>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8"/>
          <p:cNvSpPr/>
          <p:nvPr/>
        </p:nvSpPr>
        <p:spPr>
          <a:xfrm>
            <a:off x="2009775" y="447677"/>
            <a:ext cx="9074150" cy="70485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 </a:t>
            </a:r>
            <a:r>
              <a:rPr lang="en-US" sz="4000" dirty="0">
                <a:solidFill>
                  <a:schemeClr val="dk1"/>
                </a:solidFill>
                <a:latin typeface="Times New Roman"/>
                <a:ea typeface="Times New Roman"/>
                <a:cs typeface="Times New Roman"/>
                <a:sym typeface="Times New Roman"/>
              </a:rPr>
              <a:t>Logical Implication: Rules of Inference</a:t>
            </a:r>
            <a:endParaRPr dirty="0"/>
          </a:p>
        </p:txBody>
      </p:sp>
      <p:sp>
        <p:nvSpPr>
          <p:cNvPr id="528" name="Google Shape;528;p38"/>
          <p:cNvSpPr/>
          <p:nvPr/>
        </p:nvSpPr>
        <p:spPr>
          <a:xfrm>
            <a:off x="1966914" y="2347913"/>
            <a:ext cx="563994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2.25 </a:t>
            </a:r>
            <a:r>
              <a:rPr lang="en-US" sz="2400" i="1">
                <a:solidFill>
                  <a:schemeClr val="dk1"/>
                </a:solidFill>
                <a:latin typeface="Times New Roman"/>
                <a:ea typeface="Times New Roman"/>
                <a:cs typeface="Times New Roman"/>
                <a:sym typeface="Times New Roman"/>
              </a:rPr>
              <a:t>Modus Tollens (method of denying)</a:t>
            </a:r>
            <a:endParaRPr/>
          </a:p>
        </p:txBody>
      </p:sp>
      <p:pic>
        <p:nvPicPr>
          <p:cNvPr id="529" name="Google Shape;529;p38"/>
          <p:cNvPicPr preferRelativeResize="0"/>
          <p:nvPr/>
        </p:nvPicPr>
        <p:blipFill rotWithShape="1">
          <a:blip r:embed="rId3">
            <a:alphaModFix/>
          </a:blip>
          <a:srcRect/>
          <a:stretch/>
        </p:blipFill>
        <p:spPr>
          <a:xfrm>
            <a:off x="4881563" y="2932114"/>
            <a:ext cx="3473450" cy="484187"/>
          </a:xfrm>
          <a:prstGeom prst="rect">
            <a:avLst/>
          </a:prstGeom>
          <a:noFill/>
          <a:ln>
            <a:noFill/>
          </a:ln>
        </p:spPr>
      </p:pic>
      <p:pic>
        <p:nvPicPr>
          <p:cNvPr id="530" name="Google Shape;530;p38"/>
          <p:cNvPicPr preferRelativeResize="0"/>
          <p:nvPr/>
        </p:nvPicPr>
        <p:blipFill rotWithShape="1">
          <a:blip r:embed="rId4">
            <a:alphaModFix/>
          </a:blip>
          <a:srcRect/>
          <a:stretch/>
        </p:blipFill>
        <p:spPr>
          <a:xfrm>
            <a:off x="8920164" y="2551114"/>
            <a:ext cx="1493837" cy="1335087"/>
          </a:xfrm>
          <a:prstGeom prst="rect">
            <a:avLst/>
          </a:prstGeom>
          <a:noFill/>
          <a:ln>
            <a:noFill/>
          </a:ln>
        </p:spPr>
      </p:pic>
      <p:cxnSp>
        <p:nvCxnSpPr>
          <p:cNvPr id="531" name="Google Shape;531;p38"/>
          <p:cNvCxnSpPr/>
          <p:nvPr/>
        </p:nvCxnSpPr>
        <p:spPr>
          <a:xfrm>
            <a:off x="8693150" y="3429000"/>
            <a:ext cx="1282700" cy="0"/>
          </a:xfrm>
          <a:prstGeom prst="straightConnector1">
            <a:avLst/>
          </a:prstGeom>
          <a:noFill/>
          <a:ln w="12700" cap="flat" cmpd="sng">
            <a:solidFill>
              <a:schemeClr val="dk1"/>
            </a:solidFill>
            <a:prstDash val="solid"/>
            <a:round/>
            <a:headEnd type="none" w="med" len="med"/>
            <a:tailEnd type="none" w="med" len="med"/>
          </a:ln>
        </p:spPr>
      </p:cxnSp>
      <p:pic>
        <p:nvPicPr>
          <p:cNvPr id="532" name="Google Shape;532;p38"/>
          <p:cNvPicPr preferRelativeResize="0"/>
          <p:nvPr/>
        </p:nvPicPr>
        <p:blipFill rotWithShape="1">
          <a:blip r:embed="rId5">
            <a:alphaModFix/>
          </a:blip>
          <a:srcRect/>
          <a:stretch/>
        </p:blipFill>
        <p:spPr>
          <a:xfrm>
            <a:off x="2976564" y="3389314"/>
            <a:ext cx="1493837" cy="3049587"/>
          </a:xfrm>
          <a:prstGeom prst="rect">
            <a:avLst/>
          </a:prstGeom>
          <a:noFill/>
          <a:ln>
            <a:noFill/>
          </a:ln>
        </p:spPr>
      </p:pic>
      <p:cxnSp>
        <p:nvCxnSpPr>
          <p:cNvPr id="533" name="Google Shape;533;p38"/>
          <p:cNvCxnSpPr/>
          <p:nvPr/>
        </p:nvCxnSpPr>
        <p:spPr>
          <a:xfrm>
            <a:off x="2749550" y="5562600"/>
            <a:ext cx="1206500" cy="0"/>
          </a:xfrm>
          <a:prstGeom prst="straightConnector1">
            <a:avLst/>
          </a:prstGeom>
          <a:noFill/>
          <a:ln w="12700" cap="flat" cmpd="sng">
            <a:solidFill>
              <a:schemeClr val="dk1"/>
            </a:solidFill>
            <a:prstDash val="solid"/>
            <a:round/>
            <a:headEnd type="none" w="med" len="med"/>
            <a:tailEnd type="none" w="med" len="med"/>
          </a:ln>
        </p:spPr>
      </p:cxnSp>
      <p:cxnSp>
        <p:nvCxnSpPr>
          <p:cNvPr id="534" name="Google Shape;534;p38"/>
          <p:cNvCxnSpPr/>
          <p:nvPr/>
        </p:nvCxnSpPr>
        <p:spPr>
          <a:xfrm>
            <a:off x="3892550" y="4959350"/>
            <a:ext cx="368300" cy="139700"/>
          </a:xfrm>
          <a:prstGeom prst="straightConnector1">
            <a:avLst/>
          </a:prstGeom>
          <a:noFill/>
          <a:ln w="12700" cap="flat" cmpd="sng">
            <a:solidFill>
              <a:schemeClr val="dk1"/>
            </a:solidFill>
            <a:prstDash val="solid"/>
            <a:round/>
            <a:headEnd type="none" w="med" len="med"/>
            <a:tailEnd type="triangle" w="med" len="med"/>
          </a:ln>
        </p:spPr>
      </p:cxnSp>
      <p:cxnSp>
        <p:nvCxnSpPr>
          <p:cNvPr id="535" name="Google Shape;535;p38"/>
          <p:cNvCxnSpPr/>
          <p:nvPr/>
        </p:nvCxnSpPr>
        <p:spPr>
          <a:xfrm rot="10800000" flipH="1">
            <a:off x="3587750" y="5175250"/>
            <a:ext cx="520700" cy="241300"/>
          </a:xfrm>
          <a:prstGeom prst="straightConnector1">
            <a:avLst/>
          </a:prstGeom>
          <a:noFill/>
          <a:ln w="12700" cap="flat" cmpd="sng">
            <a:solidFill>
              <a:schemeClr val="dk1"/>
            </a:solidFill>
            <a:prstDash val="solid"/>
            <a:round/>
            <a:headEnd type="none" w="med" len="med"/>
            <a:tailEnd type="triangle" w="med" len="med"/>
          </a:ln>
        </p:spPr>
      </p:cxnSp>
      <p:pic>
        <p:nvPicPr>
          <p:cNvPr id="536" name="Google Shape;536;p38"/>
          <p:cNvPicPr preferRelativeResize="0"/>
          <p:nvPr/>
        </p:nvPicPr>
        <p:blipFill rotWithShape="1">
          <a:blip r:embed="rId6">
            <a:alphaModFix/>
          </a:blip>
          <a:srcRect/>
          <a:stretch/>
        </p:blipFill>
        <p:spPr>
          <a:xfrm>
            <a:off x="4271964" y="4959350"/>
            <a:ext cx="771525" cy="484188"/>
          </a:xfrm>
          <a:prstGeom prst="rect">
            <a:avLst/>
          </a:prstGeom>
          <a:noFill/>
          <a:ln>
            <a:noFill/>
          </a:ln>
        </p:spPr>
      </p:pic>
      <p:cxnSp>
        <p:nvCxnSpPr>
          <p:cNvPr id="537" name="Google Shape;537;p38"/>
          <p:cNvCxnSpPr/>
          <p:nvPr/>
        </p:nvCxnSpPr>
        <p:spPr>
          <a:xfrm>
            <a:off x="3816350" y="4425950"/>
            <a:ext cx="1054100" cy="215900"/>
          </a:xfrm>
          <a:prstGeom prst="straightConnector1">
            <a:avLst/>
          </a:prstGeom>
          <a:noFill/>
          <a:ln w="12700" cap="flat" cmpd="sng">
            <a:solidFill>
              <a:schemeClr val="dk1"/>
            </a:solidFill>
            <a:prstDash val="solid"/>
            <a:round/>
            <a:headEnd type="none" w="med" len="med"/>
            <a:tailEnd type="triangle" w="med" len="med"/>
          </a:ln>
        </p:spPr>
      </p:cxnSp>
      <p:cxnSp>
        <p:nvCxnSpPr>
          <p:cNvPr id="538" name="Google Shape;538;p38"/>
          <p:cNvCxnSpPr/>
          <p:nvPr/>
        </p:nvCxnSpPr>
        <p:spPr>
          <a:xfrm rot="10800000" flipH="1">
            <a:off x="4730750" y="4718050"/>
            <a:ext cx="63500" cy="241300"/>
          </a:xfrm>
          <a:prstGeom prst="straightConnector1">
            <a:avLst/>
          </a:prstGeom>
          <a:noFill/>
          <a:ln w="12700" cap="flat" cmpd="sng">
            <a:solidFill>
              <a:schemeClr val="dk1"/>
            </a:solidFill>
            <a:prstDash val="solid"/>
            <a:round/>
            <a:headEnd type="none" w="med" len="med"/>
            <a:tailEnd type="triangle" w="med" len="med"/>
          </a:ln>
        </p:spPr>
      </p:cxnSp>
      <p:pic>
        <p:nvPicPr>
          <p:cNvPr id="539" name="Google Shape;539;p38"/>
          <p:cNvPicPr preferRelativeResize="0"/>
          <p:nvPr/>
        </p:nvPicPr>
        <p:blipFill rotWithShape="1">
          <a:blip r:embed="rId7">
            <a:alphaModFix/>
          </a:blip>
          <a:srcRect/>
          <a:stretch/>
        </p:blipFill>
        <p:spPr>
          <a:xfrm>
            <a:off x="4957764" y="4608514"/>
            <a:ext cx="771525" cy="484187"/>
          </a:xfrm>
          <a:prstGeom prst="rect">
            <a:avLst/>
          </a:prstGeom>
          <a:noFill/>
          <a:ln>
            <a:noFill/>
          </a:ln>
        </p:spPr>
      </p:pic>
      <p:cxnSp>
        <p:nvCxnSpPr>
          <p:cNvPr id="540" name="Google Shape;540;p38"/>
          <p:cNvCxnSpPr/>
          <p:nvPr/>
        </p:nvCxnSpPr>
        <p:spPr>
          <a:xfrm>
            <a:off x="3892550" y="3511550"/>
            <a:ext cx="977900" cy="292100"/>
          </a:xfrm>
          <a:prstGeom prst="straightConnector1">
            <a:avLst/>
          </a:prstGeom>
          <a:noFill/>
          <a:ln w="12700" cap="flat" cmpd="sng">
            <a:solidFill>
              <a:schemeClr val="dk1"/>
            </a:solidFill>
            <a:prstDash val="solid"/>
            <a:round/>
            <a:headEnd type="none" w="med" len="med"/>
            <a:tailEnd type="triangle" w="med" len="med"/>
          </a:ln>
        </p:spPr>
      </p:cxnSp>
      <p:cxnSp>
        <p:nvCxnSpPr>
          <p:cNvPr id="541" name="Google Shape;541;p38"/>
          <p:cNvCxnSpPr/>
          <p:nvPr/>
        </p:nvCxnSpPr>
        <p:spPr>
          <a:xfrm rot="10800000" flipH="1">
            <a:off x="3892550" y="3803650"/>
            <a:ext cx="673100" cy="165100"/>
          </a:xfrm>
          <a:prstGeom prst="straightConnector1">
            <a:avLst/>
          </a:prstGeom>
          <a:noFill/>
          <a:ln w="12700" cap="flat" cmpd="sng">
            <a:solidFill>
              <a:schemeClr val="dk1"/>
            </a:solidFill>
            <a:prstDash val="solid"/>
            <a:round/>
            <a:headEnd type="none" w="med" len="med"/>
            <a:tailEnd type="triangle" w="med" len="med"/>
          </a:ln>
        </p:spPr>
      </p:cxnSp>
      <p:pic>
        <p:nvPicPr>
          <p:cNvPr id="542" name="Google Shape;542;p38"/>
          <p:cNvPicPr preferRelativeResize="0"/>
          <p:nvPr/>
        </p:nvPicPr>
        <p:blipFill rotWithShape="1">
          <a:blip r:embed="rId8">
            <a:alphaModFix/>
          </a:blip>
          <a:srcRect/>
          <a:stretch/>
        </p:blipFill>
        <p:spPr>
          <a:xfrm>
            <a:off x="4957764" y="3694114"/>
            <a:ext cx="1493837" cy="484187"/>
          </a:xfrm>
          <a:prstGeom prst="rect">
            <a:avLst/>
          </a:prstGeom>
          <a:noFill/>
          <a:ln>
            <a:noFill/>
          </a:ln>
        </p:spPr>
      </p:pic>
      <p:cxnSp>
        <p:nvCxnSpPr>
          <p:cNvPr id="543" name="Google Shape;543;p38"/>
          <p:cNvCxnSpPr/>
          <p:nvPr/>
        </p:nvCxnSpPr>
        <p:spPr>
          <a:xfrm>
            <a:off x="5797550" y="3816350"/>
            <a:ext cx="749300" cy="520700"/>
          </a:xfrm>
          <a:prstGeom prst="straightConnector1">
            <a:avLst/>
          </a:prstGeom>
          <a:noFill/>
          <a:ln w="12700" cap="flat" cmpd="sng">
            <a:solidFill>
              <a:schemeClr val="dk1"/>
            </a:solidFill>
            <a:prstDash val="solid"/>
            <a:round/>
            <a:headEnd type="none" w="med" len="med"/>
            <a:tailEnd type="triangle" w="med" len="med"/>
          </a:ln>
        </p:spPr>
      </p:cxnSp>
      <p:cxnSp>
        <p:nvCxnSpPr>
          <p:cNvPr id="544" name="Google Shape;544;p38"/>
          <p:cNvCxnSpPr/>
          <p:nvPr/>
        </p:nvCxnSpPr>
        <p:spPr>
          <a:xfrm rot="10800000" flipH="1">
            <a:off x="5492750" y="4337050"/>
            <a:ext cx="901700" cy="393700"/>
          </a:xfrm>
          <a:prstGeom prst="straightConnector1">
            <a:avLst/>
          </a:prstGeom>
          <a:noFill/>
          <a:ln w="12700" cap="flat" cmpd="sng">
            <a:solidFill>
              <a:schemeClr val="dk1"/>
            </a:solidFill>
            <a:prstDash val="solid"/>
            <a:round/>
            <a:headEnd type="none" w="med" len="med"/>
            <a:tailEnd type="triangle" w="med" len="med"/>
          </a:ln>
        </p:spPr>
      </p:cxnSp>
      <p:pic>
        <p:nvPicPr>
          <p:cNvPr id="545" name="Google Shape;545;p38"/>
          <p:cNvPicPr preferRelativeResize="0"/>
          <p:nvPr/>
        </p:nvPicPr>
        <p:blipFill rotWithShape="1">
          <a:blip r:embed="rId9">
            <a:alphaModFix/>
          </a:blip>
          <a:srcRect/>
          <a:stretch/>
        </p:blipFill>
        <p:spPr>
          <a:xfrm>
            <a:off x="6710364" y="4227514"/>
            <a:ext cx="1266825" cy="484187"/>
          </a:xfrm>
          <a:prstGeom prst="rect">
            <a:avLst/>
          </a:prstGeom>
          <a:noFill/>
          <a:ln>
            <a:noFill/>
          </a:ln>
        </p:spPr>
      </p:pic>
      <p:sp>
        <p:nvSpPr>
          <p:cNvPr id="546" name="Google Shape;546;p38"/>
          <p:cNvSpPr/>
          <p:nvPr/>
        </p:nvSpPr>
        <p:spPr>
          <a:xfrm>
            <a:off x="2043114" y="2957513"/>
            <a:ext cx="130805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example:</a:t>
            </a:r>
            <a:endParaRPr/>
          </a:p>
        </p:txBody>
      </p:sp>
      <p:sp>
        <p:nvSpPr>
          <p:cNvPr id="547" name="Google Shape;547;p38"/>
          <p:cNvSpPr/>
          <p:nvPr/>
        </p:nvSpPr>
        <p:spPr>
          <a:xfrm>
            <a:off x="5853114" y="5167313"/>
            <a:ext cx="255685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another reasoning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9"/>
          <p:cNvSpPr/>
          <p:nvPr/>
        </p:nvSpPr>
        <p:spPr>
          <a:xfrm>
            <a:off x="1937887" y="623235"/>
            <a:ext cx="9074150" cy="70485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553" name="Google Shape;553;p39"/>
          <p:cNvSpPr/>
          <p:nvPr/>
        </p:nvSpPr>
        <p:spPr>
          <a:xfrm>
            <a:off x="2347913" y="2424113"/>
            <a:ext cx="101790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u="sng">
                <a:solidFill>
                  <a:schemeClr val="dk1"/>
                </a:solidFill>
                <a:latin typeface="Times New Roman"/>
                <a:ea typeface="Times New Roman"/>
                <a:cs typeface="Times New Roman"/>
                <a:sym typeface="Times New Roman"/>
              </a:rPr>
              <a:t>fallacy</a:t>
            </a:r>
            <a:endParaRPr/>
          </a:p>
        </p:txBody>
      </p:sp>
      <p:pic>
        <p:nvPicPr>
          <p:cNvPr id="554" name="Google Shape;554;p39"/>
          <p:cNvPicPr preferRelativeResize="0"/>
          <p:nvPr/>
        </p:nvPicPr>
        <p:blipFill rotWithShape="1">
          <a:blip r:embed="rId3">
            <a:alphaModFix/>
          </a:blip>
          <a:srcRect/>
          <a:stretch/>
        </p:blipFill>
        <p:spPr>
          <a:xfrm>
            <a:off x="3890964" y="2474914"/>
            <a:ext cx="1493837" cy="1220787"/>
          </a:xfrm>
          <a:prstGeom prst="rect">
            <a:avLst/>
          </a:prstGeom>
          <a:noFill/>
          <a:ln>
            <a:noFill/>
          </a:ln>
        </p:spPr>
      </p:pic>
      <p:cxnSp>
        <p:nvCxnSpPr>
          <p:cNvPr id="555" name="Google Shape;555;p39"/>
          <p:cNvCxnSpPr/>
          <p:nvPr/>
        </p:nvCxnSpPr>
        <p:spPr>
          <a:xfrm>
            <a:off x="3740150" y="3276600"/>
            <a:ext cx="1054100" cy="0"/>
          </a:xfrm>
          <a:prstGeom prst="straightConnector1">
            <a:avLst/>
          </a:prstGeom>
          <a:noFill/>
          <a:ln w="12700" cap="flat" cmpd="sng">
            <a:solidFill>
              <a:schemeClr val="dk1"/>
            </a:solidFill>
            <a:prstDash val="solid"/>
            <a:round/>
            <a:headEnd type="none" w="med" len="med"/>
            <a:tailEnd type="none" w="med" len="med"/>
          </a:ln>
        </p:spPr>
      </p:cxnSp>
      <p:sp>
        <p:nvSpPr>
          <p:cNvPr id="556" name="Google Shape;556;p39"/>
          <p:cNvSpPr/>
          <p:nvPr/>
        </p:nvSpPr>
        <p:spPr>
          <a:xfrm>
            <a:off x="2119313" y="3871913"/>
            <a:ext cx="7781042" cy="156709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If Margaret Thatcher is the president of the U.S., then she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is at least 35 years old.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(2) Margaret Thatcher is at least 35 years old.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(3) Therefore, Margaret Thatcher is the president of the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2317008" y="-276764"/>
            <a:ext cx="8329511" cy="766877"/>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400" b="0" i="0" u="none" strike="noStrike" cap="none" dirty="0" smtClean="0">
                <a:solidFill>
                  <a:schemeClr val="dk1"/>
                </a:solidFill>
                <a:latin typeface="Times New Roman"/>
                <a:ea typeface="Times New Roman"/>
                <a:cs typeface="Times New Roman"/>
                <a:sym typeface="Times New Roman"/>
              </a:rPr>
              <a:t>Basic </a:t>
            </a:r>
            <a:r>
              <a:rPr lang="en-US" sz="4400" b="0" i="0" u="none" strike="noStrike" cap="none" dirty="0">
                <a:solidFill>
                  <a:schemeClr val="dk1"/>
                </a:solidFill>
                <a:latin typeface="Times New Roman"/>
                <a:ea typeface="Times New Roman"/>
                <a:cs typeface="Times New Roman"/>
                <a:sym typeface="Times New Roman"/>
              </a:rPr>
              <a:t>connectives and truth tables</a:t>
            </a:r>
            <a:endParaRPr dirty="0"/>
          </a:p>
        </p:txBody>
      </p:sp>
      <p:sp>
        <p:nvSpPr>
          <p:cNvPr id="117" name="Google Shape;117;p4"/>
          <p:cNvSpPr/>
          <p:nvPr/>
        </p:nvSpPr>
        <p:spPr>
          <a:xfrm>
            <a:off x="672354" y="1815353"/>
            <a:ext cx="10434918" cy="193642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Primitive statement- </a:t>
            </a:r>
            <a:r>
              <a:rPr lang="en-US" sz="2400" b="0" i="0" u="none" strike="noStrike" cap="none" dirty="0">
                <a:solidFill>
                  <a:schemeClr val="dk1"/>
                </a:solidFill>
                <a:latin typeface="Times New Roman"/>
                <a:ea typeface="Times New Roman"/>
                <a:cs typeface="Times New Roman"/>
                <a:sym typeface="Times New Roman"/>
              </a:rPr>
              <a:t>A statement which cannot be further broken into </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simpler propositions</a:t>
            </a:r>
            <a:endParaRPr dirty="0"/>
          </a:p>
          <a:p>
            <a:pPr marL="0" marR="0" lvl="0"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Compound </a:t>
            </a:r>
            <a:r>
              <a:rPr lang="en-US" sz="2400" b="0" i="0" u="none" strike="noStrike" cap="none" dirty="0">
                <a:solidFill>
                  <a:schemeClr val="dk1"/>
                </a:solidFill>
                <a:latin typeface="Times New Roman"/>
                <a:ea typeface="Times New Roman"/>
                <a:cs typeface="Times New Roman"/>
                <a:sym typeface="Times New Roman"/>
              </a:rPr>
              <a:t>statements-  combined from primitive statements by </a:t>
            </a:r>
            <a:r>
              <a:rPr lang="en-US" sz="2400" b="1" i="0" u="none" strike="noStrike" cap="none" dirty="0">
                <a:solidFill>
                  <a:schemeClr val="dk1"/>
                </a:solidFill>
                <a:latin typeface="Times New Roman"/>
                <a:ea typeface="Times New Roman"/>
                <a:cs typeface="Times New Roman"/>
                <a:sym typeface="Times New Roman"/>
              </a:rPr>
              <a:t>logical connectives </a:t>
            </a:r>
            <a:r>
              <a:rPr lang="en-US" sz="2400" b="0" i="0" u="none" strike="noStrike" cap="none" dirty="0">
                <a:solidFill>
                  <a:schemeClr val="dk1"/>
                </a:solidFill>
                <a:latin typeface="Times New Roman"/>
                <a:ea typeface="Times New Roman"/>
                <a:cs typeface="Times New Roman"/>
                <a:sym typeface="Times New Roman"/>
              </a:rPr>
              <a:t>or by </a:t>
            </a:r>
            <a:r>
              <a:rPr lang="en-US" sz="2400" b="1" i="0" u="none" strike="noStrike" cap="none" dirty="0">
                <a:solidFill>
                  <a:schemeClr val="dk1"/>
                </a:solidFill>
                <a:latin typeface="Times New Roman"/>
                <a:ea typeface="Times New Roman"/>
                <a:cs typeface="Times New Roman"/>
                <a:sym typeface="Times New Roman"/>
              </a:rPr>
              <a:t>negation </a:t>
            </a:r>
            <a:r>
              <a:rPr lang="en-US" sz="24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18" name="Google Shape;118;p4"/>
          <p:cNvSpPr/>
          <p:nvPr/>
        </p:nvSpPr>
        <p:spPr>
          <a:xfrm>
            <a:off x="2119314" y="3871913"/>
            <a:ext cx="271869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logical connectives:</a:t>
            </a:r>
            <a:endParaRPr/>
          </a:p>
        </p:txBody>
      </p:sp>
      <p:sp>
        <p:nvSpPr>
          <p:cNvPr id="119" name="Google Shape;119;p4"/>
          <p:cNvSpPr/>
          <p:nvPr/>
        </p:nvSpPr>
        <p:spPr>
          <a:xfrm>
            <a:off x="2652713" y="4329113"/>
            <a:ext cx="7034812" cy="193642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(a) conjunction (AND): </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(b) disjunction(inclusive OR):</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 exclusive or: </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 implication:                  (if </a:t>
            </a:r>
            <a:r>
              <a:rPr lang="en-US" sz="2400" b="0" i="1" u="none" strike="noStrike" cap="none" dirty="0">
                <a:solidFill>
                  <a:schemeClr val="dk1"/>
                </a:solidFill>
                <a:latin typeface="Times New Roman"/>
                <a:ea typeface="Times New Roman"/>
                <a:cs typeface="Times New Roman"/>
                <a:sym typeface="Times New Roman"/>
              </a:rPr>
              <a:t>p</a:t>
            </a:r>
            <a:r>
              <a:rPr lang="en-US" sz="2400" b="0" i="0" u="none" strike="noStrike" cap="none" dirty="0">
                <a:solidFill>
                  <a:schemeClr val="dk1"/>
                </a:solidFill>
                <a:latin typeface="Times New Roman"/>
                <a:ea typeface="Times New Roman"/>
                <a:cs typeface="Times New Roman"/>
                <a:sym typeface="Times New Roman"/>
              </a:rPr>
              <a:t> then </a:t>
            </a:r>
            <a:r>
              <a:rPr lang="en-US" sz="2400" b="0" i="1" u="none" strike="noStrike" cap="none" dirty="0">
                <a:solidFill>
                  <a:schemeClr val="dk1"/>
                </a:solidFill>
                <a:latin typeface="Times New Roman"/>
                <a:ea typeface="Times New Roman"/>
                <a:cs typeface="Times New Roman"/>
                <a:sym typeface="Times New Roman"/>
              </a:rPr>
              <a:t>q</a:t>
            </a:r>
            <a:r>
              <a:rPr lang="en-US" sz="2400" b="0" i="0" u="none" strike="noStrike" cap="none"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(e) </a:t>
            </a:r>
            <a:r>
              <a:rPr lang="en-US" sz="2400" b="0" i="0" u="none" strike="noStrike" cap="none" dirty="0" err="1">
                <a:solidFill>
                  <a:schemeClr val="dk1"/>
                </a:solidFill>
                <a:latin typeface="Times New Roman"/>
                <a:ea typeface="Times New Roman"/>
                <a:cs typeface="Times New Roman"/>
                <a:sym typeface="Times New Roman"/>
              </a:rPr>
              <a:t>biconditional</a:t>
            </a:r>
            <a:r>
              <a:rPr lang="en-US" sz="2400" b="0" i="0" u="none" strike="noStrike" cap="none" dirty="0">
                <a:solidFill>
                  <a:schemeClr val="dk1"/>
                </a:solidFill>
                <a:latin typeface="Times New Roman"/>
                <a:ea typeface="Times New Roman"/>
                <a:cs typeface="Times New Roman"/>
                <a:sym typeface="Times New Roman"/>
              </a:rPr>
              <a:t>:                (</a:t>
            </a:r>
            <a:r>
              <a:rPr lang="en-US" sz="2400" b="0" i="1" u="none" strike="noStrike" cap="none" dirty="0">
                <a:solidFill>
                  <a:schemeClr val="dk1"/>
                </a:solidFill>
                <a:latin typeface="Times New Roman"/>
                <a:ea typeface="Times New Roman"/>
                <a:cs typeface="Times New Roman"/>
                <a:sym typeface="Times New Roman"/>
              </a:rPr>
              <a:t>p</a:t>
            </a:r>
            <a:r>
              <a:rPr lang="en-US" sz="2400" b="0" i="0" u="none" strike="noStrike" cap="none" dirty="0">
                <a:solidFill>
                  <a:schemeClr val="dk1"/>
                </a:solidFill>
                <a:latin typeface="Times New Roman"/>
                <a:ea typeface="Times New Roman"/>
                <a:cs typeface="Times New Roman"/>
                <a:sym typeface="Times New Roman"/>
              </a:rPr>
              <a:t> if and only if </a:t>
            </a:r>
            <a:r>
              <a:rPr lang="en-US" sz="2400" b="0" i="1" u="none" strike="noStrike" cap="none" dirty="0">
                <a:solidFill>
                  <a:schemeClr val="dk1"/>
                </a:solidFill>
                <a:latin typeface="Times New Roman"/>
                <a:ea typeface="Times New Roman"/>
                <a:cs typeface="Times New Roman"/>
                <a:sym typeface="Times New Roman"/>
              </a:rPr>
              <a:t>q</a:t>
            </a:r>
            <a:r>
              <a:rPr lang="en-US" sz="2400" b="0" i="0" u="none" strike="noStrike" cap="none" dirty="0">
                <a:solidFill>
                  <a:schemeClr val="dk1"/>
                </a:solidFill>
                <a:latin typeface="Times New Roman"/>
                <a:ea typeface="Times New Roman"/>
                <a:cs typeface="Times New Roman"/>
                <a:sym typeface="Times New Roman"/>
              </a:rPr>
              <a:t>, or </a:t>
            </a:r>
            <a:r>
              <a:rPr lang="en-US" sz="2400" b="0" i="1" u="none" strike="noStrike" cap="none" dirty="0">
                <a:solidFill>
                  <a:schemeClr val="dk1"/>
                </a:solidFill>
                <a:latin typeface="Times New Roman"/>
                <a:ea typeface="Times New Roman"/>
                <a:cs typeface="Times New Roman"/>
                <a:sym typeface="Times New Roman"/>
              </a:rPr>
              <a:t>p</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iff</a:t>
            </a:r>
            <a:r>
              <a:rPr lang="en-US" sz="2400" b="0" i="0" u="none" strike="noStrike" cap="none" dirty="0">
                <a:solidFill>
                  <a:schemeClr val="dk1"/>
                </a:solidFill>
                <a:latin typeface="Times New Roman"/>
                <a:ea typeface="Times New Roman"/>
                <a:cs typeface="Times New Roman"/>
                <a:sym typeface="Times New Roman"/>
              </a:rPr>
              <a:t> </a:t>
            </a:r>
            <a:r>
              <a:rPr lang="en-US" sz="2400" b="0" i="1" u="none" strike="noStrike" cap="none" dirty="0">
                <a:solidFill>
                  <a:schemeClr val="dk1"/>
                </a:solidFill>
                <a:latin typeface="Times New Roman"/>
                <a:ea typeface="Times New Roman"/>
                <a:cs typeface="Times New Roman"/>
                <a:sym typeface="Times New Roman"/>
              </a:rPr>
              <a:t>q</a:t>
            </a:r>
            <a:r>
              <a:rPr lang="en-US" sz="2400" b="0" i="0" u="none" strike="noStrike" cap="none" dirty="0">
                <a:solidFill>
                  <a:schemeClr val="dk1"/>
                </a:solidFill>
                <a:latin typeface="Times New Roman"/>
                <a:ea typeface="Times New Roman"/>
                <a:cs typeface="Times New Roman"/>
                <a:sym typeface="Times New Roman"/>
              </a:rPr>
              <a:t>)</a:t>
            </a:r>
            <a:endParaRPr dirty="0"/>
          </a:p>
        </p:txBody>
      </p:sp>
      <p:pic>
        <p:nvPicPr>
          <p:cNvPr id="120" name="Google Shape;120;p4"/>
          <p:cNvPicPr preferRelativeResize="0"/>
          <p:nvPr/>
        </p:nvPicPr>
        <p:blipFill rotWithShape="1">
          <a:blip r:embed="rId3">
            <a:alphaModFix/>
          </a:blip>
          <a:srcRect/>
          <a:stretch/>
        </p:blipFill>
        <p:spPr>
          <a:xfrm>
            <a:off x="5719764" y="4456114"/>
            <a:ext cx="1354137" cy="484187"/>
          </a:xfrm>
          <a:prstGeom prst="rect">
            <a:avLst/>
          </a:prstGeom>
          <a:noFill/>
          <a:ln>
            <a:noFill/>
          </a:ln>
        </p:spPr>
      </p:pic>
      <p:pic>
        <p:nvPicPr>
          <p:cNvPr id="121" name="Google Shape;121;p4"/>
          <p:cNvPicPr preferRelativeResize="0"/>
          <p:nvPr/>
        </p:nvPicPr>
        <p:blipFill rotWithShape="1">
          <a:blip r:embed="rId4">
            <a:alphaModFix/>
          </a:blip>
          <a:srcRect/>
          <a:stretch/>
        </p:blipFill>
        <p:spPr>
          <a:xfrm>
            <a:off x="6481764" y="4760913"/>
            <a:ext cx="1354137" cy="482600"/>
          </a:xfrm>
          <a:prstGeom prst="rect">
            <a:avLst/>
          </a:prstGeom>
          <a:noFill/>
          <a:ln>
            <a:noFill/>
          </a:ln>
        </p:spPr>
      </p:pic>
      <p:pic>
        <p:nvPicPr>
          <p:cNvPr id="122" name="Google Shape;122;p4"/>
          <p:cNvPicPr preferRelativeResize="0"/>
          <p:nvPr/>
        </p:nvPicPr>
        <p:blipFill rotWithShape="1">
          <a:blip r:embed="rId5">
            <a:alphaModFix/>
          </a:blip>
          <a:srcRect/>
          <a:stretch/>
        </p:blipFill>
        <p:spPr>
          <a:xfrm>
            <a:off x="4881564" y="5141914"/>
            <a:ext cx="1423987" cy="484187"/>
          </a:xfrm>
          <a:prstGeom prst="rect">
            <a:avLst/>
          </a:prstGeom>
          <a:noFill/>
          <a:ln>
            <a:noFill/>
          </a:ln>
        </p:spPr>
      </p:pic>
      <p:pic>
        <p:nvPicPr>
          <p:cNvPr id="123" name="Google Shape;123;p4"/>
          <p:cNvPicPr preferRelativeResize="0"/>
          <p:nvPr/>
        </p:nvPicPr>
        <p:blipFill rotWithShape="1">
          <a:blip r:embed="rId6">
            <a:alphaModFix/>
          </a:blip>
          <a:srcRect/>
          <a:stretch/>
        </p:blipFill>
        <p:spPr>
          <a:xfrm>
            <a:off x="4729164" y="5522914"/>
            <a:ext cx="1493837" cy="484187"/>
          </a:xfrm>
          <a:prstGeom prst="rect">
            <a:avLst/>
          </a:prstGeom>
          <a:noFill/>
          <a:ln>
            <a:noFill/>
          </a:ln>
        </p:spPr>
      </p:pic>
      <p:pic>
        <p:nvPicPr>
          <p:cNvPr id="124" name="Google Shape;124;p4"/>
          <p:cNvPicPr preferRelativeResize="0"/>
          <p:nvPr/>
        </p:nvPicPr>
        <p:blipFill rotWithShape="1">
          <a:blip r:embed="rId7">
            <a:alphaModFix/>
          </a:blip>
          <a:srcRect/>
          <a:stretch/>
        </p:blipFill>
        <p:spPr>
          <a:xfrm>
            <a:off x="4881564" y="5903914"/>
            <a:ext cx="1493837" cy="484187"/>
          </a:xfrm>
          <a:prstGeom prst="rect">
            <a:avLst/>
          </a:prstGeom>
          <a:noFill/>
          <a:ln>
            <a:noFill/>
          </a:ln>
        </p:spPr>
      </p:pic>
      <p:pic>
        <p:nvPicPr>
          <p:cNvPr id="125" name="Google Shape;125;p4"/>
          <p:cNvPicPr preferRelativeResize="0"/>
          <p:nvPr/>
        </p:nvPicPr>
        <p:blipFill rotWithShape="1">
          <a:blip r:embed="rId8">
            <a:alphaModFix/>
          </a:blip>
          <a:srcRect/>
          <a:stretch/>
        </p:blipFill>
        <p:spPr>
          <a:xfrm>
            <a:off x="4262718" y="3010647"/>
            <a:ext cx="1257300" cy="482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0"/>
          <p:cNvSpPr/>
          <p:nvPr/>
        </p:nvSpPr>
        <p:spPr>
          <a:xfrm>
            <a:off x="1524000" y="533400"/>
            <a:ext cx="9074150" cy="70485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pic>
        <p:nvPicPr>
          <p:cNvPr id="562" name="Google Shape;562;p40"/>
          <p:cNvPicPr preferRelativeResize="0"/>
          <p:nvPr/>
        </p:nvPicPr>
        <p:blipFill rotWithShape="1">
          <a:blip r:embed="rId3">
            <a:alphaModFix/>
          </a:blip>
          <a:srcRect/>
          <a:stretch/>
        </p:blipFill>
        <p:spPr>
          <a:xfrm>
            <a:off x="3967164" y="2474914"/>
            <a:ext cx="1493837" cy="1220787"/>
          </a:xfrm>
          <a:prstGeom prst="rect">
            <a:avLst/>
          </a:prstGeom>
          <a:noFill/>
          <a:ln>
            <a:noFill/>
          </a:ln>
        </p:spPr>
      </p:pic>
      <p:cxnSp>
        <p:nvCxnSpPr>
          <p:cNvPr id="563" name="Google Shape;563;p40"/>
          <p:cNvCxnSpPr/>
          <p:nvPr/>
        </p:nvCxnSpPr>
        <p:spPr>
          <a:xfrm>
            <a:off x="3816350" y="3276600"/>
            <a:ext cx="1054100" cy="0"/>
          </a:xfrm>
          <a:prstGeom prst="straightConnector1">
            <a:avLst/>
          </a:prstGeom>
          <a:noFill/>
          <a:ln w="12700" cap="flat" cmpd="sng">
            <a:solidFill>
              <a:schemeClr val="dk1"/>
            </a:solidFill>
            <a:prstDash val="solid"/>
            <a:round/>
            <a:headEnd type="none" w="med" len="med"/>
            <a:tailEnd type="none" w="med" len="med"/>
          </a:ln>
        </p:spPr>
      </p:cxnSp>
      <p:sp>
        <p:nvSpPr>
          <p:cNvPr id="564" name="Google Shape;564;p40"/>
          <p:cNvSpPr/>
          <p:nvPr/>
        </p:nvSpPr>
        <p:spPr>
          <a:xfrm>
            <a:off x="2347913" y="2424113"/>
            <a:ext cx="101790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u="sng">
                <a:solidFill>
                  <a:schemeClr val="dk1"/>
                </a:solidFill>
                <a:latin typeface="Times New Roman"/>
                <a:ea typeface="Times New Roman"/>
                <a:cs typeface="Times New Roman"/>
                <a:sym typeface="Times New Roman"/>
              </a:rPr>
              <a:t>fallacy</a:t>
            </a:r>
            <a:endParaRPr/>
          </a:p>
        </p:txBody>
      </p:sp>
      <p:sp>
        <p:nvSpPr>
          <p:cNvPr id="565" name="Google Shape;565;p40"/>
          <p:cNvSpPr/>
          <p:nvPr/>
        </p:nvSpPr>
        <p:spPr>
          <a:xfrm>
            <a:off x="2347914" y="3871913"/>
            <a:ext cx="3353483"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If 2+3=6, then 2+4=6.</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(2) 2+3</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(3) Therefore, 2+4</a:t>
            </a:r>
            <a:endParaRPr/>
          </a:p>
        </p:txBody>
      </p:sp>
      <p:pic>
        <p:nvPicPr>
          <p:cNvPr id="566" name="Google Shape;566;p40"/>
          <p:cNvPicPr preferRelativeResize="0"/>
          <p:nvPr/>
        </p:nvPicPr>
        <p:blipFill rotWithShape="1">
          <a:blip r:embed="rId4">
            <a:alphaModFix/>
          </a:blip>
          <a:srcRect/>
          <a:stretch/>
        </p:blipFill>
        <p:spPr>
          <a:xfrm>
            <a:off x="3433764" y="4303714"/>
            <a:ext cx="1050925" cy="344487"/>
          </a:xfrm>
          <a:prstGeom prst="rect">
            <a:avLst/>
          </a:prstGeom>
          <a:noFill/>
          <a:ln>
            <a:noFill/>
          </a:ln>
        </p:spPr>
      </p:pic>
      <p:sp>
        <p:nvSpPr>
          <p:cNvPr id="567" name="Google Shape;567;p40"/>
          <p:cNvSpPr/>
          <p:nvPr/>
        </p:nvSpPr>
        <p:spPr>
          <a:xfrm>
            <a:off x="3657600" y="4191000"/>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pic>
        <p:nvPicPr>
          <p:cNvPr id="568" name="Google Shape;568;p40"/>
          <p:cNvPicPr preferRelativeResize="0"/>
          <p:nvPr/>
        </p:nvPicPr>
        <p:blipFill rotWithShape="1">
          <a:blip r:embed="rId4">
            <a:alphaModFix/>
          </a:blip>
          <a:srcRect/>
          <a:stretch/>
        </p:blipFill>
        <p:spPr>
          <a:xfrm>
            <a:off x="4805364" y="4684714"/>
            <a:ext cx="1050925" cy="344487"/>
          </a:xfrm>
          <a:prstGeom prst="rect">
            <a:avLst/>
          </a:prstGeom>
          <a:noFill/>
          <a:ln>
            <a:noFill/>
          </a:ln>
        </p:spPr>
      </p:pic>
      <p:sp>
        <p:nvSpPr>
          <p:cNvPr id="569" name="Google Shape;569;p40"/>
          <p:cNvSpPr/>
          <p:nvPr/>
        </p:nvSpPr>
        <p:spPr>
          <a:xfrm>
            <a:off x="5029200" y="4572000"/>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6</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1"/>
          <p:cNvSpPr/>
          <p:nvPr/>
        </p:nvSpPr>
        <p:spPr>
          <a:xfrm>
            <a:off x="1793507" y="431536"/>
            <a:ext cx="9074150" cy="70485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575" name="Google Shape;575;p41"/>
          <p:cNvSpPr/>
          <p:nvPr/>
        </p:nvSpPr>
        <p:spPr>
          <a:xfrm>
            <a:off x="2271714" y="1272391"/>
            <a:ext cx="389209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2.26  </a:t>
            </a:r>
            <a:r>
              <a:rPr lang="en-US" sz="2400" b="1" i="1">
                <a:solidFill>
                  <a:schemeClr val="dk1"/>
                </a:solidFill>
                <a:latin typeface="Times New Roman"/>
                <a:ea typeface="Times New Roman"/>
                <a:cs typeface="Times New Roman"/>
                <a:sym typeface="Times New Roman"/>
              </a:rPr>
              <a:t>Rule of Conjunction</a:t>
            </a:r>
            <a:endParaRPr/>
          </a:p>
        </p:txBody>
      </p:sp>
      <p:pic>
        <p:nvPicPr>
          <p:cNvPr id="576" name="Google Shape;576;p41"/>
          <p:cNvPicPr preferRelativeResize="0"/>
          <p:nvPr/>
        </p:nvPicPr>
        <p:blipFill rotWithShape="1">
          <a:blip r:embed="rId3">
            <a:alphaModFix/>
          </a:blip>
          <a:srcRect/>
          <a:stretch/>
        </p:blipFill>
        <p:spPr>
          <a:xfrm>
            <a:off x="3967163" y="1780392"/>
            <a:ext cx="1377950" cy="1220787"/>
          </a:xfrm>
          <a:prstGeom prst="rect">
            <a:avLst/>
          </a:prstGeom>
          <a:noFill/>
          <a:ln>
            <a:noFill/>
          </a:ln>
        </p:spPr>
      </p:pic>
      <p:cxnSp>
        <p:nvCxnSpPr>
          <p:cNvPr id="577" name="Google Shape;577;p41"/>
          <p:cNvCxnSpPr/>
          <p:nvPr/>
        </p:nvCxnSpPr>
        <p:spPr>
          <a:xfrm>
            <a:off x="3892550" y="2545067"/>
            <a:ext cx="977900" cy="0"/>
          </a:xfrm>
          <a:prstGeom prst="straightConnector1">
            <a:avLst/>
          </a:prstGeom>
          <a:noFill/>
          <a:ln w="12700" cap="flat" cmpd="sng">
            <a:solidFill>
              <a:schemeClr val="dk1"/>
            </a:solidFill>
            <a:prstDash val="solid"/>
            <a:round/>
            <a:headEnd type="none" w="med" len="med"/>
            <a:tailEnd type="none" w="med" len="med"/>
          </a:ln>
        </p:spPr>
      </p:cxnSp>
      <p:sp>
        <p:nvSpPr>
          <p:cNvPr id="578" name="Google Shape;578;p41"/>
          <p:cNvSpPr/>
          <p:nvPr/>
        </p:nvSpPr>
        <p:spPr>
          <a:xfrm>
            <a:off x="2195513" y="3177391"/>
            <a:ext cx="504304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2.27 </a:t>
            </a:r>
            <a:r>
              <a:rPr lang="en-US" sz="2400" b="1" i="1">
                <a:solidFill>
                  <a:schemeClr val="dk1"/>
                </a:solidFill>
                <a:latin typeface="Times New Roman"/>
                <a:ea typeface="Times New Roman"/>
                <a:cs typeface="Times New Roman"/>
                <a:sym typeface="Times New Roman"/>
              </a:rPr>
              <a:t>Rule of Disjunctive Syllogism</a:t>
            </a:r>
            <a:endParaRPr/>
          </a:p>
        </p:txBody>
      </p:sp>
      <p:pic>
        <p:nvPicPr>
          <p:cNvPr id="579" name="Google Shape;579;p41"/>
          <p:cNvPicPr preferRelativeResize="0"/>
          <p:nvPr/>
        </p:nvPicPr>
        <p:blipFill rotWithShape="1">
          <a:blip r:embed="rId4">
            <a:alphaModFix/>
          </a:blip>
          <a:srcRect/>
          <a:stretch/>
        </p:blipFill>
        <p:spPr>
          <a:xfrm>
            <a:off x="4043364" y="3837792"/>
            <a:ext cx="1354137" cy="1220787"/>
          </a:xfrm>
          <a:prstGeom prst="rect">
            <a:avLst/>
          </a:prstGeom>
          <a:noFill/>
          <a:ln>
            <a:noFill/>
          </a:ln>
        </p:spPr>
      </p:pic>
      <p:cxnSp>
        <p:nvCxnSpPr>
          <p:cNvPr id="580" name="Google Shape;580;p41"/>
          <p:cNvCxnSpPr/>
          <p:nvPr/>
        </p:nvCxnSpPr>
        <p:spPr>
          <a:xfrm>
            <a:off x="3968750" y="4613352"/>
            <a:ext cx="825500" cy="0"/>
          </a:xfrm>
          <a:prstGeom prst="straightConnector1">
            <a:avLst/>
          </a:prstGeom>
          <a:noFill/>
          <a:ln w="12700" cap="flat" cmpd="sng">
            <a:solidFill>
              <a:schemeClr val="dk1"/>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2"/>
          <p:cNvSpPr/>
          <p:nvPr/>
        </p:nvSpPr>
        <p:spPr>
          <a:xfrm>
            <a:off x="1524000" y="609600"/>
            <a:ext cx="9074150" cy="70485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586" name="Google Shape;586;p42"/>
          <p:cNvSpPr/>
          <p:nvPr/>
        </p:nvSpPr>
        <p:spPr>
          <a:xfrm>
            <a:off x="1979976" y="2424113"/>
            <a:ext cx="406201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2.28 </a:t>
            </a:r>
            <a:r>
              <a:rPr lang="en-US" sz="2400" b="1" i="1">
                <a:solidFill>
                  <a:schemeClr val="dk1"/>
                </a:solidFill>
                <a:latin typeface="Times New Roman"/>
                <a:ea typeface="Times New Roman"/>
                <a:cs typeface="Times New Roman"/>
                <a:sym typeface="Times New Roman"/>
              </a:rPr>
              <a:t>Rule of Contradiction</a:t>
            </a:r>
            <a:endParaRPr/>
          </a:p>
        </p:txBody>
      </p:sp>
      <p:pic>
        <p:nvPicPr>
          <p:cNvPr id="587" name="Google Shape;587;p42"/>
          <p:cNvPicPr preferRelativeResize="0"/>
          <p:nvPr/>
        </p:nvPicPr>
        <p:blipFill rotWithShape="1">
          <a:blip r:embed="rId3">
            <a:alphaModFix/>
          </a:blip>
          <a:srcRect/>
          <a:stretch/>
        </p:blipFill>
        <p:spPr>
          <a:xfrm>
            <a:off x="6481763" y="2551113"/>
            <a:ext cx="1941512" cy="1225550"/>
          </a:xfrm>
          <a:prstGeom prst="rect">
            <a:avLst/>
          </a:prstGeom>
          <a:noFill/>
          <a:ln>
            <a:noFill/>
          </a:ln>
        </p:spPr>
      </p:pic>
      <p:cxnSp>
        <p:nvCxnSpPr>
          <p:cNvPr id="588" name="Google Shape;588;p42"/>
          <p:cNvCxnSpPr/>
          <p:nvPr/>
        </p:nvCxnSpPr>
        <p:spPr>
          <a:xfrm>
            <a:off x="6483350" y="2971800"/>
            <a:ext cx="1206500" cy="0"/>
          </a:xfrm>
          <a:prstGeom prst="straightConnector1">
            <a:avLst/>
          </a:prstGeom>
          <a:noFill/>
          <a:ln w="12700" cap="flat" cmpd="sng">
            <a:solidFill>
              <a:schemeClr val="dk1"/>
            </a:solidFill>
            <a:prstDash val="solid"/>
            <a:round/>
            <a:headEnd type="none" w="med" len="med"/>
            <a:tailEnd type="none" w="med" len="med"/>
          </a:ln>
        </p:spPr>
      </p:cxnSp>
      <p:sp>
        <p:nvSpPr>
          <p:cNvPr id="589" name="Google Shape;589;p42"/>
          <p:cNvSpPr/>
          <p:nvPr/>
        </p:nvSpPr>
        <p:spPr>
          <a:xfrm>
            <a:off x="1960564" y="3560763"/>
            <a:ext cx="304070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Proof by Contradiction</a:t>
            </a:r>
            <a:endParaRPr/>
          </a:p>
        </p:txBody>
      </p:sp>
      <p:pic>
        <p:nvPicPr>
          <p:cNvPr id="590" name="Google Shape;590;p42"/>
          <p:cNvPicPr preferRelativeResize="0"/>
          <p:nvPr/>
        </p:nvPicPr>
        <p:blipFill rotWithShape="1">
          <a:blip r:embed="rId4">
            <a:alphaModFix/>
          </a:blip>
          <a:srcRect/>
          <a:stretch/>
        </p:blipFill>
        <p:spPr>
          <a:xfrm>
            <a:off x="3503613" y="4157664"/>
            <a:ext cx="3543300" cy="484187"/>
          </a:xfrm>
          <a:prstGeom prst="rect">
            <a:avLst/>
          </a:prstGeom>
          <a:noFill/>
          <a:ln>
            <a:noFill/>
          </a:ln>
        </p:spPr>
      </p:pic>
      <p:sp>
        <p:nvSpPr>
          <p:cNvPr id="591" name="Google Shape;591;p42"/>
          <p:cNvSpPr/>
          <p:nvPr/>
        </p:nvSpPr>
        <p:spPr>
          <a:xfrm>
            <a:off x="2036763" y="4170363"/>
            <a:ext cx="128016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To prove</a:t>
            </a:r>
            <a:endParaRPr/>
          </a:p>
        </p:txBody>
      </p:sp>
      <p:sp>
        <p:nvSpPr>
          <p:cNvPr id="592" name="Google Shape;592;p42"/>
          <p:cNvSpPr/>
          <p:nvPr/>
        </p:nvSpPr>
        <p:spPr>
          <a:xfrm>
            <a:off x="2112964" y="4856163"/>
            <a:ext cx="139621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we prove </a:t>
            </a:r>
            <a:endParaRPr/>
          </a:p>
        </p:txBody>
      </p:sp>
      <p:pic>
        <p:nvPicPr>
          <p:cNvPr id="593" name="Google Shape;593;p42"/>
          <p:cNvPicPr preferRelativeResize="0"/>
          <p:nvPr/>
        </p:nvPicPr>
        <p:blipFill rotWithShape="1">
          <a:blip r:embed="rId5">
            <a:alphaModFix/>
          </a:blip>
          <a:srcRect/>
          <a:stretch/>
        </p:blipFill>
        <p:spPr>
          <a:xfrm>
            <a:off x="3479801" y="4800601"/>
            <a:ext cx="4537075" cy="835025"/>
          </a:xfrm>
          <a:prstGeom prst="rect">
            <a:avLst/>
          </a:prstGeom>
          <a:noFill/>
          <a:ln>
            <a:noFill/>
          </a:ln>
        </p:spPr>
      </p:pic>
      <p:sp>
        <p:nvSpPr>
          <p:cNvPr id="594" name="Google Shape;594;p42"/>
          <p:cNvSpPr/>
          <p:nvPr/>
        </p:nvSpPr>
        <p:spPr>
          <a:xfrm>
            <a:off x="1905000" y="3505200"/>
            <a:ext cx="6172200" cy="2209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595" name="Google Shape;595;p42"/>
          <p:cNvSpPr txBox="1"/>
          <p:nvPr/>
        </p:nvSpPr>
        <p:spPr>
          <a:xfrm>
            <a:off x="7832725" y="3624263"/>
            <a:ext cx="18415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596" name="Google Shape;596;p42"/>
          <p:cNvPicPr preferRelativeResize="0"/>
          <p:nvPr/>
        </p:nvPicPr>
        <p:blipFill rotWithShape="1">
          <a:blip r:embed="rId6">
            <a:alphaModFix/>
          </a:blip>
          <a:srcRect/>
          <a:stretch/>
        </p:blipFill>
        <p:spPr>
          <a:xfrm>
            <a:off x="8305800" y="3581400"/>
            <a:ext cx="1701800" cy="1257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3"/>
          <p:cNvSpPr/>
          <p:nvPr/>
        </p:nvSpPr>
        <p:spPr>
          <a:xfrm>
            <a:off x="1905000" y="381001"/>
            <a:ext cx="8185150" cy="64452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Logical </a:t>
            </a:r>
            <a:r>
              <a:rPr lang="en-US" sz="3600" dirty="0">
                <a:solidFill>
                  <a:schemeClr val="dk1"/>
                </a:solidFill>
                <a:latin typeface="Times New Roman"/>
                <a:ea typeface="Times New Roman"/>
                <a:cs typeface="Times New Roman"/>
                <a:sym typeface="Times New Roman"/>
              </a:rPr>
              <a:t>Implication: Rules of Inference</a:t>
            </a:r>
            <a:endParaRPr dirty="0"/>
          </a:p>
        </p:txBody>
      </p:sp>
      <p:sp>
        <p:nvSpPr>
          <p:cNvPr id="602" name="Google Shape;602;p43"/>
          <p:cNvSpPr/>
          <p:nvPr/>
        </p:nvSpPr>
        <p:spPr>
          <a:xfrm>
            <a:off x="1815737" y="1045029"/>
            <a:ext cx="862148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2.29 Prove the validity of argument</a:t>
            </a:r>
            <a:endParaRPr sz="2400">
              <a:solidFill>
                <a:schemeClr val="dk1"/>
              </a:solidFill>
              <a:latin typeface="Times New Roman"/>
              <a:ea typeface="Times New Roman"/>
              <a:cs typeface="Times New Roman"/>
              <a:sym typeface="Times New Roman"/>
            </a:endParaRPr>
          </a:p>
        </p:txBody>
      </p:sp>
      <p:pic>
        <p:nvPicPr>
          <p:cNvPr id="603" name="Google Shape;603;p43"/>
          <p:cNvPicPr preferRelativeResize="0"/>
          <p:nvPr/>
        </p:nvPicPr>
        <p:blipFill rotWithShape="1">
          <a:blip r:embed="rId3">
            <a:alphaModFix/>
          </a:blip>
          <a:srcRect/>
          <a:stretch/>
        </p:blipFill>
        <p:spPr>
          <a:xfrm>
            <a:off x="3455988" y="1430338"/>
            <a:ext cx="2039937" cy="2135187"/>
          </a:xfrm>
          <a:prstGeom prst="rect">
            <a:avLst/>
          </a:prstGeom>
          <a:noFill/>
          <a:ln>
            <a:noFill/>
          </a:ln>
        </p:spPr>
      </p:pic>
      <p:cxnSp>
        <p:nvCxnSpPr>
          <p:cNvPr id="604" name="Google Shape;604;p43"/>
          <p:cNvCxnSpPr/>
          <p:nvPr/>
        </p:nvCxnSpPr>
        <p:spPr>
          <a:xfrm>
            <a:off x="3126204" y="2660451"/>
            <a:ext cx="1511300" cy="0"/>
          </a:xfrm>
          <a:prstGeom prst="straightConnector1">
            <a:avLst/>
          </a:prstGeom>
          <a:noFill/>
          <a:ln w="12700" cap="flat" cmpd="sng">
            <a:solidFill>
              <a:schemeClr val="dk1"/>
            </a:solidFill>
            <a:prstDash val="solid"/>
            <a:round/>
            <a:headEnd type="none" w="med" len="med"/>
            <a:tailEnd type="none" w="med" len="med"/>
          </a:ln>
        </p:spPr>
      </p:cxnSp>
      <p:sp>
        <p:nvSpPr>
          <p:cNvPr id="605" name="Google Shape;605;p43"/>
          <p:cNvSpPr txBox="1"/>
          <p:nvPr/>
        </p:nvSpPr>
        <p:spPr>
          <a:xfrm>
            <a:off x="1502229" y="3174658"/>
            <a:ext cx="10110651" cy="28315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Soln :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a:t>
            </a:r>
            <a:r>
              <a:rPr lang="en-US" sz="2200" u="sng">
                <a:solidFill>
                  <a:schemeClr val="dk1"/>
                </a:solidFill>
                <a:latin typeface="Times New Roman"/>
                <a:ea typeface="Times New Roman"/>
                <a:cs typeface="Times New Roman"/>
                <a:sym typeface="Times New Roman"/>
              </a:rPr>
              <a:t>Step #    Statements                                             Reason                        .                                        </a:t>
            </a:r>
            <a:r>
              <a:rPr lang="en-US" sz="22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1:   ¬ p → q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2:    q → s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3.   ¬ p → s                                                   1,2, law of syllogism</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4:    p → r                                                     premise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5.   ¬ r → ¬ p                                                contra positive of 4</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6.   </a:t>
            </a:r>
            <a:r>
              <a:rPr lang="en-US" sz="2400">
                <a:solidFill>
                  <a:schemeClr val="dk1"/>
                </a:solidFill>
                <a:latin typeface="Calibri"/>
                <a:ea typeface="Calibri"/>
                <a:cs typeface="Calibri"/>
                <a:sym typeface="Calibri"/>
              </a:rPr>
              <a:t>∴ </a:t>
            </a:r>
            <a:r>
              <a:rPr lang="en-US" sz="2200">
                <a:solidFill>
                  <a:schemeClr val="dk1"/>
                </a:solidFill>
                <a:latin typeface="Times New Roman"/>
                <a:ea typeface="Times New Roman"/>
                <a:cs typeface="Times New Roman"/>
                <a:sym typeface="Times New Roman"/>
              </a:rPr>
              <a:t>¬ r → s                                               5,3, law of syllogism</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4"/>
          <p:cNvSpPr/>
          <p:nvPr/>
        </p:nvSpPr>
        <p:spPr>
          <a:xfrm>
            <a:off x="1524000" y="533400"/>
            <a:ext cx="9074150" cy="70485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611" name="Google Shape;611;p44"/>
          <p:cNvSpPr/>
          <p:nvPr/>
        </p:nvSpPr>
        <p:spPr>
          <a:xfrm>
            <a:off x="1585909" y="1418262"/>
            <a:ext cx="579088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2.30 </a:t>
            </a:r>
            <a:r>
              <a:rPr lang="en-US" sz="2400" b="1">
                <a:solidFill>
                  <a:schemeClr val="dk1"/>
                </a:solidFill>
                <a:latin typeface="Times New Roman"/>
                <a:ea typeface="Times New Roman"/>
                <a:cs typeface="Times New Roman"/>
                <a:sym typeface="Times New Roman"/>
              </a:rPr>
              <a:t>Prove the validity of the argument</a:t>
            </a:r>
            <a:endParaRPr sz="2400" b="1">
              <a:solidFill>
                <a:schemeClr val="dk1"/>
              </a:solidFill>
              <a:latin typeface="Times New Roman"/>
              <a:ea typeface="Times New Roman"/>
              <a:cs typeface="Times New Roman"/>
              <a:sym typeface="Times New Roman"/>
            </a:endParaRPr>
          </a:p>
        </p:txBody>
      </p:sp>
      <p:pic>
        <p:nvPicPr>
          <p:cNvPr id="612" name="Google Shape;612;p44"/>
          <p:cNvPicPr preferRelativeResize="0"/>
          <p:nvPr/>
        </p:nvPicPr>
        <p:blipFill rotWithShape="1">
          <a:blip r:embed="rId3">
            <a:alphaModFix/>
          </a:blip>
          <a:srcRect/>
          <a:stretch/>
        </p:blipFill>
        <p:spPr>
          <a:xfrm>
            <a:off x="2138364" y="2932114"/>
            <a:ext cx="2492375" cy="2135187"/>
          </a:xfrm>
          <a:prstGeom prst="rect">
            <a:avLst/>
          </a:prstGeom>
          <a:noFill/>
          <a:ln>
            <a:noFill/>
          </a:ln>
        </p:spPr>
      </p:pic>
      <p:cxnSp>
        <p:nvCxnSpPr>
          <p:cNvPr id="613" name="Google Shape;613;p44"/>
          <p:cNvCxnSpPr/>
          <p:nvPr/>
        </p:nvCxnSpPr>
        <p:spPr>
          <a:xfrm>
            <a:off x="1911350" y="4724400"/>
            <a:ext cx="1816100" cy="0"/>
          </a:xfrm>
          <a:prstGeom prst="straightConnector1">
            <a:avLst/>
          </a:prstGeom>
          <a:noFill/>
          <a:ln w="12700" cap="flat" cmpd="sng">
            <a:solidFill>
              <a:schemeClr val="dk1"/>
            </a:solidFill>
            <a:prstDash val="solid"/>
            <a:round/>
            <a:headEnd type="none" w="med" len="med"/>
            <a:tailEnd type="none" w="med" len="med"/>
          </a:ln>
        </p:spPr>
      </p:cxnSp>
      <p:cxnSp>
        <p:nvCxnSpPr>
          <p:cNvPr id="614" name="Google Shape;614;p44"/>
          <p:cNvCxnSpPr/>
          <p:nvPr/>
        </p:nvCxnSpPr>
        <p:spPr>
          <a:xfrm>
            <a:off x="2901950" y="4419600"/>
            <a:ext cx="1130300" cy="0"/>
          </a:xfrm>
          <a:prstGeom prst="straightConnector1">
            <a:avLst/>
          </a:prstGeom>
          <a:noFill/>
          <a:ln w="12700" cap="flat" cmpd="sng">
            <a:solidFill>
              <a:schemeClr val="dk1"/>
            </a:solidFill>
            <a:prstDash val="solid"/>
            <a:round/>
            <a:headEnd type="none" w="med" len="med"/>
            <a:tailEnd type="triangle" w="med" len="med"/>
          </a:ln>
        </p:spPr>
      </p:cxnSp>
      <p:sp>
        <p:nvSpPr>
          <p:cNvPr id="615" name="Google Shape;615;p44"/>
          <p:cNvSpPr/>
          <p:nvPr/>
        </p:nvSpPr>
        <p:spPr>
          <a:xfrm>
            <a:off x="4100513" y="4252913"/>
            <a:ext cx="57548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t</a:t>
            </a:r>
            <a:endParaRPr/>
          </a:p>
        </p:txBody>
      </p:sp>
      <p:sp>
        <p:nvSpPr>
          <p:cNvPr id="616" name="Google Shape;616;p44"/>
          <p:cNvSpPr/>
          <p:nvPr/>
        </p:nvSpPr>
        <p:spPr>
          <a:xfrm>
            <a:off x="4633913" y="28813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endParaRPr/>
          </a:p>
        </p:txBody>
      </p:sp>
      <p:cxnSp>
        <p:nvCxnSpPr>
          <p:cNvPr id="617" name="Google Shape;617;p44"/>
          <p:cNvCxnSpPr/>
          <p:nvPr/>
        </p:nvCxnSpPr>
        <p:spPr>
          <a:xfrm>
            <a:off x="3130550" y="3054350"/>
            <a:ext cx="1435100" cy="63500"/>
          </a:xfrm>
          <a:prstGeom prst="straightConnector1">
            <a:avLst/>
          </a:prstGeom>
          <a:noFill/>
          <a:ln w="12700" cap="flat" cmpd="sng">
            <a:solidFill>
              <a:schemeClr val="dk1"/>
            </a:solidFill>
            <a:prstDash val="solid"/>
            <a:round/>
            <a:headEnd type="none" w="med" len="med"/>
            <a:tailEnd type="triangle" w="med" len="med"/>
          </a:ln>
        </p:spPr>
      </p:cxnSp>
      <p:cxnSp>
        <p:nvCxnSpPr>
          <p:cNvPr id="618" name="Google Shape;618;p44"/>
          <p:cNvCxnSpPr/>
          <p:nvPr/>
        </p:nvCxnSpPr>
        <p:spPr>
          <a:xfrm rot="10800000" flipH="1">
            <a:off x="4425950" y="3270250"/>
            <a:ext cx="215900" cy="1003300"/>
          </a:xfrm>
          <a:prstGeom prst="straightConnector1">
            <a:avLst/>
          </a:prstGeom>
          <a:noFill/>
          <a:ln w="12700" cap="flat" cmpd="sng">
            <a:solidFill>
              <a:schemeClr val="dk1"/>
            </a:solidFill>
            <a:prstDash val="solid"/>
            <a:round/>
            <a:headEnd type="none" w="med" len="med"/>
            <a:tailEnd type="triangle" w="med" len="med"/>
          </a:ln>
        </p:spPr>
      </p:cxnSp>
      <p:cxnSp>
        <p:nvCxnSpPr>
          <p:cNvPr id="619" name="Google Shape;619;p44"/>
          <p:cNvCxnSpPr/>
          <p:nvPr/>
        </p:nvCxnSpPr>
        <p:spPr>
          <a:xfrm rot="10800000" flipH="1">
            <a:off x="3663950" y="3422650"/>
            <a:ext cx="1739900" cy="165100"/>
          </a:xfrm>
          <a:prstGeom prst="straightConnector1">
            <a:avLst/>
          </a:prstGeom>
          <a:noFill/>
          <a:ln w="12700" cap="flat" cmpd="sng">
            <a:solidFill>
              <a:schemeClr val="dk1"/>
            </a:solidFill>
            <a:prstDash val="solid"/>
            <a:round/>
            <a:headEnd type="none" w="med" len="med"/>
            <a:tailEnd type="triangle" w="med" len="med"/>
          </a:ln>
        </p:spPr>
      </p:cxnSp>
      <p:cxnSp>
        <p:nvCxnSpPr>
          <p:cNvPr id="620" name="Google Shape;620;p44"/>
          <p:cNvCxnSpPr/>
          <p:nvPr/>
        </p:nvCxnSpPr>
        <p:spPr>
          <a:xfrm>
            <a:off x="4883150" y="3130550"/>
            <a:ext cx="368300" cy="139700"/>
          </a:xfrm>
          <a:prstGeom prst="straightConnector1">
            <a:avLst/>
          </a:prstGeom>
          <a:noFill/>
          <a:ln w="12700" cap="flat" cmpd="sng">
            <a:solidFill>
              <a:schemeClr val="dk1"/>
            </a:solidFill>
            <a:prstDash val="solid"/>
            <a:round/>
            <a:headEnd type="none" w="med" len="med"/>
            <a:tailEnd type="triangle" w="med" len="med"/>
          </a:ln>
        </p:spPr>
      </p:cxnSp>
      <p:sp>
        <p:nvSpPr>
          <p:cNvPr id="621" name="Google Shape;621;p44"/>
          <p:cNvSpPr/>
          <p:nvPr/>
        </p:nvSpPr>
        <p:spPr>
          <a:xfrm>
            <a:off x="5395913" y="3186113"/>
            <a:ext cx="57708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r</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s</a:t>
            </a:r>
            <a:endParaRPr/>
          </a:p>
        </p:txBody>
      </p:sp>
      <p:cxnSp>
        <p:nvCxnSpPr>
          <p:cNvPr id="622" name="Google Shape;622;p44"/>
          <p:cNvCxnSpPr/>
          <p:nvPr/>
        </p:nvCxnSpPr>
        <p:spPr>
          <a:xfrm>
            <a:off x="3816350" y="3962400"/>
            <a:ext cx="2501900" cy="0"/>
          </a:xfrm>
          <a:prstGeom prst="straightConnector1">
            <a:avLst/>
          </a:prstGeom>
          <a:noFill/>
          <a:ln w="12700" cap="flat" cmpd="sng">
            <a:solidFill>
              <a:schemeClr val="dk1"/>
            </a:solidFill>
            <a:prstDash val="solid"/>
            <a:round/>
            <a:headEnd type="none" w="med" len="med"/>
            <a:tailEnd type="triangle" w="med" len="med"/>
          </a:ln>
        </p:spPr>
      </p:cxnSp>
      <p:cxnSp>
        <p:nvCxnSpPr>
          <p:cNvPr id="623" name="Google Shape;623;p44"/>
          <p:cNvCxnSpPr/>
          <p:nvPr/>
        </p:nvCxnSpPr>
        <p:spPr>
          <a:xfrm>
            <a:off x="5949950" y="3511550"/>
            <a:ext cx="215900" cy="292100"/>
          </a:xfrm>
          <a:prstGeom prst="straightConnector1">
            <a:avLst/>
          </a:prstGeom>
          <a:noFill/>
          <a:ln w="12700" cap="flat" cmpd="sng">
            <a:solidFill>
              <a:schemeClr val="dk1"/>
            </a:solidFill>
            <a:prstDash val="solid"/>
            <a:round/>
            <a:headEnd type="none" w="med" len="med"/>
            <a:tailEnd type="triangle" w="med" len="med"/>
          </a:ln>
        </p:spPr>
      </p:cxnSp>
      <p:pic>
        <p:nvPicPr>
          <p:cNvPr id="624" name="Google Shape;624;p44"/>
          <p:cNvPicPr preferRelativeResize="0"/>
          <p:nvPr/>
        </p:nvPicPr>
        <p:blipFill rotWithShape="1">
          <a:blip r:embed="rId4">
            <a:alphaModFix/>
          </a:blip>
          <a:srcRect/>
          <a:stretch/>
        </p:blipFill>
        <p:spPr>
          <a:xfrm>
            <a:off x="6405563" y="3770314"/>
            <a:ext cx="1454150" cy="484187"/>
          </a:xfrm>
          <a:prstGeom prst="rect">
            <a:avLst/>
          </a:prstGeom>
          <a:noFill/>
          <a:ln>
            <a:noFill/>
          </a:ln>
        </p:spPr>
      </p:pic>
      <p:cxnSp>
        <p:nvCxnSpPr>
          <p:cNvPr id="625" name="Google Shape;625;p44"/>
          <p:cNvCxnSpPr/>
          <p:nvPr/>
        </p:nvCxnSpPr>
        <p:spPr>
          <a:xfrm>
            <a:off x="4806950" y="4502150"/>
            <a:ext cx="2578100" cy="215900"/>
          </a:xfrm>
          <a:prstGeom prst="straightConnector1">
            <a:avLst/>
          </a:prstGeom>
          <a:noFill/>
          <a:ln w="12700" cap="flat" cmpd="sng">
            <a:solidFill>
              <a:schemeClr val="dk1"/>
            </a:solidFill>
            <a:prstDash val="solid"/>
            <a:round/>
            <a:headEnd type="none" w="med" len="med"/>
            <a:tailEnd type="triangle" w="med" len="med"/>
          </a:ln>
        </p:spPr>
      </p:cxnSp>
      <p:cxnSp>
        <p:nvCxnSpPr>
          <p:cNvPr id="626" name="Google Shape;626;p44"/>
          <p:cNvCxnSpPr/>
          <p:nvPr/>
        </p:nvCxnSpPr>
        <p:spPr>
          <a:xfrm>
            <a:off x="7092950" y="4044950"/>
            <a:ext cx="215900" cy="520700"/>
          </a:xfrm>
          <a:prstGeom prst="straightConnector1">
            <a:avLst/>
          </a:prstGeom>
          <a:noFill/>
          <a:ln w="12700" cap="flat" cmpd="sng">
            <a:solidFill>
              <a:schemeClr val="dk1"/>
            </a:solidFill>
            <a:prstDash val="solid"/>
            <a:round/>
            <a:headEnd type="none" w="med" len="med"/>
            <a:tailEnd type="triangle" w="med" len="med"/>
          </a:ln>
        </p:spPr>
      </p:cxnSp>
      <p:sp>
        <p:nvSpPr>
          <p:cNvPr id="627" name="Google Shape;627;p44"/>
          <p:cNvSpPr/>
          <p:nvPr/>
        </p:nvSpPr>
        <p:spPr>
          <a:xfrm>
            <a:off x="7453313" y="44815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u</a:t>
            </a:r>
            <a:endParaRPr/>
          </a:p>
        </p:txBody>
      </p:sp>
      <p:sp>
        <p:nvSpPr>
          <p:cNvPr id="628" name="Google Shape;628;p44"/>
          <p:cNvSpPr/>
          <p:nvPr/>
        </p:nvSpPr>
        <p:spPr>
          <a:xfrm>
            <a:off x="2881313" y="5167313"/>
            <a:ext cx="719831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No systematic way to prove except by truth table (2</a:t>
            </a:r>
            <a:r>
              <a:rPr lang="en-US" sz="2400" b="1" i="1" baseline="30000">
                <a:solidFill>
                  <a:schemeClr val="dk1"/>
                </a:solidFill>
                <a:latin typeface="Times New Roman"/>
                <a:ea typeface="Times New Roman"/>
                <a:cs typeface="Times New Roman"/>
                <a:sym typeface="Times New Roman"/>
              </a:rPr>
              <a:t>n</a:t>
            </a:r>
            <a:r>
              <a:rPr lang="en-US" sz="2400" b="1">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5"/>
          <p:cNvSpPr txBox="1"/>
          <p:nvPr/>
        </p:nvSpPr>
        <p:spPr>
          <a:xfrm>
            <a:off x="1058090" y="404950"/>
            <a:ext cx="10502539" cy="6678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Exercises:</a:t>
            </a:r>
            <a:endParaRPr dirty="0"/>
          </a:p>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 Show the validity of the following arguments:  </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1. [((¬ p v ¬ q) → (r ^ s)) ^ (r → t) ^ ¬ t </a:t>
            </a:r>
            <a:r>
              <a:rPr lang="en-US" sz="2400" dirty="0">
                <a:solidFill>
                  <a:schemeClr val="dk1"/>
                </a:solidFill>
                <a:latin typeface="Calibri"/>
                <a:ea typeface="Calibri"/>
                <a:cs typeface="Calibri"/>
                <a:sym typeface="Calibri"/>
              </a:rPr>
              <a:t> ]</a:t>
            </a:r>
            <a:r>
              <a:rPr lang="en-US" sz="2400" dirty="0">
                <a:solidFill>
                  <a:schemeClr val="dk1"/>
                </a:solidFill>
                <a:latin typeface="Times New Roman"/>
                <a:ea typeface="Times New Roman"/>
                <a:cs typeface="Times New Roman"/>
                <a:sym typeface="Times New Roman"/>
              </a:rPr>
              <a:t> → </a:t>
            </a:r>
            <a:r>
              <a:rPr lang="en-US" sz="2400" dirty="0">
                <a:solidFill>
                  <a:schemeClr val="dk1"/>
                </a:solidFill>
                <a:latin typeface="Calibri"/>
                <a:ea typeface="Calibri"/>
                <a:cs typeface="Calibri"/>
                <a:sym typeface="Calibri"/>
              </a:rPr>
              <a:t>p</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2. [(u → r) ^ ((r ^ s) →(p v t)) ^ (q → (u ^ s)) ^ (¬ t)]</a:t>
            </a:r>
            <a:r>
              <a:rPr lang="en-US" sz="2000" dirty="0">
                <a:solidFill>
                  <a:schemeClr val="dk1"/>
                </a:solidFill>
                <a:latin typeface="Times New Roman"/>
                <a:ea typeface="Times New Roman"/>
                <a:cs typeface="Times New Roman"/>
                <a:sym typeface="Times New Roman"/>
              </a:rPr>
              <a:t> →</a:t>
            </a:r>
            <a:r>
              <a:rPr lang="en-US" sz="2000" dirty="0">
                <a:solidFill>
                  <a:schemeClr val="dk1"/>
                </a:solidFill>
                <a:latin typeface="Calibri"/>
                <a:ea typeface="Calibri"/>
                <a:cs typeface="Calibri"/>
                <a:sym typeface="Calibri"/>
              </a:rPr>
              <a:t> (q </a:t>
            </a:r>
            <a:r>
              <a:rPr lang="en-US" sz="2200" dirty="0">
                <a:solidFill>
                  <a:schemeClr val="dk1"/>
                </a:solidFill>
                <a:latin typeface="Times New Roman"/>
                <a:ea typeface="Times New Roman"/>
                <a:cs typeface="Times New Roman"/>
                <a:sym typeface="Times New Roman"/>
              </a:rPr>
              <a:t>→ p)</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3. [(p → q) ^ (¬ q) ^ (¬ r)] </a:t>
            </a:r>
            <a:r>
              <a:rPr lang="en-US" sz="2400" dirty="0">
                <a:solidFill>
                  <a:schemeClr val="dk1"/>
                </a:solidFill>
                <a:latin typeface="Times New Roman"/>
                <a:ea typeface="Times New Roman"/>
                <a:cs typeface="Times New Roman"/>
                <a:sym typeface="Times New Roman"/>
              </a:rPr>
              <a:t>→</a:t>
            </a:r>
            <a:r>
              <a:rPr lang="en-US" sz="2400" dirty="0">
                <a:solidFill>
                  <a:schemeClr val="dk1"/>
                </a:solidFill>
                <a:latin typeface="Calibri"/>
                <a:ea typeface="Calibri"/>
                <a:cs typeface="Calibri"/>
                <a:sym typeface="Calibri"/>
              </a:rPr>
              <a:t> </a:t>
            </a:r>
            <a:r>
              <a:rPr lang="en-US" sz="2200" dirty="0">
                <a:solidFill>
                  <a:schemeClr val="dk1"/>
                </a:solidFill>
                <a:latin typeface="Times New Roman"/>
                <a:ea typeface="Times New Roman"/>
                <a:cs typeface="Times New Roman"/>
                <a:sym typeface="Times New Roman"/>
              </a:rPr>
              <a:t>(¬p v r)</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4. [(p ^ q) ^ (p → (r ^ q)) ^ (r → (s v t)) ^ (¬s)] </a:t>
            </a:r>
            <a:r>
              <a:rPr lang="en-US" sz="2400" dirty="0">
                <a:solidFill>
                  <a:schemeClr val="dk1"/>
                </a:solidFill>
                <a:latin typeface="Times New Roman"/>
                <a:ea typeface="Times New Roman"/>
                <a:cs typeface="Times New Roman"/>
                <a:sym typeface="Times New Roman"/>
              </a:rPr>
              <a:t>→ 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5. [(p</a:t>
            </a:r>
            <a:r>
              <a:rPr lang="en-US" sz="2200" dirty="0">
                <a:solidFill>
                  <a:schemeClr val="dk1"/>
                </a:solidFill>
                <a:latin typeface="Times New Roman"/>
                <a:ea typeface="Times New Roman"/>
                <a:cs typeface="Times New Roman"/>
                <a:sym typeface="Times New Roman"/>
              </a:rPr>
              <a:t> → (q → r)) ^ (¬ q→ p) ^ p] → r (Hint use contra positive of implication)</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6. Show that argument is invalid [(p ^ ¬ q) ^ (p → (q → r))]</a:t>
            </a:r>
            <a:r>
              <a:rPr lang="en-US" sz="24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 ¬ r </a:t>
            </a:r>
            <a:endParaRPr dirty="0"/>
          </a:p>
          <a:p>
            <a:pPr marL="0" marR="0" lvl="0" indent="0" algn="l" rtl="0">
              <a:spcBef>
                <a:spcPts val="0"/>
              </a:spcBef>
              <a:spcAft>
                <a:spcPts val="0"/>
              </a:spcAft>
              <a:buNone/>
            </a:pPr>
            <a:r>
              <a:rPr lang="en-US" sz="2200" dirty="0" err="1">
                <a:solidFill>
                  <a:schemeClr val="dk1"/>
                </a:solidFill>
                <a:latin typeface="Times New Roman"/>
                <a:ea typeface="Times New Roman"/>
                <a:cs typeface="Times New Roman"/>
                <a:sym typeface="Times New Roman"/>
              </a:rPr>
              <a:t>Soln</a:t>
            </a:r>
            <a:r>
              <a:rPr lang="en-US" sz="2200" dirty="0">
                <a:solidFill>
                  <a:schemeClr val="dk1"/>
                </a:solidFill>
                <a:latin typeface="Times New Roman"/>
                <a:ea typeface="Times New Roman"/>
                <a:cs typeface="Times New Roman"/>
                <a:sym typeface="Times New Roman"/>
              </a:rPr>
              <a:t> : if argument is invalid then ¬ r is 0 ⇒ r =1</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given p → (q → r) is true </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if p=0, then q → r can be 0 or 1 for q → r to be 1</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if (q → r)= 0  then q=1, r=0 which contradicts that r=1</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 (q → r)= 1</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 (q → r)= 1 ,  and (p → (q → r)=1 implies  p=1</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 p ^ ¬ q = 1  ∴ ¬ q = 1 ⇒ q=0</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when p=1,q=0,r=1 the premises are true and conclusion is false.</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6"/>
          <p:cNvSpPr/>
          <p:nvPr/>
        </p:nvSpPr>
        <p:spPr>
          <a:xfrm>
            <a:off x="1524000" y="381000"/>
            <a:ext cx="9074150" cy="70485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639" name="Google Shape;639;p46"/>
          <p:cNvSpPr/>
          <p:nvPr/>
        </p:nvSpPr>
        <p:spPr>
          <a:xfrm>
            <a:off x="2195514" y="2424113"/>
            <a:ext cx="923977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2.32  </a:t>
            </a:r>
            <a:r>
              <a:rPr lang="en-US" sz="2400" b="1">
                <a:solidFill>
                  <a:schemeClr val="dk1"/>
                </a:solidFill>
                <a:latin typeface="Times New Roman"/>
                <a:ea typeface="Times New Roman"/>
                <a:cs typeface="Times New Roman"/>
                <a:sym typeface="Times New Roman"/>
              </a:rPr>
              <a:t>Proof by Contradiction to prove the validity of the argument</a:t>
            </a:r>
            <a:endParaRPr sz="2400" b="1">
              <a:solidFill>
                <a:schemeClr val="dk1"/>
              </a:solidFill>
              <a:latin typeface="Times New Roman"/>
              <a:ea typeface="Times New Roman"/>
              <a:cs typeface="Times New Roman"/>
              <a:sym typeface="Times New Roman"/>
            </a:endParaRPr>
          </a:p>
        </p:txBody>
      </p:sp>
      <p:pic>
        <p:nvPicPr>
          <p:cNvPr id="640" name="Google Shape;640;p46"/>
          <p:cNvPicPr preferRelativeResize="0"/>
          <p:nvPr/>
        </p:nvPicPr>
        <p:blipFill rotWithShape="1">
          <a:blip r:embed="rId3">
            <a:alphaModFix/>
          </a:blip>
          <a:srcRect/>
          <a:stretch/>
        </p:blipFill>
        <p:spPr>
          <a:xfrm>
            <a:off x="2671764" y="2932114"/>
            <a:ext cx="1874837" cy="2135187"/>
          </a:xfrm>
          <a:prstGeom prst="rect">
            <a:avLst/>
          </a:prstGeom>
          <a:noFill/>
          <a:ln>
            <a:noFill/>
          </a:ln>
        </p:spPr>
      </p:pic>
      <p:cxnSp>
        <p:nvCxnSpPr>
          <p:cNvPr id="641" name="Google Shape;641;p46"/>
          <p:cNvCxnSpPr/>
          <p:nvPr/>
        </p:nvCxnSpPr>
        <p:spPr>
          <a:xfrm>
            <a:off x="2520950" y="4191000"/>
            <a:ext cx="1054100" cy="0"/>
          </a:xfrm>
          <a:prstGeom prst="straightConnector1">
            <a:avLst/>
          </a:prstGeom>
          <a:noFill/>
          <a:ln w="12700" cap="flat" cmpd="sng">
            <a:solidFill>
              <a:schemeClr val="dk1"/>
            </a:solidFill>
            <a:prstDash val="solid"/>
            <a:round/>
            <a:headEnd type="none" w="med" len="med"/>
            <a:tailEnd type="none" w="med" len="med"/>
          </a:ln>
        </p:spPr>
      </p:cxnSp>
      <p:pic>
        <p:nvPicPr>
          <p:cNvPr id="642" name="Google Shape;642;p46"/>
          <p:cNvPicPr preferRelativeResize="0"/>
          <p:nvPr/>
        </p:nvPicPr>
        <p:blipFill rotWithShape="1">
          <a:blip r:embed="rId4">
            <a:alphaModFix/>
          </a:blip>
          <a:srcRect/>
          <a:stretch/>
        </p:blipFill>
        <p:spPr>
          <a:xfrm>
            <a:off x="6026150" y="2941639"/>
            <a:ext cx="1843088" cy="2173287"/>
          </a:xfrm>
          <a:prstGeom prst="rect">
            <a:avLst/>
          </a:prstGeom>
          <a:noFill/>
          <a:ln>
            <a:noFill/>
          </a:ln>
        </p:spPr>
      </p:pic>
      <p:cxnSp>
        <p:nvCxnSpPr>
          <p:cNvPr id="643" name="Google Shape;643;p46"/>
          <p:cNvCxnSpPr/>
          <p:nvPr/>
        </p:nvCxnSpPr>
        <p:spPr>
          <a:xfrm>
            <a:off x="5568950" y="4648200"/>
            <a:ext cx="1511300" cy="0"/>
          </a:xfrm>
          <a:prstGeom prst="straightConnector1">
            <a:avLst/>
          </a:prstGeom>
          <a:noFill/>
          <a:ln w="12700" cap="flat" cmpd="sng">
            <a:solidFill>
              <a:schemeClr val="dk1"/>
            </a:solidFill>
            <a:prstDash val="solid"/>
            <a:round/>
            <a:headEnd type="none" w="med" len="med"/>
            <a:tailEnd type="none" w="med" len="med"/>
          </a:ln>
        </p:spPr>
      </p:cxnSp>
      <p:cxnSp>
        <p:nvCxnSpPr>
          <p:cNvPr id="644" name="Google Shape;644;p46"/>
          <p:cNvCxnSpPr/>
          <p:nvPr/>
        </p:nvCxnSpPr>
        <p:spPr>
          <a:xfrm>
            <a:off x="4127500" y="3733800"/>
            <a:ext cx="1574800" cy="0"/>
          </a:xfrm>
          <a:prstGeom prst="straightConnector1">
            <a:avLst/>
          </a:prstGeom>
          <a:noFill/>
          <a:ln w="25400" cap="flat" cmpd="sng">
            <a:solidFill>
              <a:schemeClr val="dk1"/>
            </a:solidFill>
            <a:prstDash val="solid"/>
            <a:round/>
            <a:headEnd type="none" w="med" len="med"/>
            <a:tailEnd type="triangle" w="med" len="med"/>
          </a:ln>
        </p:spPr>
      </p:cxnSp>
      <p:cxnSp>
        <p:nvCxnSpPr>
          <p:cNvPr id="645" name="Google Shape;645;p46"/>
          <p:cNvCxnSpPr/>
          <p:nvPr/>
        </p:nvCxnSpPr>
        <p:spPr>
          <a:xfrm>
            <a:off x="7169150" y="3124200"/>
            <a:ext cx="749300" cy="0"/>
          </a:xfrm>
          <a:prstGeom prst="straightConnector1">
            <a:avLst/>
          </a:prstGeom>
          <a:noFill/>
          <a:ln w="12700" cap="flat" cmpd="sng">
            <a:solidFill>
              <a:schemeClr val="dk1"/>
            </a:solidFill>
            <a:prstDash val="solid"/>
            <a:round/>
            <a:headEnd type="none" w="med" len="med"/>
            <a:tailEnd type="triangle" w="med" len="med"/>
          </a:ln>
        </p:spPr>
      </p:cxnSp>
      <p:cxnSp>
        <p:nvCxnSpPr>
          <p:cNvPr id="646" name="Google Shape;646;p46"/>
          <p:cNvCxnSpPr/>
          <p:nvPr/>
        </p:nvCxnSpPr>
        <p:spPr>
          <a:xfrm rot="10800000" flipH="1">
            <a:off x="6483350" y="3270250"/>
            <a:ext cx="1358900" cy="1155700"/>
          </a:xfrm>
          <a:prstGeom prst="straightConnector1">
            <a:avLst/>
          </a:prstGeom>
          <a:noFill/>
          <a:ln w="12700" cap="flat" cmpd="sng">
            <a:solidFill>
              <a:schemeClr val="dk1"/>
            </a:solidFill>
            <a:prstDash val="solid"/>
            <a:round/>
            <a:headEnd type="none" w="med" len="med"/>
            <a:tailEnd type="triangle" w="med" len="med"/>
          </a:ln>
        </p:spPr>
      </p:cxnSp>
      <p:sp>
        <p:nvSpPr>
          <p:cNvPr id="647" name="Google Shape;647;p46"/>
          <p:cNvSpPr/>
          <p:nvPr/>
        </p:nvSpPr>
        <p:spPr>
          <a:xfrm>
            <a:off x="7986713" y="29575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endParaRPr/>
          </a:p>
        </p:txBody>
      </p:sp>
      <p:cxnSp>
        <p:nvCxnSpPr>
          <p:cNvPr id="648" name="Google Shape;648;p46"/>
          <p:cNvCxnSpPr/>
          <p:nvPr/>
        </p:nvCxnSpPr>
        <p:spPr>
          <a:xfrm>
            <a:off x="6864350" y="3581400"/>
            <a:ext cx="1739900" cy="0"/>
          </a:xfrm>
          <a:prstGeom prst="straightConnector1">
            <a:avLst/>
          </a:prstGeom>
          <a:noFill/>
          <a:ln w="12700" cap="flat" cmpd="sng">
            <a:solidFill>
              <a:schemeClr val="dk1"/>
            </a:solidFill>
            <a:prstDash val="solid"/>
            <a:round/>
            <a:headEnd type="none" w="med" len="med"/>
            <a:tailEnd type="triangle" w="med" len="med"/>
          </a:ln>
        </p:spPr>
      </p:cxnSp>
      <p:cxnSp>
        <p:nvCxnSpPr>
          <p:cNvPr id="649" name="Google Shape;649;p46"/>
          <p:cNvCxnSpPr/>
          <p:nvPr/>
        </p:nvCxnSpPr>
        <p:spPr>
          <a:xfrm>
            <a:off x="8312150" y="3206750"/>
            <a:ext cx="215900" cy="292100"/>
          </a:xfrm>
          <a:prstGeom prst="straightConnector1">
            <a:avLst/>
          </a:prstGeom>
          <a:noFill/>
          <a:ln w="12700" cap="flat" cmpd="sng">
            <a:solidFill>
              <a:schemeClr val="dk1"/>
            </a:solidFill>
            <a:prstDash val="solid"/>
            <a:round/>
            <a:headEnd type="none" w="med" len="med"/>
            <a:tailEnd type="triangle" w="med" len="med"/>
          </a:ln>
        </p:spPr>
      </p:cxnSp>
      <p:sp>
        <p:nvSpPr>
          <p:cNvPr id="650" name="Google Shape;650;p46"/>
          <p:cNvSpPr/>
          <p:nvPr/>
        </p:nvSpPr>
        <p:spPr>
          <a:xfrm>
            <a:off x="8596314" y="3338513"/>
            <a:ext cx="30296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r</a:t>
            </a:r>
            <a:endParaRPr/>
          </a:p>
        </p:txBody>
      </p:sp>
      <p:cxnSp>
        <p:nvCxnSpPr>
          <p:cNvPr id="651" name="Google Shape;651;p46"/>
          <p:cNvCxnSpPr/>
          <p:nvPr/>
        </p:nvCxnSpPr>
        <p:spPr>
          <a:xfrm>
            <a:off x="6483350" y="3962400"/>
            <a:ext cx="2882900" cy="0"/>
          </a:xfrm>
          <a:prstGeom prst="straightConnector1">
            <a:avLst/>
          </a:prstGeom>
          <a:noFill/>
          <a:ln w="12700" cap="flat" cmpd="sng">
            <a:solidFill>
              <a:schemeClr val="dk1"/>
            </a:solidFill>
            <a:prstDash val="solid"/>
            <a:round/>
            <a:headEnd type="none" w="med" len="med"/>
            <a:tailEnd type="triangle" w="med" len="med"/>
          </a:ln>
        </p:spPr>
      </p:cxnSp>
      <p:cxnSp>
        <p:nvCxnSpPr>
          <p:cNvPr id="652" name="Google Shape;652;p46"/>
          <p:cNvCxnSpPr/>
          <p:nvPr/>
        </p:nvCxnSpPr>
        <p:spPr>
          <a:xfrm>
            <a:off x="8845550" y="3587750"/>
            <a:ext cx="444500" cy="215900"/>
          </a:xfrm>
          <a:prstGeom prst="straightConnector1">
            <a:avLst/>
          </a:prstGeom>
          <a:noFill/>
          <a:ln w="12700" cap="flat" cmpd="sng">
            <a:solidFill>
              <a:schemeClr val="dk1"/>
            </a:solidFill>
            <a:prstDash val="solid"/>
            <a:round/>
            <a:headEnd type="none" w="med" len="med"/>
            <a:tailEnd type="triangle" w="med" len="med"/>
          </a:ln>
        </p:spPr>
      </p:cxnSp>
      <p:sp>
        <p:nvSpPr>
          <p:cNvPr id="653" name="Google Shape;653;p46"/>
          <p:cNvSpPr/>
          <p:nvPr/>
        </p:nvSpPr>
        <p:spPr>
          <a:xfrm>
            <a:off x="9434514" y="3719513"/>
            <a:ext cx="47288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F</a:t>
            </a:r>
            <a:r>
              <a:rPr lang="en-US" sz="2400" baseline="-25000">
                <a:solidFill>
                  <a:schemeClr val="dk1"/>
                </a:solidFill>
                <a:latin typeface="Times New Roman"/>
                <a:ea typeface="Times New Roman"/>
                <a:cs typeface="Times New Roman"/>
                <a:sym typeface="Times New Roman"/>
              </a:rPr>
              <a:t>0</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7"/>
          <p:cNvSpPr/>
          <p:nvPr/>
        </p:nvSpPr>
        <p:spPr>
          <a:xfrm>
            <a:off x="1524000" y="457200"/>
            <a:ext cx="9074150" cy="70485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pic>
        <p:nvPicPr>
          <p:cNvPr id="659" name="Google Shape;659;p47"/>
          <p:cNvPicPr preferRelativeResize="0"/>
          <p:nvPr/>
        </p:nvPicPr>
        <p:blipFill rotWithShape="1">
          <a:blip r:embed="rId3">
            <a:alphaModFix/>
          </a:blip>
          <a:srcRect/>
          <a:stretch/>
        </p:blipFill>
        <p:spPr>
          <a:xfrm>
            <a:off x="2900364" y="2932113"/>
            <a:ext cx="1893887" cy="2144712"/>
          </a:xfrm>
          <a:prstGeom prst="rect">
            <a:avLst/>
          </a:prstGeom>
          <a:noFill/>
          <a:ln>
            <a:noFill/>
          </a:ln>
        </p:spPr>
      </p:pic>
      <p:pic>
        <p:nvPicPr>
          <p:cNvPr id="660" name="Google Shape;660;p47"/>
          <p:cNvPicPr preferRelativeResize="0"/>
          <p:nvPr/>
        </p:nvPicPr>
        <p:blipFill rotWithShape="1">
          <a:blip r:embed="rId4">
            <a:alphaModFix/>
          </a:blip>
          <a:srcRect/>
          <a:stretch/>
        </p:blipFill>
        <p:spPr>
          <a:xfrm>
            <a:off x="5635625" y="2935289"/>
            <a:ext cx="1009650" cy="2593975"/>
          </a:xfrm>
          <a:prstGeom prst="rect">
            <a:avLst/>
          </a:prstGeom>
          <a:noFill/>
          <a:ln>
            <a:noFill/>
          </a:ln>
        </p:spPr>
      </p:pic>
      <p:cxnSp>
        <p:nvCxnSpPr>
          <p:cNvPr id="661" name="Google Shape;661;p47"/>
          <p:cNvCxnSpPr/>
          <p:nvPr/>
        </p:nvCxnSpPr>
        <p:spPr>
          <a:xfrm>
            <a:off x="2673350" y="4800600"/>
            <a:ext cx="1358900" cy="0"/>
          </a:xfrm>
          <a:prstGeom prst="straightConnector1">
            <a:avLst/>
          </a:prstGeom>
          <a:noFill/>
          <a:ln w="12700" cap="flat" cmpd="sng">
            <a:solidFill>
              <a:schemeClr val="dk1"/>
            </a:solidFill>
            <a:prstDash val="solid"/>
            <a:round/>
            <a:headEnd type="none" w="med" len="med"/>
            <a:tailEnd type="none" w="med" len="med"/>
          </a:ln>
        </p:spPr>
      </p:cxnSp>
      <p:cxnSp>
        <p:nvCxnSpPr>
          <p:cNvPr id="662" name="Google Shape;662;p47"/>
          <p:cNvCxnSpPr/>
          <p:nvPr/>
        </p:nvCxnSpPr>
        <p:spPr>
          <a:xfrm>
            <a:off x="5187950" y="5181600"/>
            <a:ext cx="1130300" cy="0"/>
          </a:xfrm>
          <a:prstGeom prst="straightConnector1">
            <a:avLst/>
          </a:prstGeom>
          <a:noFill/>
          <a:ln w="12700" cap="flat" cmpd="sng">
            <a:solidFill>
              <a:schemeClr val="dk1"/>
            </a:solidFill>
            <a:prstDash val="solid"/>
            <a:round/>
            <a:headEnd type="none" w="med" len="med"/>
            <a:tailEnd type="none" w="med" len="med"/>
          </a:ln>
        </p:spPr>
      </p:cxnSp>
      <p:cxnSp>
        <p:nvCxnSpPr>
          <p:cNvPr id="663" name="Google Shape;663;p47"/>
          <p:cNvCxnSpPr/>
          <p:nvPr/>
        </p:nvCxnSpPr>
        <p:spPr>
          <a:xfrm>
            <a:off x="3746500" y="4114800"/>
            <a:ext cx="1651000" cy="0"/>
          </a:xfrm>
          <a:prstGeom prst="straightConnector1">
            <a:avLst/>
          </a:prstGeom>
          <a:noFill/>
          <a:ln w="25400" cap="flat" cmpd="sng">
            <a:solidFill>
              <a:schemeClr val="dk1"/>
            </a:solidFill>
            <a:prstDash val="solid"/>
            <a:round/>
            <a:headEnd type="none" w="med" len="med"/>
            <a:tailEnd type="triangle" w="med" len="med"/>
          </a:ln>
        </p:spPr>
      </p:cxnSp>
      <p:pic>
        <p:nvPicPr>
          <p:cNvPr id="664" name="Google Shape;664;p47"/>
          <p:cNvPicPr preferRelativeResize="0"/>
          <p:nvPr/>
        </p:nvPicPr>
        <p:blipFill rotWithShape="1">
          <a:blip r:embed="rId5">
            <a:alphaModFix/>
          </a:blip>
          <a:srcRect/>
          <a:stretch/>
        </p:blipFill>
        <p:spPr>
          <a:xfrm>
            <a:off x="6938963" y="3236914"/>
            <a:ext cx="2882900" cy="3049587"/>
          </a:xfrm>
          <a:prstGeom prst="rect">
            <a:avLst/>
          </a:prstGeom>
          <a:noFill/>
          <a:ln>
            <a:noFill/>
          </a:ln>
        </p:spPr>
      </p:pic>
      <p:sp>
        <p:nvSpPr>
          <p:cNvPr id="665" name="Google Shape;665;p47"/>
          <p:cNvSpPr/>
          <p:nvPr/>
        </p:nvSpPr>
        <p:spPr>
          <a:xfrm>
            <a:off x="6996113" y="2652713"/>
            <a:ext cx="137858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reasoning</a:t>
            </a:r>
            <a:endParaRPr/>
          </a:p>
        </p:txBody>
      </p:sp>
      <p:sp>
        <p:nvSpPr>
          <p:cNvPr id="666" name="Google Shape;666;p47"/>
          <p:cNvSpPr txBox="1"/>
          <p:nvPr/>
        </p:nvSpPr>
        <p:spPr>
          <a:xfrm>
            <a:off x="1240971" y="1567543"/>
            <a:ext cx="9627326" cy="76944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b="1">
                <a:solidFill>
                  <a:schemeClr val="dk1"/>
                </a:solidFill>
                <a:latin typeface="Times New Roman"/>
                <a:ea typeface="Times New Roman"/>
                <a:cs typeface="Times New Roman"/>
                <a:sym typeface="Times New Roman"/>
              </a:rPr>
              <a:t>Note: </a:t>
            </a:r>
            <a:r>
              <a:rPr lang="en-US" sz="2200">
                <a:solidFill>
                  <a:schemeClr val="dk1"/>
                </a:solidFill>
                <a:latin typeface="Times New Roman"/>
                <a:ea typeface="Times New Roman"/>
                <a:cs typeface="Times New Roman"/>
                <a:sym typeface="Times New Roman"/>
              </a:rPr>
              <a:t>whenever conclusion is an implication, then argument of conclusion is taken as one more premise and we will prove conclusion.</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8"/>
          <p:cNvSpPr/>
          <p:nvPr/>
        </p:nvSpPr>
        <p:spPr>
          <a:xfrm>
            <a:off x="1976387" y="425451"/>
            <a:ext cx="9074150" cy="70485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672" name="Google Shape;672;p48"/>
          <p:cNvSpPr/>
          <p:nvPr/>
        </p:nvSpPr>
        <p:spPr>
          <a:xfrm>
            <a:off x="1814514" y="2424113"/>
            <a:ext cx="568905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Ex 2.33 Show the validity of the argument</a:t>
            </a:r>
            <a:endParaRPr sz="2400" b="1">
              <a:solidFill>
                <a:schemeClr val="dk1"/>
              </a:solidFill>
              <a:latin typeface="Times New Roman"/>
              <a:ea typeface="Times New Roman"/>
              <a:cs typeface="Times New Roman"/>
              <a:sym typeface="Times New Roman"/>
            </a:endParaRPr>
          </a:p>
        </p:txBody>
      </p:sp>
      <p:pic>
        <p:nvPicPr>
          <p:cNvPr id="673" name="Google Shape;673;p48"/>
          <p:cNvPicPr preferRelativeResize="0"/>
          <p:nvPr/>
        </p:nvPicPr>
        <p:blipFill rotWithShape="1">
          <a:blip r:embed="rId3">
            <a:alphaModFix/>
          </a:blip>
          <a:srcRect/>
          <a:stretch/>
        </p:blipFill>
        <p:spPr>
          <a:xfrm>
            <a:off x="1604963" y="2932114"/>
            <a:ext cx="2660650" cy="2149475"/>
          </a:xfrm>
          <a:prstGeom prst="rect">
            <a:avLst/>
          </a:prstGeom>
          <a:noFill/>
          <a:ln>
            <a:noFill/>
          </a:ln>
        </p:spPr>
      </p:pic>
      <p:pic>
        <p:nvPicPr>
          <p:cNvPr id="674" name="Google Shape;674;p48"/>
          <p:cNvPicPr preferRelativeResize="0"/>
          <p:nvPr/>
        </p:nvPicPr>
        <p:blipFill rotWithShape="1">
          <a:blip r:embed="rId4">
            <a:alphaModFix/>
          </a:blip>
          <a:srcRect/>
          <a:stretch/>
        </p:blipFill>
        <p:spPr>
          <a:xfrm>
            <a:off x="3965576" y="2935289"/>
            <a:ext cx="2951163" cy="2592387"/>
          </a:xfrm>
          <a:prstGeom prst="rect">
            <a:avLst/>
          </a:prstGeom>
          <a:noFill/>
          <a:ln>
            <a:noFill/>
          </a:ln>
        </p:spPr>
      </p:pic>
      <p:cxnSp>
        <p:nvCxnSpPr>
          <p:cNvPr id="675" name="Google Shape;675;p48"/>
          <p:cNvCxnSpPr/>
          <p:nvPr/>
        </p:nvCxnSpPr>
        <p:spPr>
          <a:xfrm>
            <a:off x="1682750" y="4648200"/>
            <a:ext cx="1892300" cy="0"/>
          </a:xfrm>
          <a:prstGeom prst="straightConnector1">
            <a:avLst/>
          </a:prstGeom>
          <a:noFill/>
          <a:ln w="12700" cap="flat" cmpd="sng">
            <a:solidFill>
              <a:schemeClr val="dk1"/>
            </a:solidFill>
            <a:prstDash val="solid"/>
            <a:round/>
            <a:headEnd type="none" w="med" len="med"/>
            <a:tailEnd type="none" w="med" len="med"/>
          </a:ln>
        </p:spPr>
      </p:cxnSp>
      <p:cxnSp>
        <p:nvCxnSpPr>
          <p:cNvPr id="676" name="Google Shape;676;p48"/>
          <p:cNvCxnSpPr/>
          <p:nvPr/>
        </p:nvCxnSpPr>
        <p:spPr>
          <a:xfrm>
            <a:off x="3740150" y="5105400"/>
            <a:ext cx="2349500" cy="0"/>
          </a:xfrm>
          <a:prstGeom prst="straightConnector1">
            <a:avLst/>
          </a:prstGeom>
          <a:noFill/>
          <a:ln w="12700" cap="flat" cmpd="sng">
            <a:solidFill>
              <a:schemeClr val="dk1"/>
            </a:solidFill>
            <a:prstDash val="solid"/>
            <a:round/>
            <a:headEnd type="none" w="med" len="med"/>
            <a:tailEnd type="none" w="med" len="med"/>
          </a:ln>
        </p:spPr>
      </p:cxnSp>
      <p:cxnSp>
        <p:nvCxnSpPr>
          <p:cNvPr id="677" name="Google Shape;677;p48"/>
          <p:cNvCxnSpPr/>
          <p:nvPr/>
        </p:nvCxnSpPr>
        <p:spPr>
          <a:xfrm rot="10800000" flipH="1">
            <a:off x="4197350" y="4184650"/>
            <a:ext cx="1739900" cy="774700"/>
          </a:xfrm>
          <a:prstGeom prst="straightConnector1">
            <a:avLst/>
          </a:prstGeom>
          <a:noFill/>
          <a:ln w="12700" cap="flat" cmpd="sng">
            <a:solidFill>
              <a:schemeClr val="dk1"/>
            </a:solidFill>
            <a:prstDash val="solid"/>
            <a:round/>
            <a:headEnd type="none" w="med" len="med"/>
            <a:tailEnd type="triangle" w="med" len="med"/>
          </a:ln>
        </p:spPr>
      </p:cxnSp>
      <p:cxnSp>
        <p:nvCxnSpPr>
          <p:cNvPr id="678" name="Google Shape;678;p48"/>
          <p:cNvCxnSpPr/>
          <p:nvPr/>
        </p:nvCxnSpPr>
        <p:spPr>
          <a:xfrm>
            <a:off x="5416550" y="3968750"/>
            <a:ext cx="368300" cy="139700"/>
          </a:xfrm>
          <a:prstGeom prst="straightConnector1">
            <a:avLst/>
          </a:prstGeom>
          <a:noFill/>
          <a:ln w="12700" cap="flat" cmpd="sng">
            <a:solidFill>
              <a:schemeClr val="dk1"/>
            </a:solidFill>
            <a:prstDash val="solid"/>
            <a:round/>
            <a:headEnd type="none" w="med" len="med"/>
            <a:tailEnd type="triangle" w="med" len="med"/>
          </a:ln>
        </p:spPr>
      </p:cxnSp>
      <p:pic>
        <p:nvPicPr>
          <p:cNvPr id="679" name="Google Shape;679;p48"/>
          <p:cNvPicPr preferRelativeResize="0"/>
          <p:nvPr/>
        </p:nvPicPr>
        <p:blipFill rotWithShape="1">
          <a:blip r:embed="rId5">
            <a:alphaModFix/>
          </a:blip>
          <a:srcRect/>
          <a:stretch/>
        </p:blipFill>
        <p:spPr>
          <a:xfrm>
            <a:off x="5948363" y="4021139"/>
            <a:ext cx="1308100" cy="484187"/>
          </a:xfrm>
          <a:prstGeom prst="rect">
            <a:avLst/>
          </a:prstGeom>
          <a:noFill/>
          <a:ln>
            <a:noFill/>
          </a:ln>
        </p:spPr>
      </p:pic>
      <p:cxnSp>
        <p:nvCxnSpPr>
          <p:cNvPr id="680" name="Google Shape;680;p48"/>
          <p:cNvCxnSpPr/>
          <p:nvPr/>
        </p:nvCxnSpPr>
        <p:spPr>
          <a:xfrm>
            <a:off x="4806950" y="3048000"/>
            <a:ext cx="1968500" cy="0"/>
          </a:xfrm>
          <a:prstGeom prst="straightConnector1">
            <a:avLst/>
          </a:prstGeom>
          <a:noFill/>
          <a:ln w="12700" cap="flat" cmpd="sng">
            <a:solidFill>
              <a:schemeClr val="dk1"/>
            </a:solidFill>
            <a:prstDash val="solid"/>
            <a:round/>
            <a:headEnd type="none" w="med" len="med"/>
            <a:tailEnd type="triangle" w="med" len="med"/>
          </a:ln>
        </p:spPr>
      </p:cxnSp>
      <p:cxnSp>
        <p:nvCxnSpPr>
          <p:cNvPr id="681" name="Google Shape;681;p48"/>
          <p:cNvCxnSpPr/>
          <p:nvPr/>
        </p:nvCxnSpPr>
        <p:spPr>
          <a:xfrm>
            <a:off x="6711950" y="4114800"/>
            <a:ext cx="368300" cy="0"/>
          </a:xfrm>
          <a:prstGeom prst="straightConnector1">
            <a:avLst/>
          </a:prstGeom>
          <a:noFill/>
          <a:ln w="12700" cap="flat" cmpd="sng">
            <a:solidFill>
              <a:schemeClr val="dk1"/>
            </a:solidFill>
            <a:prstDash val="solid"/>
            <a:round/>
            <a:headEnd type="none" w="med" len="med"/>
            <a:tailEnd type="triangle" w="med" len="med"/>
          </a:ln>
        </p:spPr>
      </p:cxnSp>
      <p:sp>
        <p:nvSpPr>
          <p:cNvPr id="682" name="Google Shape;682;p48"/>
          <p:cNvSpPr/>
          <p:nvPr/>
        </p:nvSpPr>
        <p:spPr>
          <a:xfrm>
            <a:off x="7148513" y="3871913"/>
            <a:ext cx="61074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u</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s</a:t>
            </a:r>
            <a:endParaRPr/>
          </a:p>
        </p:txBody>
      </p:sp>
      <p:cxnSp>
        <p:nvCxnSpPr>
          <p:cNvPr id="683" name="Google Shape;683;p48"/>
          <p:cNvCxnSpPr/>
          <p:nvPr/>
        </p:nvCxnSpPr>
        <p:spPr>
          <a:xfrm rot="10800000">
            <a:off x="6927850" y="3194050"/>
            <a:ext cx="469900" cy="774700"/>
          </a:xfrm>
          <a:prstGeom prst="straightConnector1">
            <a:avLst/>
          </a:prstGeom>
          <a:noFill/>
          <a:ln w="12700" cap="flat" cmpd="sng">
            <a:solidFill>
              <a:schemeClr val="dk1"/>
            </a:solidFill>
            <a:prstDash val="solid"/>
            <a:round/>
            <a:headEnd type="none" w="med" len="med"/>
            <a:tailEnd type="triangle" w="med" len="med"/>
          </a:ln>
        </p:spPr>
      </p:cxnSp>
      <p:sp>
        <p:nvSpPr>
          <p:cNvPr id="684" name="Google Shape;684;p48"/>
          <p:cNvSpPr/>
          <p:nvPr/>
        </p:nvSpPr>
        <p:spPr>
          <a:xfrm>
            <a:off x="6767514" y="2728913"/>
            <a:ext cx="30296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r</a:t>
            </a:r>
            <a:endParaRPr/>
          </a:p>
        </p:txBody>
      </p:sp>
      <p:cxnSp>
        <p:nvCxnSpPr>
          <p:cNvPr id="685" name="Google Shape;685;p48"/>
          <p:cNvCxnSpPr/>
          <p:nvPr/>
        </p:nvCxnSpPr>
        <p:spPr>
          <a:xfrm>
            <a:off x="7016750" y="3048000"/>
            <a:ext cx="901700" cy="0"/>
          </a:xfrm>
          <a:prstGeom prst="straightConnector1">
            <a:avLst/>
          </a:prstGeom>
          <a:noFill/>
          <a:ln w="12700" cap="flat" cmpd="sng">
            <a:solidFill>
              <a:schemeClr val="dk1"/>
            </a:solidFill>
            <a:prstDash val="solid"/>
            <a:round/>
            <a:headEnd type="none" w="med" len="med"/>
            <a:tailEnd type="triangle" w="med" len="med"/>
          </a:ln>
        </p:spPr>
      </p:cxnSp>
      <p:cxnSp>
        <p:nvCxnSpPr>
          <p:cNvPr id="686" name="Google Shape;686;p48"/>
          <p:cNvCxnSpPr/>
          <p:nvPr/>
        </p:nvCxnSpPr>
        <p:spPr>
          <a:xfrm rot="10800000" flipH="1">
            <a:off x="7626350" y="3194050"/>
            <a:ext cx="292100" cy="850900"/>
          </a:xfrm>
          <a:prstGeom prst="straightConnector1">
            <a:avLst/>
          </a:prstGeom>
          <a:noFill/>
          <a:ln w="12700" cap="flat" cmpd="sng">
            <a:solidFill>
              <a:schemeClr val="dk1"/>
            </a:solidFill>
            <a:prstDash val="solid"/>
            <a:round/>
            <a:headEnd type="none" w="med" len="med"/>
            <a:tailEnd type="triangle" w="med" len="med"/>
          </a:ln>
        </p:spPr>
      </p:cxnSp>
      <p:cxnSp>
        <p:nvCxnSpPr>
          <p:cNvPr id="687" name="Google Shape;687;p48"/>
          <p:cNvCxnSpPr/>
          <p:nvPr/>
        </p:nvCxnSpPr>
        <p:spPr>
          <a:xfrm rot="10800000" flipH="1">
            <a:off x="6102350" y="3117850"/>
            <a:ext cx="1739900" cy="393700"/>
          </a:xfrm>
          <a:prstGeom prst="straightConnector1">
            <a:avLst/>
          </a:prstGeom>
          <a:noFill/>
          <a:ln w="12700" cap="flat" cmpd="sng">
            <a:solidFill>
              <a:schemeClr val="dk1"/>
            </a:solidFill>
            <a:prstDash val="solid"/>
            <a:round/>
            <a:headEnd type="none" w="med" len="med"/>
            <a:tailEnd type="triangle" w="med" len="med"/>
          </a:ln>
        </p:spPr>
      </p:cxnSp>
      <p:pic>
        <p:nvPicPr>
          <p:cNvPr id="688" name="Google Shape;688;p48"/>
          <p:cNvPicPr preferRelativeResize="0"/>
          <p:nvPr/>
        </p:nvPicPr>
        <p:blipFill rotWithShape="1">
          <a:blip r:embed="rId6">
            <a:alphaModFix/>
          </a:blip>
          <a:srcRect/>
          <a:stretch/>
        </p:blipFill>
        <p:spPr>
          <a:xfrm>
            <a:off x="8081964" y="3008314"/>
            <a:ext cx="1354137" cy="484187"/>
          </a:xfrm>
          <a:prstGeom prst="rect">
            <a:avLst/>
          </a:prstGeom>
          <a:noFill/>
          <a:ln>
            <a:noFill/>
          </a:ln>
        </p:spPr>
      </p:pic>
      <p:cxnSp>
        <p:nvCxnSpPr>
          <p:cNvPr id="689" name="Google Shape;689;p48"/>
          <p:cNvCxnSpPr/>
          <p:nvPr/>
        </p:nvCxnSpPr>
        <p:spPr>
          <a:xfrm>
            <a:off x="4349750" y="4425950"/>
            <a:ext cx="4102100" cy="673100"/>
          </a:xfrm>
          <a:prstGeom prst="straightConnector1">
            <a:avLst/>
          </a:prstGeom>
          <a:noFill/>
          <a:ln w="12700" cap="flat" cmpd="sng">
            <a:solidFill>
              <a:schemeClr val="dk1"/>
            </a:solidFill>
            <a:prstDash val="solid"/>
            <a:round/>
            <a:headEnd type="none" w="med" len="med"/>
            <a:tailEnd type="triangle" w="med" len="med"/>
          </a:ln>
        </p:spPr>
      </p:cxnSp>
      <p:cxnSp>
        <p:nvCxnSpPr>
          <p:cNvPr id="690" name="Google Shape;690;p48"/>
          <p:cNvCxnSpPr/>
          <p:nvPr/>
        </p:nvCxnSpPr>
        <p:spPr>
          <a:xfrm>
            <a:off x="8382000" y="3282950"/>
            <a:ext cx="0" cy="1587500"/>
          </a:xfrm>
          <a:prstGeom prst="straightConnector1">
            <a:avLst/>
          </a:prstGeom>
          <a:noFill/>
          <a:ln w="12700" cap="flat" cmpd="sng">
            <a:solidFill>
              <a:schemeClr val="dk1"/>
            </a:solidFill>
            <a:prstDash val="solid"/>
            <a:round/>
            <a:headEnd type="none" w="med" len="med"/>
            <a:tailEnd type="triangle" w="med" len="med"/>
          </a:ln>
        </p:spPr>
      </p:cxnSp>
      <p:sp>
        <p:nvSpPr>
          <p:cNvPr id="691" name="Google Shape;691;p48"/>
          <p:cNvSpPr/>
          <p:nvPr/>
        </p:nvSpPr>
        <p:spPr>
          <a:xfrm>
            <a:off x="8520113" y="47863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9"/>
          <p:cNvSpPr/>
          <p:nvPr/>
        </p:nvSpPr>
        <p:spPr>
          <a:xfrm>
            <a:off x="1524000" y="381000"/>
            <a:ext cx="9074150" cy="704850"/>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Logical </a:t>
            </a:r>
            <a:r>
              <a:rPr lang="en-US" sz="4000" dirty="0">
                <a:solidFill>
                  <a:schemeClr val="dk1"/>
                </a:solidFill>
                <a:latin typeface="Times New Roman"/>
                <a:ea typeface="Times New Roman"/>
                <a:cs typeface="Times New Roman"/>
                <a:sym typeface="Times New Roman"/>
              </a:rPr>
              <a:t>Implication: Rules of Inference</a:t>
            </a:r>
            <a:endParaRPr dirty="0"/>
          </a:p>
        </p:txBody>
      </p:sp>
      <p:sp>
        <p:nvSpPr>
          <p:cNvPr id="697" name="Google Shape;697;p49"/>
          <p:cNvSpPr/>
          <p:nvPr/>
        </p:nvSpPr>
        <p:spPr>
          <a:xfrm>
            <a:off x="2271714" y="1226673"/>
            <a:ext cx="541257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How to prove that an argument is </a:t>
            </a:r>
            <a:r>
              <a:rPr lang="en-US" sz="2400" b="1">
                <a:solidFill>
                  <a:schemeClr val="dk1"/>
                </a:solidFill>
                <a:latin typeface="Times New Roman"/>
                <a:ea typeface="Times New Roman"/>
                <a:cs typeface="Times New Roman"/>
                <a:sym typeface="Times New Roman"/>
              </a:rPr>
              <a:t>invalid</a:t>
            </a:r>
            <a:r>
              <a:rPr lang="en-US" sz="2400">
                <a:solidFill>
                  <a:schemeClr val="dk1"/>
                </a:solidFill>
                <a:latin typeface="Times New Roman"/>
                <a:ea typeface="Times New Roman"/>
                <a:cs typeface="Times New Roman"/>
                <a:sym typeface="Times New Roman"/>
              </a:rPr>
              <a:t>?</a:t>
            </a:r>
            <a:endParaRPr/>
          </a:p>
        </p:txBody>
      </p:sp>
      <p:sp>
        <p:nvSpPr>
          <p:cNvPr id="698" name="Google Shape;698;p49"/>
          <p:cNvSpPr/>
          <p:nvPr/>
        </p:nvSpPr>
        <p:spPr>
          <a:xfrm>
            <a:off x="1890714" y="1607673"/>
            <a:ext cx="679032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i="1">
                <a:solidFill>
                  <a:schemeClr val="dk1"/>
                </a:solidFill>
                <a:latin typeface="Times New Roman"/>
                <a:ea typeface="Times New Roman"/>
                <a:cs typeface="Times New Roman"/>
                <a:sym typeface="Times New Roman"/>
              </a:rPr>
              <a:t>Just find a counterexample (of assignments)  for it !</a:t>
            </a:r>
            <a:endParaRPr/>
          </a:p>
        </p:txBody>
      </p:sp>
      <p:sp>
        <p:nvSpPr>
          <p:cNvPr id="699" name="Google Shape;699;p49"/>
          <p:cNvSpPr/>
          <p:nvPr/>
        </p:nvSpPr>
        <p:spPr>
          <a:xfrm>
            <a:off x="1966913" y="3262313"/>
            <a:ext cx="553440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2.34 </a:t>
            </a:r>
            <a:r>
              <a:rPr lang="en-US" sz="2400" b="1">
                <a:solidFill>
                  <a:schemeClr val="dk1"/>
                </a:solidFill>
                <a:latin typeface="Times New Roman"/>
                <a:ea typeface="Times New Roman"/>
                <a:cs typeface="Times New Roman"/>
                <a:sym typeface="Times New Roman"/>
              </a:rPr>
              <a:t>Prove the following to be invalid.</a:t>
            </a:r>
            <a:endParaRPr sz="2400" b="1">
              <a:solidFill>
                <a:schemeClr val="dk1"/>
              </a:solidFill>
              <a:latin typeface="Times New Roman"/>
              <a:ea typeface="Times New Roman"/>
              <a:cs typeface="Times New Roman"/>
              <a:sym typeface="Times New Roman"/>
            </a:endParaRPr>
          </a:p>
        </p:txBody>
      </p:sp>
      <p:pic>
        <p:nvPicPr>
          <p:cNvPr id="700" name="Google Shape;700;p49"/>
          <p:cNvPicPr preferRelativeResize="0"/>
          <p:nvPr/>
        </p:nvPicPr>
        <p:blipFill rotWithShape="1">
          <a:blip r:embed="rId3">
            <a:alphaModFix/>
          </a:blip>
          <a:srcRect/>
          <a:stretch/>
        </p:blipFill>
        <p:spPr>
          <a:xfrm>
            <a:off x="2138364" y="3770314"/>
            <a:ext cx="2454275" cy="2592387"/>
          </a:xfrm>
          <a:prstGeom prst="rect">
            <a:avLst/>
          </a:prstGeom>
          <a:noFill/>
          <a:ln>
            <a:noFill/>
          </a:ln>
        </p:spPr>
      </p:pic>
      <p:cxnSp>
        <p:nvCxnSpPr>
          <p:cNvPr id="701" name="Google Shape;701;p49"/>
          <p:cNvCxnSpPr/>
          <p:nvPr/>
        </p:nvCxnSpPr>
        <p:spPr>
          <a:xfrm>
            <a:off x="2063750" y="5486400"/>
            <a:ext cx="1663700" cy="0"/>
          </a:xfrm>
          <a:prstGeom prst="straightConnector1">
            <a:avLst/>
          </a:prstGeom>
          <a:noFill/>
          <a:ln w="12700" cap="flat" cmpd="sng">
            <a:solidFill>
              <a:schemeClr val="dk1"/>
            </a:solidFill>
            <a:prstDash val="solid"/>
            <a:round/>
            <a:headEnd type="none" w="med" len="med"/>
            <a:tailEnd type="none" w="med" len="med"/>
          </a:ln>
        </p:spPr>
      </p:cxnSp>
      <p:cxnSp>
        <p:nvCxnSpPr>
          <p:cNvPr id="702" name="Google Shape;702;p49"/>
          <p:cNvCxnSpPr/>
          <p:nvPr/>
        </p:nvCxnSpPr>
        <p:spPr>
          <a:xfrm>
            <a:off x="3663950" y="5715000"/>
            <a:ext cx="520700" cy="0"/>
          </a:xfrm>
          <a:prstGeom prst="straightConnector1">
            <a:avLst/>
          </a:prstGeom>
          <a:noFill/>
          <a:ln w="12700" cap="flat" cmpd="sng">
            <a:solidFill>
              <a:schemeClr val="dk1"/>
            </a:solidFill>
            <a:prstDash val="solid"/>
            <a:round/>
            <a:headEnd type="none" w="med" len="med"/>
            <a:tailEnd type="triangle" w="med" len="med"/>
          </a:ln>
        </p:spPr>
      </p:cxnSp>
      <p:sp>
        <p:nvSpPr>
          <p:cNvPr id="703" name="Google Shape;703;p49"/>
          <p:cNvSpPr/>
          <p:nvPr/>
        </p:nvSpPr>
        <p:spPr>
          <a:xfrm>
            <a:off x="4252913" y="54721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a:t>
            </a:r>
            <a:endParaRPr/>
          </a:p>
        </p:txBody>
      </p:sp>
      <p:pic>
        <p:nvPicPr>
          <p:cNvPr id="704" name="Google Shape;704;p49"/>
          <p:cNvPicPr preferRelativeResize="0"/>
          <p:nvPr/>
        </p:nvPicPr>
        <p:blipFill rotWithShape="1">
          <a:blip r:embed="rId4">
            <a:alphaModFix/>
          </a:blip>
          <a:srcRect/>
          <a:stretch/>
        </p:blipFill>
        <p:spPr>
          <a:xfrm>
            <a:off x="3738564" y="3694114"/>
            <a:ext cx="1138237" cy="2173287"/>
          </a:xfrm>
          <a:prstGeom prst="rect">
            <a:avLst/>
          </a:prstGeom>
          <a:noFill/>
          <a:ln>
            <a:noFill/>
          </a:ln>
        </p:spPr>
      </p:pic>
      <p:sp>
        <p:nvSpPr>
          <p:cNvPr id="705" name="Google Shape;705;p49"/>
          <p:cNvSpPr/>
          <p:nvPr/>
        </p:nvSpPr>
        <p:spPr>
          <a:xfrm>
            <a:off x="4176713" y="4405313"/>
            <a:ext cx="336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a:t>
            </a:r>
            <a:endParaRPr/>
          </a:p>
        </p:txBody>
      </p:sp>
      <p:cxnSp>
        <p:nvCxnSpPr>
          <p:cNvPr id="706" name="Google Shape;706;p49"/>
          <p:cNvCxnSpPr/>
          <p:nvPr/>
        </p:nvCxnSpPr>
        <p:spPr>
          <a:xfrm>
            <a:off x="4578350" y="5715000"/>
            <a:ext cx="444500" cy="0"/>
          </a:xfrm>
          <a:prstGeom prst="straightConnector1">
            <a:avLst/>
          </a:prstGeom>
          <a:noFill/>
          <a:ln w="12700" cap="flat" cmpd="sng">
            <a:solidFill>
              <a:schemeClr val="dk1"/>
            </a:solidFill>
            <a:prstDash val="solid"/>
            <a:round/>
            <a:headEnd type="none" w="med" len="med"/>
            <a:tailEnd type="triangle" w="med" len="med"/>
          </a:ln>
        </p:spPr>
      </p:cxnSp>
      <p:sp>
        <p:nvSpPr>
          <p:cNvPr id="707" name="Google Shape;707;p49"/>
          <p:cNvSpPr/>
          <p:nvPr/>
        </p:nvSpPr>
        <p:spPr>
          <a:xfrm>
            <a:off x="5091114" y="5472113"/>
            <a:ext cx="111889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s</a:t>
            </a:r>
            <a:r>
              <a:rPr lang="en-US" sz="2400">
                <a:solidFill>
                  <a:schemeClr val="dk1"/>
                </a:solidFill>
                <a:latin typeface="Times New Roman"/>
                <a:ea typeface="Times New Roman"/>
                <a:cs typeface="Times New Roman"/>
                <a:sym typeface="Times New Roman"/>
              </a:rPr>
              <a:t>=0,</a:t>
            </a:r>
            <a:r>
              <a:rPr lang="en-US" sz="2400" i="1">
                <a:solidFill>
                  <a:schemeClr val="dk1"/>
                </a:solidFill>
                <a:latin typeface="Times New Roman"/>
                <a:ea typeface="Times New Roman"/>
                <a:cs typeface="Times New Roman"/>
                <a:sym typeface="Times New Roman"/>
              </a:rPr>
              <a:t>t</a:t>
            </a:r>
            <a:r>
              <a:rPr lang="en-US" sz="2400">
                <a:solidFill>
                  <a:schemeClr val="dk1"/>
                </a:solidFill>
                <a:latin typeface="Times New Roman"/>
                <a:ea typeface="Times New Roman"/>
                <a:cs typeface="Times New Roman"/>
                <a:sym typeface="Times New Roman"/>
              </a:rPr>
              <a:t>=1</a:t>
            </a:r>
            <a:endParaRPr/>
          </a:p>
        </p:txBody>
      </p:sp>
      <p:cxnSp>
        <p:nvCxnSpPr>
          <p:cNvPr id="708" name="Google Shape;708;p49"/>
          <p:cNvCxnSpPr/>
          <p:nvPr/>
        </p:nvCxnSpPr>
        <p:spPr>
          <a:xfrm>
            <a:off x="2444750" y="3886200"/>
            <a:ext cx="2197100" cy="0"/>
          </a:xfrm>
          <a:prstGeom prst="straightConnector1">
            <a:avLst/>
          </a:prstGeom>
          <a:noFill/>
          <a:ln w="12700" cap="flat" cmpd="sng">
            <a:solidFill>
              <a:schemeClr val="dk1"/>
            </a:solidFill>
            <a:prstDash val="solid"/>
            <a:round/>
            <a:headEnd type="none" w="med" len="med"/>
            <a:tailEnd type="triangle" w="med" len="med"/>
          </a:ln>
        </p:spPr>
      </p:cxnSp>
      <p:sp>
        <p:nvSpPr>
          <p:cNvPr id="709" name="Google Shape;709;p49"/>
          <p:cNvSpPr/>
          <p:nvPr/>
        </p:nvSpPr>
        <p:spPr>
          <a:xfrm>
            <a:off x="4633913" y="3719513"/>
            <a:ext cx="66364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=1</a:t>
            </a:r>
            <a:endParaRPr/>
          </a:p>
        </p:txBody>
      </p:sp>
      <p:cxnSp>
        <p:nvCxnSpPr>
          <p:cNvPr id="710" name="Google Shape;710;p49"/>
          <p:cNvCxnSpPr/>
          <p:nvPr/>
        </p:nvCxnSpPr>
        <p:spPr>
          <a:xfrm rot="10800000" flipH="1">
            <a:off x="2978150" y="5188313"/>
            <a:ext cx="2273300" cy="88900"/>
          </a:xfrm>
          <a:prstGeom prst="straightConnector1">
            <a:avLst/>
          </a:prstGeom>
          <a:noFill/>
          <a:ln w="12700" cap="flat" cmpd="sng">
            <a:solidFill>
              <a:schemeClr val="dk1"/>
            </a:solidFill>
            <a:prstDash val="solid"/>
            <a:round/>
            <a:headEnd type="none" w="med" len="med"/>
            <a:tailEnd type="triangle" w="med" len="med"/>
          </a:ln>
        </p:spPr>
      </p:cxnSp>
      <p:cxnSp>
        <p:nvCxnSpPr>
          <p:cNvPr id="711" name="Google Shape;711;p49"/>
          <p:cNvCxnSpPr/>
          <p:nvPr/>
        </p:nvCxnSpPr>
        <p:spPr>
          <a:xfrm rot="10800000">
            <a:off x="5403850" y="5175250"/>
            <a:ext cx="393700" cy="317500"/>
          </a:xfrm>
          <a:prstGeom prst="straightConnector1">
            <a:avLst/>
          </a:prstGeom>
          <a:noFill/>
          <a:ln w="12700" cap="flat" cmpd="sng">
            <a:solidFill>
              <a:schemeClr val="dk1"/>
            </a:solidFill>
            <a:prstDash val="solid"/>
            <a:round/>
            <a:headEnd type="none" w="med" len="med"/>
            <a:tailEnd type="triangle" w="med" len="med"/>
          </a:ln>
        </p:spPr>
      </p:cxnSp>
      <p:sp>
        <p:nvSpPr>
          <p:cNvPr id="712" name="Google Shape;712;p49"/>
          <p:cNvSpPr/>
          <p:nvPr/>
        </p:nvSpPr>
        <p:spPr>
          <a:xfrm>
            <a:off x="5319713" y="4786313"/>
            <a:ext cx="62998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r</a:t>
            </a:r>
            <a:r>
              <a:rPr lang="en-US" sz="2400">
                <a:solidFill>
                  <a:schemeClr val="dk1"/>
                </a:solidFill>
                <a:latin typeface="Times New Roman"/>
                <a:ea typeface="Times New Roman"/>
                <a:cs typeface="Times New Roman"/>
                <a:sym typeface="Times New Roman"/>
              </a:rPr>
              <a:t>=1</a:t>
            </a:r>
            <a:endParaRPr/>
          </a:p>
        </p:txBody>
      </p:sp>
      <p:cxnSp>
        <p:nvCxnSpPr>
          <p:cNvPr id="713" name="Google Shape;713;p49"/>
          <p:cNvCxnSpPr/>
          <p:nvPr/>
        </p:nvCxnSpPr>
        <p:spPr>
          <a:xfrm>
            <a:off x="5949950" y="4953000"/>
            <a:ext cx="673100" cy="0"/>
          </a:xfrm>
          <a:prstGeom prst="straightConnector1">
            <a:avLst/>
          </a:prstGeom>
          <a:noFill/>
          <a:ln w="12700" cap="flat" cmpd="sng">
            <a:solidFill>
              <a:schemeClr val="dk1"/>
            </a:solidFill>
            <a:prstDash val="solid"/>
            <a:round/>
            <a:headEnd type="none" w="med" len="med"/>
            <a:tailEnd type="triangle" w="med" len="med"/>
          </a:ln>
        </p:spPr>
      </p:cxnSp>
      <p:cxnSp>
        <p:nvCxnSpPr>
          <p:cNvPr id="714" name="Google Shape;714;p49"/>
          <p:cNvCxnSpPr/>
          <p:nvPr/>
        </p:nvCxnSpPr>
        <p:spPr>
          <a:xfrm rot="10800000" flipH="1">
            <a:off x="5416550" y="5099050"/>
            <a:ext cx="1054100" cy="469900"/>
          </a:xfrm>
          <a:prstGeom prst="straightConnector1">
            <a:avLst/>
          </a:prstGeom>
          <a:noFill/>
          <a:ln w="12700" cap="flat" cmpd="sng">
            <a:solidFill>
              <a:schemeClr val="dk1"/>
            </a:solidFill>
            <a:prstDash val="solid"/>
            <a:round/>
            <a:headEnd type="none" w="med" len="med"/>
            <a:tailEnd type="triangle" w="med" len="med"/>
          </a:ln>
        </p:spPr>
      </p:cxnSp>
      <p:pic>
        <p:nvPicPr>
          <p:cNvPr id="715" name="Google Shape;715;p49"/>
          <p:cNvPicPr preferRelativeResize="0"/>
          <p:nvPr/>
        </p:nvPicPr>
        <p:blipFill rotWithShape="1">
          <a:blip r:embed="rId5">
            <a:alphaModFix/>
          </a:blip>
          <a:srcRect/>
          <a:stretch/>
        </p:blipFill>
        <p:spPr>
          <a:xfrm>
            <a:off x="6634163" y="4837114"/>
            <a:ext cx="2247900" cy="484187"/>
          </a:xfrm>
          <a:prstGeom prst="rect">
            <a:avLst/>
          </a:prstGeom>
          <a:noFill/>
          <a:ln>
            <a:noFill/>
          </a:ln>
        </p:spPr>
      </p:pic>
      <p:cxnSp>
        <p:nvCxnSpPr>
          <p:cNvPr id="716" name="Google Shape;716;p49"/>
          <p:cNvCxnSpPr/>
          <p:nvPr/>
        </p:nvCxnSpPr>
        <p:spPr>
          <a:xfrm rot="10800000" flipH="1">
            <a:off x="3740150" y="4337050"/>
            <a:ext cx="4330700" cy="469900"/>
          </a:xfrm>
          <a:prstGeom prst="straightConnector1">
            <a:avLst/>
          </a:prstGeom>
          <a:noFill/>
          <a:ln w="12700" cap="flat" cmpd="sng">
            <a:solidFill>
              <a:schemeClr val="dk1"/>
            </a:solidFill>
            <a:prstDash val="solid"/>
            <a:round/>
            <a:headEnd type="none" w="med" len="med"/>
            <a:tailEnd type="triangle" w="med" len="med"/>
          </a:ln>
        </p:spPr>
      </p:cxnSp>
      <p:cxnSp>
        <p:nvCxnSpPr>
          <p:cNvPr id="717" name="Google Shape;717;p49"/>
          <p:cNvCxnSpPr/>
          <p:nvPr/>
        </p:nvCxnSpPr>
        <p:spPr>
          <a:xfrm rot="10800000" flipH="1">
            <a:off x="7245350" y="4489450"/>
            <a:ext cx="673100" cy="393700"/>
          </a:xfrm>
          <a:prstGeom prst="straightConnector1">
            <a:avLst/>
          </a:prstGeom>
          <a:noFill/>
          <a:ln w="12700" cap="flat" cmpd="sng">
            <a:solidFill>
              <a:schemeClr val="dk1"/>
            </a:solidFill>
            <a:prstDash val="solid"/>
            <a:round/>
            <a:headEnd type="none" w="med" len="med"/>
            <a:tailEnd type="triangle" w="med" len="med"/>
          </a:ln>
        </p:spPr>
      </p:cxnSp>
      <p:sp>
        <p:nvSpPr>
          <p:cNvPr id="718" name="Google Shape;718;p49"/>
          <p:cNvSpPr/>
          <p:nvPr/>
        </p:nvSpPr>
        <p:spPr>
          <a:xfrm>
            <a:off x="8062913" y="4252913"/>
            <a:ext cx="66364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p:nvPr/>
        </p:nvSpPr>
        <p:spPr>
          <a:xfrm>
            <a:off x="1963375" y="23262"/>
            <a:ext cx="7740184" cy="64376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3600" dirty="0">
                <a:solidFill>
                  <a:schemeClr val="dk1"/>
                </a:solidFill>
                <a:latin typeface="Times New Roman"/>
                <a:ea typeface="Times New Roman"/>
                <a:cs typeface="Times New Roman"/>
                <a:sym typeface="Times New Roman"/>
              </a:rPr>
              <a:t> </a:t>
            </a:r>
            <a:r>
              <a:rPr lang="en-US" sz="3600" dirty="0" smtClean="0">
                <a:solidFill>
                  <a:schemeClr val="dk1"/>
                </a:solidFill>
                <a:latin typeface="Times New Roman"/>
                <a:ea typeface="Times New Roman"/>
                <a:cs typeface="Times New Roman"/>
                <a:sym typeface="Times New Roman"/>
              </a:rPr>
              <a:t>     </a:t>
            </a:r>
            <a:r>
              <a:rPr lang="en-US" sz="3600" b="0" i="0" u="none" strike="noStrike" cap="none" dirty="0" smtClean="0">
                <a:solidFill>
                  <a:schemeClr val="dk1"/>
                </a:solidFill>
                <a:latin typeface="Times New Roman"/>
                <a:ea typeface="Times New Roman"/>
                <a:cs typeface="Times New Roman"/>
                <a:sym typeface="Times New Roman"/>
              </a:rPr>
              <a:t>Basic </a:t>
            </a:r>
            <a:r>
              <a:rPr lang="en-US" sz="3600" b="0" i="0" u="none" strike="noStrike" cap="none" dirty="0">
                <a:solidFill>
                  <a:schemeClr val="dk1"/>
                </a:solidFill>
                <a:latin typeface="Times New Roman"/>
                <a:ea typeface="Times New Roman"/>
                <a:cs typeface="Times New Roman"/>
                <a:sym typeface="Times New Roman"/>
              </a:rPr>
              <a:t>connectives and truth tables</a:t>
            </a:r>
            <a:endParaRPr sz="1200" dirty="0"/>
          </a:p>
        </p:txBody>
      </p:sp>
      <p:sp>
        <p:nvSpPr>
          <p:cNvPr id="131" name="Google Shape;131;p5"/>
          <p:cNvSpPr/>
          <p:nvPr/>
        </p:nvSpPr>
        <p:spPr>
          <a:xfrm>
            <a:off x="1436914" y="2602639"/>
            <a:ext cx="8987246" cy="828432"/>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"The number </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a:solidFill>
                  <a:schemeClr val="dk1"/>
                </a:solidFill>
                <a:latin typeface="Times New Roman"/>
                <a:ea typeface="Times New Roman"/>
                <a:cs typeface="Times New Roman"/>
                <a:sym typeface="Times New Roman"/>
              </a:rPr>
              <a:t> is an integer." is not a statement because its </a:t>
            </a:r>
            <a:r>
              <a:rPr lang="en-US" sz="2400" b="1" i="0" u="none" strike="noStrike" cap="none">
                <a:solidFill>
                  <a:schemeClr val="dk1"/>
                </a:solidFill>
                <a:latin typeface="Times New Roman"/>
                <a:ea typeface="Times New Roman"/>
                <a:cs typeface="Times New Roman"/>
                <a:sym typeface="Times New Roman"/>
              </a:rPr>
              <a:t>truth value cannot be determined  </a:t>
            </a:r>
            <a:r>
              <a:rPr lang="en-US" sz="2400" b="0" i="0" u="none" strike="noStrike" cap="none">
                <a:solidFill>
                  <a:schemeClr val="dk1"/>
                </a:solidFill>
                <a:latin typeface="Times New Roman"/>
                <a:ea typeface="Times New Roman"/>
                <a:cs typeface="Times New Roman"/>
                <a:sym typeface="Times New Roman"/>
              </a:rPr>
              <a:t>until a numerical value  is assigned for </a:t>
            </a:r>
            <a:r>
              <a:rPr lang="en-US" sz="2400" b="0" i="1" u="none" strike="noStrike" cap="none">
                <a:solidFill>
                  <a:schemeClr val="dk1"/>
                </a:solidFill>
                <a:latin typeface="Times New Roman"/>
                <a:ea typeface="Times New Roman"/>
                <a:cs typeface="Times New Roman"/>
                <a:sym typeface="Times New Roman"/>
              </a:rPr>
              <a:t>x</a:t>
            </a:r>
            <a:r>
              <a:rPr lang="en-US" sz="2400" b="0" i="0" u="none" strike="noStrike" cap="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50"/>
          <p:cNvSpPr txBox="1"/>
          <p:nvPr/>
        </p:nvSpPr>
        <p:spPr>
          <a:xfrm>
            <a:off x="1162593" y="731520"/>
            <a:ext cx="9431383"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Determine the truth values of the following:</a:t>
            </a:r>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If 3+4 = 12 then 3+2 = 6</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Soln:    Let p: 3+4 = 12</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q: 3+2 = 6</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Here both p and q are false</a:t>
            </a:r>
            <a:endParaRPr/>
          </a:p>
          <a:p>
            <a:pPr marL="457200" marR="0" lvl="0" indent="-457200" algn="l" rtl="0">
              <a:spcBef>
                <a:spcPts val="0"/>
              </a:spcBef>
              <a:spcAft>
                <a:spcPts val="0"/>
              </a:spcAft>
              <a:buNone/>
            </a:pPr>
            <a:r>
              <a:rPr lang="en-US" sz="2400">
                <a:solidFill>
                  <a:schemeClr val="dk1"/>
                </a:solidFill>
                <a:latin typeface="Calibri"/>
                <a:ea typeface="Calibri"/>
                <a:cs typeface="Calibri"/>
                <a:sym typeface="Calibri"/>
              </a:rPr>
              <a:t>∴ p → q is true.</a:t>
            </a:r>
            <a:endParaRPr/>
          </a:p>
          <a:p>
            <a:pPr marL="457200" marR="0" lvl="0" indent="-45720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b) If 3+3=6 then 3+4=9</a:t>
            </a:r>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Ans: false</a:t>
            </a:r>
            <a:endParaRPr/>
          </a:p>
          <a:p>
            <a:pPr marL="457200" marR="0" lvl="0" indent="-45720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c) If Thomas Jefferson was third President of US, then 2+3=5</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Soln: Let p: Thomas Jefferson was third President of US</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q: 2+3=5</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Here q is true.</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when q is true is p → q is independent of p is true.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1"/>
          <p:cNvSpPr txBox="1"/>
          <p:nvPr/>
        </p:nvSpPr>
        <p:spPr>
          <a:xfrm>
            <a:off x="1097279" y="914400"/>
            <a:ext cx="10371909" cy="517064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b="1">
                <a:solidFill>
                  <a:schemeClr val="dk1"/>
                </a:solidFill>
                <a:latin typeface="Times New Roman"/>
                <a:ea typeface="Times New Roman"/>
                <a:cs typeface="Times New Roman"/>
                <a:sym typeface="Times New Roman"/>
              </a:rPr>
              <a:t>Determine all truth value assignments if any for primitive statements p, q, r, s, t which make compound statement false.</a:t>
            </a:r>
            <a:endParaRPr/>
          </a:p>
          <a:p>
            <a:pPr marL="457200" marR="0" lvl="0" indent="-457200" algn="just"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[(p ^ q) ^ r]  → (s v t)</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Soln: For implication p → q to be false p=1, q=0</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 s v t =0 ⇒ s=0 and t=0</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And [(p ^ q) ^ r] =1  ⇒ (p ^ q) =1 and r=1 ⇒ p=1 q=1</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 p=1,q=1,r=1,s=0,t=0 makes the statement false</a:t>
            </a:r>
            <a:endParaRPr/>
          </a:p>
          <a:p>
            <a:pPr marL="457200" marR="0" lvl="0" indent="-45720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b) [p ^ (q ^ r )] → (s </a:t>
            </a:r>
            <a:r>
              <a:rPr lang="en-US" sz="2200" u="sng">
                <a:solidFill>
                  <a:schemeClr val="dk1"/>
                </a:solidFill>
                <a:latin typeface="Times New Roman"/>
                <a:ea typeface="Times New Roman"/>
                <a:cs typeface="Times New Roman"/>
                <a:sym typeface="Times New Roman"/>
              </a:rPr>
              <a:t>v</a:t>
            </a:r>
            <a:r>
              <a:rPr lang="en-US" sz="2200">
                <a:solidFill>
                  <a:schemeClr val="dk1"/>
                </a:solidFill>
                <a:latin typeface="Times New Roman"/>
                <a:ea typeface="Times New Roman"/>
                <a:cs typeface="Times New Roman"/>
                <a:sym typeface="Times New Roman"/>
              </a:rPr>
              <a:t> t)</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Ans: p=1,q=1,r=1,s=1,t=1</a:t>
            </a:r>
            <a:endParaRPr/>
          </a:p>
          <a:p>
            <a:pPr marL="457200" marR="0" lvl="0" indent="-45720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c) If q=1 determine p, r, s which make </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(q → [(¬p v r) ^ ¬s] ^ [¬s → (¬r ^ q)] is 1</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Ans: p=0,r=0,s=0</a:t>
            </a:r>
            <a:endParaRPr/>
          </a:p>
          <a:p>
            <a:pPr marL="457200" marR="0" lvl="0" indent="-457200" algn="just"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2"/>
          <p:cNvSpPr txBox="1"/>
          <p:nvPr/>
        </p:nvSpPr>
        <p:spPr>
          <a:xfrm>
            <a:off x="849878" y="836023"/>
            <a:ext cx="10907486" cy="48320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b="1">
                <a:solidFill>
                  <a:schemeClr val="dk1"/>
                </a:solidFill>
                <a:latin typeface="Times New Roman"/>
                <a:ea typeface="Times New Roman"/>
                <a:cs typeface="Times New Roman"/>
                <a:sym typeface="Times New Roman"/>
              </a:rPr>
              <a:t>In the following program segment i, j, m, n are integer variables. The values of m and n are supplied by user earlier in execution of program.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for i=1 to m do</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for j=1 to n do</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if i ≠ j then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print i+j</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How many times the print statement is executed if</a:t>
            </a:r>
            <a:endParaRPr/>
          </a:p>
          <a:p>
            <a:pPr marL="342900" marR="0" lvl="0" indent="-3429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m=10,n=10</a:t>
            </a:r>
            <a:endParaRPr/>
          </a:p>
          <a:p>
            <a:pPr marL="342900" marR="0" lvl="0" indent="-3429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m=20, n=20</a:t>
            </a:r>
            <a:endParaRPr/>
          </a:p>
          <a:p>
            <a:pPr marL="342900" marR="0" lvl="0" indent="-3429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m=10, n=20</a:t>
            </a:r>
            <a:endParaRPr/>
          </a:p>
          <a:p>
            <a:pPr marL="342900" marR="0" lvl="0" indent="-3429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 m=20, n=10</a:t>
            </a:r>
            <a:endParaRPr/>
          </a:p>
          <a:p>
            <a:pPr marL="342900" marR="0" lvl="0" indent="-342900" algn="l" rtl="0">
              <a:spcBef>
                <a:spcPts val="0"/>
              </a:spcBef>
              <a:spcAft>
                <a:spcPts val="0"/>
              </a:spcAft>
              <a:buNone/>
            </a:pPr>
            <a:r>
              <a:rPr lang="en-US" sz="2200">
                <a:solidFill>
                  <a:schemeClr val="dk1"/>
                </a:solidFill>
                <a:latin typeface="Times New Roman"/>
                <a:ea typeface="Times New Roman"/>
                <a:cs typeface="Times New Roman"/>
                <a:sym typeface="Times New Roman"/>
              </a:rPr>
              <a:t>Soln:  # times print statement is executed is  (n-1)m=(m-1)n when m=n</a:t>
            </a:r>
            <a:endParaRPr/>
          </a:p>
          <a:p>
            <a:pPr marL="342900" marR="0" lvl="0" indent="-342900" algn="l" rtl="0">
              <a:spcBef>
                <a:spcPts val="0"/>
              </a:spcBef>
              <a:spcAft>
                <a:spcPts val="0"/>
              </a:spcAft>
              <a:buNone/>
            </a:pPr>
            <a:r>
              <a:rPr lang="en-US" sz="2200">
                <a:solidFill>
                  <a:schemeClr val="dk1"/>
                </a:solidFill>
                <a:latin typeface="Times New Roman"/>
                <a:ea typeface="Times New Roman"/>
                <a:cs typeface="Times New Roman"/>
                <a:sym typeface="Times New Roman"/>
              </a:rPr>
              <a:t>                                                                        m(n-1) when m&lt;n</a:t>
            </a:r>
            <a:endParaRPr/>
          </a:p>
          <a:p>
            <a:pPr marL="342900" marR="0" lvl="0" indent="-342900" algn="l" rtl="0">
              <a:spcBef>
                <a:spcPts val="0"/>
              </a:spcBef>
              <a:spcAft>
                <a:spcPts val="0"/>
              </a:spcAft>
              <a:buNone/>
            </a:pPr>
            <a:r>
              <a:rPr lang="en-US" sz="2200">
                <a:solidFill>
                  <a:schemeClr val="dk1"/>
                </a:solidFill>
                <a:latin typeface="Times New Roman"/>
                <a:ea typeface="Times New Roman"/>
                <a:cs typeface="Times New Roman"/>
                <a:sym typeface="Times New Roman"/>
              </a:rPr>
              <a:t>                                                                        n(m-1)when m&gt;n</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pic>
        <p:nvPicPr>
          <p:cNvPr id="738" name="Google Shape;738;p53"/>
          <p:cNvPicPr preferRelativeResize="0"/>
          <p:nvPr/>
        </p:nvPicPr>
        <p:blipFill rotWithShape="1">
          <a:blip r:embed="rId3">
            <a:alphaModFix/>
          </a:blip>
          <a:srcRect/>
          <a:stretch/>
        </p:blipFill>
        <p:spPr>
          <a:xfrm>
            <a:off x="1268967" y="862129"/>
            <a:ext cx="9070421" cy="1313226"/>
          </a:xfrm>
          <a:prstGeom prst="rect">
            <a:avLst/>
          </a:prstGeom>
          <a:noFill/>
          <a:ln>
            <a:noFill/>
          </a:ln>
        </p:spPr>
      </p:pic>
      <p:sp>
        <p:nvSpPr>
          <p:cNvPr id="739" name="Google Shape;739;p53"/>
          <p:cNvSpPr txBox="1"/>
          <p:nvPr/>
        </p:nvSpPr>
        <p:spPr>
          <a:xfrm>
            <a:off x="1384663" y="2246812"/>
            <a:ext cx="8007531"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Write the circuit diagram for the following:</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a) (p v q v r ) ^ (p v t v ¬q) ^ (p v ¬ t v r)</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b) [p ^ (¬r v q v ¬ q)] V [(r v t v ¬ r) v ¬q]</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c) [p v (p ^ q) v ( p ^ q ^ ¬r)] ^ [(p ^ r ^ t) v t]</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4"/>
          <p:cNvSpPr txBox="1"/>
          <p:nvPr/>
        </p:nvSpPr>
        <p:spPr>
          <a:xfrm>
            <a:off x="1136469" y="718457"/>
            <a:ext cx="8934994"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Rule of Conjunctive Simplification : </a:t>
            </a:r>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p^q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 p</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q</a:t>
            </a:r>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Rule of Disjunctive Amplification: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v q    </a:t>
            </a:r>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Rule of conditional proof:</a:t>
            </a:r>
            <a:r>
              <a:rPr lang="en-US" sz="22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 q</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→(q → r)</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r</a:t>
            </a:r>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Rule for proof by cases: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 r</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q  → r</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v q) → 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5"/>
          <p:cNvSpPr/>
          <p:nvPr/>
        </p:nvSpPr>
        <p:spPr>
          <a:xfrm>
            <a:off x="1045029" y="496389"/>
            <a:ext cx="8098971"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 Rule of Constructive Dilemma</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 → q</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r →  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 v 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q v s</a:t>
            </a:r>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Rule of Distructive Dilemma</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 → q</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r →  s</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¬q v¬ s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 v¬ r  </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NOTE: </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  -   NAND operator   </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a ↑ b ⇔ ¬(a ^ b) ⇔ ¬a v ¬b </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 - NOR operator    </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a ↓ b ⇔ ¬(a v b) ⇔ ¬a ^ ¬b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The </a:t>
            </a:r>
            <a:r>
              <a:rPr lang="en-US"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Use of Quantifiers</a:t>
            </a:r>
            <a:endParaRPr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755" name="Google Shape;755;p56"/>
          <p:cNvSpPr/>
          <p:nvPr/>
        </p:nvSpPr>
        <p:spPr>
          <a:xfrm>
            <a:off x="2030051" y="1836278"/>
            <a:ext cx="7922041" cy="205953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Def. 2.5 A declarative sentence is an </a:t>
            </a:r>
            <a:r>
              <a:rPr lang="en-US" sz="3200" b="1" i="1">
                <a:solidFill>
                  <a:schemeClr val="dk1"/>
                </a:solidFill>
                <a:latin typeface="Times New Roman"/>
                <a:ea typeface="Times New Roman"/>
                <a:cs typeface="Times New Roman"/>
                <a:sym typeface="Times New Roman"/>
              </a:rPr>
              <a:t>open statement </a:t>
            </a:r>
            <a:r>
              <a:rPr lang="en-US" sz="2400">
                <a:solidFill>
                  <a:schemeClr val="dk1"/>
                </a:solidFill>
                <a:latin typeface="Times New Roman"/>
                <a:ea typeface="Times New Roman"/>
                <a:cs typeface="Times New Roman"/>
                <a:sym typeface="Times New Roman"/>
              </a:rPr>
              <a:t>if</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it contains one or more </a:t>
            </a:r>
            <a:r>
              <a:rPr lang="en-US" sz="2400" b="1">
                <a:solidFill>
                  <a:schemeClr val="dk1"/>
                </a:solidFill>
                <a:latin typeface="Times New Roman"/>
                <a:ea typeface="Times New Roman"/>
                <a:cs typeface="Times New Roman"/>
                <a:sym typeface="Times New Roman"/>
              </a:rPr>
              <a:t>variables</a:t>
            </a:r>
            <a:r>
              <a:rPr lang="en-US" sz="2400">
                <a:solidFill>
                  <a:schemeClr val="dk1"/>
                </a:solidFill>
                <a:latin typeface="Times New Roman"/>
                <a:ea typeface="Times New Roman"/>
                <a:cs typeface="Times New Roman"/>
                <a:sym typeface="Times New Roman"/>
              </a:rPr>
              <a:t>, and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(2) it is not a statement, but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(3) it becomes a statement when the variables in it are replaced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by certain </a:t>
            </a:r>
            <a:r>
              <a:rPr lang="en-US" sz="2400" b="1">
                <a:solidFill>
                  <a:schemeClr val="dk1"/>
                </a:solidFill>
                <a:latin typeface="Times New Roman"/>
                <a:ea typeface="Times New Roman"/>
                <a:cs typeface="Times New Roman"/>
                <a:sym typeface="Times New Roman"/>
              </a:rPr>
              <a:t>allowable choices</a:t>
            </a:r>
            <a:r>
              <a:rPr lang="en-US" sz="2400">
                <a:solidFill>
                  <a:schemeClr val="dk1"/>
                </a:solidFill>
                <a:latin typeface="Times New Roman"/>
                <a:ea typeface="Times New Roman"/>
                <a:cs typeface="Times New Roman"/>
                <a:sym typeface="Times New Roman"/>
              </a:rPr>
              <a:t>.</a:t>
            </a:r>
            <a:endParaRPr/>
          </a:p>
        </p:txBody>
      </p:sp>
      <p:sp>
        <p:nvSpPr>
          <p:cNvPr id="756" name="Google Shape;756;p56"/>
          <p:cNvSpPr/>
          <p:nvPr/>
        </p:nvSpPr>
        <p:spPr>
          <a:xfrm>
            <a:off x="1711234" y="4427078"/>
            <a:ext cx="9422497" cy="193642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Examples: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One variable open statement-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p(x) :  The number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+2 is an even integer.</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Two variables open statement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q(x, y) :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&lt;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a:t>
            </a:r>
            <a:endParaRPr/>
          </a:p>
        </p:txBody>
      </p:sp>
      <p:sp>
        <p:nvSpPr>
          <p:cNvPr id="757" name="Google Shape;757;p56"/>
          <p:cNvSpPr/>
          <p:nvPr/>
        </p:nvSpPr>
        <p:spPr>
          <a:xfrm>
            <a:off x="6919914" y="3817478"/>
            <a:ext cx="442108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Universe of disclosure for open st.</a:t>
            </a:r>
            <a:endParaRPr sz="2400">
              <a:solidFill>
                <a:schemeClr val="dk1"/>
              </a:solidFill>
              <a:latin typeface="Times New Roman"/>
              <a:ea typeface="Times New Roman"/>
              <a:cs typeface="Times New Roman"/>
              <a:sym typeface="Times New Roman"/>
            </a:endParaRPr>
          </a:p>
        </p:txBody>
      </p:sp>
      <p:cxnSp>
        <p:nvCxnSpPr>
          <p:cNvPr id="758" name="Google Shape;758;p56"/>
          <p:cNvCxnSpPr/>
          <p:nvPr/>
        </p:nvCxnSpPr>
        <p:spPr>
          <a:xfrm>
            <a:off x="4883150" y="3761915"/>
            <a:ext cx="1968500" cy="292100"/>
          </a:xfrm>
          <a:prstGeom prst="straightConnector1">
            <a:avLst/>
          </a:prstGeom>
          <a:noFill/>
          <a:ln w="12700" cap="flat" cmpd="sng">
            <a:solidFill>
              <a:schemeClr val="dk1"/>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4" name="Google Shape;764;p57"/>
          <p:cNvSpPr/>
          <p:nvPr/>
        </p:nvSpPr>
        <p:spPr>
          <a:xfrm>
            <a:off x="2424113" y="2500313"/>
            <a:ext cx="139461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notations:</a:t>
            </a:r>
            <a:endParaRPr/>
          </a:p>
        </p:txBody>
      </p:sp>
      <p:sp>
        <p:nvSpPr>
          <p:cNvPr id="765" name="Google Shape;765;p57"/>
          <p:cNvSpPr/>
          <p:nvPr/>
        </p:nvSpPr>
        <p:spPr>
          <a:xfrm>
            <a:off x="4176713" y="2500313"/>
            <a:ext cx="516474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The number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+2 is an even integer.</a:t>
            </a:r>
            <a:endParaRPr/>
          </a:p>
        </p:txBody>
      </p:sp>
      <p:sp>
        <p:nvSpPr>
          <p:cNvPr id="766" name="Google Shape;766;p57"/>
          <p:cNvSpPr/>
          <p:nvPr/>
        </p:nvSpPr>
        <p:spPr>
          <a:xfrm>
            <a:off x="2424114" y="3186113"/>
            <a:ext cx="724159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The numbers </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+2,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and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+2</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are even integers.</a:t>
            </a:r>
            <a:endParaRPr/>
          </a:p>
        </p:txBody>
      </p:sp>
      <p:sp>
        <p:nvSpPr>
          <p:cNvPr id="767" name="Google Shape;767;p57"/>
          <p:cNvSpPr/>
          <p:nvPr/>
        </p:nvSpPr>
        <p:spPr>
          <a:xfrm>
            <a:off x="2728913" y="3871913"/>
            <a:ext cx="192963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(5): FALSE, </a:t>
            </a:r>
            <a:endParaRPr/>
          </a:p>
        </p:txBody>
      </p:sp>
      <p:pic>
        <p:nvPicPr>
          <p:cNvPr id="768" name="Google Shape;768;p57"/>
          <p:cNvPicPr preferRelativeResize="0"/>
          <p:nvPr/>
        </p:nvPicPr>
        <p:blipFill rotWithShape="1">
          <a:blip r:embed="rId3">
            <a:alphaModFix/>
          </a:blip>
          <a:srcRect/>
          <a:stretch/>
        </p:blipFill>
        <p:spPr>
          <a:xfrm>
            <a:off x="4729164" y="3922714"/>
            <a:ext cx="1266825" cy="484187"/>
          </a:xfrm>
          <a:prstGeom prst="rect">
            <a:avLst/>
          </a:prstGeom>
          <a:noFill/>
          <a:ln>
            <a:noFill/>
          </a:ln>
        </p:spPr>
      </p:pic>
      <p:sp>
        <p:nvSpPr>
          <p:cNvPr id="769" name="Google Shape;769;p57"/>
          <p:cNvSpPr/>
          <p:nvPr/>
        </p:nvSpPr>
        <p:spPr>
          <a:xfrm>
            <a:off x="5472113" y="3871913"/>
            <a:ext cx="307622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TRUE,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(4,2): TRUE</a:t>
            </a:r>
            <a:endParaRPr/>
          </a:p>
        </p:txBody>
      </p:sp>
      <p:sp>
        <p:nvSpPr>
          <p:cNvPr id="770" name="Google Shape;770;p57"/>
          <p:cNvSpPr/>
          <p:nvPr/>
        </p:nvSpPr>
        <p:spPr>
          <a:xfrm>
            <a:off x="2728913" y="4405313"/>
            <a:ext cx="180902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(6): TRUE, </a:t>
            </a:r>
            <a:endParaRPr/>
          </a:p>
        </p:txBody>
      </p:sp>
      <p:pic>
        <p:nvPicPr>
          <p:cNvPr id="771" name="Google Shape;771;p57"/>
          <p:cNvPicPr preferRelativeResize="0"/>
          <p:nvPr/>
        </p:nvPicPr>
        <p:blipFill rotWithShape="1">
          <a:blip r:embed="rId4">
            <a:alphaModFix/>
          </a:blip>
          <a:srcRect/>
          <a:stretch/>
        </p:blipFill>
        <p:spPr>
          <a:xfrm>
            <a:off x="4725988" y="4451350"/>
            <a:ext cx="1619250" cy="482600"/>
          </a:xfrm>
          <a:prstGeom prst="rect">
            <a:avLst/>
          </a:prstGeom>
          <a:noFill/>
          <a:ln>
            <a:noFill/>
          </a:ln>
        </p:spPr>
      </p:pic>
      <p:sp>
        <p:nvSpPr>
          <p:cNvPr id="772" name="Google Shape;772;p57"/>
          <p:cNvSpPr/>
          <p:nvPr/>
        </p:nvSpPr>
        <p:spPr>
          <a:xfrm>
            <a:off x="5410200" y="4419600"/>
            <a:ext cx="331744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FALSE,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(3,4): FALSE</a:t>
            </a:r>
            <a:endParaRPr/>
          </a:p>
        </p:txBody>
      </p:sp>
      <p:sp>
        <p:nvSpPr>
          <p:cNvPr id="773" name="Google Shape;773;p57"/>
          <p:cNvSpPr/>
          <p:nvPr/>
        </p:nvSpPr>
        <p:spPr>
          <a:xfrm>
            <a:off x="2438401" y="5334000"/>
            <a:ext cx="3855224"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some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is true.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some </a:t>
            </a:r>
            <a:r>
              <a:rPr lang="en-US" sz="2400" i="1">
                <a:solidFill>
                  <a:schemeClr val="dk1"/>
                </a:solidFill>
                <a:latin typeface="Times New Roman"/>
                <a:ea typeface="Times New Roman"/>
                <a:cs typeface="Times New Roman"/>
                <a:sym typeface="Times New Roman"/>
              </a:rPr>
              <a:t>x &amp; y</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is true.</a:t>
            </a:r>
            <a:endParaRPr/>
          </a:p>
        </p:txBody>
      </p:sp>
      <p:sp>
        <p:nvSpPr>
          <p:cNvPr id="774" name="Google Shape;774;p57"/>
          <p:cNvSpPr/>
          <p:nvPr/>
        </p:nvSpPr>
        <p:spPr>
          <a:xfrm>
            <a:off x="6048103" y="5334000"/>
            <a:ext cx="4424211"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some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is true.</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For some </a:t>
            </a:r>
            <a:r>
              <a:rPr lang="en-US" sz="2400" i="1">
                <a:solidFill>
                  <a:schemeClr val="dk1"/>
                </a:solidFill>
                <a:latin typeface="Times New Roman"/>
                <a:ea typeface="Times New Roman"/>
                <a:cs typeface="Times New Roman"/>
                <a:sym typeface="Times New Roman"/>
              </a:rPr>
              <a:t>x &amp;y</a:t>
            </a:r>
            <a:r>
              <a:rPr lang="en-US" sz="2400">
                <a:solidFill>
                  <a:schemeClr val="dk1"/>
                </a:solidFill>
                <a:latin typeface="Times New Roman"/>
                <a:ea typeface="Times New Roman"/>
                <a:cs typeface="Times New Roman"/>
                <a:sym typeface="Times New Roman"/>
              </a:rPr>
              <a:t>,                 is true.</a:t>
            </a:r>
            <a:endParaRPr/>
          </a:p>
        </p:txBody>
      </p:sp>
      <p:pic>
        <p:nvPicPr>
          <p:cNvPr id="775" name="Google Shape;775;p57"/>
          <p:cNvPicPr preferRelativeResize="0"/>
          <p:nvPr/>
        </p:nvPicPr>
        <p:blipFill rotWithShape="1">
          <a:blip r:embed="rId5">
            <a:alphaModFix/>
          </a:blip>
          <a:srcRect/>
          <a:stretch/>
        </p:blipFill>
        <p:spPr>
          <a:xfrm>
            <a:off x="7848601" y="5410200"/>
            <a:ext cx="1266825" cy="484188"/>
          </a:xfrm>
          <a:prstGeom prst="rect">
            <a:avLst/>
          </a:prstGeom>
          <a:noFill/>
          <a:ln>
            <a:noFill/>
          </a:ln>
        </p:spPr>
      </p:pic>
      <p:pic>
        <p:nvPicPr>
          <p:cNvPr id="776" name="Google Shape;776;p57"/>
          <p:cNvPicPr preferRelativeResize="0"/>
          <p:nvPr/>
        </p:nvPicPr>
        <p:blipFill rotWithShape="1">
          <a:blip r:embed="rId6">
            <a:alphaModFix/>
          </a:blip>
          <a:srcRect/>
          <a:stretch/>
        </p:blipFill>
        <p:spPr>
          <a:xfrm>
            <a:off x="8111840" y="5791200"/>
            <a:ext cx="1830388" cy="484188"/>
          </a:xfrm>
          <a:prstGeom prst="rect">
            <a:avLst/>
          </a:prstGeom>
          <a:noFill/>
          <a:ln>
            <a:noFill/>
          </a:ln>
        </p:spPr>
      </p:pic>
      <p:sp>
        <p:nvSpPr>
          <p:cNvPr id="777" name="Google Shape;777;p57"/>
          <p:cNvSpPr txBox="1"/>
          <p:nvPr/>
        </p:nvSpPr>
        <p:spPr>
          <a:xfrm>
            <a:off x="2438400" y="4953000"/>
            <a:ext cx="15621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Therefore,</a:t>
            </a:r>
            <a:endParaRPr/>
          </a:p>
        </p:txBody>
      </p:sp>
      <p:sp>
        <p:nvSpPr>
          <p:cNvPr id="17"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latin typeface="Times New Roman"/>
                <a:ea typeface="Times New Roman"/>
                <a:cs typeface="Times New Roman"/>
                <a:sym typeface="Times New Roman"/>
              </a:rPr>
              <a:t>The </a:t>
            </a:r>
            <a:r>
              <a:rPr lang="en-US" sz="4400" b="1" dirty="0">
                <a:solidFill>
                  <a:schemeClr val="tx1"/>
                </a:solidFill>
                <a:latin typeface="Times New Roman"/>
                <a:ea typeface="Times New Roman"/>
                <a:cs typeface="Times New Roman"/>
                <a:sym typeface="Times New Roman"/>
              </a:rPr>
              <a:t>Use of Quantifiers</a:t>
            </a:r>
            <a:endParaRPr sz="44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3" name="Google Shape;783;p58"/>
          <p:cNvSpPr/>
          <p:nvPr/>
        </p:nvSpPr>
        <p:spPr>
          <a:xfrm>
            <a:off x="1227909" y="2534194"/>
            <a:ext cx="10358035"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rgbClr val="FF0000"/>
                </a:solidFill>
                <a:latin typeface="Times New Roman"/>
                <a:ea typeface="Times New Roman"/>
                <a:cs typeface="Times New Roman"/>
                <a:sym typeface="Times New Roman"/>
              </a:rPr>
              <a:t>Existential quantifier</a:t>
            </a:r>
            <a:r>
              <a:rPr lang="en-US" sz="2400">
                <a:solidFill>
                  <a:srgbClr val="FF0000"/>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For some </a:t>
            </a:r>
            <a:r>
              <a:rPr lang="en-US" sz="2400" i="1">
                <a:solidFill>
                  <a:schemeClr val="dk1"/>
                </a:solidFill>
                <a:latin typeface="Times New Roman"/>
                <a:ea typeface="Times New Roman"/>
                <a:cs typeface="Times New Roman"/>
                <a:sym typeface="Times New Roman"/>
              </a:rPr>
              <a:t>x or for atleast one x or there exists an x. </a:t>
            </a:r>
            <a:r>
              <a:rPr lang="en-US" sz="2400" i="1">
                <a:solidFill>
                  <a:srgbClr val="FF0000"/>
                </a:solidFill>
                <a:latin typeface="Times New Roman"/>
                <a:ea typeface="Times New Roman"/>
                <a:cs typeface="Times New Roman"/>
                <a:sym typeface="Times New Roman"/>
              </a:rPr>
              <a:t>Universal quantifier</a:t>
            </a:r>
            <a:r>
              <a:rPr lang="en-US" sz="2400">
                <a:solidFill>
                  <a:srgbClr val="FF0000"/>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For all </a:t>
            </a:r>
            <a:r>
              <a:rPr lang="en-US" sz="2400" i="1">
                <a:solidFill>
                  <a:schemeClr val="dk1"/>
                </a:solidFill>
                <a:latin typeface="Times New Roman"/>
                <a:ea typeface="Times New Roman"/>
                <a:cs typeface="Times New Roman"/>
                <a:sym typeface="Times New Roman"/>
              </a:rPr>
              <a:t>x or for any x or for each x or for every x. </a:t>
            </a:r>
            <a:endParaRPr sz="2400" i="1">
              <a:solidFill>
                <a:schemeClr val="dk1"/>
              </a:solidFill>
              <a:latin typeface="Times New Roman"/>
              <a:ea typeface="Times New Roman"/>
              <a:cs typeface="Times New Roman"/>
              <a:sym typeface="Times New Roman"/>
            </a:endParaRPr>
          </a:p>
        </p:txBody>
      </p:sp>
      <p:pic>
        <p:nvPicPr>
          <p:cNvPr id="784" name="Google Shape;784;p58"/>
          <p:cNvPicPr preferRelativeResize="0"/>
          <p:nvPr/>
        </p:nvPicPr>
        <p:blipFill rotWithShape="1">
          <a:blip r:embed="rId3">
            <a:alphaModFix/>
          </a:blip>
          <a:srcRect/>
          <a:stretch/>
        </p:blipFill>
        <p:spPr>
          <a:xfrm>
            <a:off x="10371909" y="2651761"/>
            <a:ext cx="743260" cy="483325"/>
          </a:xfrm>
          <a:prstGeom prst="rect">
            <a:avLst/>
          </a:prstGeom>
          <a:noFill/>
          <a:ln>
            <a:noFill/>
          </a:ln>
        </p:spPr>
      </p:pic>
      <p:sp>
        <p:nvSpPr>
          <p:cNvPr id="785" name="Google Shape;785;p58"/>
          <p:cNvSpPr/>
          <p:nvPr/>
        </p:nvSpPr>
        <p:spPr>
          <a:xfrm>
            <a:off x="1607668" y="3747817"/>
            <a:ext cx="8975856"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x </a:t>
            </a:r>
            <a:r>
              <a:rPr lang="en-US" sz="2400">
                <a:solidFill>
                  <a:schemeClr val="dk1"/>
                </a:solidFill>
                <a:latin typeface="Times New Roman"/>
                <a:ea typeface="Times New Roman"/>
                <a:cs typeface="Times New Roman"/>
                <a:sym typeface="Times New Roman"/>
              </a:rPr>
              <a:t>in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free</a:t>
            </a:r>
            <a:r>
              <a:rPr lang="en-US" sz="2400">
                <a:solidFill>
                  <a:schemeClr val="dk1"/>
                </a:solidFill>
                <a:latin typeface="Times New Roman"/>
                <a:ea typeface="Times New Roman"/>
                <a:cs typeface="Times New Roman"/>
                <a:sym typeface="Times New Roman"/>
              </a:rPr>
              <a:t> variable. That is as x varies, truth value of p(x) may vary </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in              : </a:t>
            </a:r>
            <a:r>
              <a:rPr lang="en-US" sz="2400" i="1">
                <a:solidFill>
                  <a:schemeClr val="dk1"/>
                </a:solidFill>
                <a:latin typeface="Times New Roman"/>
                <a:ea typeface="Times New Roman"/>
                <a:cs typeface="Times New Roman"/>
                <a:sym typeface="Times New Roman"/>
              </a:rPr>
              <a:t>bound</a:t>
            </a:r>
            <a:r>
              <a:rPr lang="en-US" sz="2400">
                <a:solidFill>
                  <a:schemeClr val="dk1"/>
                </a:solidFill>
                <a:latin typeface="Times New Roman"/>
                <a:ea typeface="Times New Roman"/>
                <a:cs typeface="Times New Roman"/>
                <a:sym typeface="Times New Roman"/>
              </a:rPr>
              <a:t> variable</a:t>
            </a:r>
            <a:endParaRPr/>
          </a:p>
        </p:txBody>
      </p:sp>
      <p:pic>
        <p:nvPicPr>
          <p:cNvPr id="786" name="Google Shape;786;p58"/>
          <p:cNvPicPr preferRelativeResize="0"/>
          <p:nvPr/>
        </p:nvPicPr>
        <p:blipFill rotWithShape="1">
          <a:blip r:embed="rId4">
            <a:alphaModFix/>
          </a:blip>
          <a:srcRect/>
          <a:stretch/>
        </p:blipFill>
        <p:spPr>
          <a:xfrm>
            <a:off x="2854325" y="4322763"/>
            <a:ext cx="544513" cy="198437"/>
          </a:xfrm>
          <a:prstGeom prst="rect">
            <a:avLst/>
          </a:prstGeom>
          <a:noFill/>
          <a:ln>
            <a:noFill/>
          </a:ln>
        </p:spPr>
      </p:pic>
      <p:cxnSp>
        <p:nvCxnSpPr>
          <p:cNvPr id="787" name="Google Shape;787;p58"/>
          <p:cNvCxnSpPr/>
          <p:nvPr/>
        </p:nvCxnSpPr>
        <p:spPr>
          <a:xfrm>
            <a:off x="5362105" y="4371704"/>
            <a:ext cx="596900" cy="0"/>
          </a:xfrm>
          <a:prstGeom prst="straightConnector1">
            <a:avLst/>
          </a:prstGeom>
          <a:noFill/>
          <a:ln w="12700" cap="flat" cmpd="sng">
            <a:solidFill>
              <a:schemeClr val="dk1"/>
            </a:solidFill>
            <a:prstDash val="solid"/>
            <a:round/>
            <a:headEnd type="none" w="med" len="med"/>
            <a:tailEnd type="triangle" w="med" len="med"/>
          </a:ln>
        </p:spPr>
      </p:cxnSp>
      <p:pic>
        <p:nvPicPr>
          <p:cNvPr id="788" name="Google Shape;788;p58"/>
          <p:cNvPicPr preferRelativeResize="0"/>
          <p:nvPr/>
        </p:nvPicPr>
        <p:blipFill rotWithShape="1">
          <a:blip r:embed="rId5">
            <a:alphaModFix/>
          </a:blip>
          <a:srcRect/>
          <a:stretch/>
        </p:blipFill>
        <p:spPr>
          <a:xfrm>
            <a:off x="6198719" y="4179618"/>
            <a:ext cx="1781175" cy="484187"/>
          </a:xfrm>
          <a:prstGeom prst="rect">
            <a:avLst/>
          </a:prstGeom>
          <a:noFill/>
          <a:ln>
            <a:noFill/>
          </a:ln>
        </p:spPr>
      </p:pic>
      <p:sp>
        <p:nvSpPr>
          <p:cNvPr id="789" name="Google Shape;789;p58"/>
          <p:cNvSpPr/>
          <p:nvPr/>
        </p:nvSpPr>
        <p:spPr>
          <a:xfrm>
            <a:off x="7260756" y="4066904"/>
            <a:ext cx="2786020"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either true or false.</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790" name="Google Shape;790;p58"/>
          <p:cNvSpPr txBox="1"/>
          <p:nvPr/>
        </p:nvSpPr>
        <p:spPr>
          <a:xfrm>
            <a:off x="2155371" y="1384663"/>
            <a:ext cx="761564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chemeClr val="dk1"/>
                </a:solidFill>
                <a:latin typeface="Times New Roman"/>
                <a:ea typeface="Times New Roman"/>
                <a:cs typeface="Times New Roman"/>
                <a:sym typeface="Times New Roman"/>
              </a:rPr>
              <a:t>Types of Quantifiers</a:t>
            </a:r>
            <a:endParaRPr sz="2800" b="1" u="sng">
              <a:solidFill>
                <a:schemeClr val="dk1"/>
              </a:solidFill>
              <a:latin typeface="Times New Roman"/>
              <a:ea typeface="Times New Roman"/>
              <a:cs typeface="Times New Roman"/>
              <a:sym typeface="Times New Roman"/>
            </a:endParaRPr>
          </a:p>
        </p:txBody>
      </p:sp>
      <p:pic>
        <p:nvPicPr>
          <p:cNvPr id="791" name="Google Shape;791;p58"/>
          <p:cNvPicPr preferRelativeResize="0"/>
          <p:nvPr/>
        </p:nvPicPr>
        <p:blipFill rotWithShape="1">
          <a:blip r:embed="rId6">
            <a:alphaModFix/>
          </a:blip>
          <a:srcRect/>
          <a:stretch/>
        </p:blipFill>
        <p:spPr>
          <a:xfrm>
            <a:off x="10259603" y="3017521"/>
            <a:ext cx="438877" cy="378822"/>
          </a:xfrm>
          <a:prstGeom prst="rect">
            <a:avLst/>
          </a:prstGeom>
          <a:noFill/>
          <a:ln>
            <a:noFill/>
          </a:ln>
        </p:spPr>
      </p:pic>
      <p:sp>
        <p:nvSpPr>
          <p:cNvPr id="12"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latin typeface="Times New Roman"/>
                <a:ea typeface="Times New Roman"/>
                <a:cs typeface="Times New Roman"/>
                <a:sym typeface="Times New Roman"/>
              </a:rPr>
              <a:t>The </a:t>
            </a:r>
            <a:r>
              <a:rPr lang="en-US" sz="4400" b="1" dirty="0">
                <a:solidFill>
                  <a:schemeClr val="tx1"/>
                </a:solidFill>
                <a:latin typeface="Times New Roman"/>
                <a:ea typeface="Times New Roman"/>
                <a:cs typeface="Times New Roman"/>
                <a:sym typeface="Times New Roman"/>
              </a:rPr>
              <a:t>Use of Quantifiers</a:t>
            </a:r>
            <a:endParaRPr sz="44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59"/>
          <p:cNvSpPr/>
          <p:nvPr/>
        </p:nvSpPr>
        <p:spPr>
          <a:xfrm>
            <a:off x="1752600" y="457201"/>
            <a:ext cx="8394700" cy="10128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6000" dirty="0">
                <a:solidFill>
                  <a:schemeClr val="dk1"/>
                </a:solidFill>
                <a:latin typeface="Times New Roman"/>
                <a:ea typeface="Times New Roman"/>
                <a:cs typeface="Times New Roman"/>
                <a:sym typeface="Times New Roman"/>
              </a:rPr>
              <a:t> </a:t>
            </a:r>
            <a:r>
              <a:rPr lang="en-US" sz="6000" dirty="0" smtClean="0">
                <a:solidFill>
                  <a:schemeClr val="dk1"/>
                </a:solidFill>
                <a:latin typeface="Times New Roman"/>
                <a:ea typeface="Times New Roman"/>
                <a:cs typeface="Times New Roman"/>
                <a:sym typeface="Times New Roman"/>
              </a:rPr>
              <a:t>    </a:t>
            </a:r>
            <a:r>
              <a:rPr lang="en-US" sz="5400" dirty="0" smtClean="0">
                <a:solidFill>
                  <a:schemeClr val="dk1"/>
                </a:solidFill>
                <a:latin typeface="Times New Roman"/>
                <a:ea typeface="Times New Roman"/>
                <a:cs typeface="Times New Roman"/>
                <a:sym typeface="Times New Roman"/>
              </a:rPr>
              <a:t>The </a:t>
            </a:r>
            <a:r>
              <a:rPr lang="en-US" sz="5400" dirty="0">
                <a:solidFill>
                  <a:schemeClr val="dk1"/>
                </a:solidFill>
                <a:latin typeface="Times New Roman"/>
                <a:ea typeface="Times New Roman"/>
                <a:cs typeface="Times New Roman"/>
                <a:sym typeface="Times New Roman"/>
              </a:rPr>
              <a:t>Use of Quantifiers</a:t>
            </a:r>
            <a:endParaRPr dirty="0"/>
          </a:p>
        </p:txBody>
      </p:sp>
      <p:sp>
        <p:nvSpPr>
          <p:cNvPr id="797" name="Google Shape;797;p59"/>
          <p:cNvSpPr/>
          <p:nvPr/>
        </p:nvSpPr>
        <p:spPr>
          <a:xfrm>
            <a:off x="1877651" y="1690416"/>
            <a:ext cx="860011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2.36 Quantifiers are used in conjunction with logical connectives</a:t>
            </a:r>
            <a:endParaRPr sz="2400">
              <a:solidFill>
                <a:schemeClr val="dk1"/>
              </a:solidFill>
              <a:latin typeface="Times New Roman"/>
              <a:ea typeface="Times New Roman"/>
              <a:cs typeface="Times New Roman"/>
              <a:sym typeface="Times New Roman"/>
            </a:endParaRPr>
          </a:p>
        </p:txBody>
      </p:sp>
      <p:pic>
        <p:nvPicPr>
          <p:cNvPr id="798" name="Google Shape;798;p59"/>
          <p:cNvPicPr preferRelativeResize="0"/>
          <p:nvPr/>
        </p:nvPicPr>
        <p:blipFill rotWithShape="1">
          <a:blip r:embed="rId3">
            <a:alphaModFix/>
          </a:blip>
          <a:srcRect/>
          <a:stretch/>
        </p:blipFill>
        <p:spPr>
          <a:xfrm>
            <a:off x="2062163" y="2659963"/>
            <a:ext cx="3194050" cy="2330450"/>
          </a:xfrm>
          <a:prstGeom prst="rect">
            <a:avLst/>
          </a:prstGeom>
          <a:noFill/>
          <a:ln>
            <a:noFill/>
          </a:ln>
        </p:spPr>
      </p:pic>
      <p:pic>
        <p:nvPicPr>
          <p:cNvPr id="799" name="Google Shape;799;p59"/>
          <p:cNvPicPr preferRelativeResize="0"/>
          <p:nvPr/>
        </p:nvPicPr>
        <p:blipFill rotWithShape="1">
          <a:blip r:embed="rId4">
            <a:alphaModFix/>
          </a:blip>
          <a:srcRect/>
          <a:stretch/>
        </p:blipFill>
        <p:spPr>
          <a:xfrm>
            <a:off x="5567363" y="3024188"/>
            <a:ext cx="3635375" cy="3049587"/>
          </a:xfrm>
          <a:prstGeom prst="rect">
            <a:avLst/>
          </a:prstGeom>
          <a:noFill/>
          <a:ln>
            <a:noFill/>
          </a:ln>
        </p:spPr>
      </p:pic>
      <p:sp>
        <p:nvSpPr>
          <p:cNvPr id="800" name="Google Shape;800;p59"/>
          <p:cNvSpPr/>
          <p:nvPr/>
        </p:nvSpPr>
        <p:spPr>
          <a:xfrm>
            <a:off x="8672513" y="2881313"/>
            <a:ext cx="350576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=4 or x=2 or x=1………..</a:t>
            </a:r>
            <a:endParaRPr sz="2400">
              <a:solidFill>
                <a:schemeClr val="dk1"/>
              </a:solidFill>
              <a:latin typeface="Times New Roman"/>
              <a:ea typeface="Times New Roman"/>
              <a:cs typeface="Times New Roman"/>
              <a:sym typeface="Times New Roman"/>
            </a:endParaRPr>
          </a:p>
        </p:txBody>
      </p:sp>
      <p:sp>
        <p:nvSpPr>
          <p:cNvPr id="801" name="Google Shape;801;p59"/>
          <p:cNvSpPr/>
          <p:nvPr/>
        </p:nvSpPr>
        <p:spPr>
          <a:xfrm>
            <a:off x="8901113" y="4252913"/>
            <a:ext cx="64601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=1</a:t>
            </a:r>
            <a:endParaRPr/>
          </a:p>
        </p:txBody>
      </p:sp>
      <p:sp>
        <p:nvSpPr>
          <p:cNvPr id="802" name="Google Shape;802;p59"/>
          <p:cNvSpPr/>
          <p:nvPr/>
        </p:nvSpPr>
        <p:spPr>
          <a:xfrm>
            <a:off x="8824914" y="4710113"/>
            <a:ext cx="118462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=5,6,...</a:t>
            </a:r>
            <a:endParaRPr/>
          </a:p>
        </p:txBody>
      </p:sp>
      <p:sp>
        <p:nvSpPr>
          <p:cNvPr id="803" name="Google Shape;803;p59"/>
          <p:cNvSpPr/>
          <p:nvPr/>
        </p:nvSpPr>
        <p:spPr>
          <a:xfrm>
            <a:off x="8824913" y="5167313"/>
            <a:ext cx="74860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=-1</a:t>
            </a:r>
            <a:endParaRPr/>
          </a:p>
        </p:txBody>
      </p:sp>
      <p:sp>
        <p:nvSpPr>
          <p:cNvPr id="804" name="Google Shape;804;p59"/>
          <p:cNvSpPr/>
          <p:nvPr/>
        </p:nvSpPr>
        <p:spPr>
          <a:xfrm>
            <a:off x="2043113" y="2228163"/>
            <a:ext cx="361637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Universe is: real numbers R</a:t>
            </a:r>
            <a:endParaRPr sz="2400">
              <a:solidFill>
                <a:schemeClr val="dk1"/>
              </a:solidFill>
              <a:latin typeface="Times New Roman"/>
              <a:ea typeface="Times New Roman"/>
              <a:cs typeface="Times New Roman"/>
              <a:sym typeface="Times New Roman"/>
            </a:endParaRPr>
          </a:p>
        </p:txBody>
      </p:sp>
      <p:sp>
        <p:nvSpPr>
          <p:cNvPr id="805" name="Google Shape;805;p59"/>
          <p:cNvSpPr txBox="1"/>
          <p:nvPr/>
        </p:nvSpPr>
        <p:spPr>
          <a:xfrm>
            <a:off x="1045029" y="5799909"/>
            <a:ext cx="1076379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NOTE</a:t>
            </a:r>
            <a:r>
              <a:rPr lang="en-US" sz="18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 1. ∀x p(x) ⇒ ∃x p(x)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2. ∃x p(x) ⇏ ∀x p(x)</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p:nvPr/>
        </p:nvSpPr>
        <p:spPr>
          <a:xfrm>
            <a:off x="1031965" y="418013"/>
            <a:ext cx="10864859"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Ex: 1)</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s : Phyllis goes out for a walk</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t : The moon is out</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u : it is snowing</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Then </a:t>
            </a:r>
            <a:endParaRPr dirty="0"/>
          </a:p>
          <a:p>
            <a:pPr marL="342900" marR="0" lvl="0" indent="-342900" algn="l" rtl="0">
              <a:spcBef>
                <a:spcPts val="0"/>
              </a:spcBef>
              <a:spcAft>
                <a:spcPts val="0"/>
              </a:spcAft>
              <a:buClr>
                <a:schemeClr val="dk1"/>
              </a:buClr>
              <a:buSzPts val="2200"/>
              <a:buFont typeface="Times New Roman"/>
              <a:buAutoNum type="alphaLcParenR"/>
            </a:pPr>
            <a:r>
              <a:rPr lang="en-US" sz="2200" dirty="0">
                <a:solidFill>
                  <a:schemeClr val="dk1"/>
                </a:solidFill>
                <a:latin typeface="Times New Roman"/>
                <a:ea typeface="Times New Roman"/>
                <a:cs typeface="Times New Roman"/>
                <a:sym typeface="Times New Roman"/>
              </a:rPr>
              <a:t>(t^</a:t>
            </a:r>
            <a:r>
              <a:rPr lang="en-US" sz="2200" b="1"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¬u) → s</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    if the moon is out and it is not snowing then, Phyllis goes out for a walk</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b) t → (¬u  → s)</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    if the moon is out then, if it is not snowing then Phyllis goes out for a walk</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c) ¬(s ↔ (u ꓦ t))</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   if it is not the case that Phyllis goes out for a walk </a:t>
            </a:r>
            <a:r>
              <a:rPr lang="en-US" sz="2200" dirty="0" err="1">
                <a:solidFill>
                  <a:schemeClr val="dk1"/>
                </a:solidFill>
                <a:latin typeface="Times New Roman"/>
                <a:ea typeface="Times New Roman"/>
                <a:cs typeface="Times New Roman"/>
                <a:sym typeface="Times New Roman"/>
              </a:rPr>
              <a:t>iff</a:t>
            </a:r>
            <a:r>
              <a:rPr lang="en-US" sz="2200" dirty="0">
                <a:solidFill>
                  <a:schemeClr val="dk1"/>
                </a:solidFill>
                <a:latin typeface="Times New Roman"/>
                <a:ea typeface="Times New Roman"/>
                <a:cs typeface="Times New Roman"/>
                <a:sym typeface="Times New Roman"/>
              </a:rPr>
              <a:t> it is snowing or the moon is out</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d) “Phyllis goes out for a walk </a:t>
            </a:r>
            <a:r>
              <a:rPr lang="en-US" sz="2200" dirty="0" err="1">
                <a:solidFill>
                  <a:schemeClr val="dk1"/>
                </a:solidFill>
                <a:latin typeface="Times New Roman"/>
                <a:ea typeface="Times New Roman"/>
                <a:cs typeface="Times New Roman"/>
                <a:sym typeface="Times New Roman"/>
              </a:rPr>
              <a:t>iff</a:t>
            </a:r>
            <a:r>
              <a:rPr lang="en-US" sz="2200" dirty="0">
                <a:solidFill>
                  <a:schemeClr val="dk1"/>
                </a:solidFill>
                <a:latin typeface="Times New Roman"/>
                <a:ea typeface="Times New Roman"/>
                <a:cs typeface="Times New Roman"/>
                <a:sym typeface="Times New Roman"/>
              </a:rPr>
              <a:t> the moon is out”</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   s ↔ t</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e) “ if it is snowing and the moon is not out then, Phyllis will not go out for a walk”</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   (¬u ^ t ) → s</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f) “ It is snowing but Phyllis will still go out for a walk”</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    u ^ s</a:t>
            </a:r>
            <a:endParaRPr dirty="0"/>
          </a:p>
          <a:p>
            <a:pPr marL="342900" marR="0" lvl="0" indent="-342900" algn="l" rtl="0">
              <a:spcBef>
                <a:spcPts val="0"/>
              </a:spcBef>
              <a:spcAft>
                <a:spcPts val="0"/>
              </a:spcAft>
              <a:buNone/>
            </a:pPr>
            <a:r>
              <a:rPr lang="en-US" sz="2200" dirty="0">
                <a:solidFill>
                  <a:schemeClr val="dk1"/>
                </a:solidFill>
                <a:latin typeface="Times New Roman"/>
                <a:ea typeface="Times New Roman"/>
                <a:cs typeface="Times New Roman"/>
                <a:sym typeface="Times New Roman"/>
              </a:rPr>
              <a:t>NOTE: but ⇔ AND</a:t>
            </a: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1" name="Google Shape;811;p60"/>
          <p:cNvSpPr/>
          <p:nvPr/>
        </p:nvSpPr>
        <p:spPr>
          <a:xfrm>
            <a:off x="2119313" y="2500313"/>
            <a:ext cx="756617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2.37  </a:t>
            </a:r>
            <a:r>
              <a:rPr lang="en-US" sz="2400" i="1">
                <a:solidFill>
                  <a:schemeClr val="dk1"/>
                </a:solidFill>
                <a:latin typeface="Times New Roman"/>
                <a:ea typeface="Times New Roman"/>
                <a:cs typeface="Times New Roman"/>
                <a:sym typeface="Times New Roman"/>
              </a:rPr>
              <a:t>implicit quantification – is universal quantification</a:t>
            </a:r>
            <a:endParaRPr sz="2400" i="1">
              <a:solidFill>
                <a:schemeClr val="dk1"/>
              </a:solidFill>
              <a:latin typeface="Times New Roman"/>
              <a:ea typeface="Times New Roman"/>
              <a:cs typeface="Times New Roman"/>
              <a:sym typeface="Times New Roman"/>
            </a:endParaRPr>
          </a:p>
        </p:txBody>
      </p:sp>
      <p:pic>
        <p:nvPicPr>
          <p:cNvPr id="812" name="Google Shape;812;p60"/>
          <p:cNvPicPr preferRelativeResize="0"/>
          <p:nvPr/>
        </p:nvPicPr>
        <p:blipFill rotWithShape="1">
          <a:blip r:embed="rId3">
            <a:alphaModFix/>
          </a:blip>
          <a:srcRect/>
          <a:stretch/>
        </p:blipFill>
        <p:spPr>
          <a:xfrm>
            <a:off x="2747963" y="3236914"/>
            <a:ext cx="3179762" cy="484187"/>
          </a:xfrm>
          <a:prstGeom prst="rect">
            <a:avLst/>
          </a:prstGeom>
          <a:noFill/>
          <a:ln>
            <a:noFill/>
          </a:ln>
        </p:spPr>
      </p:pic>
      <p:pic>
        <p:nvPicPr>
          <p:cNvPr id="813" name="Google Shape;813;p60"/>
          <p:cNvPicPr preferRelativeResize="0"/>
          <p:nvPr/>
        </p:nvPicPr>
        <p:blipFill rotWithShape="1">
          <a:blip r:embed="rId4">
            <a:alphaModFix/>
          </a:blip>
          <a:srcRect/>
          <a:stretch/>
        </p:blipFill>
        <p:spPr>
          <a:xfrm>
            <a:off x="5956300" y="3243264"/>
            <a:ext cx="3619500" cy="860425"/>
          </a:xfrm>
          <a:prstGeom prst="rect">
            <a:avLst/>
          </a:prstGeom>
          <a:noFill/>
          <a:ln>
            <a:noFill/>
          </a:ln>
        </p:spPr>
      </p:pic>
      <p:sp>
        <p:nvSpPr>
          <p:cNvPr id="814" name="Google Shape;814;p60"/>
          <p:cNvSpPr/>
          <p:nvPr/>
        </p:nvSpPr>
        <p:spPr>
          <a:xfrm>
            <a:off x="5257800" y="3276600"/>
            <a:ext cx="38792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a:t>
            </a:r>
            <a:endParaRPr/>
          </a:p>
        </p:txBody>
      </p:sp>
      <p:sp>
        <p:nvSpPr>
          <p:cNvPr id="815" name="Google Shape;815;p60"/>
          <p:cNvSpPr/>
          <p:nvPr/>
        </p:nvSpPr>
        <p:spPr>
          <a:xfrm>
            <a:off x="1619794" y="4024313"/>
            <a:ext cx="890886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 integer 41 is equal to the sum of two perfect squares” is </a:t>
            </a:r>
            <a:endParaRPr sz="2400">
              <a:solidFill>
                <a:schemeClr val="dk1"/>
              </a:solidFill>
              <a:latin typeface="Times New Roman"/>
              <a:ea typeface="Times New Roman"/>
              <a:cs typeface="Times New Roman"/>
              <a:sym typeface="Times New Roman"/>
            </a:endParaRPr>
          </a:p>
        </p:txBody>
      </p:sp>
      <p:pic>
        <p:nvPicPr>
          <p:cNvPr id="816" name="Google Shape;816;p60"/>
          <p:cNvPicPr preferRelativeResize="0"/>
          <p:nvPr/>
        </p:nvPicPr>
        <p:blipFill rotWithShape="1">
          <a:blip r:embed="rId5">
            <a:alphaModFix/>
          </a:blip>
          <a:srcRect/>
          <a:stretch/>
        </p:blipFill>
        <p:spPr>
          <a:xfrm>
            <a:off x="3124200" y="4419600"/>
            <a:ext cx="2846388" cy="484188"/>
          </a:xfrm>
          <a:prstGeom prst="rect">
            <a:avLst/>
          </a:prstGeom>
          <a:noFill/>
          <a:ln>
            <a:noFill/>
          </a:ln>
        </p:spPr>
      </p:pic>
      <p:sp>
        <p:nvSpPr>
          <p:cNvPr id="9"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latin typeface="Times New Roman"/>
                <a:ea typeface="Times New Roman"/>
                <a:cs typeface="Times New Roman"/>
                <a:sym typeface="Times New Roman"/>
              </a:rPr>
              <a:t>The </a:t>
            </a:r>
            <a:r>
              <a:rPr lang="en-US" sz="4400" b="1" dirty="0">
                <a:solidFill>
                  <a:schemeClr val="tx1"/>
                </a:solidFill>
                <a:latin typeface="Times New Roman"/>
                <a:ea typeface="Times New Roman"/>
                <a:cs typeface="Times New Roman"/>
                <a:sym typeface="Times New Roman"/>
              </a:rPr>
              <a:t>Use of Quantifiers</a:t>
            </a:r>
            <a:endParaRPr sz="44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61"/>
          <p:cNvSpPr txBox="1"/>
          <p:nvPr/>
        </p:nvSpPr>
        <p:spPr>
          <a:xfrm>
            <a:off x="1515297" y="287379"/>
            <a:ext cx="8608418"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p(x), q(x) are open statements</a:t>
            </a:r>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∀x [ p(x) → q(x)]</a:t>
            </a:r>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Then for above implication,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Contra positive  is </a:t>
            </a:r>
            <a:r>
              <a:rPr lang="en-US" sz="2200" b="1">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∀x [¬q(x) → ¬p(x)]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Converse is ∀x [q(x) → p(x)]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Inverse is ∀x [¬p(x) → ¬q(x)]</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NOTE:  Implication and Contra positive are logically equivalent.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Inverse and Converse are also logically equivalent.</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∃x [r(x) ^ s(x)] ⇔   ∃x r(x) ^ ∃x s(x)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Also  [∃x r(x) ^ ∃x s(x)] </a:t>
            </a:r>
            <a:r>
              <a:rPr lang="en-US" sz="2400">
                <a:solidFill>
                  <a:schemeClr val="dk1"/>
                </a:solidFill>
                <a:latin typeface="Calibri"/>
                <a:ea typeface="Calibri"/>
                <a:cs typeface="Calibri"/>
                <a:sym typeface="Calibri"/>
              </a:rPr>
              <a:t>⇏ </a:t>
            </a:r>
            <a:r>
              <a:rPr lang="en-US" sz="2200">
                <a:solidFill>
                  <a:schemeClr val="dk1"/>
                </a:solidFill>
                <a:latin typeface="Times New Roman"/>
                <a:ea typeface="Times New Roman"/>
                <a:cs typeface="Times New Roman"/>
                <a:sym typeface="Times New Roman"/>
              </a:rPr>
              <a:t>∃x [r(x) ^ s(x)]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But, </a:t>
            </a:r>
            <a:endParaRPr/>
          </a:p>
          <a:p>
            <a:pPr marL="457200" marR="0" lvl="0" indent="-457200" algn="l" rtl="0">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∃x [r(x) ^ s(x)] </a:t>
            </a: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[∃x r(x) ^ ∃x s(x)]</a:t>
            </a:r>
            <a:endParaRPr/>
          </a:p>
          <a:p>
            <a:pPr marL="457200" marR="0" lvl="0" indent="-457200" algn="l" rtl="0">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∃x [r(x) v s(x)] </a:t>
            </a: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[∃x r(x) v ∃x s(x)]</a:t>
            </a:r>
            <a:endParaRPr/>
          </a:p>
          <a:p>
            <a:pPr marL="457200" marR="0" lvl="0" indent="-457200" algn="l" rtl="0">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x [r(x) ^ s(x)] </a:t>
            </a: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x r(x) ^ </a:t>
            </a: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x s(x)]</a:t>
            </a:r>
            <a:endParaRPr/>
          </a:p>
          <a:p>
            <a:pPr marL="457200" marR="0" lvl="0" indent="-457200" algn="l" rtl="0">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x r(x) v</a:t>
            </a:r>
            <a:r>
              <a:rPr lang="en-US" sz="2000">
                <a:solidFill>
                  <a:schemeClr val="dk1"/>
                </a:solidFill>
                <a:latin typeface="Times New Roman"/>
                <a:ea typeface="Times New Roman"/>
                <a:cs typeface="Times New Roman"/>
                <a:sym typeface="Times New Roman"/>
              </a:rPr>
              <a:t> ∀x </a:t>
            </a:r>
            <a:r>
              <a:rPr lang="en-US" sz="2200">
                <a:solidFill>
                  <a:schemeClr val="dk1"/>
                </a:solidFill>
                <a:latin typeface="Times New Roman"/>
                <a:ea typeface="Times New Roman"/>
                <a:cs typeface="Times New Roman"/>
                <a:sym typeface="Times New Roman"/>
              </a:rPr>
              <a:t> s(x)] ⇒ </a:t>
            </a:r>
            <a:r>
              <a:rPr lang="en-US" sz="24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x [r(x) v s(x)]        </a:t>
            </a:r>
            <a:endParaRPr sz="2200">
              <a:solidFill>
                <a:schemeClr val="dk1"/>
              </a:solidFill>
              <a:latin typeface="Times New Roman"/>
              <a:ea typeface="Times New Roman"/>
              <a:cs typeface="Times New Roman"/>
              <a:sym typeface="Times New Roman"/>
            </a:endParaRPr>
          </a:p>
        </p:txBody>
      </p:sp>
      <p:cxnSp>
        <p:nvCxnSpPr>
          <p:cNvPr id="822" name="Google Shape;822;p61"/>
          <p:cNvCxnSpPr/>
          <p:nvPr/>
        </p:nvCxnSpPr>
        <p:spPr>
          <a:xfrm rot="5400000">
            <a:off x="3422473" y="3866599"/>
            <a:ext cx="182880" cy="26126"/>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2"/>
          <p:cNvSpPr txBox="1"/>
          <p:nvPr/>
        </p:nvSpPr>
        <p:spPr>
          <a:xfrm>
            <a:off x="992777" y="496390"/>
            <a:ext cx="8673737" cy="65248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Associativity over ^  and v with ∀ is satisfied</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Demorgans over ^ and v with ∀ is satisified</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Double negation with ∀ is also satisified.</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b="1" u="sng">
                <a:solidFill>
                  <a:schemeClr val="dk1"/>
                </a:solidFill>
                <a:latin typeface="Times New Roman"/>
                <a:ea typeface="Times New Roman"/>
                <a:cs typeface="Times New Roman"/>
                <a:sym typeface="Times New Roman"/>
              </a:rPr>
              <a:t>Rules for negating statements with one quantifier</a:t>
            </a:r>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Times New Roman"/>
                <a:ea typeface="Times New Roman"/>
                <a:cs typeface="Times New Roman"/>
                <a:sym typeface="Times New Roman"/>
              </a:rPr>
              <a:t>¬[∀x p(x)] ⇔ ∃x ¬p(x)</a:t>
            </a:r>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Times New Roman"/>
                <a:ea typeface="Times New Roman"/>
                <a:cs typeface="Times New Roman"/>
                <a:sym typeface="Times New Roman"/>
              </a:rPr>
              <a:t> ¬[∃x p(x)] ⇔ ∀x ¬ p(x)</a:t>
            </a:r>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Times New Roman"/>
                <a:ea typeface="Times New Roman"/>
                <a:cs typeface="Times New Roman"/>
                <a:sym typeface="Times New Roman"/>
              </a:rPr>
              <a:t>¬[∀x ¬ p(x)] ⇔ ∃x p(x)</a:t>
            </a:r>
            <a:endParaRPr/>
          </a:p>
          <a:p>
            <a:pPr marL="457200" marR="0" lvl="0" indent="-457200" algn="l" rtl="0">
              <a:spcBef>
                <a:spcPts val="0"/>
              </a:spcBef>
              <a:spcAft>
                <a:spcPts val="0"/>
              </a:spcAft>
              <a:buClr>
                <a:schemeClr val="dk1"/>
              </a:buClr>
              <a:buSzPts val="2200"/>
              <a:buFont typeface="Calibri"/>
              <a:buAutoNum type="arabicPeriod"/>
            </a:pPr>
            <a:r>
              <a:rPr lang="en-US" sz="2200">
                <a:solidFill>
                  <a:schemeClr val="dk1"/>
                </a:solidFill>
                <a:latin typeface="Times New Roman"/>
                <a:ea typeface="Times New Roman"/>
                <a:cs typeface="Times New Roman"/>
                <a:sym typeface="Times New Roman"/>
              </a:rPr>
              <a:t> ¬[∃x p(x)] ⇔ ∀x p(x)</a:t>
            </a:r>
            <a:endParaRPr/>
          </a:p>
          <a:p>
            <a:pPr marL="457200" marR="0" lvl="0" indent="-45720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200" b="1">
                <a:solidFill>
                  <a:schemeClr val="dk1"/>
                </a:solidFill>
                <a:latin typeface="Times New Roman"/>
                <a:ea typeface="Times New Roman"/>
                <a:cs typeface="Times New Roman"/>
                <a:sym typeface="Times New Roman"/>
              </a:rPr>
              <a:t>Find negation of following:</a:t>
            </a:r>
            <a:endParaRPr/>
          </a:p>
          <a:p>
            <a:pPr marL="457200" marR="0" lvl="0" indent="-457200" algn="l" rtl="0">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∀x [p(x) →q(x)]</a:t>
            </a:r>
            <a:endParaRPr/>
          </a:p>
          <a:p>
            <a:pPr marL="457200" marR="0" lvl="0" indent="-457200" algn="l" rtl="0">
              <a:spcBef>
                <a:spcPts val="0"/>
              </a:spcBef>
              <a:spcAft>
                <a:spcPts val="0"/>
              </a:spcAft>
              <a:buNone/>
            </a:pPr>
            <a:r>
              <a:rPr lang="en-US" sz="2200" b="1">
                <a:solidFill>
                  <a:schemeClr val="dk1"/>
                </a:solidFill>
                <a:latin typeface="Times New Roman"/>
                <a:ea typeface="Times New Roman"/>
                <a:cs typeface="Times New Roman"/>
                <a:sym typeface="Times New Roman"/>
              </a:rPr>
              <a:t>Soln: </a:t>
            </a:r>
            <a:r>
              <a:rPr lang="en-US" sz="2200">
                <a:solidFill>
                  <a:schemeClr val="dk1"/>
                </a:solidFill>
                <a:latin typeface="Times New Roman"/>
                <a:ea typeface="Times New Roman"/>
                <a:cs typeface="Times New Roman"/>
                <a:sym typeface="Times New Roman"/>
              </a:rPr>
              <a:t>∀x [p(x) →q(x)]</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∀x [¬p(x) v q(x)]</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Negation of above statement is </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¬[∀x [¬p(x) v q(x)]]</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∃x [¬(¬p(x) v q(x))] ⇔ ∃x [p(x) ^ ¬q(x)] </a:t>
            </a:r>
            <a:endParaRPr/>
          </a:p>
          <a:p>
            <a:pPr marL="457200" marR="0" lvl="0" indent="-45720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endParaRPr sz="2200" b="1">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63"/>
          <p:cNvSpPr/>
          <p:nvPr/>
        </p:nvSpPr>
        <p:spPr>
          <a:xfrm>
            <a:off x="1423851" y="2351310"/>
            <a:ext cx="7720149" cy="3662541"/>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None/>
            </a:pPr>
            <a:r>
              <a:rPr lang="en-US" sz="2200" b="1">
                <a:solidFill>
                  <a:schemeClr val="dk1"/>
                </a:solidFill>
                <a:latin typeface="Times New Roman"/>
                <a:ea typeface="Times New Roman"/>
                <a:cs typeface="Times New Roman"/>
                <a:sym typeface="Times New Roman"/>
              </a:rPr>
              <a:t>Find negation of following:</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2. ∀x </a:t>
            </a:r>
            <a:r>
              <a:rPr lang="en-US" sz="2400">
                <a:solidFill>
                  <a:schemeClr val="dk1"/>
                </a:solidFill>
                <a:latin typeface="Calibri"/>
                <a:ea typeface="Calibri"/>
                <a:cs typeface="Calibri"/>
                <a:sym typeface="Calibri"/>
              </a:rPr>
              <a:t>∃y [ (</a:t>
            </a:r>
            <a:r>
              <a:rPr lang="en-US" sz="2200">
                <a:solidFill>
                  <a:schemeClr val="dk1"/>
                </a:solidFill>
                <a:latin typeface="Times New Roman"/>
                <a:ea typeface="Times New Roman"/>
                <a:cs typeface="Times New Roman"/>
                <a:sym typeface="Times New Roman"/>
              </a:rPr>
              <a:t>p(x, y) ^ q(x, y) )→r(x, y)]</a:t>
            </a:r>
            <a:endParaRPr/>
          </a:p>
          <a:p>
            <a:pPr marL="457200" marR="0" lvl="0" indent="-457200" algn="l" rtl="0">
              <a:spcBef>
                <a:spcPts val="0"/>
              </a:spcBef>
              <a:spcAft>
                <a:spcPts val="0"/>
              </a:spcAft>
              <a:buNone/>
            </a:pPr>
            <a:r>
              <a:rPr lang="en-US" sz="2200" b="1">
                <a:solidFill>
                  <a:schemeClr val="dk1"/>
                </a:solidFill>
                <a:latin typeface="Times New Roman"/>
                <a:ea typeface="Times New Roman"/>
                <a:cs typeface="Times New Roman"/>
                <a:sym typeface="Times New Roman"/>
              </a:rPr>
              <a:t>Soln:</a:t>
            </a:r>
            <a:r>
              <a:rPr lang="en-US" sz="2200">
                <a:solidFill>
                  <a:schemeClr val="dk1"/>
                </a:solidFill>
                <a:latin typeface="Times New Roman"/>
                <a:ea typeface="Times New Roman"/>
                <a:cs typeface="Times New Roman"/>
                <a:sym typeface="Times New Roman"/>
              </a:rPr>
              <a:t>Negation of above statement is </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¬[∀x </a:t>
            </a:r>
            <a:r>
              <a:rPr lang="en-US" sz="2400">
                <a:solidFill>
                  <a:schemeClr val="dk1"/>
                </a:solidFill>
                <a:latin typeface="Calibri"/>
                <a:ea typeface="Calibri"/>
                <a:cs typeface="Calibri"/>
                <a:sym typeface="Calibri"/>
              </a:rPr>
              <a:t>∃y [ (</a:t>
            </a:r>
            <a:r>
              <a:rPr lang="en-US" sz="2200">
                <a:solidFill>
                  <a:schemeClr val="dk1"/>
                </a:solidFill>
                <a:latin typeface="Times New Roman"/>
                <a:ea typeface="Times New Roman"/>
                <a:cs typeface="Times New Roman"/>
                <a:sym typeface="Times New Roman"/>
              </a:rPr>
              <a:t>p(x,y) ^ q(x,y) )→r(x,y)]]</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∃x [¬</a:t>
            </a:r>
            <a:r>
              <a:rPr lang="en-US" sz="2000">
                <a:solidFill>
                  <a:schemeClr val="dk1"/>
                </a:solidFill>
                <a:latin typeface="Calibri"/>
                <a:ea typeface="Calibri"/>
                <a:cs typeface="Calibri"/>
                <a:sym typeface="Calibri"/>
              </a:rPr>
              <a:t> ∃y</a:t>
            </a:r>
            <a:r>
              <a:rPr lang="en-US" sz="2200">
                <a:solidFill>
                  <a:schemeClr val="dk1"/>
                </a:solidFill>
                <a:latin typeface="Times New Roman"/>
                <a:ea typeface="Times New Roman"/>
                <a:cs typeface="Times New Roman"/>
                <a:sym typeface="Times New Roman"/>
              </a:rPr>
              <a:t>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p(x,y) ^ q(x,y) )→r(x,y)]]</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∃x [</a:t>
            </a:r>
            <a:r>
              <a:rPr lang="en-US" sz="2400">
                <a:solidFill>
                  <a:schemeClr val="dk1"/>
                </a:solidFill>
                <a:latin typeface="Calibri"/>
                <a:ea typeface="Calibri"/>
                <a:cs typeface="Calibri"/>
                <a:sym typeface="Calibri"/>
              </a:rPr>
              <a:t>∀y  </a:t>
            </a:r>
            <a:r>
              <a:rPr lang="en-US" sz="2200">
                <a:solidFill>
                  <a:schemeClr val="dk1"/>
                </a:solidFill>
                <a:latin typeface="Times New Roman"/>
                <a:ea typeface="Times New Roman"/>
                <a:cs typeface="Times New Roman"/>
                <a:sym typeface="Times New Roman"/>
              </a:rPr>
              <a:t>¬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p(x,y) ^ q(x,y) )→r(x,y)]]</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∃x [</a:t>
            </a:r>
            <a:r>
              <a:rPr lang="en-US" sz="2400">
                <a:solidFill>
                  <a:schemeClr val="dk1"/>
                </a:solidFill>
                <a:latin typeface="Calibri"/>
                <a:ea typeface="Calibri"/>
                <a:cs typeface="Calibri"/>
                <a:sym typeface="Calibri"/>
              </a:rPr>
              <a:t>∀y  </a:t>
            </a:r>
            <a:r>
              <a:rPr lang="en-US" sz="220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p(x,y) ^ q(x,y) ) v r(x,y)]]</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∃x </a:t>
            </a:r>
            <a:r>
              <a:rPr lang="en-US" sz="2400">
                <a:solidFill>
                  <a:schemeClr val="dk1"/>
                </a:solidFill>
                <a:latin typeface="Calibri"/>
                <a:ea typeface="Calibri"/>
                <a:cs typeface="Calibri"/>
                <a:sym typeface="Calibri"/>
              </a:rPr>
              <a:t>∀y  </a:t>
            </a:r>
            <a:r>
              <a:rPr lang="en-US" sz="2200">
                <a:solidFill>
                  <a:schemeClr val="dk1"/>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p(x,y) ^ q(x,y) ^ </a:t>
            </a:r>
            <a:r>
              <a:rPr lang="en-US" sz="20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r(x,y)]</a:t>
            </a:r>
            <a:endParaRPr/>
          </a:p>
          <a:p>
            <a:pPr marL="457200" marR="0" lvl="0" indent="-45720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
        <p:nvSpPr>
          <p:cNvPr id="833" name="Google Shape;833;p63"/>
          <p:cNvSpPr/>
          <p:nvPr/>
        </p:nvSpPr>
        <p:spPr>
          <a:xfrm>
            <a:off x="1287633" y="564811"/>
            <a:ext cx="239168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multiple variables</a:t>
            </a:r>
            <a:endParaRPr/>
          </a:p>
        </p:txBody>
      </p:sp>
      <p:pic>
        <p:nvPicPr>
          <p:cNvPr id="834" name="Google Shape;834;p63"/>
          <p:cNvPicPr preferRelativeResize="0"/>
          <p:nvPr/>
        </p:nvPicPr>
        <p:blipFill rotWithShape="1">
          <a:blip r:embed="rId3">
            <a:alphaModFix/>
          </a:blip>
          <a:srcRect/>
          <a:stretch/>
        </p:blipFill>
        <p:spPr>
          <a:xfrm>
            <a:off x="1763883" y="1059748"/>
            <a:ext cx="5000625" cy="134461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64"/>
          <p:cNvSpPr/>
          <p:nvPr/>
        </p:nvSpPr>
        <p:spPr>
          <a:xfrm>
            <a:off x="1752600" y="304801"/>
            <a:ext cx="8394700" cy="101282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6000" dirty="0" smtClean="0">
                <a:solidFill>
                  <a:schemeClr val="dk1"/>
                </a:solidFill>
                <a:latin typeface="Times New Roman"/>
                <a:ea typeface="Times New Roman"/>
                <a:cs typeface="Times New Roman"/>
                <a:sym typeface="Times New Roman"/>
              </a:rPr>
              <a:t>The </a:t>
            </a:r>
            <a:r>
              <a:rPr lang="en-US" sz="6000" dirty="0">
                <a:solidFill>
                  <a:schemeClr val="dk1"/>
                </a:solidFill>
                <a:latin typeface="Times New Roman"/>
                <a:ea typeface="Times New Roman"/>
                <a:cs typeface="Times New Roman"/>
                <a:sym typeface="Times New Roman"/>
              </a:rPr>
              <a:t>Use of Quantifiers</a:t>
            </a:r>
            <a:endParaRPr dirty="0"/>
          </a:p>
        </p:txBody>
      </p:sp>
      <p:sp>
        <p:nvSpPr>
          <p:cNvPr id="840" name="Google Shape;840;p64"/>
          <p:cNvSpPr/>
          <p:nvPr/>
        </p:nvSpPr>
        <p:spPr>
          <a:xfrm>
            <a:off x="2347914" y="2424113"/>
            <a:ext cx="772006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Def. 2.6 </a:t>
            </a:r>
            <a:r>
              <a:rPr lang="en-US" sz="2400" i="1">
                <a:solidFill>
                  <a:schemeClr val="dk1"/>
                </a:solidFill>
                <a:latin typeface="Times New Roman"/>
                <a:ea typeface="Times New Roman"/>
                <a:cs typeface="Times New Roman"/>
                <a:sym typeface="Times New Roman"/>
              </a:rPr>
              <a:t>logically equivalent</a:t>
            </a:r>
            <a:r>
              <a:rPr lang="en-US" sz="2400">
                <a:solidFill>
                  <a:schemeClr val="dk1"/>
                </a:solidFill>
                <a:latin typeface="Times New Roman"/>
                <a:ea typeface="Times New Roman"/>
                <a:cs typeface="Times New Roman"/>
                <a:sym typeface="Times New Roman"/>
              </a:rPr>
              <a:t> for open statement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and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endParaRPr/>
          </a:p>
        </p:txBody>
      </p:sp>
      <p:pic>
        <p:nvPicPr>
          <p:cNvPr id="841" name="Google Shape;841;p64"/>
          <p:cNvPicPr preferRelativeResize="0"/>
          <p:nvPr/>
        </p:nvPicPr>
        <p:blipFill rotWithShape="1">
          <a:blip r:embed="rId3">
            <a:alphaModFix/>
          </a:blip>
          <a:srcRect/>
          <a:stretch/>
        </p:blipFill>
        <p:spPr>
          <a:xfrm>
            <a:off x="2595564" y="3084514"/>
            <a:ext cx="2790825" cy="484187"/>
          </a:xfrm>
          <a:prstGeom prst="rect">
            <a:avLst/>
          </a:prstGeom>
          <a:noFill/>
          <a:ln>
            <a:noFill/>
          </a:ln>
        </p:spPr>
      </p:pic>
      <p:sp>
        <p:nvSpPr>
          <p:cNvPr id="842" name="Google Shape;842;p64"/>
          <p:cNvSpPr/>
          <p:nvPr/>
        </p:nvSpPr>
        <p:spPr>
          <a:xfrm>
            <a:off x="3567114" y="3643313"/>
            <a:ext cx="336630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logically implies 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endParaRPr/>
          </a:p>
        </p:txBody>
      </p:sp>
      <p:pic>
        <p:nvPicPr>
          <p:cNvPr id="843" name="Google Shape;843;p64"/>
          <p:cNvPicPr preferRelativeResize="0"/>
          <p:nvPr/>
        </p:nvPicPr>
        <p:blipFill rotWithShape="1">
          <a:blip r:embed="rId4">
            <a:alphaModFix/>
          </a:blip>
          <a:srcRect/>
          <a:stretch/>
        </p:blipFill>
        <p:spPr>
          <a:xfrm>
            <a:off x="2824164" y="4379913"/>
            <a:ext cx="2790825" cy="482600"/>
          </a:xfrm>
          <a:prstGeom prst="rect">
            <a:avLst/>
          </a:prstGeom>
          <a:noFill/>
          <a:ln>
            <a:noFill/>
          </a:ln>
        </p:spPr>
      </p:pic>
      <p:sp>
        <p:nvSpPr>
          <p:cNvPr id="844" name="Google Shape;844;p64"/>
          <p:cNvSpPr/>
          <p:nvPr/>
        </p:nvSpPr>
        <p:spPr>
          <a:xfrm>
            <a:off x="4633914" y="3033713"/>
            <a:ext cx="86562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i.e., </a:t>
            </a:r>
            <a:endParaRPr/>
          </a:p>
        </p:txBody>
      </p:sp>
      <p:pic>
        <p:nvPicPr>
          <p:cNvPr id="845" name="Google Shape;845;p64"/>
          <p:cNvPicPr preferRelativeResize="0"/>
          <p:nvPr/>
        </p:nvPicPr>
        <p:blipFill rotWithShape="1">
          <a:blip r:embed="rId5">
            <a:alphaModFix/>
          </a:blip>
          <a:srcRect/>
          <a:stretch/>
        </p:blipFill>
        <p:spPr>
          <a:xfrm>
            <a:off x="5491163" y="3106739"/>
            <a:ext cx="2362200" cy="484187"/>
          </a:xfrm>
          <a:prstGeom prst="rect">
            <a:avLst/>
          </a:prstGeom>
          <a:noFill/>
          <a:ln>
            <a:noFill/>
          </a:ln>
        </p:spPr>
      </p:pic>
      <p:sp>
        <p:nvSpPr>
          <p:cNvPr id="846" name="Google Shape;846;p64"/>
          <p:cNvSpPr/>
          <p:nvPr/>
        </p:nvSpPr>
        <p:spPr>
          <a:xfrm>
            <a:off x="7148514" y="3033713"/>
            <a:ext cx="127599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any </a:t>
            </a:r>
            <a:r>
              <a:rPr lang="en-US" sz="2400" i="1">
                <a:solidFill>
                  <a:schemeClr val="dk1"/>
                </a:solidFill>
                <a:latin typeface="Times New Roman"/>
                <a:ea typeface="Times New Roman"/>
                <a:cs typeface="Times New Roman"/>
                <a:sym typeface="Times New Roman"/>
              </a:rPr>
              <a:t>x</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2" name="Google Shape;852;p65"/>
          <p:cNvSpPr/>
          <p:nvPr/>
        </p:nvSpPr>
        <p:spPr>
          <a:xfrm>
            <a:off x="2043113" y="2424113"/>
            <a:ext cx="410208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2.42 Universe: all integers I</a:t>
            </a:r>
            <a:endParaRPr sz="2400">
              <a:solidFill>
                <a:schemeClr val="dk1"/>
              </a:solidFill>
              <a:latin typeface="Times New Roman"/>
              <a:ea typeface="Times New Roman"/>
              <a:cs typeface="Times New Roman"/>
              <a:sym typeface="Times New Roman"/>
            </a:endParaRPr>
          </a:p>
        </p:txBody>
      </p:sp>
      <p:pic>
        <p:nvPicPr>
          <p:cNvPr id="853" name="Google Shape;853;p65"/>
          <p:cNvPicPr preferRelativeResize="0"/>
          <p:nvPr/>
        </p:nvPicPr>
        <p:blipFill rotWithShape="1">
          <a:blip r:embed="rId3">
            <a:alphaModFix/>
          </a:blip>
          <a:srcRect/>
          <a:stretch/>
        </p:blipFill>
        <p:spPr>
          <a:xfrm>
            <a:off x="3128964" y="3008314"/>
            <a:ext cx="2301875" cy="1220787"/>
          </a:xfrm>
          <a:prstGeom prst="rect">
            <a:avLst/>
          </a:prstGeom>
          <a:noFill/>
          <a:ln>
            <a:noFill/>
          </a:ln>
        </p:spPr>
      </p:pic>
      <p:sp>
        <p:nvSpPr>
          <p:cNvPr id="854" name="Google Shape;854;p65"/>
          <p:cNvSpPr/>
          <p:nvPr/>
        </p:nvSpPr>
        <p:spPr>
          <a:xfrm>
            <a:off x="5548313" y="2957513"/>
            <a:ext cx="78867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then </a:t>
            </a:r>
            <a:endParaRPr/>
          </a:p>
        </p:txBody>
      </p:sp>
      <p:pic>
        <p:nvPicPr>
          <p:cNvPr id="855" name="Google Shape;855;p65"/>
          <p:cNvPicPr preferRelativeResize="0"/>
          <p:nvPr/>
        </p:nvPicPr>
        <p:blipFill rotWithShape="1">
          <a:blip r:embed="rId4">
            <a:alphaModFix/>
          </a:blip>
          <a:srcRect/>
          <a:stretch/>
        </p:blipFill>
        <p:spPr>
          <a:xfrm>
            <a:off x="6405564" y="3008314"/>
            <a:ext cx="2289175" cy="484187"/>
          </a:xfrm>
          <a:prstGeom prst="rect">
            <a:avLst/>
          </a:prstGeom>
          <a:noFill/>
          <a:ln>
            <a:noFill/>
          </a:ln>
        </p:spPr>
      </p:pic>
      <p:sp>
        <p:nvSpPr>
          <p:cNvPr id="856" name="Google Shape;856;p65"/>
          <p:cNvSpPr/>
          <p:nvPr/>
        </p:nvSpPr>
        <p:spPr>
          <a:xfrm>
            <a:off x="8367714" y="2957513"/>
            <a:ext cx="104515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false</a:t>
            </a:r>
            <a:endParaRPr/>
          </a:p>
        </p:txBody>
      </p:sp>
      <p:sp>
        <p:nvSpPr>
          <p:cNvPr id="857" name="Google Shape;857;p65"/>
          <p:cNvSpPr/>
          <p:nvPr/>
        </p:nvSpPr>
        <p:spPr>
          <a:xfrm>
            <a:off x="5548313" y="3490913"/>
            <a:ext cx="57548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but</a:t>
            </a:r>
            <a:endParaRPr/>
          </a:p>
        </p:txBody>
      </p:sp>
      <p:pic>
        <p:nvPicPr>
          <p:cNvPr id="858" name="Google Shape;858;p65"/>
          <p:cNvPicPr preferRelativeResize="0"/>
          <p:nvPr/>
        </p:nvPicPr>
        <p:blipFill rotWithShape="1">
          <a:blip r:embed="rId5">
            <a:alphaModFix/>
          </a:blip>
          <a:srcRect/>
          <a:stretch/>
        </p:blipFill>
        <p:spPr>
          <a:xfrm>
            <a:off x="6329363" y="3541714"/>
            <a:ext cx="2474912" cy="484187"/>
          </a:xfrm>
          <a:prstGeom prst="rect">
            <a:avLst/>
          </a:prstGeom>
          <a:noFill/>
          <a:ln>
            <a:noFill/>
          </a:ln>
        </p:spPr>
      </p:pic>
      <p:sp>
        <p:nvSpPr>
          <p:cNvPr id="859" name="Google Shape;859;p65"/>
          <p:cNvSpPr/>
          <p:nvPr/>
        </p:nvSpPr>
        <p:spPr>
          <a:xfrm>
            <a:off x="8367714" y="3490913"/>
            <a:ext cx="942567"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is true</a:t>
            </a:r>
            <a:endParaRPr/>
          </a:p>
        </p:txBody>
      </p:sp>
      <p:sp>
        <p:nvSpPr>
          <p:cNvPr id="860" name="Google Shape;860;p65"/>
          <p:cNvSpPr/>
          <p:nvPr/>
        </p:nvSpPr>
        <p:spPr>
          <a:xfrm>
            <a:off x="2424113" y="3948113"/>
            <a:ext cx="1471558"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Therefore,</a:t>
            </a:r>
            <a:endParaRPr/>
          </a:p>
        </p:txBody>
      </p:sp>
      <p:pic>
        <p:nvPicPr>
          <p:cNvPr id="861" name="Google Shape;861;p65"/>
          <p:cNvPicPr preferRelativeResize="0"/>
          <p:nvPr/>
        </p:nvPicPr>
        <p:blipFill rotWithShape="1">
          <a:blip r:embed="rId4">
            <a:alphaModFix/>
          </a:blip>
          <a:srcRect/>
          <a:stretch/>
        </p:blipFill>
        <p:spPr>
          <a:xfrm>
            <a:off x="3967164" y="3998914"/>
            <a:ext cx="2289175" cy="484187"/>
          </a:xfrm>
          <a:prstGeom prst="rect">
            <a:avLst/>
          </a:prstGeom>
          <a:noFill/>
          <a:ln>
            <a:noFill/>
          </a:ln>
        </p:spPr>
      </p:pic>
      <p:pic>
        <p:nvPicPr>
          <p:cNvPr id="862" name="Google Shape;862;p65"/>
          <p:cNvPicPr preferRelativeResize="0"/>
          <p:nvPr/>
        </p:nvPicPr>
        <p:blipFill rotWithShape="1">
          <a:blip r:embed="rId5">
            <a:alphaModFix/>
          </a:blip>
          <a:srcRect/>
          <a:stretch/>
        </p:blipFill>
        <p:spPr>
          <a:xfrm>
            <a:off x="6481763" y="3998914"/>
            <a:ext cx="2474912" cy="484187"/>
          </a:xfrm>
          <a:prstGeom prst="rect">
            <a:avLst/>
          </a:prstGeom>
          <a:noFill/>
          <a:ln>
            <a:noFill/>
          </a:ln>
        </p:spPr>
      </p:pic>
      <p:pic>
        <p:nvPicPr>
          <p:cNvPr id="863" name="Google Shape;863;p65"/>
          <p:cNvPicPr preferRelativeResize="0"/>
          <p:nvPr/>
        </p:nvPicPr>
        <p:blipFill rotWithShape="1">
          <a:blip r:embed="rId6">
            <a:alphaModFix/>
          </a:blip>
          <a:srcRect/>
          <a:stretch/>
        </p:blipFill>
        <p:spPr>
          <a:xfrm>
            <a:off x="5948364" y="4097339"/>
            <a:ext cx="771525" cy="484187"/>
          </a:xfrm>
          <a:prstGeom prst="rect">
            <a:avLst/>
          </a:prstGeom>
          <a:noFill/>
          <a:ln>
            <a:noFill/>
          </a:ln>
        </p:spPr>
      </p:pic>
      <p:cxnSp>
        <p:nvCxnSpPr>
          <p:cNvPr id="864" name="Google Shape;864;p65"/>
          <p:cNvCxnSpPr/>
          <p:nvPr/>
        </p:nvCxnSpPr>
        <p:spPr>
          <a:xfrm flipH="1">
            <a:off x="6013450" y="4044950"/>
            <a:ext cx="165100" cy="368300"/>
          </a:xfrm>
          <a:prstGeom prst="straightConnector1">
            <a:avLst/>
          </a:prstGeom>
          <a:noFill/>
          <a:ln w="12700" cap="flat" cmpd="sng">
            <a:solidFill>
              <a:schemeClr val="dk1"/>
            </a:solidFill>
            <a:prstDash val="solid"/>
            <a:round/>
            <a:headEnd type="none" w="med" len="med"/>
            <a:tailEnd type="none" w="med" len="med"/>
          </a:ln>
        </p:spPr>
      </p:cxnSp>
      <p:sp>
        <p:nvSpPr>
          <p:cNvPr id="865" name="Google Shape;865;p65"/>
          <p:cNvSpPr/>
          <p:nvPr/>
        </p:nvSpPr>
        <p:spPr>
          <a:xfrm>
            <a:off x="2424113" y="4481513"/>
            <a:ext cx="65242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but </a:t>
            </a:r>
            <a:endParaRPr/>
          </a:p>
        </p:txBody>
      </p:sp>
      <p:pic>
        <p:nvPicPr>
          <p:cNvPr id="866" name="Google Shape;866;p65"/>
          <p:cNvPicPr preferRelativeResize="0"/>
          <p:nvPr/>
        </p:nvPicPr>
        <p:blipFill rotWithShape="1">
          <a:blip r:embed="rId7">
            <a:alphaModFix/>
          </a:blip>
          <a:srcRect/>
          <a:stretch/>
        </p:blipFill>
        <p:spPr>
          <a:xfrm>
            <a:off x="3128963" y="4532314"/>
            <a:ext cx="5351462" cy="484187"/>
          </a:xfrm>
          <a:prstGeom prst="rect">
            <a:avLst/>
          </a:prstGeom>
          <a:noFill/>
          <a:ln>
            <a:noFill/>
          </a:ln>
        </p:spPr>
      </p:pic>
      <p:sp>
        <p:nvSpPr>
          <p:cNvPr id="867" name="Google Shape;867;p65"/>
          <p:cNvSpPr/>
          <p:nvPr/>
        </p:nvSpPr>
        <p:spPr>
          <a:xfrm>
            <a:off x="2576513" y="4938713"/>
            <a:ext cx="392415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any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and universe</a:t>
            </a:r>
            <a:endParaRPr/>
          </a:p>
        </p:txBody>
      </p:sp>
      <p:sp>
        <p:nvSpPr>
          <p:cNvPr id="19"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 </a:t>
            </a:r>
            <a:r>
              <a:rPr lang="en-US" sz="44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   </a:t>
            </a:r>
            <a:r>
              <a:rPr lang="en-US" sz="44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The </a:t>
            </a:r>
            <a:r>
              <a:rPr lang="en-US"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Use of Quantifiers</a:t>
            </a:r>
            <a:endParaRPr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3" name="Google Shape;873;p66"/>
          <p:cNvSpPr/>
          <p:nvPr/>
        </p:nvSpPr>
        <p:spPr>
          <a:xfrm>
            <a:off x="2347914" y="2424113"/>
            <a:ext cx="769762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For a prescribed universe and any open statements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endParaRPr/>
          </a:p>
        </p:txBody>
      </p:sp>
      <p:pic>
        <p:nvPicPr>
          <p:cNvPr id="874" name="Google Shape;874;p66"/>
          <p:cNvPicPr preferRelativeResize="0"/>
          <p:nvPr/>
        </p:nvPicPr>
        <p:blipFill rotWithShape="1">
          <a:blip r:embed="rId3">
            <a:alphaModFix/>
          </a:blip>
          <a:srcRect/>
          <a:stretch/>
        </p:blipFill>
        <p:spPr>
          <a:xfrm>
            <a:off x="3205163" y="3236914"/>
            <a:ext cx="5351462" cy="2135187"/>
          </a:xfrm>
          <a:prstGeom prst="rect">
            <a:avLst/>
          </a:prstGeom>
          <a:noFill/>
          <a:ln>
            <a:noFill/>
          </a:ln>
        </p:spPr>
      </p:pic>
      <p:cxnSp>
        <p:nvCxnSpPr>
          <p:cNvPr id="875" name="Google Shape;875;p66"/>
          <p:cNvCxnSpPr/>
          <p:nvPr/>
        </p:nvCxnSpPr>
        <p:spPr>
          <a:xfrm>
            <a:off x="7848600" y="4724400"/>
            <a:ext cx="685800" cy="0"/>
          </a:xfrm>
          <a:prstGeom prst="straightConnector1">
            <a:avLst/>
          </a:prstGeom>
          <a:noFill/>
          <a:ln w="12700" cap="flat" cmpd="sng">
            <a:solidFill>
              <a:schemeClr val="dk1"/>
            </a:solidFill>
            <a:prstDash val="solid"/>
            <a:round/>
            <a:headEnd type="none" w="med" len="med"/>
            <a:tailEnd type="triangle" w="med" len="med"/>
          </a:ln>
        </p:spPr>
      </p:cxnSp>
      <p:sp>
        <p:nvSpPr>
          <p:cNvPr id="876" name="Google Shape;876;p66"/>
          <p:cNvSpPr txBox="1"/>
          <p:nvPr/>
        </p:nvSpPr>
        <p:spPr>
          <a:xfrm>
            <a:off x="8594726" y="4460875"/>
            <a:ext cx="14462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Note this!</a:t>
            </a:r>
            <a:endParaRPr/>
          </a:p>
        </p:txBody>
      </p:sp>
      <p:sp>
        <p:nvSpPr>
          <p:cNvPr id="7"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The </a:t>
            </a:r>
            <a:r>
              <a:rPr lang="en-US"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Use of Quantifiers</a:t>
            </a:r>
            <a:endParaRPr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2" name="Google Shape;882;p67"/>
          <p:cNvSpPr/>
          <p:nvPr/>
        </p:nvSpPr>
        <p:spPr>
          <a:xfrm>
            <a:off x="2043114" y="2500313"/>
            <a:ext cx="1216681"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2.44</a:t>
            </a:r>
            <a:endParaRPr/>
          </a:p>
        </p:txBody>
      </p:sp>
      <p:sp>
        <p:nvSpPr>
          <p:cNvPr id="883" name="Google Shape;883;p67"/>
          <p:cNvSpPr/>
          <p:nvPr/>
        </p:nvSpPr>
        <p:spPr>
          <a:xfrm>
            <a:off x="3643314" y="2576513"/>
            <a:ext cx="2351607"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is odd.</a:t>
            </a:r>
            <a:endParaRPr/>
          </a:p>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q</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baseline="30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-1 is even.</a:t>
            </a:r>
            <a:endParaRPr/>
          </a:p>
        </p:txBody>
      </p:sp>
      <p:sp>
        <p:nvSpPr>
          <p:cNvPr id="884" name="Google Shape;884;p67"/>
          <p:cNvSpPr/>
          <p:nvPr/>
        </p:nvSpPr>
        <p:spPr>
          <a:xfrm>
            <a:off x="2500314" y="3567113"/>
            <a:ext cx="1130119"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Negate </a:t>
            </a:r>
            <a:endParaRPr/>
          </a:p>
        </p:txBody>
      </p:sp>
      <p:pic>
        <p:nvPicPr>
          <p:cNvPr id="885" name="Google Shape;885;p67"/>
          <p:cNvPicPr preferRelativeResize="0"/>
          <p:nvPr/>
        </p:nvPicPr>
        <p:blipFill rotWithShape="1">
          <a:blip r:embed="rId3">
            <a:alphaModFix/>
          </a:blip>
          <a:srcRect/>
          <a:stretch/>
        </p:blipFill>
        <p:spPr>
          <a:xfrm>
            <a:off x="3814763" y="3594100"/>
            <a:ext cx="3135312" cy="547688"/>
          </a:xfrm>
          <a:prstGeom prst="rect">
            <a:avLst/>
          </a:prstGeom>
          <a:noFill/>
          <a:ln>
            <a:noFill/>
          </a:ln>
        </p:spPr>
      </p:pic>
      <p:sp>
        <p:nvSpPr>
          <p:cNvPr id="886" name="Google Shape;886;p67"/>
          <p:cNvSpPr/>
          <p:nvPr/>
        </p:nvSpPr>
        <p:spPr>
          <a:xfrm>
            <a:off x="6538913" y="3567113"/>
            <a:ext cx="3898504"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(If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is odd, then </a:t>
            </a:r>
            <a:r>
              <a:rPr lang="en-US" sz="2400" i="1">
                <a:solidFill>
                  <a:schemeClr val="dk1"/>
                </a:solidFill>
                <a:latin typeface="Times New Roman"/>
                <a:ea typeface="Times New Roman"/>
                <a:cs typeface="Times New Roman"/>
                <a:sym typeface="Times New Roman"/>
              </a:rPr>
              <a:t>x</a:t>
            </a:r>
            <a:r>
              <a:rPr lang="en-US" sz="2400" baseline="30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-1 is even.)</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887" name="Google Shape;887;p67"/>
          <p:cNvPicPr preferRelativeResize="0"/>
          <p:nvPr/>
        </p:nvPicPr>
        <p:blipFill rotWithShape="1">
          <a:blip r:embed="rId4">
            <a:alphaModFix/>
          </a:blip>
          <a:srcRect/>
          <a:stretch/>
        </p:blipFill>
        <p:spPr>
          <a:xfrm>
            <a:off x="2214563" y="4151314"/>
            <a:ext cx="7321550" cy="1347787"/>
          </a:xfrm>
          <a:prstGeom prst="rect">
            <a:avLst/>
          </a:prstGeom>
          <a:noFill/>
          <a:ln>
            <a:noFill/>
          </a:ln>
        </p:spPr>
      </p:pic>
      <p:sp>
        <p:nvSpPr>
          <p:cNvPr id="888" name="Google Shape;888;p67"/>
          <p:cNvSpPr/>
          <p:nvPr/>
        </p:nvSpPr>
        <p:spPr>
          <a:xfrm>
            <a:off x="2195513" y="5243513"/>
            <a:ext cx="7407478"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There exists an integer x such that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is odd and </a:t>
            </a:r>
            <a:r>
              <a:rPr lang="en-US" sz="2400" i="1">
                <a:solidFill>
                  <a:schemeClr val="dk1"/>
                </a:solidFill>
                <a:latin typeface="Times New Roman"/>
                <a:ea typeface="Times New Roman"/>
                <a:cs typeface="Times New Roman"/>
                <a:sym typeface="Times New Roman"/>
              </a:rPr>
              <a:t>x</a:t>
            </a:r>
            <a:r>
              <a:rPr lang="en-US" sz="2400" baseline="300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-1 is odd.</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 false statement, the original is true) </a:t>
            </a:r>
            <a:endParaRPr/>
          </a:p>
        </p:txBody>
      </p:sp>
      <p:sp>
        <p:nvSpPr>
          <p:cNvPr id="10"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 </a:t>
            </a:r>
            <a:r>
              <a:rPr lang="en-US"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The Use of Quantifiers</a:t>
            </a:r>
            <a:endParaRPr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4" name="Google Shape;894;p68"/>
          <p:cNvSpPr/>
          <p:nvPr/>
        </p:nvSpPr>
        <p:spPr>
          <a:xfrm>
            <a:off x="2362200" y="2590800"/>
            <a:ext cx="815930"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BUT</a:t>
            </a:r>
            <a:endParaRPr/>
          </a:p>
        </p:txBody>
      </p:sp>
      <p:sp>
        <p:nvSpPr>
          <p:cNvPr id="895" name="Google Shape;895;p68"/>
          <p:cNvSpPr/>
          <p:nvPr/>
        </p:nvSpPr>
        <p:spPr>
          <a:xfrm>
            <a:off x="2195514" y="3109913"/>
            <a:ext cx="3167535"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Ex. 2.48 </a:t>
            </a:r>
            <a:r>
              <a:rPr lang="en-US" sz="2400" i="1">
                <a:solidFill>
                  <a:schemeClr val="dk1"/>
                </a:solidFill>
                <a:latin typeface="Times New Roman"/>
                <a:ea typeface="Times New Roman"/>
                <a:cs typeface="Times New Roman"/>
                <a:sym typeface="Times New Roman"/>
              </a:rPr>
              <a:t>p</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=17.</a:t>
            </a:r>
            <a:endParaRPr/>
          </a:p>
        </p:txBody>
      </p:sp>
      <p:pic>
        <p:nvPicPr>
          <p:cNvPr id="896" name="Google Shape;896;p68"/>
          <p:cNvPicPr preferRelativeResize="0"/>
          <p:nvPr/>
        </p:nvPicPr>
        <p:blipFill rotWithShape="1">
          <a:blip r:embed="rId3">
            <a:alphaModFix/>
          </a:blip>
          <a:srcRect/>
          <a:stretch/>
        </p:blipFill>
        <p:spPr>
          <a:xfrm>
            <a:off x="2290763" y="3694113"/>
            <a:ext cx="2481262" cy="531812"/>
          </a:xfrm>
          <a:prstGeom prst="rect">
            <a:avLst/>
          </a:prstGeom>
          <a:noFill/>
          <a:ln>
            <a:noFill/>
          </a:ln>
        </p:spPr>
      </p:pic>
      <p:sp>
        <p:nvSpPr>
          <p:cNvPr id="897" name="Google Shape;897;p68"/>
          <p:cNvSpPr/>
          <p:nvPr/>
        </p:nvSpPr>
        <p:spPr>
          <a:xfrm>
            <a:off x="3948113" y="3643313"/>
            <a:ext cx="6371938"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For every integer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 there exists an integer </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 such</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that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=17. (TRUE)</a:t>
            </a:r>
            <a:endParaRPr/>
          </a:p>
        </p:txBody>
      </p:sp>
      <p:pic>
        <p:nvPicPr>
          <p:cNvPr id="898" name="Google Shape;898;p68"/>
          <p:cNvPicPr preferRelativeResize="0"/>
          <p:nvPr/>
        </p:nvPicPr>
        <p:blipFill rotWithShape="1">
          <a:blip r:embed="rId4">
            <a:alphaModFix/>
          </a:blip>
          <a:srcRect/>
          <a:stretch/>
        </p:blipFill>
        <p:spPr>
          <a:xfrm>
            <a:off x="2290763" y="4608513"/>
            <a:ext cx="2481262" cy="531812"/>
          </a:xfrm>
          <a:prstGeom prst="rect">
            <a:avLst/>
          </a:prstGeom>
          <a:noFill/>
          <a:ln>
            <a:noFill/>
          </a:ln>
        </p:spPr>
      </p:pic>
      <p:sp>
        <p:nvSpPr>
          <p:cNvPr id="899" name="Google Shape;899;p68"/>
          <p:cNvSpPr/>
          <p:nvPr/>
        </p:nvSpPr>
        <p:spPr>
          <a:xfrm>
            <a:off x="3948114" y="4557713"/>
            <a:ext cx="6270179" cy="8284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There exists an integer </a:t>
            </a:r>
            <a:r>
              <a:rPr lang="en-US" sz="2400" i="1">
                <a:solidFill>
                  <a:schemeClr val="dk1"/>
                </a:solidFill>
                <a:latin typeface="Times New Roman"/>
                <a:ea typeface="Times New Roman"/>
                <a:cs typeface="Times New Roman"/>
                <a:sym typeface="Times New Roman"/>
              </a:rPr>
              <a:t>y </a:t>
            </a:r>
            <a:r>
              <a:rPr lang="en-US" sz="2400">
                <a:solidFill>
                  <a:schemeClr val="dk1"/>
                </a:solidFill>
                <a:latin typeface="Times New Roman"/>
                <a:ea typeface="Times New Roman"/>
                <a:cs typeface="Times New Roman"/>
                <a:sym typeface="Times New Roman"/>
              </a:rPr>
              <a:t>so that for all integer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y</a:t>
            </a:r>
            <a:r>
              <a:rPr lang="en-US" sz="2400">
                <a:solidFill>
                  <a:schemeClr val="dk1"/>
                </a:solidFill>
                <a:latin typeface="Times New Roman"/>
                <a:ea typeface="Times New Roman"/>
                <a:cs typeface="Times New Roman"/>
                <a:sym typeface="Times New Roman"/>
              </a:rPr>
              <a:t>=17. (FALSE)</a:t>
            </a:r>
            <a:endParaRPr/>
          </a:p>
        </p:txBody>
      </p:sp>
      <p:pic>
        <p:nvPicPr>
          <p:cNvPr id="900" name="Google Shape;900;p68"/>
          <p:cNvPicPr preferRelativeResize="0"/>
          <p:nvPr/>
        </p:nvPicPr>
        <p:blipFill rotWithShape="1">
          <a:blip r:embed="rId5">
            <a:alphaModFix/>
          </a:blip>
          <a:srcRect/>
          <a:stretch/>
        </p:blipFill>
        <p:spPr>
          <a:xfrm>
            <a:off x="4387850" y="5695950"/>
            <a:ext cx="3282950" cy="336550"/>
          </a:xfrm>
          <a:prstGeom prst="rect">
            <a:avLst/>
          </a:prstGeom>
          <a:noFill/>
          <a:ln>
            <a:noFill/>
          </a:ln>
        </p:spPr>
      </p:pic>
      <p:sp>
        <p:nvSpPr>
          <p:cNvPr id="901" name="Google Shape;901;p68"/>
          <p:cNvSpPr txBox="1"/>
          <p:nvPr/>
        </p:nvSpPr>
        <p:spPr>
          <a:xfrm>
            <a:off x="2743200" y="5562600"/>
            <a:ext cx="15621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Therefore,</a:t>
            </a:r>
            <a:endParaRPr/>
          </a:p>
        </p:txBody>
      </p:sp>
      <p:sp>
        <p:nvSpPr>
          <p:cNvPr id="11" name="Google Shape;754;p56"/>
          <p:cNvSpPr/>
          <p:nvPr/>
        </p:nvSpPr>
        <p:spPr>
          <a:xfrm>
            <a:off x="2356513" y="78801"/>
            <a:ext cx="6555476" cy="766877"/>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4400" b="1" dirty="0" smtClean="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The </a:t>
            </a:r>
            <a:r>
              <a:rPr lang="en-US"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rPr>
              <a:t>Use of Quantifiers</a:t>
            </a:r>
            <a:endParaRPr sz="4400" b="1" dirty="0">
              <a:solidFill>
                <a:schemeClr val="tx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69"/>
          <p:cNvSpPr txBox="1"/>
          <p:nvPr/>
        </p:nvSpPr>
        <p:spPr>
          <a:xfrm>
            <a:off x="1045029" y="744583"/>
            <a:ext cx="10920548"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If U -  set of integers I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p(x): x&gt;0</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q(x): x is even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r(x): x is a perfect square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s(x): x is divisible by 4</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t(x): x is divisible by 5</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Find the truth values of following:</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∃x q(x)          [Atleast one integer is even Ans: True  (x=2)]</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∃x [p(x) ^ q(x)]</a:t>
            </a:r>
            <a:r>
              <a:rPr lang="en-US" sz="2400">
                <a:solidFill>
                  <a:schemeClr val="dk1"/>
                </a:solidFill>
                <a:latin typeface="Times New Roman"/>
                <a:ea typeface="Times New Roman"/>
                <a:cs typeface="Times New Roman"/>
                <a:sym typeface="Times New Roman"/>
              </a:rPr>
              <a:t>  [ There exists a positive integer which is even   Ans: True  (x=4)]</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∀x [q(x)  →</a:t>
            </a:r>
            <a:r>
              <a:rPr lang="en-US" sz="2400">
                <a:solidFill>
                  <a:schemeClr val="dk1"/>
                </a:solidFill>
                <a:latin typeface="Times New Roman"/>
                <a:ea typeface="Times New Roman"/>
                <a:cs typeface="Times New Roman"/>
                <a:sym typeface="Times New Roman"/>
              </a:rPr>
              <a:t>¬t(x)]    [if x is even then x is not divisible by 5 for all x   Ans: False  (x=10</a:t>
            </a:r>
            <a:r>
              <a:rPr lang="en-US" sz="2400">
                <a:solidFill>
                  <a:schemeClr val="dk1"/>
                </a:solidFill>
                <a:latin typeface="Calibri"/>
                <a:ea typeface="Calibri"/>
                <a:cs typeface="Calibri"/>
                <a:sym typeface="Calibri"/>
              </a:rPr>
              <a:t> )]</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∃x [q(x) ^ </a:t>
            </a:r>
            <a:r>
              <a:rPr lang="en-US" sz="2400">
                <a:solidFill>
                  <a:schemeClr val="dk1"/>
                </a:solidFill>
                <a:latin typeface="Times New Roman"/>
                <a:ea typeface="Times New Roman"/>
                <a:cs typeface="Times New Roman"/>
                <a:sym typeface="Times New Roman"/>
              </a:rPr>
              <a:t>t(x)]   [ There exists even integer is divisible by 5      Ans: True (x=10) ]</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∀x [[q(x) ^ r(x)] →s</a:t>
            </a:r>
            <a:r>
              <a:rPr lang="en-US" sz="2400">
                <a:solidFill>
                  <a:schemeClr val="dk1"/>
                </a:solidFill>
                <a:latin typeface="Times New Roman"/>
                <a:ea typeface="Times New Roman"/>
                <a:cs typeface="Times New Roman"/>
                <a:sym typeface="Times New Roman"/>
              </a:rPr>
              <a:t>(x)]  [if x is even and is perfect square then it is divisible by  4 for every x       Ans: True  (x=16</a:t>
            </a:r>
            <a:r>
              <a:rPr lang="en-US" sz="2400">
                <a:solidFill>
                  <a:schemeClr val="dk1"/>
                </a:solidFill>
                <a:latin typeface="Calibri"/>
                <a:ea typeface="Calibri"/>
                <a:cs typeface="Calibri"/>
                <a:sym typeface="Calibri"/>
              </a:rPr>
              <a:t> )]</a:t>
            </a:r>
            <a:endParaRPr/>
          </a:p>
          <a:p>
            <a:pPr marL="457200" marR="0" lvl="0" indent="-304800" algn="l" rtl="0">
              <a:spcBef>
                <a:spcPts val="0"/>
              </a:spcBef>
              <a:spcAft>
                <a:spcPts val="0"/>
              </a:spcAft>
              <a:buClr>
                <a:schemeClr val="dk1"/>
              </a:buClr>
              <a:buSzPts val="2400"/>
              <a:buFont typeface="Calibri"/>
              <a:buNone/>
            </a:pPr>
            <a:endParaRPr sz="24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2400"/>
              <a:buFont typeface="Calibri"/>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p:nvPr/>
        </p:nvSpPr>
        <p:spPr>
          <a:xfrm>
            <a:off x="1123406" y="1084217"/>
            <a:ext cx="8830491"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g) If I weigh more than 120 pounds, then I shall enroll in an exercise class.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Ans:   p: I weigh more than 120 pounds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q: I shall enroll in an exercise class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p → q</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70"/>
          <p:cNvSpPr/>
          <p:nvPr/>
        </p:nvSpPr>
        <p:spPr>
          <a:xfrm>
            <a:off x="901337" y="901337"/>
            <a:ext cx="4480559" cy="403187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Exercise:1</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If U -  set of integers  Z</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p(x): x&gt;0</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q(x): x is even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r(x): x is a perfect square</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s(x): x is divisible by 4</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t(x): x is divisible by 5</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Write in words and find truth values</a:t>
            </a:r>
            <a:endParaRPr/>
          </a:p>
          <a:p>
            <a:pPr marL="457200" marR="0" lvl="0" indent="-457200" algn="l" rtl="0">
              <a:spcBef>
                <a:spcPts val="0"/>
              </a:spcBef>
              <a:spcAft>
                <a:spcPts val="0"/>
              </a:spcAft>
              <a:buClr>
                <a:schemeClr val="dk1"/>
              </a:buClr>
              <a:buSzPts val="2000"/>
              <a:buFont typeface="Calibri"/>
              <a:buAutoNum type="alphaLcParenR"/>
            </a:pPr>
            <a:r>
              <a:rPr lang="en-US" sz="2000">
                <a:solidFill>
                  <a:schemeClr val="dk1"/>
                </a:solidFill>
                <a:latin typeface="Calibri"/>
                <a:ea typeface="Calibri"/>
                <a:cs typeface="Calibri"/>
                <a:sym typeface="Calibri"/>
              </a:rPr>
              <a:t>∀x [r(x)  → </a:t>
            </a:r>
            <a:r>
              <a:rPr lang="en-US" sz="2000">
                <a:solidFill>
                  <a:schemeClr val="dk1"/>
                </a:solidFill>
                <a:latin typeface="Times New Roman"/>
                <a:ea typeface="Times New Roman"/>
                <a:cs typeface="Times New Roman"/>
                <a:sym typeface="Times New Roman"/>
              </a:rPr>
              <a:t>p(x)] </a:t>
            </a:r>
            <a:endParaRPr/>
          </a:p>
          <a:p>
            <a:pPr marL="457200" marR="0" lvl="0" indent="-457200" algn="l" rtl="0">
              <a:spcBef>
                <a:spcPts val="0"/>
              </a:spcBef>
              <a:spcAft>
                <a:spcPts val="0"/>
              </a:spcAft>
              <a:buClr>
                <a:schemeClr val="dk1"/>
              </a:buClr>
              <a:buSzPts val="2000"/>
              <a:buFont typeface="Calibri"/>
              <a:buAutoNum type="alphaLcParenR"/>
            </a:pPr>
            <a:r>
              <a:rPr lang="en-US" sz="2000">
                <a:solidFill>
                  <a:schemeClr val="dk1"/>
                </a:solidFill>
                <a:latin typeface="Calibri"/>
                <a:ea typeface="Calibri"/>
                <a:cs typeface="Calibri"/>
                <a:sym typeface="Calibri"/>
              </a:rPr>
              <a:t>∀x [s(x)  → q</a:t>
            </a:r>
            <a:r>
              <a:rPr lang="en-US" sz="2000">
                <a:solidFill>
                  <a:schemeClr val="dk1"/>
                </a:solidFill>
                <a:latin typeface="Times New Roman"/>
                <a:ea typeface="Times New Roman"/>
                <a:cs typeface="Times New Roman"/>
                <a:sym typeface="Times New Roman"/>
              </a:rPr>
              <a:t>(x)]</a:t>
            </a:r>
            <a:endParaRPr/>
          </a:p>
          <a:p>
            <a:pPr marL="457200" marR="0" lvl="0" indent="-457200" algn="l" rtl="0">
              <a:spcBef>
                <a:spcPts val="0"/>
              </a:spcBef>
              <a:spcAft>
                <a:spcPts val="0"/>
              </a:spcAft>
              <a:buClr>
                <a:schemeClr val="dk1"/>
              </a:buClr>
              <a:buSzPts val="2000"/>
              <a:buFont typeface="Calibri"/>
              <a:buAutoNum type="alphaLcParenR"/>
            </a:pPr>
            <a:r>
              <a:rPr lang="en-US" sz="2000">
                <a:solidFill>
                  <a:schemeClr val="dk1"/>
                </a:solidFill>
                <a:latin typeface="Calibri"/>
                <a:ea typeface="Calibri"/>
                <a:cs typeface="Calibri"/>
                <a:sym typeface="Calibri"/>
              </a:rPr>
              <a:t>∀x [s(x)  → </a:t>
            </a:r>
            <a:r>
              <a:rPr lang="en-US" sz="2000">
                <a:solidFill>
                  <a:schemeClr val="dk1"/>
                </a:solidFill>
                <a:latin typeface="Times New Roman"/>
                <a:ea typeface="Times New Roman"/>
                <a:cs typeface="Times New Roman"/>
                <a:sym typeface="Times New Roman"/>
              </a:rPr>
              <a:t>¬t(x)]</a:t>
            </a:r>
            <a:endParaRPr/>
          </a:p>
          <a:p>
            <a:pPr marL="457200" marR="0" lvl="0" indent="-457200" algn="l" rtl="0">
              <a:spcBef>
                <a:spcPts val="0"/>
              </a:spcBef>
              <a:spcAft>
                <a:spcPts val="0"/>
              </a:spcAft>
              <a:buClr>
                <a:schemeClr val="dk1"/>
              </a:buClr>
              <a:buSzPts val="2000"/>
              <a:buFont typeface="Calibri"/>
              <a:buAutoNum type="alphaLcParenR"/>
            </a:pPr>
            <a:r>
              <a:rPr lang="en-US" sz="2000">
                <a:solidFill>
                  <a:schemeClr val="dk1"/>
                </a:solidFill>
                <a:latin typeface="Calibri"/>
                <a:ea typeface="Calibri"/>
                <a:cs typeface="Calibri"/>
                <a:sym typeface="Calibri"/>
              </a:rPr>
              <a:t>∃ x [s(x) ^</a:t>
            </a:r>
            <a:r>
              <a:rPr lang="en-US" sz="2000">
                <a:solidFill>
                  <a:schemeClr val="dk1"/>
                </a:solidFill>
                <a:latin typeface="Times New Roman"/>
                <a:ea typeface="Times New Roman"/>
                <a:cs typeface="Times New Roman"/>
                <a:sym typeface="Times New Roman"/>
              </a:rPr>
              <a:t>¬r(x)]</a:t>
            </a:r>
            <a:endParaRPr sz="2200">
              <a:solidFill>
                <a:schemeClr val="dk1"/>
              </a:solidFill>
              <a:latin typeface="Times New Roman"/>
              <a:ea typeface="Times New Roman"/>
              <a:cs typeface="Times New Roman"/>
              <a:sym typeface="Times New Roman"/>
            </a:endParaRPr>
          </a:p>
        </p:txBody>
      </p:sp>
      <p:sp>
        <p:nvSpPr>
          <p:cNvPr id="912" name="Google Shape;912;p70"/>
          <p:cNvSpPr/>
          <p:nvPr/>
        </p:nvSpPr>
        <p:spPr>
          <a:xfrm>
            <a:off x="6056812" y="1001485"/>
            <a:ext cx="5281748" cy="449353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Exercise:2</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If U -  set of integers Z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p(x): x</a:t>
            </a:r>
            <a:r>
              <a:rPr lang="en-US" sz="2200" baseline="30000">
                <a:solidFill>
                  <a:schemeClr val="dk1"/>
                </a:solidFill>
                <a:latin typeface="Times New Roman"/>
                <a:ea typeface="Times New Roman"/>
                <a:cs typeface="Times New Roman"/>
                <a:sym typeface="Times New Roman"/>
              </a:rPr>
              <a:t>2</a:t>
            </a:r>
            <a:r>
              <a:rPr lang="en-US" sz="2200">
                <a:solidFill>
                  <a:schemeClr val="dk1"/>
                </a:solidFill>
                <a:latin typeface="Times New Roman"/>
                <a:ea typeface="Times New Roman"/>
                <a:cs typeface="Times New Roman"/>
                <a:sym typeface="Times New Roman"/>
              </a:rPr>
              <a:t>-8x+15 = 0</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q(x): x is odd</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r(x): x &gt;0</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Write in words and find truth ness</a:t>
            </a: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∀x [p(x)  → q(x)]       Ans: T</a:t>
            </a:r>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∀x [q(x)  → p(x)]       Ans: F (x=7)</a:t>
            </a:r>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∃x [p(x) → q(x)]        Ans: T</a:t>
            </a:r>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∃x [q(x)  →  p(x)]      Ans: T</a:t>
            </a:r>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∃x [r(x)  →  p(x)]       Ans: T</a:t>
            </a:r>
            <a:endParaRPr/>
          </a:p>
          <a:p>
            <a:pPr marL="457200" marR="0" lvl="0" indent="-457200" algn="l" rtl="0">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∀x [¬ q(x)  → ¬p(x)]  Ans: T</a:t>
            </a:r>
            <a:endParaRPr/>
          </a:p>
          <a:p>
            <a:pPr marL="457200" marR="0" lvl="0" indent="-317500" algn="l" rtl="0">
              <a:spcBef>
                <a:spcPts val="0"/>
              </a:spcBef>
              <a:spcAft>
                <a:spcPts val="0"/>
              </a:spcAft>
              <a:buClr>
                <a:schemeClr val="dk1"/>
              </a:buClr>
              <a:buSzPts val="2200"/>
              <a:buFont typeface="Calibri"/>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71"/>
          <p:cNvSpPr txBox="1"/>
          <p:nvPr/>
        </p:nvSpPr>
        <p:spPr>
          <a:xfrm>
            <a:off x="666206" y="809897"/>
            <a:ext cx="10959737"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Convert to open statements:</a:t>
            </a:r>
            <a:endParaRPr/>
          </a:p>
          <a:p>
            <a:pPr marL="457200" marR="0" lvl="0" indent="-457200" algn="l" rtl="0">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If a number is rational then it is a real number</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Soln: here presence of an indefinite article a indicate that we are dealing with universal quantified statement. That is universal quantifier is implicit</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Let p(x): x is a rational number</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q(x): x is a real number                     be open statements</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Then above statement will be ∀x [p(x)  → q(x)]</a:t>
            </a:r>
            <a:endParaRPr/>
          </a:p>
          <a:p>
            <a:pPr marL="457200" marR="0" lvl="0" indent="-45720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2. For universe of all triangles in plane, “An equilateral triangle has three angles of 60</a:t>
            </a:r>
            <a:r>
              <a:rPr lang="en-US" sz="2200" baseline="30000">
                <a:solidFill>
                  <a:schemeClr val="dk1"/>
                </a:solidFill>
                <a:latin typeface="Times New Roman"/>
                <a:ea typeface="Times New Roman"/>
                <a:cs typeface="Times New Roman"/>
                <a:sym typeface="Times New Roman"/>
              </a:rPr>
              <a:t>0</a:t>
            </a:r>
            <a:r>
              <a:rPr lang="en-US" sz="2200">
                <a:solidFill>
                  <a:schemeClr val="dk1"/>
                </a:solidFill>
                <a:latin typeface="Times New Roman"/>
                <a:ea typeface="Times New Roman"/>
                <a:cs typeface="Times New Roman"/>
                <a:sym typeface="Times New Roman"/>
              </a:rPr>
              <a:t> &amp; conversely.</a:t>
            </a:r>
            <a:endParaRPr sz="2200" baseline="300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Soln: Let e(t): Triangle t is equilateral</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a(t): Triangle t has three angles of 60</a:t>
            </a:r>
            <a:r>
              <a:rPr lang="en-US" sz="2200" baseline="30000">
                <a:solidFill>
                  <a:schemeClr val="dk1"/>
                </a:solidFill>
                <a:latin typeface="Times New Roman"/>
                <a:ea typeface="Times New Roman"/>
                <a:cs typeface="Times New Roman"/>
                <a:sym typeface="Times New Roman"/>
              </a:rPr>
              <a:t>0</a:t>
            </a:r>
            <a:r>
              <a:rPr lang="en-US" sz="2200">
                <a:solidFill>
                  <a:schemeClr val="dk1"/>
                </a:solidFill>
                <a:latin typeface="Times New Roman"/>
                <a:ea typeface="Times New Roman"/>
                <a:cs typeface="Times New Roman"/>
                <a:sym typeface="Times New Roman"/>
              </a:rPr>
              <a:t>.</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     then ∀t [e(t)  </a:t>
            </a:r>
            <a:r>
              <a:rPr lang="en-US" sz="2400">
                <a:solidFill>
                  <a:schemeClr val="dk1"/>
                </a:solidFill>
                <a:latin typeface="Calibri"/>
                <a:ea typeface="Calibri"/>
                <a:cs typeface="Calibri"/>
                <a:sym typeface="Calibri"/>
              </a:rPr>
              <a:t> ↔ </a:t>
            </a:r>
            <a:r>
              <a:rPr lang="en-US" sz="2200">
                <a:solidFill>
                  <a:schemeClr val="dk1"/>
                </a:solidFill>
                <a:latin typeface="Times New Roman"/>
                <a:ea typeface="Times New Roman"/>
                <a:cs typeface="Times New Roman"/>
                <a:sym typeface="Times New Roman"/>
              </a:rPr>
              <a:t> a(t)]</a:t>
            </a:r>
            <a:endParaRPr/>
          </a:p>
          <a:p>
            <a:pPr marL="457200" marR="0" lvl="0" indent="-45720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3. “Integer 41 is equal to the sum of two perfect squares”</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Soln: </a:t>
            </a:r>
            <a:r>
              <a:rPr lang="en-US" sz="2400">
                <a:solidFill>
                  <a:schemeClr val="dk1"/>
                </a:solidFill>
                <a:latin typeface="Calibri"/>
                <a:ea typeface="Calibri"/>
                <a:cs typeface="Calibri"/>
                <a:sym typeface="Calibri"/>
              </a:rPr>
              <a:t>∃m ∃n [ 41= m</a:t>
            </a:r>
            <a:r>
              <a:rPr lang="en-US" sz="2400" baseline="300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 + n</a:t>
            </a:r>
            <a:r>
              <a:rPr lang="en-US" sz="2400" baseline="30000">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72"/>
          <p:cNvSpPr txBox="1"/>
          <p:nvPr/>
        </p:nvSpPr>
        <p:spPr>
          <a:xfrm>
            <a:off x="1201783" y="418012"/>
            <a:ext cx="9940834" cy="62170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Let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for n=1 to 20 do</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A[n]= n*n –n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Write in words</a:t>
            </a:r>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∀n [A[n]≥0]</a:t>
            </a:r>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Soln: Every element of array is non negative</a:t>
            </a:r>
            <a:endParaRPr/>
          </a:p>
          <a:p>
            <a:pPr marL="457200" marR="0" lvl="0" indent="-45720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2. </a:t>
            </a:r>
            <a:r>
              <a:rPr lang="en-US" sz="2400">
                <a:solidFill>
                  <a:schemeClr val="dk1"/>
                </a:solidFill>
                <a:latin typeface="Calibri"/>
                <a:ea typeface="Calibri"/>
                <a:cs typeface="Calibri"/>
                <a:sym typeface="Calibri"/>
              </a:rPr>
              <a:t>∃n (A[n+1]=2 A[n])</a:t>
            </a:r>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Soln: Every (n+1)</a:t>
            </a:r>
            <a:r>
              <a:rPr lang="en-US" sz="2400" baseline="30000">
                <a:solidFill>
                  <a:schemeClr val="dk1"/>
                </a:solidFill>
                <a:latin typeface="Times New Roman"/>
                <a:ea typeface="Times New Roman"/>
                <a:cs typeface="Times New Roman"/>
                <a:sym typeface="Times New Roman"/>
              </a:rPr>
              <a:t>th</a:t>
            </a:r>
            <a:r>
              <a:rPr lang="en-US" sz="2400">
                <a:solidFill>
                  <a:schemeClr val="dk1"/>
                </a:solidFill>
                <a:latin typeface="Times New Roman"/>
                <a:ea typeface="Times New Roman"/>
                <a:cs typeface="Times New Roman"/>
                <a:sym typeface="Times New Roman"/>
              </a:rPr>
              <a:t> element is equal to 2 times n</a:t>
            </a:r>
            <a:r>
              <a:rPr lang="en-US" sz="2400" baseline="30000">
                <a:solidFill>
                  <a:schemeClr val="dk1"/>
                </a:solidFill>
                <a:latin typeface="Times New Roman"/>
                <a:ea typeface="Times New Roman"/>
                <a:cs typeface="Times New Roman"/>
                <a:sym typeface="Times New Roman"/>
              </a:rPr>
              <a:t>th</a:t>
            </a:r>
            <a:r>
              <a:rPr lang="en-US" sz="2400">
                <a:solidFill>
                  <a:schemeClr val="dk1"/>
                </a:solidFill>
                <a:latin typeface="Times New Roman"/>
                <a:ea typeface="Times New Roman"/>
                <a:cs typeface="Times New Roman"/>
                <a:sym typeface="Times New Roman"/>
              </a:rPr>
              <a:t> element</a:t>
            </a:r>
            <a:endParaRPr/>
          </a:p>
          <a:p>
            <a:pPr marL="457200" marR="0" lvl="0" indent="-45720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3.</a:t>
            </a:r>
            <a:r>
              <a:rPr lang="en-US" sz="2400">
                <a:solidFill>
                  <a:schemeClr val="dk1"/>
                </a:solidFill>
                <a:latin typeface="Calibri"/>
                <a:ea typeface="Calibri"/>
                <a:cs typeface="Calibri"/>
                <a:sym typeface="Calibri"/>
              </a:rPr>
              <a:t> ∀n [(1≤ n ≤19) → (A[n]&lt; A[n+1]) ]</a:t>
            </a:r>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Soln: Every element of array are in ascending order</a:t>
            </a:r>
            <a:endParaRPr/>
          </a:p>
          <a:p>
            <a:pPr marL="457200" marR="0" lvl="0" indent="-45720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400">
                <a:solidFill>
                  <a:schemeClr val="dk1"/>
                </a:solidFill>
                <a:latin typeface="Times New Roman"/>
                <a:ea typeface="Times New Roman"/>
                <a:cs typeface="Times New Roman"/>
                <a:sym typeface="Times New Roman"/>
              </a:rPr>
              <a:t>4. </a:t>
            </a:r>
            <a:r>
              <a:rPr lang="en-US" sz="2400">
                <a:solidFill>
                  <a:schemeClr val="dk1"/>
                </a:solidFill>
                <a:latin typeface="Calibri"/>
                <a:ea typeface="Calibri"/>
                <a:cs typeface="Calibri"/>
                <a:sym typeface="Calibri"/>
              </a:rPr>
              <a:t>∀m ∀n [(m ≠ n) → (A[m] ≠ A[n]) ]  or</a:t>
            </a:r>
            <a:endParaRPr/>
          </a:p>
          <a:p>
            <a:pPr marL="457200" marR="0" lvl="0" indent="-457200" algn="l" rtl="0">
              <a:spcBef>
                <a:spcPts val="0"/>
              </a:spcBef>
              <a:spcAft>
                <a:spcPts val="0"/>
              </a:spcAft>
              <a:buNone/>
            </a:pPr>
            <a:r>
              <a:rPr lang="en-US" sz="2400">
                <a:solidFill>
                  <a:schemeClr val="dk1"/>
                </a:solidFill>
                <a:latin typeface="Calibri"/>
                <a:ea typeface="Calibri"/>
                <a:cs typeface="Calibri"/>
                <a:sym typeface="Calibri"/>
              </a:rPr>
              <a:t> ∀m ∀n [(m &lt; n) → (A[m] ≠ A[n]) ]  </a:t>
            </a:r>
            <a:endParaRPr/>
          </a:p>
          <a:p>
            <a:pPr marL="457200" marR="0" lvl="0" indent="-457200" algn="l" rtl="0">
              <a:spcBef>
                <a:spcPts val="0"/>
              </a:spcBef>
              <a:spcAft>
                <a:spcPts val="0"/>
              </a:spcAft>
              <a:buNone/>
            </a:pPr>
            <a:r>
              <a:rPr lang="en-US" sz="2400">
                <a:solidFill>
                  <a:schemeClr val="dk1"/>
                </a:solidFill>
                <a:latin typeface="Calibri"/>
                <a:ea typeface="Calibri"/>
                <a:cs typeface="Calibri"/>
                <a:sym typeface="Calibri"/>
              </a:rPr>
              <a:t>Soln: Entries in the array are distinct</a:t>
            </a:r>
            <a:endParaRPr/>
          </a:p>
          <a:p>
            <a:pPr marL="457200" marR="0" lvl="0" indent="-45720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457200" marR="0" lvl="0" indent="-317500" algn="l" rtl="0">
              <a:spcBef>
                <a:spcPts val="0"/>
              </a:spcBef>
              <a:spcAft>
                <a:spcPts val="0"/>
              </a:spcAft>
              <a:buClr>
                <a:schemeClr val="dk1"/>
              </a:buClr>
              <a:buSzPts val="2200"/>
              <a:buFont typeface="Calibri"/>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aphicFrame>
        <p:nvGraphicFramePr>
          <p:cNvPr id="927" name="Google Shape;927;p73"/>
          <p:cNvGraphicFramePr/>
          <p:nvPr/>
        </p:nvGraphicFramePr>
        <p:xfrm>
          <a:off x="640079" y="1084214"/>
          <a:ext cx="11247150" cy="3452365"/>
        </p:xfrm>
        <a:graphic>
          <a:graphicData uri="http://schemas.openxmlformats.org/drawingml/2006/table">
            <a:tbl>
              <a:tblPr>
                <a:noFill/>
                <a:tableStyleId>{056451C0-AA72-4C19-8A1A-820CA89263B9}</a:tableStyleId>
              </a:tblPr>
              <a:tblGrid>
                <a:gridCol w="1567550">
                  <a:extLst>
                    <a:ext uri="{9D8B030D-6E8A-4147-A177-3AD203B41FA5}">
                      <a16:colId xmlns:a16="http://schemas.microsoft.com/office/drawing/2014/main" xmlns="" val="20000"/>
                    </a:ext>
                  </a:extLst>
                </a:gridCol>
                <a:gridCol w="4585075">
                  <a:extLst>
                    <a:ext uri="{9D8B030D-6E8A-4147-A177-3AD203B41FA5}">
                      <a16:colId xmlns:a16="http://schemas.microsoft.com/office/drawing/2014/main" xmlns="" val="20001"/>
                    </a:ext>
                  </a:extLst>
                </a:gridCol>
                <a:gridCol w="5094525">
                  <a:extLst>
                    <a:ext uri="{9D8B030D-6E8A-4147-A177-3AD203B41FA5}">
                      <a16:colId xmlns:a16="http://schemas.microsoft.com/office/drawing/2014/main" xmlns="" val="20002"/>
                    </a:ext>
                  </a:extLst>
                </a:gridCol>
              </a:tblGrid>
              <a:tr h="658775">
                <a:tc>
                  <a:txBody>
                    <a:bodyPr/>
                    <a:lstStyle/>
                    <a:p>
                      <a:pPr marL="0" marR="0" lvl="0" indent="0" algn="ctr" rtl="0">
                        <a:spcBef>
                          <a:spcPts val="0"/>
                        </a:spcBef>
                        <a:spcAft>
                          <a:spcPts val="0"/>
                        </a:spcAft>
                        <a:buNone/>
                      </a:pPr>
                      <a:r>
                        <a:rPr lang="en-US" sz="2400" b="1" i="0" u="none" strike="noStrike">
                          <a:solidFill>
                            <a:srgbClr val="000000"/>
                          </a:solidFill>
                          <a:latin typeface="Times New Roman"/>
                          <a:ea typeface="Times New Roman"/>
                          <a:cs typeface="Times New Roman"/>
                          <a:sym typeface="Times New Roman"/>
                        </a:rPr>
                        <a:t>Statement</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i="0" u="none" strike="noStrike">
                          <a:solidFill>
                            <a:srgbClr val="000000"/>
                          </a:solidFill>
                          <a:latin typeface="Times New Roman"/>
                          <a:ea typeface="Times New Roman"/>
                          <a:cs typeface="Times New Roman"/>
                          <a:sym typeface="Times New Roman"/>
                        </a:rPr>
                        <a:t>When it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i="0" u="none" strike="noStrike">
                          <a:solidFill>
                            <a:srgbClr val="000000"/>
                          </a:solidFill>
                          <a:latin typeface="Times New Roman"/>
                          <a:ea typeface="Times New Roman"/>
                          <a:cs typeface="Times New Roman"/>
                          <a:sym typeface="Times New Roman"/>
                        </a:rPr>
                        <a:t>When it is false?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658775">
                <a:tc>
                  <a:txBody>
                    <a:bodyPr/>
                    <a:lstStyle/>
                    <a:p>
                      <a:pPr marL="0" marR="0" lvl="0" indent="0" algn="ctr" rtl="0">
                        <a:spcBef>
                          <a:spcPts val="0"/>
                        </a:spcBef>
                        <a:spcAft>
                          <a:spcPts val="0"/>
                        </a:spcAft>
                        <a:buNone/>
                      </a:pPr>
                      <a:r>
                        <a:rPr lang="en-US" sz="2400" b="0" i="0" u="none" strike="noStrike">
                          <a:solidFill>
                            <a:srgbClr val="222222"/>
                          </a:solidFill>
                          <a:latin typeface="Times New Roman"/>
                          <a:ea typeface="Times New Roman"/>
                          <a:cs typeface="Times New Roman"/>
                          <a:sym typeface="Times New Roman"/>
                        </a:rPr>
                        <a:t>∃x p(x)</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some a in universe, p(a)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every a in universe, p(a) is false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658775">
                <a:tc>
                  <a:txBody>
                    <a:bodyPr/>
                    <a:lstStyle/>
                    <a:p>
                      <a:pPr marL="0" marR="0" lvl="0" indent="0" algn="ctr" rtl="0">
                        <a:spcBef>
                          <a:spcPts val="0"/>
                        </a:spcBef>
                        <a:spcAft>
                          <a:spcPts val="0"/>
                        </a:spcAft>
                        <a:buNone/>
                      </a:pPr>
                      <a:r>
                        <a:rPr lang="en-US" sz="2400" b="0" i="0" u="none" strike="noStrike">
                          <a:solidFill>
                            <a:srgbClr val="222222"/>
                          </a:solidFill>
                          <a:latin typeface="Times New Roman"/>
                          <a:ea typeface="Times New Roman"/>
                          <a:cs typeface="Times New Roman"/>
                          <a:sym typeface="Times New Roman"/>
                        </a:rPr>
                        <a:t>∀x p(x)</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every a in universe, p(a)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atleast one a in universe, p(a) is false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658775">
                <a:tc>
                  <a:txBody>
                    <a:bodyPr/>
                    <a:lstStyle/>
                    <a:p>
                      <a:pPr marL="0" marR="0" lvl="0" indent="0" algn="ctr" rtl="0">
                        <a:spcBef>
                          <a:spcPts val="0"/>
                        </a:spcBef>
                        <a:spcAft>
                          <a:spcPts val="0"/>
                        </a:spcAft>
                        <a:buNone/>
                      </a:pPr>
                      <a:r>
                        <a:rPr lang="en-US" sz="2400" b="0" i="0" u="none" strike="noStrike">
                          <a:solidFill>
                            <a:srgbClr val="222222"/>
                          </a:solidFill>
                          <a:latin typeface="Times New Roman"/>
                          <a:ea typeface="Times New Roman"/>
                          <a:cs typeface="Times New Roman"/>
                          <a:sym typeface="Times New Roman"/>
                        </a:rPr>
                        <a:t>∃x ¬p(x)</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some a in universe, ¬p(a)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every a in universe, ¬p(a) is false or p(a)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658775">
                <a:tc>
                  <a:txBody>
                    <a:bodyPr/>
                    <a:lstStyle/>
                    <a:p>
                      <a:pPr marL="0" marR="0" lvl="0" indent="0" algn="ctr" rtl="0">
                        <a:spcBef>
                          <a:spcPts val="0"/>
                        </a:spcBef>
                        <a:spcAft>
                          <a:spcPts val="0"/>
                        </a:spcAft>
                        <a:buNone/>
                      </a:pPr>
                      <a:r>
                        <a:rPr lang="en-US" sz="2400" b="0" i="0" u="none" strike="noStrike">
                          <a:solidFill>
                            <a:srgbClr val="222222"/>
                          </a:solidFill>
                          <a:latin typeface="Times New Roman"/>
                          <a:ea typeface="Times New Roman"/>
                          <a:cs typeface="Times New Roman"/>
                          <a:sym typeface="Times New Roman"/>
                        </a:rPr>
                        <a:t>∀x ¬ p(x)</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every a in universe, ¬p(a)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rgbClr val="000000"/>
                          </a:solidFill>
                          <a:latin typeface="Times New Roman"/>
                          <a:ea typeface="Times New Roman"/>
                          <a:cs typeface="Times New Roman"/>
                          <a:sym typeface="Times New Roman"/>
                        </a:rPr>
                        <a:t>For at least one a in universe, ¬ p(a) is false or p(a) is true</a:t>
                      </a:r>
                      <a:endParaRPr/>
                    </a:p>
                  </a:txBody>
                  <a:tcPr marL="6500" marR="6500" marT="65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74"/>
          <p:cNvSpPr txBox="1"/>
          <p:nvPr/>
        </p:nvSpPr>
        <p:spPr>
          <a:xfrm>
            <a:off x="836023" y="522517"/>
            <a:ext cx="10972800" cy="5509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a) p(x) &amp; q(x)  open statements are logically equivalent when the bi conditional p(a) ↔q(a) is true for each replacement of a from the universe and is written as</a:t>
            </a:r>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∀x [ p(x) ⇔ q(x)]                   ---------Logical equivalence</a:t>
            </a:r>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b) If p(a)  → q(a) is true for each a in universe, then we write</a:t>
            </a:r>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∀x [ p(x) ⇒ q(x)]                   ---------Logical implication</a:t>
            </a:r>
            <a:endParaRPr/>
          </a:p>
          <a:p>
            <a:pPr marL="0" marR="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Exercise:</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For the universe of real numbers</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1. Every real number greater than 3 has magnitude greater than 3</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Soln:  p(x) : x &gt;3</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          q(x): |x|&gt;3</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∀x [p(x) → q(x)]                 ---------T</a:t>
            </a:r>
            <a:endParaRPr/>
          </a:p>
          <a:p>
            <a:pPr marL="457200" marR="0" lvl="0" indent="-45720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2. Converse of (1) is       ∀x [q(x) → p(x)]             -----------F</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If magnitude of a real number is greater than 3 then the real number itself is greater than 3</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Ex: x= -5, q(-5) is true but p(-5) is false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75"/>
          <p:cNvSpPr txBox="1"/>
          <p:nvPr/>
        </p:nvSpPr>
        <p:spPr>
          <a:xfrm>
            <a:off x="836023" y="522515"/>
            <a:ext cx="10972800" cy="3877985"/>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3. Contra positive of (1) is   ∀x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q(x) →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           ----------T</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If magnitude of a real number is less than or equal to 3, then number itself is less than or equal to 3.</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Ex: x =2, </a:t>
            </a:r>
            <a:r>
              <a:rPr lang="en-US" sz="20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q(x) is true and p(x) is true</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4. Inverse of (1) is          ∀x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 →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q(x)]                 ---------F</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If a real number is less than or equal to 3, then so is its magnitude</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Ex:  x=-5,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p(x)  is true but </a:t>
            </a:r>
            <a:r>
              <a:rPr lang="en-US" sz="2400">
                <a:solidFill>
                  <a:schemeClr val="dk1"/>
                </a:solidFill>
                <a:latin typeface="Calibri"/>
                <a:ea typeface="Calibri"/>
                <a:cs typeface="Calibri"/>
                <a:sym typeface="Calibri"/>
              </a:rPr>
              <a:t>¬</a:t>
            </a:r>
            <a:r>
              <a:rPr lang="en-US" sz="2200">
                <a:solidFill>
                  <a:schemeClr val="dk1"/>
                </a:solidFill>
                <a:latin typeface="Times New Roman"/>
                <a:ea typeface="Times New Roman"/>
                <a:cs typeface="Times New Roman"/>
                <a:sym typeface="Times New Roman"/>
              </a:rPr>
              <a:t>q(x) is false since q(-5)=5 which is &gt;3</a:t>
            </a:r>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 </a:t>
            </a:r>
            <a:endParaRPr/>
          </a:p>
          <a:p>
            <a:pPr marL="457200" marR="0" lvl="0" indent="-45720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76"/>
          <p:cNvSpPr txBox="1"/>
          <p:nvPr/>
        </p:nvSpPr>
        <p:spPr>
          <a:xfrm>
            <a:off x="1162594" y="470264"/>
            <a:ext cx="9849395" cy="52014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1. Prove that ∃x [p(x) ^ q(x)] ⇒[∃x p(x) ^ ∃x q(x)]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Proof: ∃x [p(x) ^ q(x)] </a:t>
            </a:r>
            <a:r>
              <a:rPr lang="en-US" sz="2400">
                <a:solidFill>
                  <a:schemeClr val="dk1"/>
                </a:solidFill>
                <a:latin typeface="Calibri"/>
                <a:ea typeface="Calibri"/>
                <a:cs typeface="Calibri"/>
                <a:sym typeface="Calibri"/>
              </a:rPr>
              <a:t>→ </a:t>
            </a:r>
            <a:r>
              <a:rPr lang="en-US" sz="2200">
                <a:solidFill>
                  <a:schemeClr val="dk1"/>
                </a:solidFill>
                <a:latin typeface="Times New Roman"/>
                <a:ea typeface="Times New Roman"/>
                <a:cs typeface="Times New Roman"/>
                <a:sym typeface="Times New Roman"/>
              </a:rPr>
              <a:t>[∃x p(x) ^ ∃x q(x)]</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Hypothesis                                 Conclusion</a:t>
            </a:r>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When hypothesis ∃x [p(x) ^ q(x)] is true, then there is at least one element c in universe for which p(c) ^ q(c) is true. By rule of conjunctive simplification, </a:t>
            </a: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[p(c) ^ q(c)] ⇒ p(c). From truth of p(c) we have true statement ∃x p(x). Similarly ∃x q(x) is another true statement. Therefore [∃x p(x) ^ ∃x q(x)] is a true statement. Since [∃x p(x) ^ ∃x q(x)]  is a true statement whenever ∃x [p(x) ^ q(x)] is true, it follows that ∃x [p(x) ^ q(x)] ⇒[∃x p(x) ^ ∃x q(x)].</a:t>
            </a:r>
            <a:endParaRPr/>
          </a:p>
          <a:p>
            <a:pPr marL="0" marR="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Similarly it can be proved that,</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2. ∃x [p(x) v q(x)] ⇔  [∃x p(x) v ∃x q(x)]</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3. ∀x [p(x) ^ q(x)] ⇔  [∀x p(x) ^ ∀x q(x)]</a:t>
            </a:r>
            <a:endParaRPr/>
          </a:p>
          <a:p>
            <a:pPr marL="457200" marR="0" lvl="0" indent="-457200" algn="l" rtl="0">
              <a:spcBef>
                <a:spcPts val="0"/>
              </a:spcBef>
              <a:spcAft>
                <a:spcPts val="0"/>
              </a:spcAft>
              <a:buNone/>
            </a:pPr>
            <a:r>
              <a:rPr lang="en-US" sz="2200">
                <a:solidFill>
                  <a:schemeClr val="dk1"/>
                </a:solidFill>
                <a:latin typeface="Times New Roman"/>
                <a:ea typeface="Times New Roman"/>
                <a:cs typeface="Times New Roman"/>
                <a:sym typeface="Times New Roman"/>
              </a:rPr>
              <a:t>4. ∀x [p(x) v q(x)] ⇒ ∀x [p(x) v q(x)]</a:t>
            </a:r>
            <a:endParaRPr sz="2200">
              <a:solidFill>
                <a:schemeClr val="dk1"/>
              </a:solidFill>
              <a:latin typeface="Times New Roman"/>
              <a:ea typeface="Times New Roman"/>
              <a:cs typeface="Times New Roman"/>
              <a:sym typeface="Times New Roman"/>
            </a:endParaRPr>
          </a:p>
        </p:txBody>
      </p:sp>
      <p:cxnSp>
        <p:nvCxnSpPr>
          <p:cNvPr id="943" name="Google Shape;943;p76"/>
          <p:cNvCxnSpPr/>
          <p:nvPr/>
        </p:nvCxnSpPr>
        <p:spPr>
          <a:xfrm rot="10800000" flipH="1">
            <a:off x="2076994" y="1299545"/>
            <a:ext cx="836023" cy="339634"/>
          </a:xfrm>
          <a:prstGeom prst="straightConnector1">
            <a:avLst/>
          </a:prstGeom>
          <a:noFill/>
          <a:ln w="9525" cap="flat" cmpd="sng">
            <a:solidFill>
              <a:schemeClr val="accent1"/>
            </a:solidFill>
            <a:prstDash val="solid"/>
            <a:miter lim="800000"/>
            <a:headEnd type="none" w="sm" len="sm"/>
            <a:tailEnd type="stealth" w="med" len="med"/>
          </a:ln>
        </p:spPr>
      </p:cxnSp>
      <p:cxnSp>
        <p:nvCxnSpPr>
          <p:cNvPr id="944" name="Google Shape;944;p76"/>
          <p:cNvCxnSpPr/>
          <p:nvPr/>
        </p:nvCxnSpPr>
        <p:spPr>
          <a:xfrm rot="5400000" flipH="1">
            <a:off x="4957355" y="1328242"/>
            <a:ext cx="378823" cy="209006"/>
          </a:xfrm>
          <a:prstGeom prst="straightConnector1">
            <a:avLst/>
          </a:prstGeom>
          <a:noFill/>
          <a:ln w="9525" cap="flat" cmpd="sng">
            <a:solidFill>
              <a:schemeClr val="accent1"/>
            </a:solidFill>
            <a:prstDash val="solid"/>
            <a:miter lim="800000"/>
            <a:headEnd type="none" w="sm" len="sm"/>
            <a:tailEnd type="stealth" w="med" len="med"/>
          </a:ln>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77"/>
          <p:cNvSpPr txBox="1"/>
          <p:nvPr/>
        </p:nvSpPr>
        <p:spPr>
          <a:xfrm>
            <a:off x="1345478" y="444133"/>
            <a:ext cx="9196252" cy="75405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1. Find the negation of if x is odd, then x</a:t>
            </a:r>
            <a:r>
              <a:rPr lang="en-US" sz="2200" baseline="30000">
                <a:solidFill>
                  <a:schemeClr val="dk1"/>
                </a:solidFill>
                <a:latin typeface="Times New Roman"/>
                <a:ea typeface="Times New Roman"/>
                <a:cs typeface="Times New Roman"/>
                <a:sym typeface="Times New Roman"/>
              </a:rPr>
              <a:t>2</a:t>
            </a:r>
            <a:r>
              <a:rPr lang="en-US" sz="2200">
                <a:solidFill>
                  <a:schemeClr val="dk1"/>
                </a:solidFill>
                <a:latin typeface="Times New Roman"/>
                <a:ea typeface="Times New Roman"/>
                <a:cs typeface="Times New Roman"/>
                <a:sym typeface="Times New Roman"/>
              </a:rPr>
              <a:t>-1 is even.(Write symbolic form, find negation and write answer in words)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Soln: p(x) : x is odd</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q(x): x</a:t>
            </a:r>
            <a:r>
              <a:rPr lang="en-US" sz="2200" baseline="30000">
                <a:solidFill>
                  <a:schemeClr val="dk1"/>
                </a:solidFill>
                <a:latin typeface="Times New Roman"/>
                <a:ea typeface="Times New Roman"/>
                <a:cs typeface="Times New Roman"/>
                <a:sym typeface="Times New Roman"/>
              </a:rPr>
              <a:t>2</a:t>
            </a:r>
            <a:r>
              <a:rPr lang="en-US" sz="2200">
                <a:solidFill>
                  <a:schemeClr val="dk1"/>
                </a:solidFill>
                <a:latin typeface="Times New Roman"/>
                <a:ea typeface="Times New Roman"/>
                <a:cs typeface="Times New Roman"/>
                <a:sym typeface="Times New Roman"/>
              </a:rPr>
              <a:t>-1 is even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∀x [p(x) → q(x)] is given statement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Negation is ¬[∀x [p(x) → q(x)]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∃x[¬ [p(x) → q(x)]]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∃x[¬ [¬ p(x) v q(x)]]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∃x[¬ ¬ p(x) ^ ¬ q(x)]]       by Demorgans law</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∃x[p(x) ^ ¬ q(x)]]         by law of double negation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There exists an integer such that x is odd and x</a:t>
            </a:r>
            <a:r>
              <a:rPr lang="en-US" sz="2200" baseline="30000">
                <a:solidFill>
                  <a:schemeClr val="dk1"/>
                </a:solidFill>
                <a:latin typeface="Times New Roman"/>
                <a:ea typeface="Times New Roman"/>
                <a:cs typeface="Times New Roman"/>
                <a:sym typeface="Times New Roman"/>
              </a:rPr>
              <a:t>2</a:t>
            </a:r>
            <a:r>
              <a:rPr lang="en-US" sz="2200">
                <a:solidFill>
                  <a:schemeClr val="dk1"/>
                </a:solidFill>
                <a:latin typeface="Times New Roman"/>
                <a:ea typeface="Times New Roman"/>
                <a:cs typeface="Times New Roman"/>
                <a:sym typeface="Times New Roman"/>
              </a:rPr>
              <a:t>-1 is odd</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2. Find the negation of ∃x [r(x) ^ s(x)]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Soln: ¬ [∃x [r(x) ^ s(x)]]</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∀x (¬  [r(x) ^ s(x)])  Applying Demorgans law</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∀x [¬ r(x) v ¬s(x)]</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78"/>
          <p:cNvSpPr txBox="1">
            <a:spLocks noGrp="1"/>
          </p:cNvSpPr>
          <p:nvPr>
            <p:ph type="body" idx="1"/>
          </p:nvPr>
        </p:nvSpPr>
        <p:spPr>
          <a:xfrm>
            <a:off x="824345" y="731520"/>
            <a:ext cx="10515600" cy="5445443"/>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3. Let p(x, y): x + y = 17  Then find truth value of ∀x ∃y p(x, y) and ∃y ∀x p(x, y) </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p(x, y)       is true</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That is for every integer x, there exists an integer y such that x + y = 17        </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∃y ∀x p(x, y)   is false</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That is there exists an integer y, for every x such that x + y = 17</a:t>
            </a:r>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4. For universe of real numbers, a+0 = a= 0+a for any real no a.</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Here 0 is called identity of  addition and is written is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∃z ∀a (a + z = a = z + a)         Here z is additive identity.</a:t>
            </a:r>
            <a:endParaRPr/>
          </a:p>
          <a:p>
            <a:pPr marL="228600" lvl="0" indent="-228600" algn="l" rtl="0">
              <a:lnSpc>
                <a:spcPct val="90000"/>
              </a:lnSpc>
              <a:spcBef>
                <a:spcPts val="1000"/>
              </a:spcBef>
              <a:spcAft>
                <a:spcPts val="0"/>
              </a:spcAft>
              <a:buClr>
                <a:schemeClr val="dk1"/>
              </a:buClr>
              <a:buSzPts val="2200"/>
              <a:buNone/>
            </a:pPr>
            <a:r>
              <a:rPr lang="en-US" sz="2200" b="1" u="sng">
                <a:latin typeface="Times New Roman"/>
                <a:ea typeface="Times New Roman"/>
                <a:cs typeface="Times New Roman"/>
                <a:sym typeface="Times New Roman"/>
              </a:rPr>
              <a:t>Express in symbolic form</a:t>
            </a:r>
            <a:endParaRPr/>
          </a:p>
          <a:p>
            <a:pPr marL="457200" lvl="0" indent="-457200" algn="l" rtl="0">
              <a:lnSpc>
                <a:spcPct val="90000"/>
              </a:lnSpc>
              <a:spcBef>
                <a:spcPts val="1000"/>
              </a:spcBef>
              <a:spcAft>
                <a:spcPts val="0"/>
              </a:spcAft>
              <a:buClr>
                <a:schemeClr val="dk1"/>
              </a:buClr>
              <a:buSzPts val="2200"/>
              <a:buAutoNum type="alphaLcParenR"/>
            </a:pPr>
            <a:r>
              <a:rPr lang="en-US" sz="2200">
                <a:latin typeface="Times New Roman"/>
                <a:ea typeface="Times New Roman"/>
                <a:cs typeface="Times New Roman"/>
                <a:sym typeface="Times New Roman"/>
              </a:rPr>
              <a:t>“Every real no. has an additive inverse”  </a:t>
            </a:r>
            <a:endParaRPr/>
          </a:p>
          <a:p>
            <a:pPr marL="457200" lvl="0" indent="-4572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∃x ∀y (x + y = y + x = 0)         Here y is additive inverse of x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79"/>
          <p:cNvSpPr txBox="1">
            <a:spLocks noGrp="1"/>
          </p:cNvSpPr>
          <p:nvPr>
            <p:ph type="body" idx="1"/>
          </p:nvPr>
        </p:nvSpPr>
        <p:spPr>
          <a:xfrm>
            <a:off x="838200" y="892629"/>
            <a:ext cx="10515600" cy="5298189"/>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dk1"/>
              </a:buClr>
              <a:buSzPts val="2200"/>
              <a:buAutoNum type="alphaLcParenR" startAt="2"/>
            </a:pPr>
            <a:r>
              <a:rPr lang="en-US" sz="2200">
                <a:latin typeface="Times New Roman"/>
                <a:ea typeface="Times New Roman"/>
                <a:cs typeface="Times New Roman"/>
                <a:sym typeface="Times New Roman"/>
              </a:rPr>
              <a:t>Existence of multiplicative identity</a:t>
            </a:r>
            <a:endParaRPr/>
          </a:p>
          <a:p>
            <a:pPr marL="457200" lvl="0" indent="-4572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∃z ∀a (a  z = z  a = a )         - z is multiplicative identity of a</a:t>
            </a:r>
            <a:endParaRPr/>
          </a:p>
          <a:p>
            <a:pPr marL="457200" lvl="0" indent="-4572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c)    Existence of multiplicative inverses for non zero real nos.</a:t>
            </a:r>
            <a:endParaRPr/>
          </a:p>
          <a:p>
            <a:pPr marL="457200" lvl="0" indent="-4572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∀x ≠0 ∃y (x y = y z = 1 )     - y is multiplicative inverse of x.</a:t>
            </a:r>
            <a:endParaRPr/>
          </a:p>
          <a:p>
            <a:pPr marL="228600" lvl="0" indent="-228600" algn="l" rtl="0">
              <a:lnSpc>
                <a:spcPct val="90000"/>
              </a:lnSpc>
              <a:spcBef>
                <a:spcPts val="1000"/>
              </a:spcBef>
              <a:spcAft>
                <a:spcPts val="0"/>
              </a:spcAft>
              <a:buClr>
                <a:schemeClr val="dk1"/>
              </a:buClr>
              <a:buSzPts val="2200"/>
              <a:buNone/>
            </a:pPr>
            <a:endParaRPr sz="2200"/>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5. Let p(x, y): x + y = 17  Then find truth value of ∀x ∃y p(x, y)  in each of universes.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a) Set of integers </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p(x, y)   - if x is fixed, y=17-x is an integer</a:t>
            </a:r>
            <a:endParaRPr/>
          </a:p>
          <a:p>
            <a:pPr marL="228600" lvl="0" indent="-228600" algn="l" rtl="0">
              <a:lnSpc>
                <a:spcPct val="90000"/>
              </a:lnSpc>
              <a:spcBef>
                <a:spcPts val="1000"/>
              </a:spcBef>
              <a:spcAft>
                <a:spcPts val="0"/>
              </a:spcAft>
              <a:buClr>
                <a:schemeClr val="dk1"/>
              </a:buClr>
              <a:buSzPts val="2400"/>
              <a:buNone/>
            </a:pPr>
            <a:r>
              <a:rPr lang="en-US" sz="2400"/>
              <a:t>∴ </a:t>
            </a:r>
            <a:r>
              <a:rPr lang="en-US" sz="2200">
                <a:latin typeface="Times New Roman"/>
                <a:ea typeface="Times New Roman"/>
                <a:cs typeface="Times New Roman"/>
                <a:sym typeface="Times New Roman"/>
              </a:rPr>
              <a:t>True</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b) Set of +ve integers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∀x ∃y p(x, y)   - if x&gt;17 , y  is –ve integer</a:t>
            </a:r>
            <a:endParaRPr/>
          </a:p>
          <a:p>
            <a:pPr marL="228600" lvl="0" indent="-228600" algn="l" rtl="0">
              <a:lnSpc>
                <a:spcPct val="90000"/>
              </a:lnSpc>
              <a:spcBef>
                <a:spcPts val="1000"/>
              </a:spcBef>
              <a:spcAft>
                <a:spcPts val="0"/>
              </a:spcAft>
              <a:buClr>
                <a:schemeClr val="dk1"/>
              </a:buClr>
              <a:buSzPts val="2400"/>
              <a:buNone/>
            </a:pPr>
            <a:r>
              <a:rPr lang="en-US" sz="2400"/>
              <a:t>∴ </a:t>
            </a:r>
            <a:r>
              <a:rPr lang="en-US" sz="2200">
                <a:latin typeface="Times New Roman"/>
                <a:ea typeface="Times New Roman"/>
                <a:cs typeface="Times New Roman"/>
                <a:sym typeface="Times New Roman"/>
              </a:rPr>
              <a:t>False</a:t>
            </a:r>
            <a:endParaRPr/>
          </a:p>
          <a:p>
            <a:pPr marL="228600" lvl="0" indent="-228600" algn="l" rtl="0">
              <a:lnSpc>
                <a:spcPct val="90000"/>
              </a:lnSpc>
              <a:spcBef>
                <a:spcPts val="1000"/>
              </a:spcBef>
              <a:spcAft>
                <a:spcPts val="0"/>
              </a:spcAft>
              <a:buClr>
                <a:schemeClr val="dk1"/>
              </a:buClr>
              <a:buSzPts val="2200"/>
              <a:buNone/>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p:nvPr/>
        </p:nvSpPr>
        <p:spPr>
          <a:xfrm>
            <a:off x="2525061" y="-48126"/>
            <a:ext cx="7159625" cy="644525"/>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en-US" sz="3600" dirty="0" smtClean="0">
                <a:solidFill>
                  <a:schemeClr val="dk1"/>
                </a:solidFill>
                <a:latin typeface="Times New Roman"/>
                <a:ea typeface="Times New Roman"/>
                <a:cs typeface="Times New Roman"/>
                <a:sym typeface="Times New Roman"/>
              </a:rPr>
              <a:t>Basic </a:t>
            </a:r>
            <a:r>
              <a:rPr lang="en-US" sz="3600" dirty="0">
                <a:solidFill>
                  <a:schemeClr val="dk1"/>
                </a:solidFill>
                <a:latin typeface="Times New Roman"/>
                <a:ea typeface="Times New Roman"/>
                <a:cs typeface="Times New Roman"/>
                <a:sym typeface="Times New Roman"/>
              </a:rPr>
              <a:t>connectives and truth tables</a:t>
            </a:r>
            <a:endParaRPr dirty="0"/>
          </a:p>
        </p:txBody>
      </p:sp>
      <p:sp>
        <p:nvSpPr>
          <p:cNvPr id="147" name="Google Shape;147;p8"/>
          <p:cNvSpPr/>
          <p:nvPr/>
        </p:nvSpPr>
        <p:spPr>
          <a:xfrm>
            <a:off x="2095610" y="836748"/>
            <a:ext cx="3090754"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Truth Tables</a:t>
            </a:r>
            <a:endParaRPr dirty="0"/>
          </a:p>
        </p:txBody>
      </p:sp>
      <p:pic>
        <p:nvPicPr>
          <p:cNvPr id="148" name="Google Shape;148;p8"/>
          <p:cNvPicPr preferRelativeResize="0"/>
          <p:nvPr/>
        </p:nvPicPr>
        <p:blipFill rotWithShape="1">
          <a:blip r:embed="rId3">
            <a:alphaModFix/>
          </a:blip>
          <a:srcRect/>
          <a:stretch/>
        </p:blipFill>
        <p:spPr>
          <a:xfrm>
            <a:off x="4195764" y="3160714"/>
            <a:ext cx="1354137" cy="484187"/>
          </a:xfrm>
          <a:prstGeom prst="rect">
            <a:avLst/>
          </a:prstGeom>
          <a:noFill/>
          <a:ln>
            <a:noFill/>
          </a:ln>
        </p:spPr>
      </p:pic>
      <p:pic>
        <p:nvPicPr>
          <p:cNvPr id="149" name="Google Shape;149;p8"/>
          <p:cNvPicPr preferRelativeResize="0"/>
          <p:nvPr/>
        </p:nvPicPr>
        <p:blipFill rotWithShape="1">
          <a:blip r:embed="rId4">
            <a:alphaModFix/>
          </a:blip>
          <a:srcRect/>
          <a:stretch/>
        </p:blipFill>
        <p:spPr>
          <a:xfrm>
            <a:off x="5186364" y="3160713"/>
            <a:ext cx="1354137" cy="482600"/>
          </a:xfrm>
          <a:prstGeom prst="rect">
            <a:avLst/>
          </a:prstGeom>
          <a:noFill/>
          <a:ln>
            <a:noFill/>
          </a:ln>
        </p:spPr>
      </p:pic>
      <p:pic>
        <p:nvPicPr>
          <p:cNvPr id="150" name="Google Shape;150;p8"/>
          <p:cNvPicPr preferRelativeResize="0"/>
          <p:nvPr/>
        </p:nvPicPr>
        <p:blipFill rotWithShape="1">
          <a:blip r:embed="rId5">
            <a:alphaModFix/>
          </a:blip>
          <a:srcRect/>
          <a:stretch/>
        </p:blipFill>
        <p:spPr>
          <a:xfrm>
            <a:off x="6176964" y="3084514"/>
            <a:ext cx="1423987" cy="484187"/>
          </a:xfrm>
          <a:prstGeom prst="rect">
            <a:avLst/>
          </a:prstGeom>
          <a:noFill/>
          <a:ln>
            <a:noFill/>
          </a:ln>
        </p:spPr>
      </p:pic>
      <p:pic>
        <p:nvPicPr>
          <p:cNvPr id="151" name="Google Shape;151;p8"/>
          <p:cNvPicPr preferRelativeResize="0"/>
          <p:nvPr/>
        </p:nvPicPr>
        <p:blipFill rotWithShape="1">
          <a:blip r:embed="rId6">
            <a:alphaModFix/>
          </a:blip>
          <a:srcRect/>
          <a:stretch/>
        </p:blipFill>
        <p:spPr>
          <a:xfrm>
            <a:off x="7167564" y="3160714"/>
            <a:ext cx="1493837" cy="484187"/>
          </a:xfrm>
          <a:prstGeom prst="rect">
            <a:avLst/>
          </a:prstGeom>
          <a:noFill/>
          <a:ln>
            <a:noFill/>
          </a:ln>
        </p:spPr>
      </p:pic>
      <p:pic>
        <p:nvPicPr>
          <p:cNvPr id="152" name="Google Shape;152;p8"/>
          <p:cNvPicPr preferRelativeResize="0"/>
          <p:nvPr/>
        </p:nvPicPr>
        <p:blipFill rotWithShape="1">
          <a:blip r:embed="rId7">
            <a:alphaModFix/>
          </a:blip>
          <a:srcRect/>
          <a:stretch/>
        </p:blipFill>
        <p:spPr>
          <a:xfrm>
            <a:off x="8386764" y="3160714"/>
            <a:ext cx="1493837" cy="484187"/>
          </a:xfrm>
          <a:prstGeom prst="rect">
            <a:avLst/>
          </a:prstGeom>
          <a:noFill/>
          <a:ln>
            <a:noFill/>
          </a:ln>
        </p:spPr>
      </p:pic>
      <p:sp>
        <p:nvSpPr>
          <p:cNvPr id="153" name="Google Shape;153;p8"/>
          <p:cNvSpPr/>
          <p:nvPr/>
        </p:nvSpPr>
        <p:spPr>
          <a:xfrm>
            <a:off x="3033713" y="3033713"/>
            <a:ext cx="798296"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i="1">
                <a:solidFill>
                  <a:schemeClr val="dk1"/>
                </a:solidFill>
                <a:latin typeface="Times New Roman"/>
                <a:ea typeface="Times New Roman"/>
                <a:cs typeface="Times New Roman"/>
                <a:sym typeface="Times New Roman"/>
              </a:rPr>
              <a:t>p    q</a:t>
            </a:r>
            <a:endParaRPr/>
          </a:p>
        </p:txBody>
      </p:sp>
      <p:sp>
        <p:nvSpPr>
          <p:cNvPr id="154" name="Google Shape;154;p8"/>
          <p:cNvSpPr/>
          <p:nvPr/>
        </p:nvSpPr>
        <p:spPr>
          <a:xfrm>
            <a:off x="2957513" y="3719513"/>
            <a:ext cx="610744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0     0         0           0            0          1                1</a:t>
            </a:r>
            <a:endParaRPr/>
          </a:p>
        </p:txBody>
      </p:sp>
      <p:sp>
        <p:nvSpPr>
          <p:cNvPr id="155" name="Google Shape;155;p8"/>
          <p:cNvSpPr/>
          <p:nvPr/>
        </p:nvSpPr>
        <p:spPr>
          <a:xfrm>
            <a:off x="2957513" y="4176713"/>
            <a:ext cx="610744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0     1         0           1            1          1                0</a:t>
            </a:r>
            <a:endParaRPr/>
          </a:p>
        </p:txBody>
      </p:sp>
      <p:sp>
        <p:nvSpPr>
          <p:cNvPr id="156" name="Google Shape;156;p8"/>
          <p:cNvSpPr/>
          <p:nvPr/>
        </p:nvSpPr>
        <p:spPr>
          <a:xfrm>
            <a:off x="2957513" y="4786313"/>
            <a:ext cx="610744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1     0         0           1            1          </a:t>
            </a:r>
            <a:r>
              <a:rPr lang="en-US" sz="2400" b="1">
                <a:solidFill>
                  <a:schemeClr val="dk1"/>
                </a:solidFill>
                <a:latin typeface="Times New Roman"/>
                <a:ea typeface="Times New Roman"/>
                <a:cs typeface="Times New Roman"/>
                <a:sym typeface="Times New Roman"/>
              </a:rPr>
              <a:t>0 </a:t>
            </a:r>
            <a:r>
              <a:rPr lang="en-US" sz="2400">
                <a:solidFill>
                  <a:schemeClr val="dk1"/>
                </a:solidFill>
                <a:latin typeface="Times New Roman"/>
                <a:ea typeface="Times New Roman"/>
                <a:cs typeface="Times New Roman"/>
                <a:sym typeface="Times New Roman"/>
              </a:rPr>
              <a:t>               0</a:t>
            </a:r>
            <a:endParaRPr/>
          </a:p>
        </p:txBody>
      </p:sp>
      <p:sp>
        <p:nvSpPr>
          <p:cNvPr id="157" name="Google Shape;157;p8"/>
          <p:cNvSpPr/>
          <p:nvPr/>
        </p:nvSpPr>
        <p:spPr>
          <a:xfrm>
            <a:off x="2957513" y="5395913"/>
            <a:ext cx="610744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1     1         1           1            0          1                1</a:t>
            </a:r>
            <a:endParaRPr/>
          </a:p>
        </p:txBody>
      </p:sp>
      <p:sp>
        <p:nvSpPr>
          <p:cNvPr id="158" name="Google Shape;158;p8"/>
          <p:cNvSpPr/>
          <p:nvPr/>
        </p:nvSpPr>
        <p:spPr>
          <a:xfrm>
            <a:off x="2749550" y="3054350"/>
            <a:ext cx="6540500" cy="2806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159" name="Google Shape;159;p8"/>
          <p:cNvCxnSpPr/>
          <p:nvPr/>
        </p:nvCxnSpPr>
        <p:spPr>
          <a:xfrm>
            <a:off x="3429000" y="3054350"/>
            <a:ext cx="0" cy="2806700"/>
          </a:xfrm>
          <a:prstGeom prst="straightConnector1">
            <a:avLst/>
          </a:prstGeom>
          <a:noFill/>
          <a:ln w="12700" cap="flat" cmpd="sng">
            <a:solidFill>
              <a:schemeClr val="dk1"/>
            </a:solidFill>
            <a:prstDash val="solid"/>
            <a:round/>
            <a:headEnd type="none" w="med" len="med"/>
            <a:tailEnd type="none" w="med" len="med"/>
          </a:ln>
        </p:spPr>
      </p:cxnSp>
      <p:cxnSp>
        <p:nvCxnSpPr>
          <p:cNvPr id="160" name="Google Shape;160;p8"/>
          <p:cNvCxnSpPr/>
          <p:nvPr/>
        </p:nvCxnSpPr>
        <p:spPr>
          <a:xfrm>
            <a:off x="3962400" y="3054350"/>
            <a:ext cx="0" cy="2806700"/>
          </a:xfrm>
          <a:prstGeom prst="straightConnector1">
            <a:avLst/>
          </a:prstGeom>
          <a:noFill/>
          <a:ln w="12700" cap="flat" cmpd="sng">
            <a:solidFill>
              <a:schemeClr val="dk1"/>
            </a:solidFill>
            <a:prstDash val="solid"/>
            <a:round/>
            <a:headEnd type="none" w="med" len="med"/>
            <a:tailEnd type="none" w="med" len="med"/>
          </a:ln>
        </p:spPr>
      </p:cxnSp>
      <p:cxnSp>
        <p:nvCxnSpPr>
          <p:cNvPr id="161" name="Google Shape;161;p8"/>
          <p:cNvCxnSpPr/>
          <p:nvPr/>
        </p:nvCxnSpPr>
        <p:spPr>
          <a:xfrm>
            <a:off x="5029200" y="3054350"/>
            <a:ext cx="0" cy="2806700"/>
          </a:xfrm>
          <a:prstGeom prst="straightConnector1">
            <a:avLst/>
          </a:prstGeom>
          <a:noFill/>
          <a:ln w="12700" cap="flat" cmpd="sng">
            <a:solidFill>
              <a:schemeClr val="dk1"/>
            </a:solidFill>
            <a:prstDash val="solid"/>
            <a:round/>
            <a:headEnd type="none" w="med" len="med"/>
            <a:tailEnd type="none" w="med" len="med"/>
          </a:ln>
        </p:spPr>
      </p:cxnSp>
      <p:cxnSp>
        <p:nvCxnSpPr>
          <p:cNvPr id="162" name="Google Shape;162;p8"/>
          <p:cNvCxnSpPr/>
          <p:nvPr/>
        </p:nvCxnSpPr>
        <p:spPr>
          <a:xfrm>
            <a:off x="6019800" y="3054350"/>
            <a:ext cx="0" cy="2806700"/>
          </a:xfrm>
          <a:prstGeom prst="straightConnector1">
            <a:avLst/>
          </a:prstGeom>
          <a:noFill/>
          <a:ln w="12700" cap="flat" cmpd="sng">
            <a:solidFill>
              <a:schemeClr val="dk1"/>
            </a:solidFill>
            <a:prstDash val="solid"/>
            <a:round/>
            <a:headEnd type="none" w="med" len="med"/>
            <a:tailEnd type="none" w="med" len="med"/>
          </a:ln>
        </p:spPr>
      </p:cxnSp>
      <p:cxnSp>
        <p:nvCxnSpPr>
          <p:cNvPr id="163" name="Google Shape;163;p8"/>
          <p:cNvCxnSpPr/>
          <p:nvPr/>
        </p:nvCxnSpPr>
        <p:spPr>
          <a:xfrm>
            <a:off x="7010400" y="3054350"/>
            <a:ext cx="0" cy="2806700"/>
          </a:xfrm>
          <a:prstGeom prst="straightConnector1">
            <a:avLst/>
          </a:prstGeom>
          <a:noFill/>
          <a:ln w="12700" cap="flat" cmpd="sng">
            <a:solidFill>
              <a:schemeClr val="dk1"/>
            </a:solidFill>
            <a:prstDash val="solid"/>
            <a:round/>
            <a:headEnd type="none" w="med" len="med"/>
            <a:tailEnd type="none" w="med" len="med"/>
          </a:ln>
        </p:spPr>
      </p:cxnSp>
      <p:cxnSp>
        <p:nvCxnSpPr>
          <p:cNvPr id="164" name="Google Shape;164;p8"/>
          <p:cNvCxnSpPr/>
          <p:nvPr/>
        </p:nvCxnSpPr>
        <p:spPr>
          <a:xfrm>
            <a:off x="8153400" y="3054350"/>
            <a:ext cx="0" cy="2806700"/>
          </a:xfrm>
          <a:prstGeom prst="straightConnector1">
            <a:avLst/>
          </a:prstGeom>
          <a:noFill/>
          <a:ln w="12700" cap="flat" cmpd="sng">
            <a:solidFill>
              <a:schemeClr val="dk1"/>
            </a:solidFill>
            <a:prstDash val="solid"/>
            <a:round/>
            <a:headEnd type="none" w="med" len="med"/>
            <a:tailEnd type="none" w="med" len="med"/>
          </a:ln>
        </p:spPr>
      </p:cxnSp>
      <p:cxnSp>
        <p:nvCxnSpPr>
          <p:cNvPr id="165" name="Google Shape;165;p8"/>
          <p:cNvCxnSpPr/>
          <p:nvPr/>
        </p:nvCxnSpPr>
        <p:spPr>
          <a:xfrm>
            <a:off x="2749550" y="3581400"/>
            <a:ext cx="6540500" cy="0"/>
          </a:xfrm>
          <a:prstGeom prst="straightConnector1">
            <a:avLst/>
          </a:prstGeom>
          <a:noFill/>
          <a:ln w="12700" cap="flat" cmpd="sng">
            <a:solidFill>
              <a:schemeClr val="dk1"/>
            </a:solidFill>
            <a:prstDash val="solid"/>
            <a:round/>
            <a:headEnd type="none" w="med" len="med"/>
            <a:tailEnd type="none" w="med" len="med"/>
          </a:ln>
        </p:spPr>
      </p:cxnSp>
      <p:cxnSp>
        <p:nvCxnSpPr>
          <p:cNvPr id="166" name="Google Shape;166;p8"/>
          <p:cNvCxnSpPr/>
          <p:nvPr/>
        </p:nvCxnSpPr>
        <p:spPr>
          <a:xfrm>
            <a:off x="2749550" y="4114800"/>
            <a:ext cx="6540500" cy="0"/>
          </a:xfrm>
          <a:prstGeom prst="straightConnector1">
            <a:avLst/>
          </a:prstGeom>
          <a:noFill/>
          <a:ln w="12700" cap="flat" cmpd="sng">
            <a:solidFill>
              <a:schemeClr val="dk1"/>
            </a:solidFill>
            <a:prstDash val="solid"/>
            <a:round/>
            <a:headEnd type="none" w="med" len="med"/>
            <a:tailEnd type="none" w="med" len="med"/>
          </a:ln>
        </p:spPr>
      </p:cxnSp>
      <p:cxnSp>
        <p:nvCxnSpPr>
          <p:cNvPr id="167" name="Google Shape;167;p8"/>
          <p:cNvCxnSpPr/>
          <p:nvPr/>
        </p:nvCxnSpPr>
        <p:spPr>
          <a:xfrm>
            <a:off x="2749550" y="4724400"/>
            <a:ext cx="6540500" cy="0"/>
          </a:xfrm>
          <a:prstGeom prst="straightConnector1">
            <a:avLst/>
          </a:prstGeom>
          <a:noFill/>
          <a:ln w="12700" cap="flat" cmpd="sng">
            <a:solidFill>
              <a:schemeClr val="dk1"/>
            </a:solidFill>
            <a:prstDash val="solid"/>
            <a:round/>
            <a:headEnd type="none" w="med" len="med"/>
            <a:tailEnd type="none" w="med" len="med"/>
          </a:ln>
        </p:spPr>
      </p:cxnSp>
      <p:cxnSp>
        <p:nvCxnSpPr>
          <p:cNvPr id="168" name="Google Shape;168;p8"/>
          <p:cNvCxnSpPr/>
          <p:nvPr/>
        </p:nvCxnSpPr>
        <p:spPr>
          <a:xfrm>
            <a:off x="2749550" y="5257800"/>
            <a:ext cx="6540500" cy="0"/>
          </a:xfrm>
          <a:prstGeom prst="straightConnector1">
            <a:avLst/>
          </a:prstGeom>
          <a:noFill/>
          <a:ln w="12700" cap="flat" cmpd="sng">
            <a:solidFill>
              <a:schemeClr val="dk1"/>
            </a:solidFill>
            <a:prstDash val="solid"/>
            <a:round/>
            <a:headEnd type="none" w="med" len="med"/>
            <a:tailEnd type="none" w="med" len="med"/>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80"/>
          <p:cNvSpPr txBox="1">
            <a:spLocks noGrp="1"/>
          </p:cNvSpPr>
          <p:nvPr>
            <p:ph type="body" idx="1"/>
          </p:nvPr>
        </p:nvSpPr>
        <p:spPr>
          <a:xfrm>
            <a:off x="838200" y="878774"/>
            <a:ext cx="10515600" cy="5298189"/>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5. Let p(x, y): x + y = 17  Then find truth value of ∀x ∃y p(x, y)  in each of universes.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c) Set of integers for x, +ve integers for y</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p(x, y)   - if x&gt;17 , y  is –ve integer</a:t>
            </a:r>
            <a:endParaRPr/>
          </a:p>
          <a:p>
            <a:pPr marL="228600" lvl="0" indent="-228600" algn="l" rtl="0">
              <a:lnSpc>
                <a:spcPct val="90000"/>
              </a:lnSpc>
              <a:spcBef>
                <a:spcPts val="1000"/>
              </a:spcBef>
              <a:spcAft>
                <a:spcPts val="0"/>
              </a:spcAft>
              <a:buClr>
                <a:schemeClr val="dk1"/>
              </a:buClr>
              <a:buSzPts val="2400"/>
              <a:buNone/>
            </a:pPr>
            <a:r>
              <a:rPr lang="en-US" sz="2400"/>
              <a:t>∴ </a:t>
            </a:r>
            <a:r>
              <a:rPr lang="en-US" sz="2200">
                <a:latin typeface="Times New Roman"/>
                <a:ea typeface="Times New Roman"/>
                <a:cs typeface="Times New Roman"/>
                <a:sym typeface="Times New Roman"/>
              </a:rPr>
              <a:t>False</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d) Set of +ve integers for x, integers for y</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∀x ∃y p(x, y)   - if x&gt;0 , y= 17-x  is an integer</a:t>
            </a:r>
            <a:endParaRPr/>
          </a:p>
          <a:p>
            <a:pPr marL="228600" lvl="0" indent="-228600" algn="l" rtl="0">
              <a:lnSpc>
                <a:spcPct val="90000"/>
              </a:lnSpc>
              <a:spcBef>
                <a:spcPts val="1000"/>
              </a:spcBef>
              <a:spcAft>
                <a:spcPts val="0"/>
              </a:spcAft>
              <a:buClr>
                <a:schemeClr val="dk1"/>
              </a:buClr>
              <a:buSzPts val="2400"/>
              <a:buNone/>
            </a:pPr>
            <a:r>
              <a:rPr lang="en-US" sz="2400"/>
              <a:t>∴ </a:t>
            </a:r>
            <a:r>
              <a:rPr lang="en-US" sz="2200">
                <a:latin typeface="Times New Roman"/>
                <a:ea typeface="Times New Roman"/>
                <a:cs typeface="Times New Roman"/>
                <a:sym typeface="Times New Roman"/>
              </a:rPr>
              <a:t>True.</a:t>
            </a:r>
            <a:endParaRPr/>
          </a:p>
          <a:p>
            <a:pPr marL="228600" lvl="0" indent="-228600" algn="l" rtl="0">
              <a:lnSpc>
                <a:spcPct val="90000"/>
              </a:lnSpc>
              <a:spcBef>
                <a:spcPts val="1000"/>
              </a:spcBef>
              <a:spcAft>
                <a:spcPts val="0"/>
              </a:spcAft>
              <a:buClr>
                <a:schemeClr val="dk1"/>
              </a:buClr>
              <a:buSzPts val="2200"/>
              <a:buNone/>
            </a:pPr>
            <a:endParaRPr sz="22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81"/>
          <p:cNvSpPr txBox="1">
            <a:spLocks noGrp="1"/>
          </p:cNvSpPr>
          <p:nvPr>
            <p:ph type="body" idx="1"/>
          </p:nvPr>
        </p:nvSpPr>
        <p:spPr>
          <a:xfrm>
            <a:off x="838200" y="714498"/>
            <a:ext cx="10515600" cy="572390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6. Find the negation of ∀x ∀y [ (x&gt;y) </a:t>
            </a:r>
            <a:r>
              <a:rPr lang="en-US" sz="2400"/>
              <a:t>→</a:t>
            </a:r>
            <a:r>
              <a:rPr lang="en-US" sz="2200">
                <a:latin typeface="Times New Roman"/>
                <a:ea typeface="Times New Roman"/>
                <a:cs typeface="Times New Roman"/>
                <a:sym typeface="Times New Roman"/>
              </a:rPr>
              <a:t>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[∀x ∀y [ (x&gt;y) </a:t>
            </a:r>
            <a:r>
              <a:rPr lang="en-US" sz="2400"/>
              <a:t>→</a:t>
            </a:r>
            <a:r>
              <a:rPr lang="en-US" sz="2200">
                <a:latin typeface="Times New Roman"/>
                <a:ea typeface="Times New Roman"/>
                <a:cs typeface="Times New Roman"/>
                <a:sym typeface="Times New Roman"/>
              </a:rPr>
              <a:t>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 [∀y [ (x&gt;y) </a:t>
            </a:r>
            <a:r>
              <a:rPr lang="en-US" sz="2400"/>
              <a:t>→</a:t>
            </a:r>
            <a:r>
              <a:rPr lang="en-US" sz="2200">
                <a:latin typeface="Times New Roman"/>
                <a:ea typeface="Times New Roman"/>
                <a:cs typeface="Times New Roman"/>
                <a:sym typeface="Times New Roman"/>
              </a:rPr>
              <a:t>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 ¬[ (x&gt;y) </a:t>
            </a:r>
            <a:r>
              <a:rPr lang="en-US" sz="2400"/>
              <a:t>→</a:t>
            </a:r>
            <a:r>
              <a:rPr lang="en-US" sz="2200">
                <a:latin typeface="Times New Roman"/>
                <a:ea typeface="Times New Roman"/>
                <a:cs typeface="Times New Roman"/>
                <a:sym typeface="Times New Roman"/>
              </a:rPr>
              <a:t>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 ¬[¬ (x&gt;y) v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 ¬¬ (x&gt;y) ^ ¬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 (x&gt;y) ^ ¬ (x-y&gt;0)]</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 (x&gt;y) ^  (x-y ≤0)]</a:t>
            </a:r>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7. Find the negation of ∀x ∀y [ (x&lt;y) </a:t>
            </a:r>
            <a:r>
              <a:rPr lang="en-US" sz="2400"/>
              <a:t>→</a:t>
            </a:r>
            <a:r>
              <a:rPr lang="en-US" sz="2200">
                <a:latin typeface="Times New Roman"/>
                <a:ea typeface="Times New Roman"/>
                <a:cs typeface="Times New Roman"/>
                <a:sym typeface="Times New Roman"/>
              </a:rPr>
              <a:t> ∃z (x&lt;z&lt;y)]</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¬[∀x ∀y [ (x&lt;y) </a:t>
            </a:r>
            <a:r>
              <a:rPr lang="en-US" sz="2400"/>
              <a:t>→</a:t>
            </a:r>
            <a:r>
              <a:rPr lang="en-US" sz="2200">
                <a:latin typeface="Times New Roman"/>
                <a:ea typeface="Times New Roman"/>
                <a:cs typeface="Times New Roman"/>
                <a:sym typeface="Times New Roman"/>
              </a:rPr>
              <a:t> ∃z (x&lt;z&lt;y)]]</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∃y (x&lt;y) ^ ∀z (x ≥ z ≥ y)</a:t>
            </a:r>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82"/>
          <p:cNvSpPr txBox="1">
            <a:spLocks noGrp="1"/>
          </p:cNvSpPr>
          <p:nvPr>
            <p:ph type="body" idx="1"/>
          </p:nvPr>
        </p:nvSpPr>
        <p:spPr>
          <a:xfrm>
            <a:off x="838200" y="769916"/>
            <a:ext cx="10515600" cy="539319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8. “A quadrilateral is a rectangle iff it has 4 equal sides”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Universe- universe of all quadrilaterals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let  p(x): x is a rectangle</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q(x): x has 4 equal sides</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∀x [ p(x) </a:t>
            </a:r>
            <a:r>
              <a:rPr lang="en-US" sz="2400"/>
              <a:t> ↔ </a:t>
            </a:r>
            <a:r>
              <a:rPr lang="en-US" sz="2200">
                <a:latin typeface="Times New Roman"/>
                <a:ea typeface="Times New Roman"/>
                <a:cs typeface="Times New Roman"/>
                <a:sym typeface="Times New Roman"/>
              </a:rPr>
              <a:t>q(x)]</a:t>
            </a:r>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9. “For every integer n, n is even if is divisible by 2”</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Universe – universe of all integers Z</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let p(n):  n is even</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q(n): n is divisible by 2</a:t>
            </a:r>
            <a:endParaRPr/>
          </a:p>
          <a:p>
            <a:pPr marL="228600" lvl="0" indent="-228600" algn="l"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∀n [ q(n) </a:t>
            </a:r>
            <a:r>
              <a:rPr lang="en-US" sz="2400"/>
              <a:t> →  </a:t>
            </a:r>
            <a:r>
              <a:rPr lang="en-US" sz="2200">
                <a:latin typeface="Times New Roman"/>
                <a:ea typeface="Times New Roman"/>
                <a:cs typeface="Times New Roman"/>
                <a:sym typeface="Times New Roman"/>
              </a:rPr>
              <a:t>p(n)]</a:t>
            </a:r>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3"/>
          <p:cNvSpPr txBox="1">
            <a:spLocks noGrp="1"/>
          </p:cNvSpPr>
          <p:nvPr>
            <p:ph type="title"/>
          </p:nvPr>
        </p:nvSpPr>
        <p:spPr>
          <a:xfrm>
            <a:off x="838200" y="365126"/>
            <a:ext cx="10515600" cy="8461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Method of Exhaustion</a:t>
            </a:r>
            <a:endParaRPr sz="3600">
              <a:latin typeface="Times New Roman"/>
              <a:ea typeface="Times New Roman"/>
              <a:cs typeface="Times New Roman"/>
              <a:sym typeface="Times New Roman"/>
            </a:endParaRPr>
          </a:p>
        </p:txBody>
      </p:sp>
      <p:sp>
        <p:nvSpPr>
          <p:cNvPr id="981" name="Google Shape;981;p83"/>
          <p:cNvSpPr txBox="1">
            <a:spLocks noGrp="1"/>
          </p:cNvSpPr>
          <p:nvPr>
            <p:ph type="body" idx="1"/>
          </p:nvPr>
        </p:nvSpPr>
        <p:spPr>
          <a:xfrm>
            <a:off x="838200" y="1211283"/>
            <a:ext cx="10515600" cy="496568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In this proof technique, for each element of universe, case by case verification is done showing that the statement is true and is normally applied when the universe is small.</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Ex: Let n=2,4,6,………..26</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We can write n as sum of at most 3 perfect squares.</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 2 = 1 + 1                       12 = 4 + 4 + 4                         22 = 9 + 9 +4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4 = 4                              14 = 9 + 4                               24 = 16 + 4 + 4</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6 =  4 + 1 + 1                16 = 16                                    26 = 25 + 1</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8 = 4 + 4                       18 = 16 + 1 + 1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10 = 9 + 1                      20 = 16 + 4</a:t>
            </a:r>
            <a:endParaRPr sz="2200">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84"/>
          <p:cNvSpPr txBox="1">
            <a:spLocks noGrp="1"/>
          </p:cNvSpPr>
          <p:nvPr>
            <p:ph type="body" idx="1"/>
          </p:nvPr>
        </p:nvSpPr>
        <p:spPr>
          <a:xfrm>
            <a:off x="838200" y="676894"/>
            <a:ext cx="10515600" cy="550006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Theorems are used only to describe major results that have many and varied consequences. Certain of these consequences that follow rather immediately from a theorem are called corollaries.</a:t>
            </a:r>
            <a:endParaRPr/>
          </a:p>
          <a:p>
            <a:pPr marL="228600" lvl="0" indent="-228600" algn="just" rtl="0">
              <a:lnSpc>
                <a:spcPct val="90000"/>
              </a:lnSpc>
              <a:spcBef>
                <a:spcPts val="1000"/>
              </a:spcBef>
              <a:spcAft>
                <a:spcPts val="0"/>
              </a:spcAft>
              <a:buClr>
                <a:schemeClr val="dk1"/>
              </a:buClr>
              <a:buSzPts val="2200"/>
              <a:buChar char="•"/>
            </a:pPr>
            <a:r>
              <a:rPr lang="en-US" sz="2200" b="1" u="sng">
                <a:latin typeface="Times New Roman"/>
                <a:ea typeface="Times New Roman"/>
                <a:cs typeface="Times New Roman"/>
                <a:sym typeface="Times New Roman"/>
              </a:rPr>
              <a:t>Rule of Universal Specification: </a:t>
            </a:r>
            <a:endParaRPr/>
          </a:p>
          <a:p>
            <a:pPr marL="228600" lvl="0" indent="-228600" algn="just" rtl="0">
              <a:lnSpc>
                <a:spcPct val="90000"/>
              </a:lnSpc>
              <a:spcBef>
                <a:spcPts val="1000"/>
              </a:spcBef>
              <a:spcAft>
                <a:spcPts val="0"/>
              </a:spcAft>
              <a:buClr>
                <a:schemeClr val="dk1"/>
              </a:buClr>
              <a:buSzPts val="2200"/>
              <a:buNone/>
            </a:pPr>
            <a:r>
              <a:rPr lang="en-US" sz="2200" u="sng">
                <a:latin typeface="Times New Roman"/>
                <a:ea typeface="Times New Roman"/>
                <a:cs typeface="Times New Roman"/>
                <a:sym typeface="Times New Roman"/>
              </a:rPr>
              <a:t>Statement: </a:t>
            </a:r>
            <a:r>
              <a:rPr lang="en-US" sz="2200">
                <a:latin typeface="Times New Roman"/>
                <a:ea typeface="Times New Roman"/>
                <a:cs typeface="Times New Roman"/>
                <a:sym typeface="Times New Roman"/>
              </a:rPr>
              <a:t>If an open statement becomes true for all replacements by the numbers in a given universe, then that open statement is true for each specific individual number in that universe.</a:t>
            </a:r>
            <a:endParaRPr/>
          </a:p>
          <a:p>
            <a:pPr marL="228600" lvl="0" indent="-228600" algn="just" rtl="0">
              <a:lnSpc>
                <a:spcPct val="90000"/>
              </a:lnSpc>
              <a:spcBef>
                <a:spcPts val="1000"/>
              </a:spcBef>
              <a:spcAft>
                <a:spcPts val="0"/>
              </a:spcAft>
              <a:buClr>
                <a:schemeClr val="dk1"/>
              </a:buClr>
              <a:buSzPts val="2200"/>
              <a:buNone/>
            </a:pPr>
            <a:r>
              <a:rPr lang="en-US" sz="2200" u="sng">
                <a:latin typeface="Times New Roman"/>
                <a:ea typeface="Times New Roman"/>
                <a:cs typeface="Times New Roman"/>
                <a:sym typeface="Times New Roman"/>
              </a:rPr>
              <a:t>Ex: </a:t>
            </a:r>
            <a:r>
              <a:rPr lang="en-US" sz="2200">
                <a:latin typeface="Times New Roman"/>
                <a:ea typeface="Times New Roman"/>
                <a:cs typeface="Times New Roman"/>
                <a:sym typeface="Times New Roman"/>
              </a:rPr>
              <a:t>1. if p(x) is an open statement and ∀x p(x) is true, then p(a) is true for each a.</a:t>
            </a:r>
            <a:endParaRPr/>
          </a:p>
          <a:p>
            <a:pPr marL="228600" lvl="0" indent="-228600" algn="just" rtl="0">
              <a:lnSpc>
                <a:spcPct val="90000"/>
              </a:lnSpc>
              <a:spcBef>
                <a:spcPts val="1000"/>
              </a:spcBef>
              <a:spcAft>
                <a:spcPts val="0"/>
              </a:spcAft>
              <a:buClr>
                <a:schemeClr val="dk1"/>
              </a:buClr>
              <a:buSzPts val="2200"/>
              <a:buNone/>
            </a:pPr>
            <a:r>
              <a:rPr lang="en-US" sz="2200" u="sng">
                <a:latin typeface="Times New Roman"/>
                <a:ea typeface="Times New Roman"/>
                <a:cs typeface="Times New Roman"/>
                <a:sym typeface="Times New Roman"/>
              </a:rPr>
              <a:t>2.</a:t>
            </a:r>
            <a:r>
              <a:rPr lang="en-US" sz="2200">
                <a:latin typeface="Times New Roman"/>
                <a:ea typeface="Times New Roman"/>
                <a:cs typeface="Times New Roman"/>
                <a:sym typeface="Times New Roman"/>
              </a:rPr>
              <a:t>  m(x): x is a mathematics professor</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c(x): x has studied calculus</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Prove the validity of following arguments by first writing in symbolic form.</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All mathematics professors have studied calculus.    : ∀x [ m(x) </a:t>
            </a:r>
            <a:r>
              <a:rPr lang="en-US" sz="2400"/>
              <a:t> →  c</a:t>
            </a:r>
            <a:r>
              <a:rPr lang="en-US" sz="2200">
                <a:latin typeface="Times New Roman"/>
                <a:ea typeface="Times New Roman"/>
                <a:cs typeface="Times New Roman"/>
                <a:sym typeface="Times New Roman"/>
              </a:rPr>
              <a:t>(x)]</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Leona is a mathematics professor.                            : m(l)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Leona has studied calculus.                                     ∴ c(l) </a:t>
            </a:r>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85"/>
          <p:cNvSpPr txBox="1">
            <a:spLocks noGrp="1"/>
          </p:cNvSpPr>
          <p:nvPr>
            <p:ph type="body" idx="1"/>
          </p:nvPr>
        </p:nvSpPr>
        <p:spPr>
          <a:xfrm>
            <a:off x="838200" y="676894"/>
            <a:ext cx="10515600" cy="5500069"/>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Soln: </a:t>
            </a:r>
            <a:endParaRPr/>
          </a:p>
          <a:p>
            <a:pPr marL="228600" lvl="0" indent="-228600" algn="just" rtl="0">
              <a:lnSpc>
                <a:spcPct val="90000"/>
              </a:lnSpc>
              <a:spcBef>
                <a:spcPts val="1000"/>
              </a:spcBef>
              <a:spcAft>
                <a:spcPts val="0"/>
              </a:spcAft>
              <a:buClr>
                <a:schemeClr val="dk1"/>
              </a:buClr>
              <a:buSzPts val="2200"/>
              <a:buNone/>
            </a:pPr>
            <a:r>
              <a:rPr lang="en-US" sz="2200" u="sng">
                <a:latin typeface="Times New Roman"/>
                <a:ea typeface="Times New Roman"/>
                <a:cs typeface="Times New Roman"/>
                <a:sym typeface="Times New Roman"/>
              </a:rPr>
              <a:t> Step #        Statements	                          Reason</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1.    ∀x [ m(x) </a:t>
            </a:r>
            <a:r>
              <a:rPr lang="en-US" sz="2400"/>
              <a:t> →  c</a:t>
            </a:r>
            <a:r>
              <a:rPr lang="en-US" sz="2200">
                <a:latin typeface="Times New Roman"/>
                <a:ea typeface="Times New Roman"/>
                <a:cs typeface="Times New Roman"/>
                <a:sym typeface="Times New Roman"/>
              </a:rPr>
              <a:t>(x)]                 Premise</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2.     m(l)                                         Premise</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3.     m(l) </a:t>
            </a:r>
            <a:r>
              <a:rPr lang="en-US" sz="2400"/>
              <a:t> →  c</a:t>
            </a:r>
            <a:r>
              <a:rPr lang="en-US" sz="2200">
                <a:latin typeface="Times New Roman"/>
                <a:ea typeface="Times New Roman"/>
                <a:cs typeface="Times New Roman"/>
                <a:sym typeface="Times New Roman"/>
              </a:rPr>
              <a:t>(l)                          1, Rule of universal specification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4.   ∴ c(l)                                         2,3, Modus Ponens   </a:t>
            </a:r>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3. Prove the validity of argument:</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¬r(c)</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 [p(t) →q(t)]</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 [q(t) →r(t)]</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¬p(c)</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Proof:</a:t>
            </a:r>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86"/>
          <p:cNvSpPr txBox="1">
            <a:spLocks noGrp="1"/>
          </p:cNvSpPr>
          <p:nvPr>
            <p:ph type="body" idx="1"/>
          </p:nvPr>
        </p:nvSpPr>
        <p:spPr>
          <a:xfrm>
            <a:off x="838200" y="471055"/>
            <a:ext cx="10515600" cy="570590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200"/>
              <a:buNone/>
            </a:pPr>
            <a:r>
              <a:rPr lang="en-US" sz="2200" u="sng">
                <a:latin typeface="Times New Roman"/>
                <a:ea typeface="Times New Roman"/>
                <a:cs typeface="Times New Roman"/>
                <a:sym typeface="Times New Roman"/>
              </a:rPr>
              <a:t>Step #        Statements	                          Reason</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∀t [ p(t)  →  q(t)]               Premise</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p(c)  →  q(c)                     1, Rule of universal specification</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∀t [ q(t)  →  r(t)]               Premise</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q(c)  →  r(c)                     3, Rule of universal specification</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p(c)  →  r(c)                     2,4, Law of Syllogism</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¬r(c)                                 Premise</a:t>
            </a:r>
            <a:endParaRPr/>
          </a:p>
          <a:p>
            <a:pPr marL="914400" lvl="1" indent="-457200" algn="just" rtl="0">
              <a:lnSpc>
                <a:spcPct val="90000"/>
              </a:lnSpc>
              <a:spcBef>
                <a:spcPts val="5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 ¬p(c)                             5,6, Modus Tollens</a:t>
            </a:r>
            <a:endParaRPr sz="2200">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7"/>
          <p:cNvSpPr txBox="1">
            <a:spLocks noGrp="1"/>
          </p:cNvSpPr>
          <p:nvPr>
            <p:ph type="body" idx="1"/>
          </p:nvPr>
        </p:nvSpPr>
        <p:spPr>
          <a:xfrm>
            <a:off x="699653" y="427044"/>
            <a:ext cx="11187547" cy="6153866"/>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b="1" u="sng">
                <a:latin typeface="Times New Roman"/>
                <a:ea typeface="Times New Roman"/>
                <a:cs typeface="Times New Roman"/>
                <a:sym typeface="Times New Roman"/>
              </a:rPr>
              <a:t>Rule of Universal Generalisation: </a:t>
            </a:r>
            <a:r>
              <a:rPr lang="en-US" sz="2400">
                <a:latin typeface="Times New Roman"/>
                <a:ea typeface="Times New Roman"/>
                <a:cs typeface="Times New Roman"/>
                <a:sym typeface="Times New Roman"/>
              </a:rPr>
              <a:t>If an open statement p(x) is proved to be true when x is replaced by any arbitrarily chosen element c from universe, ∀x p(x) is true.</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Similarly ∀x ∀y q(x, y) is true</a:t>
            </a:r>
            <a:endParaRPr/>
          </a:p>
          <a:p>
            <a:pPr marL="0" lvl="0" indent="0" algn="l" rtl="0">
              <a:lnSpc>
                <a:spcPct val="100000"/>
              </a:lnSpc>
              <a:spcBef>
                <a:spcPts val="0"/>
              </a:spcBef>
              <a:spcAft>
                <a:spcPts val="0"/>
              </a:spcAft>
              <a:buClr>
                <a:srgbClr val="000000"/>
              </a:buClr>
              <a:buSzPts val="2400"/>
              <a:buNone/>
            </a:pPr>
            <a:r>
              <a:rPr lang="en-US" sz="2400" b="1">
                <a:solidFill>
                  <a:srgbClr val="000000"/>
                </a:solidFill>
                <a:latin typeface="Times New Roman"/>
                <a:ea typeface="Times New Roman"/>
                <a:cs typeface="Times New Roman"/>
                <a:sym typeface="Times New Roman"/>
              </a:rPr>
              <a:t>Rule:</a:t>
            </a:r>
            <a:r>
              <a:rPr lang="en-US" sz="2400"/>
              <a:t/>
            </a:r>
            <a:br>
              <a:rPr lang="en-US" sz="2400"/>
            </a:br>
            <a:r>
              <a:rPr lang="en-US" sz="2400"/>
              <a:t>    </a:t>
            </a:r>
            <a:r>
              <a:rPr lang="en-US" sz="2000">
                <a:latin typeface="Times New Roman"/>
                <a:ea typeface="Times New Roman"/>
                <a:cs typeface="Times New Roman"/>
                <a:sym typeface="Times New Roman"/>
              </a:rPr>
              <a:t>p</a:t>
            </a:r>
            <a:r>
              <a:rPr lang="en-US" sz="2000">
                <a:solidFill>
                  <a:srgbClr val="000000"/>
                </a:solidFill>
                <a:latin typeface="Times New Roman"/>
                <a:ea typeface="Times New Roman"/>
                <a:cs typeface="Times New Roman"/>
                <a:sym typeface="Times New Roman"/>
              </a:rPr>
              <a:t>(c)</a:t>
            </a:r>
            <a:r>
              <a:rPr lang="en-US" sz="2000">
                <a:latin typeface="Times New Roman"/>
                <a:ea typeface="Times New Roman"/>
                <a:cs typeface="Times New Roman"/>
                <a:sym typeface="Times New Roman"/>
              </a:rPr>
              <a:t/>
            </a:r>
            <a:br>
              <a:rPr lang="en-US" sz="2000">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a:t>
            </a:r>
            <a:r>
              <a:rPr lang="en-US" sz="2000">
                <a:latin typeface="Times New Roman"/>
                <a:ea typeface="Times New Roman"/>
                <a:cs typeface="Times New Roman"/>
                <a:sym typeface="Times New Roman"/>
              </a:rPr>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 ∀</a:t>
            </a:r>
            <a:r>
              <a:rPr lang="en-US" sz="2000">
                <a:solidFill>
                  <a:srgbClr val="000000"/>
                </a:solidFill>
                <a:latin typeface="Times New Roman"/>
                <a:ea typeface="Times New Roman"/>
                <a:cs typeface="Times New Roman"/>
                <a:sym typeface="Times New Roman"/>
              </a:rPr>
              <a:t>x  p(x)</a:t>
            </a:r>
            <a:endParaRPr sz="2000">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000000"/>
              </a:buClr>
              <a:buSzPts val="2200"/>
              <a:buNone/>
            </a:pPr>
            <a:r>
              <a:rPr lang="en-US" sz="2200">
                <a:solidFill>
                  <a:srgbClr val="000000"/>
                </a:solidFill>
                <a:latin typeface="Times New Roman"/>
                <a:ea typeface="Times New Roman"/>
                <a:cs typeface="Times New Roman"/>
                <a:sym typeface="Times New Roman"/>
              </a:rPr>
              <a:t>where</a:t>
            </a:r>
            <a:r>
              <a:rPr lang="en-US" sz="2200" i="1">
                <a:solidFill>
                  <a:srgbClr val="000000"/>
                </a:solidFill>
                <a:latin typeface="Times New Roman"/>
                <a:ea typeface="Times New Roman"/>
                <a:cs typeface="Times New Roman"/>
                <a:sym typeface="Times New Roman"/>
              </a:rPr>
              <a:t> p(c) </a:t>
            </a:r>
            <a:r>
              <a:rPr lang="en-US" sz="2200">
                <a:solidFill>
                  <a:srgbClr val="000000"/>
                </a:solidFill>
                <a:latin typeface="Times New Roman"/>
                <a:ea typeface="Times New Roman"/>
                <a:cs typeface="Times New Roman"/>
                <a:sym typeface="Times New Roman"/>
              </a:rPr>
              <a:t>holds for every element c of the universe of discourse.</a:t>
            </a:r>
            <a:endParaRPr sz="2200">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000000"/>
              </a:buClr>
              <a:buSzPts val="2200"/>
              <a:buNone/>
            </a:pPr>
            <a:r>
              <a:rPr lang="en-US" sz="2200">
                <a:solidFill>
                  <a:srgbClr val="000000"/>
                </a:solidFill>
                <a:latin typeface="Times New Roman"/>
                <a:ea typeface="Times New Roman"/>
                <a:cs typeface="Times New Roman"/>
                <a:sym typeface="Times New Roman"/>
              </a:rPr>
              <a:t>What this rule says is that if p(c) holds for any arbitrary element c of the universe, then we can conclude that </a:t>
            </a:r>
            <a:r>
              <a:rPr lang="en-US" sz="2200">
                <a:latin typeface="Times New Roman"/>
                <a:ea typeface="Times New Roman"/>
                <a:cs typeface="Times New Roman"/>
                <a:sym typeface="Times New Roman"/>
              </a:rPr>
              <a:t>  ∀</a:t>
            </a:r>
            <a:r>
              <a:rPr lang="en-US" sz="2200">
                <a:solidFill>
                  <a:srgbClr val="000000"/>
                </a:solidFill>
                <a:latin typeface="Times New Roman"/>
                <a:ea typeface="Times New Roman"/>
                <a:cs typeface="Times New Roman"/>
                <a:sym typeface="Times New Roman"/>
              </a:rPr>
              <a:t>x p(x).</a:t>
            </a:r>
            <a:endParaRPr/>
          </a:p>
          <a:p>
            <a:pPr marL="0" lvl="0" indent="0" algn="just" rtl="0">
              <a:lnSpc>
                <a:spcPct val="100000"/>
              </a:lnSpc>
              <a:spcBef>
                <a:spcPts val="0"/>
              </a:spcBef>
              <a:spcAft>
                <a:spcPts val="0"/>
              </a:spcAft>
              <a:buClr>
                <a:srgbClr val="000000"/>
              </a:buClr>
              <a:buSzPts val="2200"/>
              <a:buNone/>
            </a:pPr>
            <a:r>
              <a:rPr lang="en-US" sz="2200">
                <a:solidFill>
                  <a:srgbClr val="000000"/>
                </a:solidFill>
                <a:latin typeface="Times New Roman"/>
                <a:ea typeface="Times New Roman"/>
                <a:cs typeface="Times New Roman"/>
                <a:sym typeface="Times New Roman"/>
              </a:rPr>
              <a:t>If, however, c is supposed to represent some specific element of the universe that has the property p, then one can not generalize it to all the elements. </a:t>
            </a:r>
            <a:endParaRPr sz="2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000000"/>
              </a:buClr>
              <a:buSzPts val="2200"/>
              <a:buNone/>
            </a:pPr>
            <a:r>
              <a:rPr lang="en-US" sz="2200">
                <a:solidFill>
                  <a:srgbClr val="000000"/>
                </a:solidFill>
                <a:latin typeface="Times New Roman"/>
                <a:ea typeface="Times New Roman"/>
                <a:cs typeface="Times New Roman"/>
                <a:sym typeface="Times New Roman"/>
              </a:rPr>
              <a:t>For example, if p(x) means "x is fast", then all it means is that an unspecified element represented by x is fast. It does not necessarily mean that everything in the universe is fast.</a:t>
            </a:r>
            <a:endParaRPr/>
          </a:p>
          <a:p>
            <a:pPr marL="228600" lvl="0" indent="-228600" algn="just" rtl="0">
              <a:lnSpc>
                <a:spcPct val="90000"/>
              </a:lnSpc>
              <a:spcBef>
                <a:spcPts val="1000"/>
              </a:spcBef>
              <a:spcAft>
                <a:spcPts val="0"/>
              </a:spcAft>
              <a:buClr>
                <a:srgbClr val="000000"/>
              </a:buClr>
              <a:buSzPts val="2200"/>
              <a:buChar char="•"/>
            </a:pPr>
            <a:r>
              <a:rPr lang="en-US" sz="2200">
                <a:solidFill>
                  <a:srgbClr val="000000"/>
                </a:solidFill>
                <a:latin typeface="Times New Roman"/>
                <a:ea typeface="Times New Roman"/>
                <a:cs typeface="Times New Roman"/>
                <a:sym typeface="Times New Roman"/>
              </a:rPr>
              <a:t>This rule is something we can use when we want to prove that a certain property holds for every element of the universe. That is when we want to prove </a:t>
            </a:r>
            <a:r>
              <a:rPr lang="en-US" sz="2200">
                <a:latin typeface="Times New Roman"/>
                <a:ea typeface="Times New Roman"/>
                <a:cs typeface="Times New Roman"/>
                <a:sym typeface="Times New Roman"/>
              </a:rPr>
              <a:t>  ∀x p</a:t>
            </a:r>
            <a:r>
              <a:rPr lang="en-US" sz="2200">
                <a:solidFill>
                  <a:srgbClr val="000000"/>
                </a:solidFill>
                <a:latin typeface="Times New Roman"/>
                <a:ea typeface="Times New Roman"/>
                <a:cs typeface="Times New Roman"/>
                <a:sym typeface="Times New Roman"/>
              </a:rPr>
              <a:t>(x), we take an abrbitrary element x in the universe and prove p(x). Then by this Universal Generalization we can conclude </a:t>
            </a:r>
            <a:br>
              <a:rPr lang="en-US" sz="2200">
                <a:solidFill>
                  <a:srgbClr val="000000"/>
                </a:solidFill>
                <a:latin typeface="Times New Roman"/>
                <a:ea typeface="Times New Roman"/>
                <a:cs typeface="Times New Roman"/>
                <a:sym typeface="Times New Roman"/>
              </a:rPr>
            </a:br>
            <a:r>
              <a:rPr lang="en-US" sz="2200">
                <a:latin typeface="Times New Roman"/>
                <a:ea typeface="Times New Roman"/>
                <a:cs typeface="Times New Roman"/>
                <a:sym typeface="Times New Roman"/>
              </a:rPr>
              <a:t>∀x p</a:t>
            </a:r>
            <a:r>
              <a:rPr lang="en-US" sz="2200">
                <a:solidFill>
                  <a:srgbClr val="000000"/>
                </a:solidFill>
                <a:latin typeface="Times New Roman"/>
                <a:ea typeface="Times New Roman"/>
                <a:cs typeface="Times New Roman"/>
                <a:sym typeface="Times New Roman"/>
              </a:rPr>
              <a:t>(x).</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marL="228600" lvl="0" indent="-88900" algn="l"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88900" algn="l" rtl="0">
              <a:lnSpc>
                <a:spcPct val="90000"/>
              </a:lnSpc>
              <a:spcBef>
                <a:spcPts val="1000"/>
              </a:spcBef>
              <a:spcAft>
                <a:spcPts val="0"/>
              </a:spcAft>
              <a:buClr>
                <a:schemeClr val="dk1"/>
              </a:buClr>
              <a:buSzPts val="2200"/>
              <a:buNone/>
            </a:pPr>
            <a:endParaRPr sz="2200"/>
          </a:p>
        </p:txBody>
      </p:sp>
      <p:pic>
        <p:nvPicPr>
          <p:cNvPr id="1002" name="Google Shape;1002;p87" descr="https://www.cs.odu.edu/~toida/nerzic/content/logic/pred_logic/symbols/all.gif"/>
          <p:cNvPicPr preferRelativeResize="0"/>
          <p:nvPr/>
        </p:nvPicPr>
        <p:blipFill rotWithShape="1">
          <a:blip r:embed="rId3">
            <a:alphaModFix/>
          </a:blip>
          <a:srcRect/>
          <a:stretch/>
        </p:blipFill>
        <p:spPr>
          <a:xfrm>
            <a:off x="10156825" y="-823913"/>
            <a:ext cx="114300" cy="114300"/>
          </a:xfrm>
          <a:prstGeom prst="rect">
            <a:avLst/>
          </a:prstGeom>
          <a:noFill/>
          <a:ln>
            <a:noFill/>
          </a:ln>
        </p:spPr>
      </p:pic>
      <p:pic>
        <p:nvPicPr>
          <p:cNvPr id="1003" name="Google Shape;1003;p87" descr="https://www.cs.odu.edu/~toida/nerzic/content/logic/pred_logic/symbols/all.gif"/>
          <p:cNvPicPr preferRelativeResize="0"/>
          <p:nvPr/>
        </p:nvPicPr>
        <p:blipFill rotWithShape="1">
          <a:blip r:embed="rId3">
            <a:alphaModFix/>
          </a:blip>
          <a:srcRect/>
          <a:stretch/>
        </p:blipFill>
        <p:spPr>
          <a:xfrm>
            <a:off x="14144625" y="274638"/>
            <a:ext cx="114300" cy="1143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8"/>
          <p:cNvSpPr txBox="1">
            <a:spLocks noGrp="1"/>
          </p:cNvSpPr>
          <p:nvPr>
            <p:ph type="body" idx="1"/>
          </p:nvPr>
        </p:nvSpPr>
        <p:spPr>
          <a:xfrm>
            <a:off x="838200" y="706582"/>
            <a:ext cx="10515600" cy="5470381"/>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1. Show that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∀x [p(x) →q(x)]</a:t>
            </a: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∀x [q(x) →r(x)]</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∀x [p(x) →r(x)] is valid.</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Soln:</a:t>
            </a:r>
            <a:endParaRPr/>
          </a:p>
          <a:p>
            <a:pPr marL="228600" lvl="0" indent="-228600" algn="just" rtl="0">
              <a:lnSpc>
                <a:spcPct val="90000"/>
              </a:lnSpc>
              <a:spcBef>
                <a:spcPts val="1000"/>
              </a:spcBef>
              <a:spcAft>
                <a:spcPts val="0"/>
              </a:spcAft>
              <a:buClr>
                <a:schemeClr val="dk1"/>
              </a:buClr>
              <a:buSzPts val="2200"/>
              <a:buNone/>
            </a:pPr>
            <a:r>
              <a:rPr lang="en-US" sz="2200" u="sng">
                <a:latin typeface="Times New Roman"/>
                <a:ea typeface="Times New Roman"/>
                <a:cs typeface="Times New Roman"/>
                <a:sym typeface="Times New Roman"/>
              </a:rPr>
              <a:t>   Step #        Statements	                          Reason</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1.    ∀x [ p(x) </a:t>
            </a:r>
            <a:r>
              <a:rPr lang="en-US" sz="2400"/>
              <a:t> →  q</a:t>
            </a:r>
            <a:r>
              <a:rPr lang="en-US" sz="2200">
                <a:latin typeface="Times New Roman"/>
                <a:ea typeface="Times New Roman"/>
                <a:cs typeface="Times New Roman"/>
                <a:sym typeface="Times New Roman"/>
              </a:rPr>
              <a:t>(x)]                 Premise</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2.     p(c) </a:t>
            </a:r>
            <a:r>
              <a:rPr lang="en-US" sz="2400"/>
              <a:t> →  q(c)</a:t>
            </a:r>
            <a:r>
              <a:rPr lang="en-US" sz="2200">
                <a:latin typeface="Times New Roman"/>
                <a:ea typeface="Times New Roman"/>
                <a:cs typeface="Times New Roman"/>
                <a:sym typeface="Times New Roman"/>
              </a:rPr>
              <a:t>                         1, Rule of universal specification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3.     ∀x [q(x) →r(x)]                    Premise</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4.    q(c) →r(c)                             3, Rule of universal specification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5.    p(c) →r(c)                             2,4, Law of syllogism </a:t>
            </a:r>
            <a:endParaRPr/>
          </a:p>
          <a:p>
            <a:pPr marL="228600" lvl="0" indent="-22860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6.   ∴ ∀x [p(x) →r(x)]                  5, Rule of universal generalisation</a:t>
            </a: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200"/>
              <a:buNone/>
            </a:pPr>
            <a:endParaRPr sz="2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92"/>
          <p:cNvSpPr txBox="1">
            <a:spLocks noGrp="1"/>
          </p:cNvSpPr>
          <p:nvPr>
            <p:ph type="title"/>
          </p:nvPr>
        </p:nvSpPr>
        <p:spPr>
          <a:xfrm>
            <a:off x="838200" y="0"/>
            <a:ext cx="10515600" cy="576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dirty="0">
                <a:latin typeface="Times New Roman"/>
                <a:ea typeface="Times New Roman"/>
                <a:cs typeface="Times New Roman"/>
                <a:sym typeface="Times New Roman"/>
              </a:rPr>
              <a:t>Proof Techniques</a:t>
            </a:r>
            <a:endParaRPr dirty="0">
              <a:latin typeface="Times New Roman"/>
              <a:ea typeface="Times New Roman"/>
              <a:cs typeface="Times New Roman"/>
              <a:sym typeface="Times New Roman"/>
            </a:endParaRPr>
          </a:p>
        </p:txBody>
      </p:sp>
      <p:sp>
        <p:nvSpPr>
          <p:cNvPr id="1029" name="Google Shape;1029;p92"/>
          <p:cNvSpPr txBox="1">
            <a:spLocks noGrp="1"/>
          </p:cNvSpPr>
          <p:nvPr>
            <p:ph type="body" idx="1"/>
          </p:nvPr>
        </p:nvSpPr>
        <p:spPr>
          <a:xfrm>
            <a:off x="838200" y="825500"/>
            <a:ext cx="10515600" cy="57404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400"/>
              <a:buChar char="•"/>
            </a:pPr>
            <a:r>
              <a:rPr lang="en-US" sz="2400" b="1">
                <a:latin typeface="Times New Roman"/>
                <a:ea typeface="Times New Roman"/>
                <a:cs typeface="Times New Roman"/>
                <a:sym typeface="Times New Roman"/>
              </a:rPr>
              <a:t>Paragraph style proof</a:t>
            </a:r>
            <a:endParaRPr sz="2200" b="1">
              <a:latin typeface="Times New Roman"/>
              <a:ea typeface="Times New Roman"/>
              <a:cs typeface="Times New Roman"/>
              <a:sym typeface="Times New Roman"/>
            </a:endParaRPr>
          </a:p>
          <a:p>
            <a:pPr marL="228600" lvl="0" indent="-22860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Ex: for all integers k, l       if k, l are both odd, k+l is even.</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Proof: let k=2a+1 and l=2b+1 for some integers a,b. </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Then k+l= 2a+1+2b+1=2(a+b+1) = 2c</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Since, a, b are integers, a+b+1=c is also an integer. Therefore k+l is even.</a:t>
            </a:r>
            <a:endParaRPr/>
          </a:p>
          <a:p>
            <a:pPr marL="0" lvl="0" indent="0" algn="l" rtl="0">
              <a:lnSpc>
                <a:spcPct val="100000"/>
              </a:lnSpc>
              <a:spcBef>
                <a:spcPts val="600"/>
              </a:spcBef>
              <a:spcAft>
                <a:spcPts val="0"/>
              </a:spcAft>
              <a:buClr>
                <a:schemeClr val="dk1"/>
              </a:buClr>
              <a:buSzPts val="2200"/>
              <a:buNone/>
            </a:pPr>
            <a:r>
              <a:rPr lang="en-US" sz="2200" b="1">
                <a:latin typeface="Times New Roman"/>
                <a:ea typeface="Times New Roman"/>
                <a:cs typeface="Times New Roman"/>
                <a:sym typeface="Times New Roman"/>
              </a:rPr>
              <a:t>Direct Proof </a:t>
            </a:r>
            <a:r>
              <a:rPr lang="en-US" sz="2200">
                <a:latin typeface="Times New Roman"/>
                <a:ea typeface="Times New Roman"/>
                <a:cs typeface="Times New Roman"/>
                <a:sym typeface="Times New Roman"/>
              </a:rPr>
              <a:t>Technique</a:t>
            </a:r>
            <a:r>
              <a:rPr lang="en-US" sz="2400">
                <a:latin typeface="Times New Roman"/>
                <a:ea typeface="Times New Roman"/>
                <a:cs typeface="Times New Roman"/>
                <a:sym typeface="Times New Roman"/>
              </a:rPr>
              <a:t> (Proof by Construction) </a:t>
            </a:r>
            <a:r>
              <a:rPr lang="en-US" sz="2200">
                <a:latin typeface="Times New Roman"/>
                <a:ea typeface="Times New Roman"/>
                <a:cs typeface="Times New Roman"/>
                <a:sym typeface="Times New Roman"/>
              </a:rPr>
              <a:t>: here proof starts from premises and we arrive at conclusion</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In a constructive proof one attempts to demonstrate P ⇒ Q directly. This is the simplest and easiest method of proof available to us. </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There are only two steps to a direct proof (the second step is, of course, the tricky part):</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 1. Assume that P is true.</a:t>
            </a:r>
            <a:endParaRPr/>
          </a:p>
          <a:p>
            <a:pPr marL="0" lvl="0" indent="0" algn="l" rtl="0">
              <a:lnSpc>
                <a:spcPct val="100000"/>
              </a:lnSpc>
              <a:spcBef>
                <a:spcPts val="600"/>
              </a:spcBef>
              <a:spcAft>
                <a:spcPts val="0"/>
              </a:spcAft>
              <a:buClr>
                <a:schemeClr val="dk1"/>
              </a:buClr>
              <a:buSzPts val="2200"/>
              <a:buNone/>
            </a:pPr>
            <a:r>
              <a:rPr lang="en-US" sz="2200">
                <a:latin typeface="Times New Roman"/>
                <a:ea typeface="Times New Roman"/>
                <a:cs typeface="Times New Roman"/>
                <a:sym typeface="Times New Roman"/>
              </a:rPr>
              <a:t> 2. Use P to show that Q must be true.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2518015" y="-202131"/>
            <a:ext cx="7921387" cy="70485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4000" dirty="0" smtClean="0">
                <a:solidFill>
                  <a:schemeClr val="dk1"/>
                </a:solidFill>
                <a:latin typeface="Times New Roman"/>
                <a:ea typeface="Times New Roman"/>
                <a:cs typeface="Times New Roman"/>
                <a:sym typeface="Times New Roman"/>
              </a:rPr>
              <a:t>Basic </a:t>
            </a:r>
            <a:r>
              <a:rPr lang="en-US" sz="4000" dirty="0">
                <a:solidFill>
                  <a:schemeClr val="dk1"/>
                </a:solidFill>
                <a:latin typeface="Times New Roman"/>
                <a:ea typeface="Times New Roman"/>
                <a:cs typeface="Times New Roman"/>
                <a:sym typeface="Times New Roman"/>
              </a:rPr>
              <a:t>connectives and truth tables</a:t>
            </a:r>
            <a:endParaRPr dirty="0"/>
          </a:p>
        </p:txBody>
      </p:sp>
      <p:sp>
        <p:nvSpPr>
          <p:cNvPr id="174" name="Google Shape;174;p9"/>
          <p:cNvSpPr/>
          <p:nvPr/>
        </p:nvSpPr>
        <p:spPr>
          <a:xfrm>
            <a:off x="1905002" y="795389"/>
            <a:ext cx="8534400" cy="3413755"/>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Def. 2.1. A compound statement is called a </a:t>
            </a:r>
            <a:r>
              <a:rPr lang="en-US" sz="2400" b="1" i="1" dirty="0">
                <a:solidFill>
                  <a:schemeClr val="dk1"/>
                </a:solidFill>
                <a:latin typeface="Times New Roman"/>
                <a:ea typeface="Times New Roman"/>
                <a:cs typeface="Times New Roman"/>
                <a:sym typeface="Times New Roman"/>
              </a:rPr>
              <a:t>tautology(T</a:t>
            </a:r>
            <a:r>
              <a:rPr lang="en-US" sz="2400" b="1" baseline="-25000" dirty="0">
                <a:solidFill>
                  <a:schemeClr val="dk1"/>
                </a:solidFill>
                <a:latin typeface="Times New Roman"/>
                <a:ea typeface="Times New Roman"/>
                <a:cs typeface="Times New Roman"/>
                <a:sym typeface="Times New Roman"/>
              </a:rPr>
              <a:t>0</a:t>
            </a:r>
            <a:r>
              <a:rPr lang="en-US" sz="2400" b="1" i="1" dirty="0">
                <a:solidFill>
                  <a:schemeClr val="dk1"/>
                </a:solidFill>
                <a:latin typeface="Times New Roman"/>
                <a:ea typeface="Times New Roman"/>
                <a:cs typeface="Times New Roman"/>
                <a:sym typeface="Times New Roman"/>
              </a:rPr>
              <a:t>)</a:t>
            </a:r>
            <a:r>
              <a:rPr lang="en-US" sz="2400" dirty="0">
                <a:solidFill>
                  <a:schemeClr val="dk1"/>
                </a:solidFill>
                <a:latin typeface="Times New Roman"/>
                <a:ea typeface="Times New Roman"/>
                <a:cs typeface="Times New Roman"/>
                <a:sym typeface="Times New Roman"/>
              </a:rPr>
              <a:t> if it is true for all truth value assignments for its component statements.  </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If a compound statement is false for all such assignments, then it is called a </a:t>
            </a:r>
            <a:r>
              <a:rPr lang="en-US" sz="2400" b="1" i="1" dirty="0">
                <a:solidFill>
                  <a:schemeClr val="dk1"/>
                </a:solidFill>
                <a:latin typeface="Times New Roman"/>
                <a:ea typeface="Times New Roman"/>
                <a:cs typeface="Times New Roman"/>
                <a:sym typeface="Times New Roman"/>
              </a:rPr>
              <a:t>contradiction(F</a:t>
            </a:r>
            <a:r>
              <a:rPr lang="en-US" sz="2400" b="1" baseline="-25000" dirty="0">
                <a:solidFill>
                  <a:schemeClr val="dk1"/>
                </a:solidFill>
                <a:latin typeface="Times New Roman"/>
                <a:ea typeface="Times New Roman"/>
                <a:cs typeface="Times New Roman"/>
                <a:sym typeface="Times New Roman"/>
              </a:rPr>
              <a:t>0</a:t>
            </a:r>
            <a:r>
              <a:rPr lang="en-US" sz="2400" b="1" i="1" dirty="0">
                <a:solidFill>
                  <a:schemeClr val="dk1"/>
                </a:solidFill>
                <a:latin typeface="Times New Roman"/>
                <a:ea typeface="Times New Roman"/>
                <a:cs typeface="Times New Roman"/>
                <a:sym typeface="Times New Roman"/>
              </a:rPr>
              <a:t>)</a:t>
            </a:r>
            <a:r>
              <a:rPr lang="en-US" sz="24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If a compound statement is true for some assignments, and false for some assignments, then it is called a </a:t>
            </a:r>
            <a:r>
              <a:rPr lang="en-US" sz="2400" b="1" i="1" dirty="0">
                <a:solidFill>
                  <a:schemeClr val="dk1"/>
                </a:solidFill>
                <a:latin typeface="Times New Roman"/>
                <a:ea typeface="Times New Roman"/>
                <a:cs typeface="Times New Roman"/>
                <a:sym typeface="Times New Roman"/>
              </a:rPr>
              <a:t>contingency</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Tautology and implication are used to describe valid argument and will help to prove mathematical theorems.</a:t>
            </a:r>
            <a:endParaRPr sz="2400" dirty="0">
              <a:solidFill>
                <a:schemeClr val="dk1"/>
              </a:solidFill>
              <a:latin typeface="Times New Roman"/>
              <a:ea typeface="Times New Roman"/>
              <a:cs typeface="Times New Roman"/>
              <a:sym typeface="Times New Roman"/>
            </a:endParaRPr>
          </a:p>
        </p:txBody>
      </p:sp>
      <p:pic>
        <p:nvPicPr>
          <p:cNvPr id="175" name="Google Shape;175;p9"/>
          <p:cNvPicPr preferRelativeResize="0"/>
          <p:nvPr/>
        </p:nvPicPr>
        <p:blipFill rotWithShape="1">
          <a:blip r:embed="rId3">
            <a:alphaModFix/>
          </a:blip>
          <a:srcRect/>
          <a:stretch/>
        </p:blipFill>
        <p:spPr>
          <a:xfrm>
            <a:off x="3581400" y="4800600"/>
            <a:ext cx="1893888" cy="1220788"/>
          </a:xfrm>
          <a:prstGeom prst="rect">
            <a:avLst/>
          </a:prstGeom>
          <a:noFill/>
          <a:ln>
            <a:noFill/>
          </a:ln>
        </p:spPr>
      </p:pic>
      <p:sp>
        <p:nvSpPr>
          <p:cNvPr id="176" name="Google Shape;176;p9"/>
          <p:cNvSpPr/>
          <p:nvPr/>
        </p:nvSpPr>
        <p:spPr>
          <a:xfrm>
            <a:off x="5257801" y="4648200"/>
            <a:ext cx="1826393"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dirty="0" smtClean="0">
                <a:solidFill>
                  <a:schemeClr val="dk1"/>
                </a:solidFill>
                <a:latin typeface="Times New Roman"/>
                <a:ea typeface="Times New Roman"/>
                <a:cs typeface="Times New Roman"/>
                <a:sym typeface="Times New Roman"/>
              </a:rPr>
              <a:t>Tautology</a:t>
            </a:r>
            <a:endParaRPr sz="2400" dirty="0">
              <a:solidFill>
                <a:schemeClr val="dk1"/>
              </a:solidFill>
              <a:latin typeface="Times New Roman"/>
              <a:ea typeface="Times New Roman"/>
              <a:cs typeface="Times New Roman"/>
              <a:sym typeface="Times New Roman"/>
            </a:endParaRPr>
          </a:p>
        </p:txBody>
      </p:sp>
      <p:sp>
        <p:nvSpPr>
          <p:cNvPr id="177" name="Google Shape;177;p9"/>
          <p:cNvSpPr/>
          <p:nvPr/>
        </p:nvSpPr>
        <p:spPr>
          <a:xfrm>
            <a:off x="5257801" y="5181444"/>
            <a:ext cx="2034212" cy="459100"/>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Contradiction</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93"/>
          <p:cNvSpPr txBox="1">
            <a:spLocks noGrp="1"/>
          </p:cNvSpPr>
          <p:nvPr>
            <p:ph type="title"/>
          </p:nvPr>
        </p:nvSpPr>
        <p:spPr>
          <a:xfrm>
            <a:off x="838200" y="365126"/>
            <a:ext cx="10515600" cy="576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Proof Techniques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35" name="Google Shape;1035;p93"/>
          <p:cNvSpPr txBox="1">
            <a:spLocks noGrp="1"/>
          </p:cNvSpPr>
          <p:nvPr>
            <p:ph type="body" idx="1"/>
          </p:nvPr>
        </p:nvSpPr>
        <p:spPr>
          <a:xfrm>
            <a:off x="800100" y="1206500"/>
            <a:ext cx="11214100" cy="55038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US" sz="2400" b="1">
                <a:latin typeface="Times New Roman"/>
                <a:ea typeface="Times New Roman"/>
                <a:cs typeface="Times New Roman"/>
                <a:sym typeface="Times New Roman"/>
              </a:rPr>
              <a:t>Direct proof:</a:t>
            </a:r>
            <a:endParaRPr/>
          </a:p>
          <a:p>
            <a:pPr marL="0" lvl="0" indent="0" algn="just"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Ex: </a:t>
            </a:r>
            <a:r>
              <a:rPr lang="en-US" sz="2400">
                <a:latin typeface="Times New Roman"/>
                <a:ea typeface="Times New Roman"/>
                <a:cs typeface="Times New Roman"/>
                <a:sym typeface="Times New Roman"/>
              </a:rPr>
              <a:t>If a and b are consecutive integers, then the sum a + b is odd. </a:t>
            </a:r>
            <a:endParaRPr/>
          </a:p>
          <a:p>
            <a:pPr marL="0" lvl="0" indent="0" algn="just" rtl="0">
              <a:lnSpc>
                <a:spcPct val="90000"/>
              </a:lnSpc>
              <a:spcBef>
                <a:spcPts val="1000"/>
              </a:spcBef>
              <a:spcAft>
                <a:spcPts val="0"/>
              </a:spcAft>
              <a:buClr>
                <a:schemeClr val="dk1"/>
              </a:buClr>
              <a:buSzPts val="2400"/>
              <a:buNone/>
            </a:pPr>
            <a:r>
              <a:rPr lang="en-US" sz="2400" b="1">
                <a:latin typeface="Times New Roman"/>
                <a:ea typeface="Times New Roman"/>
                <a:cs typeface="Times New Roman"/>
                <a:sym typeface="Times New Roman"/>
              </a:rPr>
              <a:t>Proof</a:t>
            </a:r>
            <a:r>
              <a:rPr lang="en-US" sz="2400">
                <a:latin typeface="Times New Roman"/>
                <a:ea typeface="Times New Roman"/>
                <a:cs typeface="Times New Roman"/>
                <a:sym typeface="Times New Roman"/>
              </a:rPr>
              <a:t>. Assume that a and b are consecutive integers. Because a and b are consecutive we know that b = a + 1. Thus, the sum a + b may be re-written as 2a + 1. Thus, there exists a number k such that a + b = 2k + 1 so the sum a + b is odd. </a:t>
            </a: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endParaRPr sz="2200" b="1">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Indirect Proof</a:t>
            </a:r>
            <a:r>
              <a:rPr lang="en-US" sz="2200">
                <a:latin typeface="Times New Roman"/>
                <a:ea typeface="Times New Roman"/>
                <a:cs typeface="Times New Roman"/>
                <a:sym typeface="Times New Roman"/>
              </a:rPr>
              <a:t> Technique:  </a:t>
            </a:r>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i) Proof by </a:t>
            </a:r>
            <a:r>
              <a:rPr lang="en-US" sz="2200" b="1">
                <a:latin typeface="Times New Roman"/>
                <a:ea typeface="Times New Roman"/>
                <a:cs typeface="Times New Roman"/>
                <a:sym typeface="Times New Roman"/>
              </a:rPr>
              <a:t>contradiction : </a:t>
            </a:r>
            <a:r>
              <a:rPr lang="en-US" sz="2400">
                <a:latin typeface="Times New Roman"/>
                <a:ea typeface="Times New Roman"/>
                <a:cs typeface="Times New Roman"/>
                <a:sym typeface="Times New Roman"/>
              </a:rPr>
              <a:t>Proof by Contradiction The proof by contradiction is grounded in the fact that any proposition must be either true or false, but not both true and false at the same time. We arrive at a contradiction when we are able to demonstrate that a statement is both simultaneously true and false, showing that our assumptions are inconsistent. We can use this to demonstrate P ⇒ Q by assuming both P and ¬Q are simultaneously true and deriving a contradiction. When we derive this contradiction it means that one of our assumptions was untenable. Presumably we have either assumed or already proved P to be true so that finding a contradiction implies that ¬Q must be false. </a:t>
            </a:r>
            <a:endParaRPr sz="2200" b="1">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94"/>
          <p:cNvSpPr txBox="1">
            <a:spLocks noGrp="1"/>
          </p:cNvSpPr>
          <p:nvPr>
            <p:ph type="title"/>
          </p:nvPr>
        </p:nvSpPr>
        <p:spPr>
          <a:xfrm>
            <a:off x="838200" y="365126"/>
            <a:ext cx="10515600" cy="576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Proof Techniques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41" name="Google Shape;1041;p94"/>
          <p:cNvSpPr txBox="1">
            <a:spLocks noGrp="1"/>
          </p:cNvSpPr>
          <p:nvPr>
            <p:ph type="body" idx="1"/>
          </p:nvPr>
        </p:nvSpPr>
        <p:spPr>
          <a:xfrm>
            <a:off x="800100" y="1219200"/>
            <a:ext cx="11214100" cy="55038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The method of proof by contradiction. 1. Assume that P is true. 2. Assume that ¬Q is true. 3. Use P and ¬Q to demonstrate a contradiction. </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Ex:</a:t>
            </a:r>
            <a:r>
              <a:rPr lang="en-US" sz="2200">
                <a:latin typeface="Times New Roman"/>
                <a:ea typeface="Times New Roman"/>
                <a:cs typeface="Times New Roman"/>
                <a:sym typeface="Times New Roman"/>
              </a:rPr>
              <a:t> If a and b are consecutive integers, then the sum a + b is odd.</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 Proof.</a:t>
            </a:r>
            <a:r>
              <a:rPr lang="en-US" sz="2200">
                <a:latin typeface="Times New Roman"/>
                <a:ea typeface="Times New Roman"/>
                <a:cs typeface="Times New Roman"/>
                <a:sym typeface="Times New Roman"/>
              </a:rPr>
              <a:t> Assume that a and b are consecutive integers. Assume also that the sum a + b is not odd. Because the sum a + b is not odd, there exists no number k such that a + b = 2k + 1. However, the integers a and b are consecutive, so we may write the sum a + b as 2a + 1. Thus, we have derived that a + b = 2k + 1 for any integer k and also that a + b = 2a + 1. This is a contradiction. If we hold that a and b are consecutive then we know that the sum a + b must be odd</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ii) Proof by Contrapositive</a:t>
            </a:r>
            <a:r>
              <a:rPr lang="en-US" sz="2200">
                <a:latin typeface="Times New Roman"/>
                <a:ea typeface="Times New Roman"/>
                <a:cs typeface="Times New Roman"/>
                <a:sym typeface="Times New Roman"/>
              </a:rPr>
              <a:t>: Proof by contraposition is a method of proof which is not a method all its own per se. From first-order logic we know that the implication P ⇒ Q is equivalent to ¬Q ⇒ ¬P. The second proposition is called the contrapositive of the first proposition. By saying that the two propositions are equivalent we mean that if one can prove P ⇒ Q then they have also proved ¬Q ⇒ ¬P, and vice versa. Proof by contraposition can be an effective approach when a traditional direct proof is tricky, or it can be a different way to think about the substance of a problem. </a:t>
            </a:r>
            <a:endParaRPr sz="2200" b="1">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95"/>
          <p:cNvSpPr txBox="1">
            <a:spLocks noGrp="1"/>
          </p:cNvSpPr>
          <p:nvPr>
            <p:ph type="title"/>
          </p:nvPr>
        </p:nvSpPr>
        <p:spPr>
          <a:xfrm>
            <a:off x="838200" y="365126"/>
            <a:ext cx="10515600" cy="576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Proof Techniques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47" name="Google Shape;1047;p95"/>
          <p:cNvSpPr txBox="1">
            <a:spLocks noGrp="1"/>
          </p:cNvSpPr>
          <p:nvPr>
            <p:ph type="body" idx="1"/>
          </p:nvPr>
        </p:nvSpPr>
        <p:spPr>
          <a:xfrm>
            <a:off x="800100" y="1206500"/>
            <a:ext cx="11214100" cy="55038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200"/>
              <a:buNone/>
            </a:pPr>
            <a:r>
              <a:rPr lang="en-US" sz="2200" b="1">
                <a:latin typeface="Times New Roman"/>
                <a:ea typeface="Times New Roman"/>
                <a:cs typeface="Times New Roman"/>
                <a:sym typeface="Times New Roman"/>
              </a:rPr>
              <a:t>Ex:</a:t>
            </a:r>
            <a:r>
              <a:rPr lang="en-US" sz="2200">
                <a:latin typeface="Times New Roman"/>
                <a:ea typeface="Times New Roman"/>
                <a:cs typeface="Times New Roman"/>
                <a:sym typeface="Times New Roman"/>
              </a:rPr>
              <a:t> 1. If the sum a + b is not odd, then a and b are not consecutive integers. </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Proof</a:t>
            </a:r>
            <a:r>
              <a:rPr lang="en-US" sz="2200">
                <a:latin typeface="Times New Roman"/>
                <a:ea typeface="Times New Roman"/>
                <a:cs typeface="Times New Roman"/>
                <a:sym typeface="Times New Roman"/>
              </a:rPr>
              <a:t>. Assume that the sum of the integers a and b is not odd. Then, there exists no integer k such that a + b = 2k + 1. Thus, a + b = k + (k + 1) for all integers k. Because k + 1 is the successor of k, this implies that a and b cannot be consecutive integers.</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Ex:</a:t>
            </a:r>
            <a:r>
              <a:rPr lang="en-US" sz="2200">
                <a:latin typeface="Times New Roman"/>
                <a:ea typeface="Times New Roman"/>
                <a:cs typeface="Times New Roman"/>
                <a:sym typeface="Times New Roman"/>
              </a:rPr>
              <a:t> 2 If x</a:t>
            </a:r>
            <a:r>
              <a:rPr lang="en-US" sz="2200" baseline="300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 is odd then x must be odd. </a:t>
            </a:r>
            <a:endParaRPr sz="22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The above proof is certainly doable both by a direct proof or by a contradiction. However, a direct proof requires a cumbersome proof by cases approach and a contradiction is essentially arguing towards a proof by contrapositive. Remember to always state the contrapositive so your reader knows what you’re arguing towards. Here I have taken a (justified) liberty with stating the contrapositive. Normally we would have to first prove that a ”not odd” number must be even, but here I just claim this fact without proof.</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96"/>
          <p:cNvSpPr txBox="1">
            <a:spLocks noGrp="1"/>
          </p:cNvSpPr>
          <p:nvPr>
            <p:ph type="title"/>
          </p:nvPr>
        </p:nvSpPr>
        <p:spPr>
          <a:xfrm>
            <a:off x="838200" y="365126"/>
            <a:ext cx="10515600" cy="576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Proof Techniques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53" name="Google Shape;1053;p96"/>
          <p:cNvSpPr txBox="1">
            <a:spLocks noGrp="1"/>
          </p:cNvSpPr>
          <p:nvPr>
            <p:ph type="body" idx="1"/>
          </p:nvPr>
        </p:nvSpPr>
        <p:spPr>
          <a:xfrm>
            <a:off x="800100" y="1206500"/>
            <a:ext cx="11214100" cy="55038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200"/>
              <a:buNone/>
            </a:pPr>
            <a:r>
              <a:rPr lang="en-US" sz="2200" b="1">
                <a:latin typeface="Times New Roman"/>
                <a:ea typeface="Times New Roman"/>
                <a:cs typeface="Times New Roman"/>
                <a:sym typeface="Times New Roman"/>
              </a:rPr>
              <a:t>iii)</a:t>
            </a:r>
            <a:r>
              <a:rPr lang="en-US" sz="220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Proof by Induction: </a:t>
            </a:r>
            <a:r>
              <a:rPr lang="en-US" sz="2200">
                <a:latin typeface="Times New Roman"/>
                <a:ea typeface="Times New Roman"/>
                <a:cs typeface="Times New Roman"/>
                <a:sym typeface="Times New Roman"/>
              </a:rPr>
              <a:t>Proof by induction is a very powerful method in which we use recursion to demonstrate an infinite number of facts in a finite amount of space. The most basic form of mathematical induction is where we first create a propositional form whose truth is determined by an integer function. If we are able to show that the propositional form is true for some integer value then we may argue from that basis that the propositional form must be true for all integers. 1. Show that a propositional form P(x) is true for some basis case. </a:t>
            </a:r>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2. Assume that P(n) is true for some n, and show that this implies that P(n + 1) is true.</a:t>
            </a:r>
            <a:endParaRPr/>
          </a:p>
          <a:p>
            <a:pPr marL="0" lvl="0" indent="0" algn="just" rtl="0">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3. Then, by the principle of induction, the propositional form P(x) is true for all n greater or equal to the basis case. </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Ex:</a:t>
            </a:r>
            <a:r>
              <a:rPr lang="en-US" sz="2200">
                <a:latin typeface="Times New Roman"/>
                <a:ea typeface="Times New Roman"/>
                <a:cs typeface="Times New Roman"/>
                <a:sym typeface="Times New Roman"/>
              </a:rPr>
              <a:t> If a and b are consecutive integers, then the sum a + b is odd. Proof. Define the propositional form F(x) to be true when the sum of x and its successor is odd. (Step 1) Consider the proposition F(1). The sum 1 + 2 = 3 is odd because we can demonstrate there exists an integer k such that 2k + 1 = 3. Namely, 2(1) + 1 = 3. Thus, F(x) is true when x = 1</a:t>
            </a:r>
            <a:endParaRPr sz="2200" b="1">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97"/>
          <p:cNvSpPr txBox="1">
            <a:spLocks noGrp="1"/>
          </p:cNvSpPr>
          <p:nvPr>
            <p:ph type="body" idx="1"/>
          </p:nvPr>
        </p:nvSpPr>
        <p:spPr>
          <a:xfrm>
            <a:off x="838200" y="952500"/>
            <a:ext cx="10515600" cy="52244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200"/>
              <a:buNone/>
            </a:pPr>
            <a:r>
              <a:rPr lang="en-US" sz="2200" b="1">
                <a:latin typeface="Times New Roman"/>
                <a:ea typeface="Times New Roman"/>
                <a:cs typeface="Times New Roman"/>
                <a:sym typeface="Times New Roman"/>
              </a:rPr>
              <a:t>Ex:</a:t>
            </a:r>
            <a:r>
              <a:rPr lang="en-US" sz="2200">
                <a:latin typeface="Times New Roman"/>
                <a:ea typeface="Times New Roman"/>
                <a:cs typeface="Times New Roman"/>
                <a:sym typeface="Times New Roman"/>
              </a:rPr>
              <a:t> If a and b are consecutive integers, then the sum a + b is odd. </a:t>
            </a:r>
            <a:endParaRPr/>
          </a:p>
          <a:p>
            <a:pPr marL="0" lvl="0" indent="0" algn="just"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Proof</a:t>
            </a:r>
            <a:r>
              <a:rPr lang="en-US" sz="2200">
                <a:latin typeface="Times New Roman"/>
                <a:ea typeface="Times New Roman"/>
                <a:cs typeface="Times New Roman"/>
                <a:sym typeface="Times New Roman"/>
              </a:rPr>
              <a:t>. Define the propositional form F(x) to be true when the sum of x and its successor is odd. (Step 1) Consider the proposition F(1). The sum 1 + 2 = 3 is odd because we can demonstrate there exists an integer k such that 2k + 1 = 3. Namely, 2(1) + 1 = 3. Thus, F(x) is true when x = 1</a:t>
            </a:r>
            <a:endParaRPr sz="2200"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200"/>
              <a:buNone/>
            </a:pPr>
            <a:r>
              <a:rPr lang="en-US" sz="2200" b="1">
                <a:latin typeface="Times New Roman"/>
                <a:ea typeface="Times New Roman"/>
                <a:cs typeface="Times New Roman"/>
                <a:sym typeface="Times New Roman"/>
              </a:rPr>
              <a:t>Disproof by counter Example</a:t>
            </a:r>
            <a:endParaRPr/>
          </a:p>
          <a:p>
            <a:pPr marL="228600" lvl="0" indent="-228600" algn="l" rtl="0">
              <a:lnSpc>
                <a:spcPct val="90000"/>
              </a:lnSpc>
              <a:spcBef>
                <a:spcPts val="1000"/>
              </a:spcBef>
              <a:spcAft>
                <a:spcPts val="0"/>
              </a:spcAft>
              <a:buClr>
                <a:schemeClr val="dk1"/>
              </a:buClr>
              <a:buSzPts val="2200"/>
              <a:buNone/>
            </a:pPr>
            <a:endParaRPr sz="22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98"/>
          <p:cNvSpPr txBox="1">
            <a:spLocks noGrp="1"/>
          </p:cNvSpPr>
          <p:nvPr>
            <p:ph type="title"/>
          </p:nvPr>
        </p:nvSpPr>
        <p:spPr>
          <a:xfrm>
            <a:off x="838200" y="365125"/>
            <a:ext cx="10515600" cy="75709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Some Previous SEE questions</a:t>
            </a:r>
            <a:endParaRPr>
              <a:latin typeface="Times New Roman"/>
              <a:ea typeface="Times New Roman"/>
              <a:cs typeface="Times New Roman"/>
              <a:sym typeface="Times New Roman"/>
            </a:endParaRPr>
          </a:p>
        </p:txBody>
      </p:sp>
      <p:sp>
        <p:nvSpPr>
          <p:cNvPr id="1064" name="Google Shape;1064;p98"/>
          <p:cNvSpPr txBox="1">
            <a:spLocks noGrp="1"/>
          </p:cNvSpPr>
          <p:nvPr>
            <p:ph type="body" idx="1"/>
          </p:nvPr>
        </p:nvSpPr>
        <p:spPr>
          <a:xfrm>
            <a:off x="838200" y="1122218"/>
            <a:ext cx="10515600" cy="5054745"/>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AutoNum type="arabicPeriod"/>
            </a:pPr>
            <a:r>
              <a:rPr lang="en-US">
                <a:latin typeface="Times New Roman"/>
                <a:ea typeface="Times New Roman"/>
                <a:cs typeface="Times New Roman"/>
                <a:sym typeface="Times New Roman"/>
              </a:rPr>
              <a:t>Write converse, inverse and contrapositive of the implication “if it is raining then there are clouds in the sky.”</a:t>
            </a:r>
            <a:endParaRPr/>
          </a:p>
          <a:p>
            <a:pPr marL="514350" lvl="0" indent="-514350" algn="l" rtl="0">
              <a:lnSpc>
                <a:spcPct val="90000"/>
              </a:lnSpc>
              <a:spcBef>
                <a:spcPts val="1000"/>
              </a:spcBef>
              <a:spcAft>
                <a:spcPts val="0"/>
              </a:spcAft>
              <a:buClr>
                <a:schemeClr val="dk1"/>
              </a:buClr>
              <a:buSzPts val="2800"/>
              <a:buAutoNum type="arabicPeriod"/>
            </a:pPr>
            <a:r>
              <a:rPr lang="en-US">
                <a:latin typeface="Times New Roman"/>
                <a:ea typeface="Times New Roman"/>
                <a:cs typeface="Times New Roman"/>
                <a:sym typeface="Times New Roman"/>
              </a:rPr>
              <a:t>Prove that for all +ve real numbers x, y   if xy&gt;25, then x&gt;5 or y&gt;5</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Prove that      a) ∀x [p(x) ^ q(x)] ⇔ ∀x p(x) ^ ∀x q(x)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b) ∀x p(x) v ∀x q(x) ⇒  ∀x [p(x) v q(x)] </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Simplify (p →  q) ^ [¬q ^ (r v ¬q)]</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For the primitive statements p, q, r, s consider the compound statements [(p v (p ^ q) v (p ^ q ^ ¬r)) ^(( p ^ r ^ s) v s) ] and simplify the same.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Suppose p →  q is false, find the truth value of (p ^ q) →  q.</a:t>
            </a:r>
            <a:endParaRPr/>
          </a:p>
          <a:p>
            <a:pPr marL="0" lvl="0" indent="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99"/>
          <p:cNvSpPr txBox="1">
            <a:spLocks noGrp="1"/>
          </p:cNvSpPr>
          <p:nvPr>
            <p:ph type="body" idx="1"/>
          </p:nvPr>
        </p:nvSpPr>
        <p:spPr>
          <a:xfrm>
            <a:off x="838200" y="637309"/>
            <a:ext cx="10515600" cy="5539654"/>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800"/>
              <a:buFont typeface="Calibri"/>
              <a:buAutoNum type="arabicPeriod" startAt="7"/>
            </a:pPr>
            <a:r>
              <a:rPr lang="en-US">
                <a:latin typeface="Times New Roman"/>
                <a:ea typeface="Times New Roman"/>
                <a:cs typeface="Times New Roman"/>
                <a:sym typeface="Times New Roman"/>
              </a:rPr>
              <a:t>State and prove the following inference rules.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Law of Syllogism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Disjunctive Syllogism</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Modus Tollens</a:t>
            </a:r>
            <a:endParaRPr>
              <a:latin typeface="Times New Roman"/>
              <a:ea typeface="Times New Roman"/>
              <a:cs typeface="Times New Roman"/>
              <a:sym typeface="Times New Roman"/>
            </a:endParaRPr>
          </a:p>
          <a:p>
            <a:pPr marL="514350" lvl="0" indent="-514350" algn="just" rtl="0">
              <a:lnSpc>
                <a:spcPct val="90000"/>
              </a:lnSpc>
              <a:spcBef>
                <a:spcPts val="1000"/>
              </a:spcBef>
              <a:spcAft>
                <a:spcPts val="0"/>
              </a:spcAft>
              <a:buClr>
                <a:schemeClr val="dk1"/>
              </a:buClr>
              <a:buSzPts val="2800"/>
              <a:buFont typeface="Calibri"/>
              <a:buAutoNum type="arabicPeriod" startAt="7"/>
            </a:pPr>
            <a:r>
              <a:rPr lang="en-US">
                <a:latin typeface="Times New Roman"/>
                <a:ea typeface="Times New Roman"/>
                <a:cs typeface="Times New Roman"/>
                <a:sym typeface="Times New Roman"/>
              </a:rPr>
              <a:t>Consider “if train arrives late and there are no taxis at the stations then John is late for his meeting. John is not late  for his meeting. Train did not arrive late. Therefore there were taxis at the station”. Translate into equivalent formal representation and prove its validity using rules of inference.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8286</Words>
  <Application>Microsoft Office PowerPoint</Application>
  <PresentationFormat>Widescreen</PresentationFormat>
  <Paragraphs>1026</Paragraphs>
  <Slides>96</Slides>
  <Notes>96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96</vt:i4>
      </vt:variant>
    </vt:vector>
  </HeadingPairs>
  <TitlesOfParts>
    <vt:vector size="100" baseType="lpstr">
      <vt:lpstr>Calibri</vt:lpstr>
      <vt:lpstr>Arial</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vt:lpstr>
      <vt:lpstr>PowerPoint Presentation</vt:lpstr>
      <vt:lpstr>PowerPoint Presentation</vt:lpstr>
      <vt:lpstr>PowerPoint Presentation</vt:lpstr>
      <vt:lpstr>PowerPoint Presentation</vt:lpstr>
      <vt:lpstr>PowerPoint Presentation</vt:lpstr>
      <vt:lpstr>PowerPoint Presentation</vt:lpstr>
      <vt:lpstr>Writing converse, Inverse and contra positives of implication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of Exhaustion</vt:lpstr>
      <vt:lpstr>PowerPoint Presentation</vt:lpstr>
      <vt:lpstr>PowerPoint Presentation</vt:lpstr>
      <vt:lpstr>PowerPoint Presentation</vt:lpstr>
      <vt:lpstr>PowerPoint Presentation</vt:lpstr>
      <vt:lpstr>PowerPoint Presentation</vt:lpstr>
      <vt:lpstr>Proof Techniques</vt:lpstr>
      <vt:lpstr> Proof Techniques </vt:lpstr>
      <vt:lpstr> Proof Techniques </vt:lpstr>
      <vt:lpstr> Proof Techniques </vt:lpstr>
      <vt:lpstr> Proof Techniques </vt:lpstr>
      <vt:lpstr>PowerPoint Presentation</vt:lpstr>
      <vt:lpstr>Some Previous SEE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Vijayalakshmi</cp:lastModifiedBy>
  <cp:revision>6</cp:revision>
  <dcterms:created xsi:type="dcterms:W3CDTF">2020-08-07T05:11:15Z</dcterms:created>
  <dcterms:modified xsi:type="dcterms:W3CDTF">2024-05-05T12:28:27Z</dcterms:modified>
</cp:coreProperties>
</file>