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22"/>
  </p:notesMasterIdLst>
  <p:sldIdLst>
    <p:sldId id="262"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76" y="-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52914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176" name="Google Shape;176;p9: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177" name="Google Shape;177;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
        <p:nvSpPr>
          <p:cNvPr id="178" name="Google Shape;178;p9: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186" name="Google Shape;186;p10: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187" name="Google Shape;187;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
        <p:nvSpPr>
          <p:cNvPr id="188" name="Google Shape;188;p10: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9" name="Google Shape;18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196" name="Google Shape;196;p1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197" name="Google Shape;197;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
        <p:nvSpPr>
          <p:cNvPr id="198" name="Google Shape;198;p11: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9" name="Google Shape;199;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206" name="Google Shape;206;p12: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207" name="Google Shape;207;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
        <p:nvSpPr>
          <p:cNvPr id="208" name="Google Shape;208;p12: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9" name="Google Shape;209;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3: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216" name="Google Shape;216;p13: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217" name="Google Shape;217;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
        <p:nvSpPr>
          <p:cNvPr id="218" name="Google Shape;218;p13: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9" name="Google Shape;219;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4: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228" name="Google Shape;228;p14: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229" name="Google Shape;229;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
        <p:nvSpPr>
          <p:cNvPr id="230" name="Google Shape;230;p14: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1" name="Google Shape;2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242" name="Google Shape;242;p1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243" name="Google Shape;243;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
        <p:nvSpPr>
          <p:cNvPr id="244" name="Google Shape;244;p15: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6: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259" name="Google Shape;259;p16: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260" name="Google Shape;260;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
        <p:nvSpPr>
          <p:cNvPr id="261" name="Google Shape;261;p16: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2" name="Google Shape;262;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7: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276" name="Google Shape;276;p17: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277" name="Google Shape;277;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
        <p:nvSpPr>
          <p:cNvPr id="278" name="Google Shape;278;p17: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9" name="Google Shape;279;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8: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291" name="Google Shape;291;p18: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292" name="Google Shape;292;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
        <p:nvSpPr>
          <p:cNvPr id="293" name="Google Shape;293;p18: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4" name="Google Shape;294;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94" name="Google Shape;94;p2: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95" name="Google Shape;95;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
        <p:nvSpPr>
          <p:cNvPr id="96" name="Google Shape;96;p2: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9: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304" name="Google Shape;304;p19: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305" name="Google Shape;305;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
        <p:nvSpPr>
          <p:cNvPr id="306" name="Google Shape;306;p19: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7" name="Google Shape;307;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104" name="Google Shape;104;p3: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105" name="Google Shape;105;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
        <p:nvSpPr>
          <p:cNvPr id="106" name="Google Shape;106;p3: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7" name="Google Shape;10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115" name="Google Shape;115;p4: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116" name="Google Shape;116;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
        <p:nvSpPr>
          <p:cNvPr id="117" name="Google Shape;117;p4: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 name="Google Shape;11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125" name="Google Shape;125;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126" name="Google Shape;126;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
        <p:nvSpPr>
          <p:cNvPr id="127" name="Google Shape;127;p5: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8" name="Google Shape;12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135" name="Google Shape;135;p6: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136" name="Google Shape;136;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
        <p:nvSpPr>
          <p:cNvPr id="137" name="Google Shape;137;p6: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8" name="Google Shape;13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147" name="Google Shape;147;p7: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148" name="Google Shape;148;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
        <p:nvSpPr>
          <p:cNvPr id="149" name="Google Shape;149;p7: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0" name="Google Shape;15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c1969dab18_0_0: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156" name="Google Shape;156;g1c1969dab18_0_0: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157" name="Google Shape;157;g1c1969dab18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
        <p:nvSpPr>
          <p:cNvPr id="158" name="Google Shape;158;g1c1969dab18_0_0: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 name="Google Shape;159;g1c1969dab1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8: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166" name="Google Shape;166;p8: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167" name="Google Shape;167;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
        <p:nvSpPr>
          <p:cNvPr id="168" name="Google Shape;168;p8: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9" name="Google Shape;16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4" name="Google Shape;14;p2"/>
          <p:cNvPicPr preferRelativeResize="0"/>
          <p:nvPr/>
        </p:nvPicPr>
        <p:blipFill>
          <a:blip r:embed="rId2">
            <a:alphaModFix/>
          </a:blip>
          <a:stretch>
            <a:fillRect/>
          </a:stretch>
        </p:blipFill>
        <p:spPr>
          <a:xfrm>
            <a:off x="3463213" y="4730051"/>
            <a:ext cx="2217574" cy="337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5"/>
        <p:cNvGrpSpPr/>
        <p:nvPr/>
      </p:nvGrpSpPr>
      <p:grpSpPr>
        <a:xfrm>
          <a:off x="0" y="0"/>
          <a:ext cx="0" cy="0"/>
          <a:chOff x="0" y="0"/>
          <a:chExt cx="0" cy="0"/>
        </a:xfrm>
      </p:grpSpPr>
      <p:sp>
        <p:nvSpPr>
          <p:cNvPr id="26" name="Google Shape;26;p96"/>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96"/>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28" name="Google Shape;28;p96"/>
          <p:cNvSpPr txBox="1">
            <a:spLocks noGrp="1"/>
          </p:cNvSpPr>
          <p:nvPr>
            <p:ph type="dt" idx="10"/>
          </p:nvPr>
        </p:nvSpPr>
        <p:spPr>
          <a:xfrm>
            <a:off x="628650" y="4767263"/>
            <a:ext cx="2057400" cy="273844"/>
          </a:xfrm>
          <a:prstGeom prst="rect">
            <a:avLst/>
          </a:prstGeom>
          <a:noFill/>
          <a:ln>
            <a:noFill/>
          </a:ln>
        </p:spPr>
        <p:txBody>
          <a:bodyPr spcFirstLastPara="1" wrap="square" lIns="68569" tIns="34275" rIns="68569" bIns="342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6"/>
          <p:cNvSpPr txBox="1">
            <a:spLocks noGrp="1"/>
          </p:cNvSpPr>
          <p:nvPr>
            <p:ph type="ftr" idx="11"/>
          </p:nvPr>
        </p:nvSpPr>
        <p:spPr>
          <a:xfrm>
            <a:off x="3028950" y="4767263"/>
            <a:ext cx="3086100" cy="273844"/>
          </a:xfrm>
          <a:prstGeom prst="rect">
            <a:avLst/>
          </a:prstGeom>
          <a:noFill/>
          <a:ln>
            <a:noFill/>
          </a:ln>
        </p:spPr>
        <p:txBody>
          <a:bodyPr spcFirstLastPara="1" wrap="square" lIns="68569" tIns="34275" rIns="68569" bIns="342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96"/>
          <p:cNvSpPr txBox="1">
            <a:spLocks noGrp="1"/>
          </p:cNvSpPr>
          <p:nvPr>
            <p:ph type="sldNum" idx="12"/>
          </p:nvPr>
        </p:nvSpPr>
        <p:spPr>
          <a:xfrm>
            <a:off x="6457950" y="4767263"/>
            <a:ext cx="2057400" cy="273844"/>
          </a:xfrm>
          <a:prstGeom prst="rect">
            <a:avLst/>
          </a:prstGeom>
          <a:noFill/>
          <a:ln>
            <a:noFill/>
          </a:ln>
        </p:spPr>
        <p:txBody>
          <a:bodyPr spcFirstLastPara="1" wrap="square" lIns="68569" tIns="34275" rIns="68569" bIns="34275" anchor="ctr" anchorCtr="0">
            <a:noAutofit/>
          </a:bodyPr>
          <a:lstStyle>
            <a:lvl1pPr marL="0" marR="0" lvl="0" indent="0" algn="r">
              <a:lnSpc>
                <a:spcPct val="100000"/>
              </a:lnSpc>
              <a:spcBef>
                <a:spcPts val="0"/>
              </a:spcBef>
              <a:spcAft>
                <a:spcPts val="0"/>
              </a:spcAft>
              <a:buClr>
                <a:srgbClr val="000000"/>
              </a:buClr>
              <a:buSzPts val="1200"/>
              <a:buFont typeface="Arial"/>
              <a:buNone/>
              <a:defRPr sz="9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9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9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9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9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9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9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9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9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862450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3">
            <a:alphaModFix/>
          </a:blip>
          <a:stretch>
            <a:fillRect/>
          </a:stretch>
        </p:blipFill>
        <p:spPr>
          <a:xfrm>
            <a:off x="216000" y="216000"/>
            <a:ext cx="1507681" cy="6479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2444551" y="2294545"/>
            <a:ext cx="4013948" cy="710771"/>
          </a:xfrm>
          <a:prstGeom prst="rect">
            <a:avLst/>
          </a:prstGeom>
          <a:noFill/>
          <a:ln>
            <a:noFill/>
          </a:ln>
        </p:spPr>
        <p:txBody>
          <a:bodyPr spcFirstLastPara="1" wrap="square" lIns="0" tIns="8569" rIns="0" bIns="0" anchor="t" anchorCtr="0">
            <a:spAutoFit/>
          </a:bodyPr>
          <a:lstStyle/>
          <a:p>
            <a:pPr marL="9525">
              <a:buSzPts val="3600"/>
            </a:pPr>
            <a:r>
              <a:rPr lang="en-US" sz="2700" b="1" dirty="0">
                <a:solidFill>
                  <a:srgbClr val="FF0000"/>
                </a:solidFill>
                <a:latin typeface="Playfair Display"/>
                <a:ea typeface="Playfair Display"/>
                <a:cs typeface="Playfair Display"/>
                <a:sym typeface="Playfair Display"/>
              </a:rPr>
              <a:t>DEPARTMENT OF CSE</a:t>
            </a:r>
            <a:endParaRPr sz="1100" dirty="0"/>
          </a:p>
          <a:p>
            <a:pPr marL="9525" algn="ctr">
              <a:spcBef>
                <a:spcPts val="66"/>
              </a:spcBef>
              <a:buSzPts val="2400"/>
            </a:pPr>
            <a:r>
              <a:rPr lang="en-US" sz="1800" dirty="0">
                <a:solidFill>
                  <a:srgbClr val="00B050"/>
                </a:solidFill>
                <a:latin typeface="Playfair Display"/>
                <a:ea typeface="Playfair Display"/>
                <a:cs typeface="Playfair Display"/>
                <a:sym typeface="Playfair Display"/>
              </a:rPr>
              <a:t>R V College of Engineering</a:t>
            </a:r>
            <a:endParaRPr sz="1800" b="1" dirty="0">
              <a:solidFill>
                <a:srgbClr val="00B050"/>
              </a:solidFill>
              <a:latin typeface="Helvetica Neue"/>
              <a:ea typeface="Helvetica Neue"/>
              <a:cs typeface="Helvetica Neue"/>
              <a:sym typeface="Helvetica Neue"/>
            </a:endParaRPr>
          </a:p>
        </p:txBody>
      </p:sp>
      <p:sp>
        <p:nvSpPr>
          <p:cNvPr id="90" name="Google Shape;90;p1"/>
          <p:cNvSpPr txBox="1"/>
          <p:nvPr/>
        </p:nvSpPr>
        <p:spPr>
          <a:xfrm>
            <a:off x="1502709" y="809975"/>
            <a:ext cx="6258150" cy="932175"/>
          </a:xfrm>
          <a:prstGeom prst="rect">
            <a:avLst/>
          </a:prstGeom>
          <a:noFill/>
          <a:ln>
            <a:noFill/>
          </a:ln>
        </p:spPr>
        <p:txBody>
          <a:bodyPr spcFirstLastPara="1" wrap="square" lIns="0" tIns="8569" rIns="0" bIns="0" anchor="t" anchorCtr="0">
            <a:spAutoFit/>
          </a:bodyPr>
          <a:lstStyle/>
          <a:p>
            <a:pPr marL="9525" algn="ctr">
              <a:buSzPts val="4000"/>
            </a:pPr>
            <a:r>
              <a:rPr lang="en-US" sz="3000" b="1">
                <a:solidFill>
                  <a:srgbClr val="2E75B5"/>
                </a:solidFill>
                <a:latin typeface="Playfair Display"/>
                <a:ea typeface="Playfair Display"/>
                <a:cs typeface="Playfair Display"/>
                <a:sym typeface="Playfair Display"/>
              </a:rPr>
              <a:t>Discrete Mathematical Structures(CS241AT)</a:t>
            </a:r>
            <a:endParaRPr sz="1100">
              <a:solidFill>
                <a:srgbClr val="2E75B5"/>
              </a:solidFill>
            </a:endParaRPr>
          </a:p>
        </p:txBody>
      </p:sp>
      <p:sp>
        <p:nvSpPr>
          <p:cNvPr id="91" name="Google Shape;91;p1"/>
          <p:cNvSpPr txBox="1"/>
          <p:nvPr/>
        </p:nvSpPr>
        <p:spPr>
          <a:xfrm>
            <a:off x="5516655" y="3494695"/>
            <a:ext cx="3045760" cy="1284005"/>
          </a:xfrm>
          <a:prstGeom prst="rect">
            <a:avLst/>
          </a:prstGeom>
          <a:noFill/>
          <a:ln>
            <a:noFill/>
          </a:ln>
        </p:spPr>
        <p:txBody>
          <a:bodyPr spcFirstLastPara="1" wrap="square" lIns="0" tIns="8569" rIns="0" bIns="0" anchor="t" anchorCtr="0">
            <a:spAutoFit/>
          </a:bodyPr>
          <a:lstStyle/>
          <a:p>
            <a:pPr marL="9525">
              <a:buSzPts val="3600"/>
            </a:pPr>
            <a:r>
              <a:rPr lang="en-US" sz="2700" b="1">
                <a:solidFill>
                  <a:srgbClr val="2E75B5"/>
                </a:solidFill>
                <a:latin typeface="Playfair Display"/>
                <a:ea typeface="Playfair Display"/>
                <a:cs typeface="Playfair Display"/>
                <a:sym typeface="Playfair Display"/>
              </a:rPr>
              <a:t>Anitha Sandeep</a:t>
            </a:r>
            <a:endParaRPr sz="2700" b="1">
              <a:solidFill>
                <a:srgbClr val="2E75B5"/>
              </a:solidFill>
              <a:latin typeface="Playfair Display"/>
              <a:ea typeface="Playfair Display"/>
              <a:cs typeface="Playfair Display"/>
              <a:sym typeface="Playfair Display"/>
            </a:endParaRPr>
          </a:p>
          <a:p>
            <a:pPr marL="9525">
              <a:spcBef>
                <a:spcPts val="66"/>
              </a:spcBef>
              <a:buSzPts val="2400"/>
            </a:pPr>
            <a:r>
              <a:rPr lang="en-US" sz="1800">
                <a:solidFill>
                  <a:srgbClr val="00B050"/>
                </a:solidFill>
                <a:latin typeface="Playfair Display"/>
                <a:ea typeface="Playfair Display"/>
                <a:cs typeface="Playfair Display"/>
                <a:sym typeface="Playfair Display"/>
              </a:rPr>
              <a:t>Assistant Professor</a:t>
            </a:r>
            <a:endParaRPr sz="1100"/>
          </a:p>
          <a:p>
            <a:pPr marL="9525">
              <a:spcBef>
                <a:spcPts val="66"/>
              </a:spcBef>
              <a:buSzPts val="2400"/>
            </a:pPr>
            <a:r>
              <a:rPr lang="en-US" sz="1800">
                <a:solidFill>
                  <a:srgbClr val="00B050"/>
                </a:solidFill>
                <a:latin typeface="Playfair Display"/>
                <a:ea typeface="Playfair Display"/>
                <a:cs typeface="Playfair Display"/>
                <a:sym typeface="Playfair Display"/>
              </a:rPr>
              <a:t>Department of CSE</a:t>
            </a:r>
            <a:endParaRPr sz="1100"/>
          </a:p>
          <a:p>
            <a:pPr marL="9525">
              <a:spcBef>
                <a:spcPts val="66"/>
              </a:spcBef>
              <a:buSzPts val="2400"/>
            </a:pPr>
            <a:r>
              <a:rPr lang="en-US" sz="1800">
                <a:solidFill>
                  <a:srgbClr val="00B050"/>
                </a:solidFill>
                <a:latin typeface="Playfair Display"/>
                <a:ea typeface="Playfair Display"/>
                <a:cs typeface="Playfair Display"/>
                <a:sym typeface="Playfair Display"/>
              </a:rPr>
              <a:t>R V College of Engineering</a:t>
            </a:r>
            <a:endParaRPr sz="1800" b="1">
              <a:solidFill>
                <a:srgbClr val="00B050"/>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985922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9"/>
          <p:cNvSpPr txBox="1">
            <a:spLocks noGrp="1"/>
          </p:cNvSpPr>
          <p:nvPr>
            <p:ph type="sldNum" idx="12"/>
          </p:nvPr>
        </p:nvSpPr>
        <p:spPr>
          <a:xfrm>
            <a:off x="6457950" y="4767263"/>
            <a:ext cx="2057400" cy="273825"/>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10</a:t>
            </a:fld>
            <a:endParaRPr/>
          </a:p>
        </p:txBody>
      </p:sp>
      <p:sp>
        <p:nvSpPr>
          <p:cNvPr id="182" name="Google Shape;182;p9"/>
          <p:cNvSpPr txBox="1">
            <a:spLocks noGrp="1"/>
          </p:cNvSpPr>
          <p:nvPr>
            <p:ph type="body" idx="1"/>
          </p:nvPr>
        </p:nvSpPr>
        <p:spPr>
          <a:xfrm>
            <a:off x="590175" y="355369"/>
            <a:ext cx="7925175" cy="521556"/>
          </a:xfrm>
          <a:prstGeom prst="rect">
            <a:avLst/>
          </a:prstGeom>
          <a:noFill/>
          <a:ln>
            <a:noFill/>
          </a:ln>
        </p:spPr>
        <p:txBody>
          <a:bodyPr spcFirstLastPara="1" wrap="square" lIns="68569" tIns="34275" rIns="68569" bIns="34275" anchor="t" anchorCtr="0">
            <a:noAutofit/>
          </a:bodyPr>
          <a:lstStyle/>
          <a:p>
            <a:pPr marL="457200" lvl="1" indent="0" algn="ctr">
              <a:buSzPts val="2400"/>
              <a:buNone/>
            </a:pPr>
            <a:r>
              <a:rPr lang="en-US" b="1">
                <a:solidFill>
                  <a:srgbClr val="000000"/>
                </a:solidFill>
                <a:latin typeface="Times New Roman"/>
                <a:ea typeface="Times New Roman"/>
                <a:cs typeface="Times New Roman"/>
                <a:sym typeface="Times New Roman"/>
              </a:rPr>
              <a:t>Hamming metric</a:t>
            </a:r>
            <a:endParaRPr b="1">
              <a:solidFill>
                <a:srgbClr val="000000"/>
              </a:solidFill>
              <a:latin typeface="Times New Roman"/>
              <a:ea typeface="Times New Roman"/>
              <a:cs typeface="Times New Roman"/>
              <a:sym typeface="Times New Roman"/>
            </a:endParaRPr>
          </a:p>
          <a:p>
            <a:pPr lvl="1" indent="-228600">
              <a:buSzPts val="2400"/>
              <a:buNone/>
            </a:pPr>
            <a:endParaRPr sz="1200" baseline="30000">
              <a:solidFill>
                <a:srgbClr val="000000"/>
              </a:solidFill>
              <a:latin typeface="Open Sans"/>
              <a:ea typeface="Open Sans"/>
              <a:cs typeface="Open Sans"/>
              <a:sym typeface="Open Sans"/>
            </a:endParaRPr>
          </a:p>
          <a:p>
            <a:pPr marL="342900" lvl="1" indent="0">
              <a:buSzPts val="2400"/>
              <a:buNone/>
            </a:pPr>
            <a:endParaRPr sz="1800"/>
          </a:p>
        </p:txBody>
      </p:sp>
      <p:sp>
        <p:nvSpPr>
          <p:cNvPr id="183" name="Google Shape;183;p9"/>
          <p:cNvSpPr txBox="1"/>
          <p:nvPr/>
        </p:nvSpPr>
        <p:spPr>
          <a:xfrm>
            <a:off x="719528" y="674558"/>
            <a:ext cx="7543800" cy="3116238"/>
          </a:xfrm>
          <a:prstGeom prst="rect">
            <a:avLst/>
          </a:prstGeom>
          <a:noFill/>
          <a:ln>
            <a:noFill/>
          </a:ln>
        </p:spPr>
        <p:txBody>
          <a:bodyPr spcFirstLastPara="1" wrap="square" lIns="68569" tIns="34275" rIns="68569" bIns="34275" anchor="t" anchorCtr="0">
            <a:spAutoFit/>
          </a:bodyPr>
          <a:lstStyle/>
          <a:p>
            <a:r>
              <a:rPr lang="en-US" sz="1800" b="1">
                <a:latin typeface="Times New Roman"/>
                <a:ea typeface="Times New Roman"/>
                <a:cs typeface="Times New Roman"/>
                <a:sym typeface="Times New Roman"/>
              </a:rPr>
              <a:t>Defn</a:t>
            </a:r>
            <a:r>
              <a:rPr lang="en-US" sz="1800">
                <a:latin typeface="Times New Roman"/>
                <a:ea typeface="Times New Roman"/>
                <a:cs typeface="Times New Roman"/>
                <a:sym typeface="Times New Roman"/>
              </a:rPr>
              <a:t>: For each element x= x</a:t>
            </a:r>
            <a:r>
              <a:rPr lang="en-US" sz="1800" baseline="-25000">
                <a:latin typeface="Times New Roman"/>
                <a:ea typeface="Times New Roman"/>
                <a:cs typeface="Times New Roman"/>
                <a:sym typeface="Times New Roman"/>
              </a:rPr>
              <a:t>1</a:t>
            </a:r>
            <a:r>
              <a:rPr lang="en-US" sz="1800">
                <a:latin typeface="Times New Roman"/>
                <a:ea typeface="Times New Roman"/>
                <a:cs typeface="Times New Roman"/>
                <a:sym typeface="Times New Roman"/>
              </a:rPr>
              <a:t> x</a:t>
            </a:r>
            <a:r>
              <a:rPr lang="en-US" sz="1800" baseline="-25000">
                <a:latin typeface="Times New Roman"/>
                <a:ea typeface="Times New Roman"/>
                <a:cs typeface="Times New Roman"/>
                <a:sym typeface="Times New Roman"/>
              </a:rPr>
              <a:t>2</a:t>
            </a:r>
            <a:r>
              <a:rPr lang="en-US" sz="1800">
                <a:latin typeface="Times New Roman"/>
                <a:ea typeface="Times New Roman"/>
                <a:cs typeface="Times New Roman"/>
                <a:sym typeface="Times New Roman"/>
              </a:rPr>
              <a:t> x</a:t>
            </a:r>
            <a:r>
              <a:rPr lang="en-US" sz="1800" baseline="-25000">
                <a:latin typeface="Times New Roman"/>
                <a:ea typeface="Times New Roman"/>
                <a:cs typeface="Times New Roman"/>
                <a:sym typeface="Times New Roman"/>
              </a:rPr>
              <a:t>3</a:t>
            </a:r>
            <a:r>
              <a:rPr lang="en-US" sz="1800">
                <a:latin typeface="Times New Roman"/>
                <a:ea typeface="Times New Roman"/>
                <a:cs typeface="Times New Roman"/>
                <a:sym typeface="Times New Roman"/>
              </a:rPr>
              <a:t>….  x</a:t>
            </a:r>
            <a:r>
              <a:rPr lang="en-US" sz="1800" baseline="-25000">
                <a:latin typeface="Times New Roman"/>
                <a:ea typeface="Times New Roman"/>
                <a:cs typeface="Times New Roman"/>
                <a:sym typeface="Times New Roman"/>
              </a:rPr>
              <a:t>n</a:t>
            </a:r>
            <a:r>
              <a:rPr lang="en-US" sz="1800">
                <a:latin typeface="Times New Roman"/>
                <a:ea typeface="Times New Roman"/>
                <a:cs typeface="Times New Roman"/>
                <a:sym typeface="Times New Roman"/>
              </a:rPr>
              <a:t> ∈ Z</a:t>
            </a:r>
            <a:r>
              <a:rPr lang="en-US" sz="1800" baseline="-25000">
                <a:latin typeface="Times New Roman"/>
                <a:ea typeface="Times New Roman"/>
                <a:cs typeface="Times New Roman"/>
                <a:sym typeface="Times New Roman"/>
              </a:rPr>
              <a:t>2</a:t>
            </a:r>
            <a:r>
              <a:rPr lang="en-US" sz="1800" baseline="30000">
                <a:latin typeface="Times New Roman"/>
                <a:ea typeface="Times New Roman"/>
                <a:cs typeface="Times New Roman"/>
                <a:sym typeface="Times New Roman"/>
              </a:rPr>
              <a:t>n</a:t>
            </a:r>
            <a:r>
              <a:rPr lang="en-US" sz="1800">
                <a:latin typeface="Times New Roman"/>
                <a:ea typeface="Times New Roman"/>
                <a:cs typeface="Times New Roman"/>
                <a:sym typeface="Times New Roman"/>
              </a:rPr>
              <a:t>, the weight of x, </a:t>
            </a:r>
            <a:r>
              <a:rPr lang="en-US" sz="1800" b="1">
                <a:latin typeface="Times New Roman"/>
                <a:ea typeface="Times New Roman"/>
                <a:cs typeface="Times New Roman"/>
                <a:sym typeface="Times New Roman"/>
              </a:rPr>
              <a:t>wt(x)</a:t>
            </a:r>
            <a:r>
              <a:rPr lang="en-US" sz="1800">
                <a:latin typeface="Times New Roman"/>
                <a:ea typeface="Times New Roman"/>
                <a:cs typeface="Times New Roman"/>
                <a:sym typeface="Times New Roman"/>
              </a:rPr>
              <a:t> is the number of components  xi of x such that x</a:t>
            </a:r>
            <a:r>
              <a:rPr lang="en-US" sz="1800" baseline="-25000">
                <a:latin typeface="Times New Roman"/>
                <a:ea typeface="Times New Roman"/>
                <a:cs typeface="Times New Roman"/>
                <a:sym typeface="Times New Roman"/>
              </a:rPr>
              <a:t>i</a:t>
            </a:r>
            <a:r>
              <a:rPr lang="en-US" sz="1800">
                <a:latin typeface="Times New Roman"/>
                <a:ea typeface="Times New Roman"/>
                <a:cs typeface="Times New Roman"/>
                <a:sym typeface="Times New Roman"/>
              </a:rPr>
              <a:t>=1. </a:t>
            </a:r>
            <a:endParaRPr/>
          </a:p>
          <a:p>
            <a:r>
              <a:rPr lang="en-US" sz="1800">
                <a:latin typeface="Times New Roman"/>
                <a:ea typeface="Times New Roman"/>
                <a:cs typeface="Times New Roman"/>
                <a:sym typeface="Times New Roman"/>
              </a:rPr>
              <a:t>Let x, y ∈ Z</a:t>
            </a:r>
            <a:r>
              <a:rPr lang="en-US" sz="1800" baseline="-25000">
                <a:latin typeface="Times New Roman"/>
                <a:ea typeface="Times New Roman"/>
                <a:cs typeface="Times New Roman"/>
                <a:sym typeface="Times New Roman"/>
              </a:rPr>
              <a:t>2</a:t>
            </a:r>
            <a:r>
              <a:rPr lang="en-US" sz="1800" baseline="30000">
                <a:latin typeface="Times New Roman"/>
                <a:ea typeface="Times New Roman"/>
                <a:cs typeface="Times New Roman"/>
                <a:sym typeface="Times New Roman"/>
              </a:rPr>
              <a:t>n</a:t>
            </a:r>
            <a:r>
              <a:rPr lang="en-US" sz="1800">
                <a:latin typeface="Times New Roman"/>
                <a:ea typeface="Times New Roman"/>
                <a:cs typeface="Times New Roman"/>
                <a:sym typeface="Times New Roman"/>
              </a:rPr>
              <a:t>,  then the distance between x and y is denoted by d(x,y) is the number of components where x</a:t>
            </a:r>
            <a:r>
              <a:rPr lang="en-US" sz="1800" baseline="-25000">
                <a:latin typeface="Times New Roman"/>
                <a:ea typeface="Times New Roman"/>
                <a:cs typeface="Times New Roman"/>
                <a:sym typeface="Times New Roman"/>
              </a:rPr>
              <a:t>i</a:t>
            </a:r>
            <a:r>
              <a:rPr lang="en-US" sz="1800">
                <a:latin typeface="Times New Roman"/>
                <a:ea typeface="Times New Roman"/>
                <a:cs typeface="Times New Roman"/>
                <a:sym typeface="Times New Roman"/>
              </a:rPr>
              <a:t>≠y</a:t>
            </a:r>
            <a:r>
              <a:rPr lang="en-US" sz="1800" baseline="-25000">
                <a:latin typeface="Times New Roman"/>
                <a:ea typeface="Times New Roman"/>
                <a:cs typeface="Times New Roman"/>
                <a:sym typeface="Times New Roman"/>
              </a:rPr>
              <a:t>i</a:t>
            </a:r>
            <a:r>
              <a:rPr lang="en-US" sz="1800">
                <a:latin typeface="Times New Roman"/>
                <a:ea typeface="Times New Roman"/>
                <a:cs typeface="Times New Roman"/>
                <a:sym typeface="Times New Roman"/>
              </a:rPr>
              <a:t>.</a:t>
            </a:r>
            <a:endParaRPr/>
          </a:p>
          <a:p>
            <a:r>
              <a:rPr lang="en-US" sz="1800">
                <a:latin typeface="Times New Roman"/>
                <a:ea typeface="Times New Roman"/>
                <a:cs typeface="Times New Roman"/>
                <a:sym typeface="Times New Roman"/>
              </a:rPr>
              <a:t>Ex:  Suppose x=</a:t>
            </a:r>
            <a:r>
              <a:rPr lang="en-US" sz="1800">
                <a:solidFill>
                  <a:srgbClr val="FF0000"/>
                </a:solidFill>
                <a:latin typeface="Times New Roman"/>
                <a:ea typeface="Times New Roman"/>
                <a:cs typeface="Times New Roman"/>
                <a:sym typeface="Times New Roman"/>
              </a:rPr>
              <a:t>1</a:t>
            </a:r>
            <a:r>
              <a:rPr lang="en-US" sz="1800">
                <a:latin typeface="Times New Roman"/>
                <a:ea typeface="Times New Roman"/>
                <a:cs typeface="Times New Roman"/>
                <a:sym typeface="Times New Roman"/>
              </a:rPr>
              <a:t>1</a:t>
            </a:r>
            <a:r>
              <a:rPr lang="en-US" sz="1800">
                <a:solidFill>
                  <a:srgbClr val="FF0000"/>
                </a:solidFill>
                <a:latin typeface="Times New Roman"/>
                <a:ea typeface="Times New Roman"/>
                <a:cs typeface="Times New Roman"/>
                <a:sym typeface="Times New Roman"/>
              </a:rPr>
              <a:t>11</a:t>
            </a:r>
            <a:r>
              <a:rPr lang="en-US" sz="1800">
                <a:latin typeface="Times New Roman"/>
                <a:ea typeface="Times New Roman"/>
                <a:cs typeface="Times New Roman"/>
                <a:sym typeface="Times New Roman"/>
              </a:rPr>
              <a:t>11 and y=</a:t>
            </a:r>
            <a:r>
              <a:rPr lang="en-US" sz="1800">
                <a:solidFill>
                  <a:srgbClr val="FF0000"/>
                </a:solidFill>
                <a:latin typeface="Times New Roman"/>
                <a:ea typeface="Times New Roman"/>
                <a:cs typeface="Times New Roman"/>
                <a:sym typeface="Times New Roman"/>
              </a:rPr>
              <a:t>0</a:t>
            </a:r>
            <a:r>
              <a:rPr lang="en-US" sz="1800">
                <a:latin typeface="Times New Roman"/>
                <a:ea typeface="Times New Roman"/>
                <a:cs typeface="Times New Roman"/>
                <a:sym typeface="Times New Roman"/>
              </a:rPr>
              <a:t>1</a:t>
            </a:r>
            <a:r>
              <a:rPr lang="en-US" sz="1800">
                <a:solidFill>
                  <a:srgbClr val="FF0000"/>
                </a:solidFill>
                <a:latin typeface="Times New Roman"/>
                <a:ea typeface="Times New Roman"/>
                <a:cs typeface="Times New Roman"/>
                <a:sym typeface="Times New Roman"/>
              </a:rPr>
              <a:t>00</a:t>
            </a:r>
            <a:r>
              <a:rPr lang="en-US" sz="1800">
                <a:latin typeface="Times New Roman"/>
                <a:ea typeface="Times New Roman"/>
                <a:cs typeface="Times New Roman"/>
                <a:sym typeface="Times New Roman"/>
              </a:rPr>
              <a:t>11  and z=000111</a:t>
            </a:r>
            <a:endParaRPr/>
          </a:p>
          <a:p>
            <a:r>
              <a:rPr lang="en-US" sz="1800">
                <a:latin typeface="Times New Roman"/>
                <a:ea typeface="Times New Roman"/>
                <a:cs typeface="Times New Roman"/>
                <a:sym typeface="Times New Roman"/>
              </a:rPr>
              <a:t>Then wt(x) = 6, wt(y)=3, wt(z)=3, x+y = 101100    wt(x+y)=3</a:t>
            </a:r>
            <a:endParaRPr/>
          </a:p>
          <a:p>
            <a:r>
              <a:rPr lang="en-US" sz="1800">
                <a:latin typeface="Times New Roman"/>
                <a:ea typeface="Times New Roman"/>
                <a:cs typeface="Times New Roman"/>
                <a:sym typeface="Times New Roman"/>
              </a:rPr>
              <a:t>d(x,y)= 3, d(y,z) = 2</a:t>
            </a:r>
            <a:br>
              <a:rPr lang="en-US"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a:p>
            <a:endParaRPr sz="1800" b="1">
              <a:latin typeface="Times New Roman"/>
              <a:ea typeface="Times New Roman"/>
              <a:cs typeface="Times New Roman"/>
              <a:sym typeface="Times New Roman"/>
            </a:endParaRPr>
          </a:p>
          <a:p>
            <a:r>
              <a:rPr lang="en-US" sz="1800" b="1">
                <a:latin typeface="Times New Roman"/>
                <a:ea typeface="Times New Roman"/>
                <a:cs typeface="Times New Roman"/>
                <a:sym typeface="Times New Roman"/>
              </a:rPr>
              <a:t>Lemma:</a:t>
            </a:r>
            <a:r>
              <a:rPr lang="en-US" sz="1800">
                <a:latin typeface="Times New Roman"/>
                <a:ea typeface="Times New Roman"/>
                <a:cs typeface="Times New Roman"/>
                <a:sym typeface="Times New Roman"/>
              </a:rPr>
              <a:t> </a:t>
            </a:r>
            <a:r>
              <a:rPr lang="en-US" sz="1800"/>
              <a:t>∀ </a:t>
            </a:r>
            <a:r>
              <a:rPr lang="en-US" sz="1800">
                <a:latin typeface="Times New Roman"/>
                <a:ea typeface="Times New Roman"/>
                <a:cs typeface="Times New Roman"/>
                <a:sym typeface="Times New Roman"/>
              </a:rPr>
              <a:t>x, y ∈ Z</a:t>
            </a:r>
            <a:r>
              <a:rPr lang="en-US" sz="1800" baseline="-25000">
                <a:latin typeface="Times New Roman"/>
                <a:ea typeface="Times New Roman"/>
                <a:cs typeface="Times New Roman"/>
                <a:sym typeface="Times New Roman"/>
              </a:rPr>
              <a:t>2</a:t>
            </a:r>
            <a:r>
              <a:rPr lang="en-US" sz="1800" baseline="30000">
                <a:latin typeface="Times New Roman"/>
                <a:ea typeface="Times New Roman"/>
                <a:cs typeface="Times New Roman"/>
                <a:sym typeface="Times New Roman"/>
              </a:rPr>
              <a:t>n  </a:t>
            </a:r>
            <a:r>
              <a:rPr lang="en-US" sz="1800">
                <a:latin typeface="Times New Roman"/>
                <a:ea typeface="Times New Roman"/>
                <a:cs typeface="Times New Roman"/>
                <a:sym typeface="Times New Roman"/>
              </a:rPr>
              <a:t>, wt(x+y)≤ wt(x)+wt(y)</a:t>
            </a:r>
            <a:endParaRPr/>
          </a:p>
          <a:p>
            <a:r>
              <a:rPr lang="en-US" sz="1800" b="1">
                <a:latin typeface="Times New Roman"/>
                <a:ea typeface="Times New Roman"/>
                <a:cs typeface="Times New Roman"/>
                <a:sym typeface="Times New Roman"/>
              </a:rPr>
              <a:t>In above example, </a:t>
            </a:r>
            <a:r>
              <a:rPr lang="en-US" sz="1800">
                <a:latin typeface="Times New Roman"/>
                <a:ea typeface="Times New Roman"/>
                <a:cs typeface="Times New Roman"/>
                <a:sym typeface="Times New Roman"/>
              </a:rPr>
              <a:t>3 ≤6+3   is true </a:t>
            </a:r>
            <a:endParaRPr sz="1800" b="1">
              <a:latin typeface="Times New Roman"/>
              <a:ea typeface="Times New Roman"/>
              <a:cs typeface="Times New Roman"/>
              <a:sym typeface="Times New Roman"/>
            </a:endParaRPr>
          </a:p>
        </p:txBody>
      </p:sp>
    </p:spTree>
    <p:extLst>
      <p:ext uri="{BB962C8B-B14F-4D97-AF65-F5344CB8AC3E}">
        <p14:creationId xmlns:p14="http://schemas.microsoft.com/office/powerpoint/2010/main" val="2217573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0"/>
          <p:cNvSpPr txBox="1">
            <a:spLocks noGrp="1"/>
          </p:cNvSpPr>
          <p:nvPr>
            <p:ph type="sldNum" idx="12"/>
          </p:nvPr>
        </p:nvSpPr>
        <p:spPr>
          <a:xfrm>
            <a:off x="6457950" y="4767263"/>
            <a:ext cx="2057400" cy="273825"/>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11</a:t>
            </a:fld>
            <a:endParaRPr/>
          </a:p>
        </p:txBody>
      </p:sp>
      <p:sp>
        <p:nvSpPr>
          <p:cNvPr id="192" name="Google Shape;192;p10"/>
          <p:cNvSpPr txBox="1">
            <a:spLocks noGrp="1"/>
          </p:cNvSpPr>
          <p:nvPr>
            <p:ph type="body" idx="1"/>
          </p:nvPr>
        </p:nvSpPr>
        <p:spPr>
          <a:xfrm>
            <a:off x="634066" y="752849"/>
            <a:ext cx="7925175" cy="521556"/>
          </a:xfrm>
          <a:prstGeom prst="rect">
            <a:avLst/>
          </a:prstGeom>
          <a:noFill/>
          <a:ln>
            <a:noFill/>
          </a:ln>
        </p:spPr>
        <p:txBody>
          <a:bodyPr spcFirstLastPara="1" wrap="square" lIns="68569" tIns="34275" rIns="68569" bIns="34275" anchor="t" anchorCtr="0">
            <a:noAutofit/>
          </a:bodyPr>
          <a:lstStyle/>
          <a:p>
            <a:pPr marL="457200" lvl="1" indent="0">
              <a:buSzPts val="2400"/>
              <a:buNone/>
            </a:pPr>
            <a:r>
              <a:rPr lang="en-US" b="1" u="sng" dirty="0">
                <a:solidFill>
                  <a:srgbClr val="000000"/>
                </a:solidFill>
                <a:latin typeface="Times New Roman"/>
                <a:ea typeface="Times New Roman"/>
                <a:cs typeface="Times New Roman"/>
                <a:sym typeface="Times New Roman"/>
              </a:rPr>
              <a:t>Theorem</a:t>
            </a:r>
            <a:endParaRPr b="1" u="sng" dirty="0">
              <a:solidFill>
                <a:srgbClr val="000000"/>
              </a:solidFill>
              <a:latin typeface="Times New Roman"/>
              <a:ea typeface="Times New Roman"/>
              <a:cs typeface="Times New Roman"/>
              <a:sym typeface="Times New Roman"/>
            </a:endParaRPr>
          </a:p>
          <a:p>
            <a:pPr lvl="1" indent="-228600">
              <a:buSzPts val="2400"/>
              <a:buNone/>
            </a:pPr>
            <a:endParaRPr sz="1200" baseline="30000" dirty="0">
              <a:solidFill>
                <a:srgbClr val="000000"/>
              </a:solidFill>
              <a:latin typeface="Open Sans"/>
              <a:ea typeface="Open Sans"/>
              <a:cs typeface="Open Sans"/>
              <a:sym typeface="Open Sans"/>
            </a:endParaRPr>
          </a:p>
          <a:p>
            <a:pPr marL="342900" lvl="1" indent="0">
              <a:buSzPts val="2400"/>
              <a:buNone/>
            </a:pPr>
            <a:endParaRPr sz="1800" dirty="0"/>
          </a:p>
        </p:txBody>
      </p:sp>
      <p:sp>
        <p:nvSpPr>
          <p:cNvPr id="193" name="Google Shape;193;p10"/>
          <p:cNvSpPr txBox="1"/>
          <p:nvPr/>
        </p:nvSpPr>
        <p:spPr>
          <a:xfrm>
            <a:off x="719526" y="1274405"/>
            <a:ext cx="7993505" cy="3577872"/>
          </a:xfrm>
          <a:prstGeom prst="rect">
            <a:avLst/>
          </a:prstGeom>
          <a:noFill/>
          <a:ln>
            <a:noFill/>
          </a:ln>
        </p:spPr>
        <p:txBody>
          <a:bodyPr spcFirstLastPara="1" wrap="square" lIns="68569" tIns="34275" rIns="68569" bIns="34275" anchor="t" anchorCtr="0">
            <a:spAutoFit/>
          </a:bodyPr>
          <a:lstStyle/>
          <a:p>
            <a:r>
              <a:rPr lang="en-US" sz="1800" b="1" dirty="0">
                <a:latin typeface="Times New Roman"/>
                <a:ea typeface="Times New Roman"/>
                <a:cs typeface="Times New Roman"/>
                <a:sym typeface="Times New Roman"/>
              </a:rPr>
              <a:t>Distance function d defined on </a:t>
            </a:r>
            <a:r>
              <a:rPr lang="en-US" sz="1800" dirty="0">
                <a:latin typeface="Times New Roman"/>
                <a:ea typeface="Times New Roman"/>
                <a:cs typeface="Times New Roman"/>
                <a:sym typeface="Times New Roman"/>
              </a:rPr>
              <a:t>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n </a:t>
            </a:r>
            <a:r>
              <a:rPr lang="en-US" sz="1800" dirty="0">
                <a:latin typeface="Times New Roman"/>
                <a:ea typeface="Times New Roman"/>
                <a:cs typeface="Times New Roman"/>
                <a:sym typeface="Times New Roman"/>
              </a:rPr>
              <a:t>X 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n</a:t>
            </a:r>
            <a:r>
              <a:rPr lang="en-US" sz="1800" dirty="0">
                <a:latin typeface="Times New Roman"/>
                <a:ea typeface="Times New Roman"/>
                <a:cs typeface="Times New Roman"/>
                <a:sym typeface="Times New Roman"/>
              </a:rPr>
              <a:t>, satisfies </a:t>
            </a:r>
            <a:r>
              <a:rPr lang="en-US" sz="1800" dirty="0"/>
              <a:t>∀ </a:t>
            </a:r>
            <a:r>
              <a:rPr lang="en-US" sz="1800" dirty="0">
                <a:latin typeface="Times New Roman"/>
                <a:ea typeface="Times New Roman"/>
                <a:cs typeface="Times New Roman"/>
                <a:sym typeface="Times New Roman"/>
              </a:rPr>
              <a:t>x, y ∈ 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n </a:t>
            </a:r>
            <a:endParaRPr dirty="0"/>
          </a:p>
          <a:p>
            <a:endParaRPr sz="1800" baseline="30000" dirty="0">
              <a:latin typeface="Times New Roman"/>
              <a:ea typeface="Times New Roman"/>
              <a:cs typeface="Times New Roman"/>
              <a:sym typeface="Times New Roman"/>
            </a:endParaRPr>
          </a:p>
          <a:p>
            <a:pPr marL="385763" indent="-385763">
              <a:buSzPts val="2400"/>
              <a:buFont typeface="Arial"/>
              <a:buAutoNum type="romanLcParenBoth"/>
            </a:pPr>
            <a:r>
              <a:rPr lang="en-US" sz="1800" dirty="0">
                <a:latin typeface="Times New Roman"/>
                <a:ea typeface="Times New Roman"/>
                <a:cs typeface="Times New Roman"/>
                <a:sym typeface="Times New Roman"/>
              </a:rPr>
              <a:t>d(</a:t>
            </a:r>
            <a:r>
              <a:rPr lang="en-US" sz="1800" dirty="0" err="1">
                <a:latin typeface="Times New Roman"/>
                <a:ea typeface="Times New Roman"/>
                <a:cs typeface="Times New Roman"/>
                <a:sym typeface="Times New Roman"/>
              </a:rPr>
              <a:t>x,y</a:t>
            </a:r>
            <a:r>
              <a:rPr lang="en-US" sz="1800" dirty="0">
                <a:latin typeface="Times New Roman"/>
                <a:ea typeface="Times New Roman"/>
                <a:cs typeface="Times New Roman"/>
                <a:sym typeface="Times New Roman"/>
              </a:rPr>
              <a:t>) ≥ 0</a:t>
            </a:r>
            <a:endParaRPr dirty="0"/>
          </a:p>
          <a:p>
            <a:pPr marL="385763" indent="-385763">
              <a:buSzPts val="2400"/>
              <a:buFont typeface="Arial"/>
              <a:buAutoNum type="romanLcParenBoth"/>
            </a:pPr>
            <a:r>
              <a:rPr lang="en-US" sz="1800" dirty="0">
                <a:latin typeface="Times New Roman"/>
                <a:ea typeface="Times New Roman"/>
                <a:cs typeface="Times New Roman"/>
                <a:sym typeface="Times New Roman"/>
              </a:rPr>
              <a:t>d(</a:t>
            </a:r>
            <a:r>
              <a:rPr lang="en-US" sz="1800" dirty="0" err="1">
                <a:latin typeface="Times New Roman"/>
                <a:ea typeface="Times New Roman"/>
                <a:cs typeface="Times New Roman"/>
                <a:sym typeface="Times New Roman"/>
              </a:rPr>
              <a:t>x,y</a:t>
            </a:r>
            <a:r>
              <a:rPr lang="en-US" sz="1800" dirty="0">
                <a:latin typeface="Times New Roman"/>
                <a:ea typeface="Times New Roman"/>
                <a:cs typeface="Times New Roman"/>
                <a:sym typeface="Times New Roman"/>
              </a:rPr>
              <a:t>) = 0 </a:t>
            </a:r>
            <a:r>
              <a:rPr lang="en-US" sz="1800" dirty="0"/>
              <a:t>⇒ x=y</a:t>
            </a:r>
            <a:endParaRPr dirty="0"/>
          </a:p>
          <a:p>
            <a:pPr marL="385763" indent="-385763">
              <a:buSzPts val="2400"/>
              <a:buFont typeface="Arial"/>
              <a:buAutoNum type="romanLcParenBoth"/>
            </a:pPr>
            <a:r>
              <a:rPr lang="en-US" sz="1800" dirty="0">
                <a:latin typeface="Times New Roman"/>
                <a:ea typeface="Times New Roman"/>
                <a:cs typeface="Times New Roman"/>
                <a:sym typeface="Times New Roman"/>
              </a:rPr>
              <a:t>d(</a:t>
            </a:r>
            <a:r>
              <a:rPr lang="en-US" sz="1800" dirty="0" err="1">
                <a:latin typeface="Times New Roman"/>
                <a:ea typeface="Times New Roman"/>
                <a:cs typeface="Times New Roman"/>
                <a:sym typeface="Times New Roman"/>
              </a:rPr>
              <a:t>x,y</a:t>
            </a:r>
            <a:r>
              <a:rPr lang="en-US" sz="1800" dirty="0">
                <a:latin typeface="Times New Roman"/>
                <a:ea typeface="Times New Roman"/>
                <a:cs typeface="Times New Roman"/>
                <a:sym typeface="Times New Roman"/>
              </a:rPr>
              <a:t>) = d(</a:t>
            </a:r>
            <a:r>
              <a:rPr lang="en-US" sz="1800" dirty="0" err="1">
                <a:latin typeface="Times New Roman"/>
                <a:ea typeface="Times New Roman"/>
                <a:cs typeface="Times New Roman"/>
                <a:sym typeface="Times New Roman"/>
              </a:rPr>
              <a:t>y,x</a:t>
            </a:r>
            <a:r>
              <a:rPr lang="en-US" sz="1800" dirty="0">
                <a:latin typeface="Times New Roman"/>
                <a:ea typeface="Times New Roman"/>
                <a:cs typeface="Times New Roman"/>
                <a:sym typeface="Times New Roman"/>
              </a:rPr>
              <a:t>)</a:t>
            </a:r>
            <a:endParaRPr dirty="0"/>
          </a:p>
          <a:p>
            <a:pPr marL="385763" indent="-385763">
              <a:buSzPts val="2400"/>
              <a:buFont typeface="Arial"/>
              <a:buAutoNum type="romanLcParenBoth"/>
            </a:pPr>
            <a:r>
              <a:rPr lang="en-US" sz="1800" dirty="0">
                <a:latin typeface="Times New Roman"/>
                <a:ea typeface="Times New Roman"/>
                <a:cs typeface="Times New Roman"/>
                <a:sym typeface="Times New Roman"/>
              </a:rPr>
              <a:t>d(</a:t>
            </a:r>
            <a:r>
              <a:rPr lang="en-US" sz="1800" dirty="0" err="1">
                <a:latin typeface="Times New Roman"/>
                <a:ea typeface="Times New Roman"/>
                <a:cs typeface="Times New Roman"/>
                <a:sym typeface="Times New Roman"/>
              </a:rPr>
              <a:t>x,z</a:t>
            </a:r>
            <a:r>
              <a:rPr lang="en-US" sz="1800" dirty="0">
                <a:latin typeface="Times New Roman"/>
                <a:ea typeface="Times New Roman"/>
                <a:cs typeface="Times New Roman"/>
                <a:sym typeface="Times New Roman"/>
              </a:rPr>
              <a:t>) ≤ d(</a:t>
            </a:r>
            <a:r>
              <a:rPr lang="en-US" sz="1800" dirty="0" err="1">
                <a:latin typeface="Times New Roman"/>
                <a:ea typeface="Times New Roman"/>
                <a:cs typeface="Times New Roman"/>
                <a:sym typeface="Times New Roman"/>
              </a:rPr>
              <a:t>x,y</a:t>
            </a:r>
            <a:r>
              <a:rPr lang="en-US" sz="1800" dirty="0">
                <a:latin typeface="Times New Roman"/>
                <a:ea typeface="Times New Roman"/>
                <a:cs typeface="Times New Roman"/>
                <a:sym typeface="Times New Roman"/>
              </a:rPr>
              <a:t>)+d(</a:t>
            </a:r>
            <a:r>
              <a:rPr lang="en-US" sz="1800" dirty="0" err="1">
                <a:latin typeface="Times New Roman"/>
                <a:ea typeface="Times New Roman"/>
                <a:cs typeface="Times New Roman"/>
                <a:sym typeface="Times New Roman"/>
              </a:rPr>
              <a:t>y,z</a:t>
            </a:r>
            <a:r>
              <a:rPr lang="en-US" sz="1800" dirty="0">
                <a:latin typeface="Times New Roman"/>
                <a:ea typeface="Times New Roman"/>
                <a:cs typeface="Times New Roman"/>
                <a:sym typeface="Times New Roman"/>
              </a:rPr>
              <a:t>)</a:t>
            </a:r>
            <a:endParaRPr dirty="0"/>
          </a:p>
          <a:p>
            <a:endParaRPr sz="1800" dirty="0">
              <a:latin typeface="Times New Roman"/>
              <a:ea typeface="Times New Roman"/>
              <a:cs typeface="Times New Roman"/>
              <a:sym typeface="Times New Roman"/>
            </a:endParaRPr>
          </a:p>
          <a:p>
            <a:r>
              <a:rPr lang="en-US" sz="1800" dirty="0">
                <a:latin typeface="Times New Roman"/>
                <a:ea typeface="Times New Roman"/>
                <a:cs typeface="Times New Roman"/>
                <a:sym typeface="Times New Roman"/>
              </a:rPr>
              <a:t>Proof: </a:t>
            </a:r>
            <a:endParaRPr dirty="0"/>
          </a:p>
          <a:p>
            <a:endParaRPr sz="1800" dirty="0">
              <a:latin typeface="Times New Roman"/>
              <a:ea typeface="Times New Roman"/>
              <a:cs typeface="Times New Roman"/>
              <a:sym typeface="Times New Roman"/>
            </a:endParaRPr>
          </a:p>
          <a:p>
            <a:endParaRPr sz="1800" dirty="0">
              <a:latin typeface="Times New Roman"/>
              <a:ea typeface="Times New Roman"/>
              <a:cs typeface="Times New Roman"/>
              <a:sym typeface="Times New Roman"/>
            </a:endParaRPr>
          </a:p>
          <a:p>
            <a:r>
              <a:rPr lang="en-US" sz="1800" dirty="0">
                <a:latin typeface="Times New Roman"/>
                <a:ea typeface="Times New Roman"/>
                <a:cs typeface="Times New Roman"/>
                <a:sym typeface="Times New Roman"/>
              </a:rPr>
              <a:t>When a function satisfies all above 4 properties, it is called a distance function or metric and we call (Z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n</a:t>
            </a:r>
            <a:r>
              <a:rPr lang="en-US" sz="1800" dirty="0">
                <a:latin typeface="Times New Roman"/>
                <a:ea typeface="Times New Roman"/>
                <a:cs typeface="Times New Roman"/>
                <a:sym typeface="Times New Roman"/>
              </a:rPr>
              <a:t>,d) a metric space. Hence d is called a Hamming metric.</a:t>
            </a:r>
            <a:endParaRPr dirty="0"/>
          </a:p>
          <a:p>
            <a:endParaRPr sz="18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249180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1"/>
          <p:cNvSpPr txBox="1">
            <a:spLocks noGrp="1"/>
          </p:cNvSpPr>
          <p:nvPr>
            <p:ph type="sldNum" idx="12"/>
          </p:nvPr>
        </p:nvSpPr>
        <p:spPr>
          <a:xfrm>
            <a:off x="6457950" y="4767263"/>
            <a:ext cx="2057400" cy="273825"/>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12</a:t>
            </a:fld>
            <a:endParaRPr/>
          </a:p>
        </p:txBody>
      </p:sp>
      <p:sp>
        <p:nvSpPr>
          <p:cNvPr id="202" name="Google Shape;202;p11"/>
          <p:cNvSpPr txBox="1">
            <a:spLocks noGrp="1"/>
          </p:cNvSpPr>
          <p:nvPr>
            <p:ph type="body" idx="1"/>
          </p:nvPr>
        </p:nvSpPr>
        <p:spPr>
          <a:xfrm>
            <a:off x="2787091" y="153002"/>
            <a:ext cx="5857611" cy="521556"/>
          </a:xfrm>
          <a:prstGeom prst="rect">
            <a:avLst/>
          </a:prstGeom>
          <a:noFill/>
          <a:ln>
            <a:noFill/>
          </a:ln>
        </p:spPr>
        <p:txBody>
          <a:bodyPr spcFirstLastPara="1" wrap="square" lIns="68569" tIns="34275" rIns="68569" bIns="34275" anchor="t" anchorCtr="0">
            <a:noAutofit/>
          </a:bodyPr>
          <a:lstStyle/>
          <a:p>
            <a:pPr marL="457200" lvl="1" indent="0">
              <a:buSzPts val="2400"/>
              <a:buNone/>
            </a:pPr>
            <a:r>
              <a:rPr lang="en-US" b="1" u="sng" dirty="0" err="1">
                <a:solidFill>
                  <a:srgbClr val="000000"/>
                </a:solidFill>
                <a:latin typeface="Times New Roman"/>
                <a:ea typeface="Times New Roman"/>
                <a:cs typeface="Times New Roman"/>
                <a:sym typeface="Times New Roman"/>
              </a:rPr>
              <a:t>Defn</a:t>
            </a:r>
            <a:endParaRPr b="1" u="sng" dirty="0">
              <a:solidFill>
                <a:srgbClr val="000000"/>
              </a:solidFill>
              <a:latin typeface="Times New Roman"/>
              <a:ea typeface="Times New Roman"/>
              <a:cs typeface="Times New Roman"/>
              <a:sym typeface="Times New Roman"/>
            </a:endParaRPr>
          </a:p>
          <a:p>
            <a:pPr lvl="1" indent="-228600">
              <a:buSzPts val="2400"/>
              <a:buNone/>
            </a:pPr>
            <a:endParaRPr sz="1200" baseline="30000" dirty="0">
              <a:solidFill>
                <a:srgbClr val="000000"/>
              </a:solidFill>
              <a:latin typeface="Open Sans"/>
              <a:ea typeface="Open Sans"/>
              <a:cs typeface="Open Sans"/>
              <a:sym typeface="Open Sans"/>
            </a:endParaRPr>
          </a:p>
          <a:p>
            <a:pPr marL="342900" lvl="1" indent="0">
              <a:buSzPts val="2400"/>
              <a:buNone/>
            </a:pPr>
            <a:endParaRPr sz="1800" dirty="0"/>
          </a:p>
        </p:txBody>
      </p:sp>
      <p:sp>
        <p:nvSpPr>
          <p:cNvPr id="203" name="Google Shape;203;p11"/>
          <p:cNvSpPr txBox="1"/>
          <p:nvPr/>
        </p:nvSpPr>
        <p:spPr>
          <a:xfrm>
            <a:off x="336499" y="457602"/>
            <a:ext cx="8588045" cy="4962867"/>
          </a:xfrm>
          <a:prstGeom prst="rect">
            <a:avLst/>
          </a:prstGeom>
          <a:noFill/>
          <a:ln>
            <a:noFill/>
          </a:ln>
        </p:spPr>
        <p:txBody>
          <a:bodyPr spcFirstLastPara="1" wrap="square" lIns="68569" tIns="34275" rIns="68569" bIns="34275" anchor="t" anchorCtr="0">
            <a:spAutoFit/>
          </a:bodyPr>
          <a:lstStyle/>
          <a:p>
            <a:endParaRPr lang="en-US" sz="1800" b="1" dirty="0" smtClean="0">
              <a:latin typeface="Times New Roman"/>
              <a:ea typeface="Times New Roman"/>
              <a:cs typeface="Times New Roman"/>
              <a:sym typeface="Times New Roman"/>
            </a:endParaRPr>
          </a:p>
          <a:p>
            <a:r>
              <a:rPr lang="en-US" sz="1800" b="1" dirty="0" smtClean="0">
                <a:latin typeface="Times New Roman"/>
                <a:ea typeface="Times New Roman"/>
                <a:cs typeface="Times New Roman"/>
                <a:sym typeface="Times New Roman"/>
              </a:rPr>
              <a:t>Sphere </a:t>
            </a:r>
            <a:r>
              <a:rPr lang="en-US" sz="1800" b="1" dirty="0">
                <a:latin typeface="Times New Roman"/>
                <a:ea typeface="Times New Roman"/>
                <a:cs typeface="Times New Roman"/>
                <a:sym typeface="Times New Roman"/>
              </a:rPr>
              <a:t>of radius: </a:t>
            </a:r>
            <a:r>
              <a:rPr lang="en-US" sz="1800" dirty="0">
                <a:latin typeface="Times New Roman"/>
                <a:ea typeface="Times New Roman"/>
                <a:cs typeface="Times New Roman"/>
                <a:sym typeface="Times New Roman"/>
              </a:rPr>
              <a:t>For </a:t>
            </a:r>
            <a:r>
              <a:rPr lang="en-US" sz="1800" dirty="0" err="1">
                <a:latin typeface="Times New Roman"/>
                <a:ea typeface="Times New Roman"/>
                <a:cs typeface="Times New Roman"/>
                <a:sym typeface="Times New Roman"/>
              </a:rPr>
              <a:t>n,k</a:t>
            </a:r>
            <a:r>
              <a:rPr lang="en-US" sz="1800" dirty="0">
                <a:latin typeface="Times New Roman"/>
                <a:ea typeface="Times New Roman"/>
                <a:cs typeface="Times New Roman"/>
                <a:sym typeface="Times New Roman"/>
              </a:rPr>
              <a:t> ∈ Z</a:t>
            </a:r>
            <a:r>
              <a:rPr lang="en-US" sz="1800" baseline="30000" dirty="0">
                <a:latin typeface="Times New Roman"/>
                <a:ea typeface="Times New Roman"/>
                <a:cs typeface="Times New Roman"/>
                <a:sym typeface="Times New Roman"/>
              </a:rPr>
              <a:t>+</a:t>
            </a:r>
            <a:r>
              <a:rPr lang="en-US" sz="1800" dirty="0">
                <a:latin typeface="Times New Roman"/>
                <a:ea typeface="Times New Roman"/>
                <a:cs typeface="Times New Roman"/>
                <a:sym typeface="Times New Roman"/>
              </a:rPr>
              <a:t>, the sphere of radius k centered at x is defined as S(</a:t>
            </a:r>
            <a:r>
              <a:rPr lang="en-US" sz="1800" dirty="0" err="1">
                <a:latin typeface="Times New Roman"/>
                <a:ea typeface="Times New Roman"/>
                <a:cs typeface="Times New Roman"/>
                <a:sym typeface="Times New Roman"/>
              </a:rPr>
              <a:t>x,k</a:t>
            </a:r>
            <a:r>
              <a:rPr lang="en-US" sz="1800" dirty="0">
                <a:latin typeface="Times New Roman"/>
                <a:ea typeface="Times New Roman"/>
                <a:cs typeface="Times New Roman"/>
                <a:sym typeface="Times New Roman"/>
              </a:rPr>
              <a:t>) = {y ∈ 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n</a:t>
            </a:r>
            <a:r>
              <a:rPr lang="en-US" sz="1800" dirty="0">
                <a:latin typeface="Times New Roman"/>
                <a:ea typeface="Times New Roman"/>
                <a:cs typeface="Times New Roman"/>
                <a:sym typeface="Times New Roman"/>
              </a:rPr>
              <a:t> | d(</a:t>
            </a:r>
            <a:r>
              <a:rPr lang="en-US" sz="1800" dirty="0" err="1">
                <a:latin typeface="Times New Roman"/>
                <a:ea typeface="Times New Roman"/>
                <a:cs typeface="Times New Roman"/>
                <a:sym typeface="Times New Roman"/>
              </a:rPr>
              <a:t>x,y</a:t>
            </a:r>
            <a:r>
              <a:rPr lang="en-US" sz="1800" dirty="0">
                <a:latin typeface="Times New Roman"/>
                <a:ea typeface="Times New Roman"/>
                <a:cs typeface="Times New Roman"/>
                <a:sym typeface="Times New Roman"/>
              </a:rPr>
              <a:t>)≤ k}∈ 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n</a:t>
            </a:r>
            <a:endParaRPr dirty="0"/>
          </a:p>
          <a:p>
            <a:endParaRPr sz="1800" baseline="30000" dirty="0">
              <a:latin typeface="Times New Roman"/>
              <a:ea typeface="Times New Roman"/>
              <a:cs typeface="Times New Roman"/>
              <a:sym typeface="Times New Roman"/>
            </a:endParaRPr>
          </a:p>
          <a:p>
            <a:r>
              <a:rPr lang="en-US" sz="1800" dirty="0">
                <a:latin typeface="Times New Roman"/>
                <a:ea typeface="Times New Roman"/>
                <a:cs typeface="Times New Roman"/>
                <a:sym typeface="Times New Roman"/>
              </a:rPr>
              <a:t>Ex:</a:t>
            </a:r>
            <a:endParaRPr dirty="0"/>
          </a:p>
          <a:p>
            <a:r>
              <a:rPr lang="en-US" sz="1800" dirty="0">
                <a:latin typeface="Times New Roman"/>
                <a:ea typeface="Times New Roman"/>
                <a:cs typeface="Times New Roman"/>
                <a:sym typeface="Times New Roman"/>
              </a:rPr>
              <a:t> n=3, x=110 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3</a:t>
            </a:r>
            <a:r>
              <a:rPr lang="en-US" sz="1800" dirty="0">
                <a:latin typeface="Times New Roman"/>
                <a:ea typeface="Times New Roman"/>
                <a:cs typeface="Times New Roman"/>
                <a:sym typeface="Times New Roman"/>
              </a:rPr>
              <a:t>,   S(x,1)={</a:t>
            </a:r>
            <a:r>
              <a:rPr lang="en-US" sz="1800" dirty="0">
                <a:solidFill>
                  <a:srgbClr val="FF0000"/>
                </a:solidFill>
                <a:latin typeface="Times New Roman"/>
                <a:ea typeface="Times New Roman"/>
                <a:cs typeface="Times New Roman"/>
                <a:sym typeface="Times New Roman"/>
              </a:rPr>
              <a:t>110</a:t>
            </a:r>
            <a:r>
              <a:rPr lang="en-US" sz="1800" dirty="0">
                <a:latin typeface="Times New Roman"/>
                <a:ea typeface="Times New Roman"/>
                <a:cs typeface="Times New Roman"/>
                <a:sym typeface="Times New Roman"/>
              </a:rPr>
              <a:t>,</a:t>
            </a:r>
            <a:r>
              <a:rPr lang="en-US" sz="1800" dirty="0">
                <a:solidFill>
                  <a:srgbClr val="FFC000"/>
                </a:solidFill>
                <a:latin typeface="Times New Roman"/>
                <a:ea typeface="Times New Roman"/>
                <a:cs typeface="Times New Roman"/>
                <a:sym typeface="Times New Roman"/>
              </a:rPr>
              <a:t>010,100, 111</a:t>
            </a:r>
            <a:r>
              <a:rPr lang="en-US" sz="1800" dirty="0">
                <a:latin typeface="Times New Roman"/>
                <a:ea typeface="Times New Roman"/>
                <a:cs typeface="Times New Roman"/>
                <a:sym typeface="Times New Roman"/>
              </a:rPr>
              <a:t>} and S(x,2) ={</a:t>
            </a:r>
            <a:r>
              <a:rPr lang="en-US" sz="1800" dirty="0">
                <a:solidFill>
                  <a:srgbClr val="FF0000"/>
                </a:solidFill>
                <a:latin typeface="Times New Roman"/>
                <a:ea typeface="Times New Roman"/>
                <a:cs typeface="Times New Roman"/>
                <a:sym typeface="Times New Roman"/>
              </a:rPr>
              <a:t>110</a:t>
            </a:r>
            <a:r>
              <a:rPr lang="en-US" sz="1800" dirty="0">
                <a:latin typeface="Times New Roman"/>
                <a:ea typeface="Times New Roman"/>
                <a:cs typeface="Times New Roman"/>
                <a:sym typeface="Times New Roman"/>
              </a:rPr>
              <a:t>,</a:t>
            </a:r>
            <a:r>
              <a:rPr lang="en-US" sz="1800" dirty="0">
                <a:solidFill>
                  <a:srgbClr val="FFC000"/>
                </a:solidFill>
                <a:latin typeface="Times New Roman"/>
                <a:ea typeface="Times New Roman"/>
                <a:cs typeface="Times New Roman"/>
                <a:sym typeface="Times New Roman"/>
              </a:rPr>
              <a:t>010,100, 111</a:t>
            </a:r>
            <a:r>
              <a:rPr lang="en-US" sz="1800" dirty="0">
                <a:latin typeface="Times New Roman"/>
                <a:ea typeface="Times New Roman"/>
                <a:cs typeface="Times New Roman"/>
                <a:sym typeface="Times New Roman"/>
              </a:rPr>
              <a:t>, </a:t>
            </a:r>
            <a:r>
              <a:rPr lang="en-US" sz="1800" dirty="0">
                <a:solidFill>
                  <a:srgbClr val="92D050"/>
                </a:solidFill>
                <a:latin typeface="Times New Roman"/>
                <a:ea typeface="Times New Roman"/>
                <a:cs typeface="Times New Roman"/>
                <a:sym typeface="Times New Roman"/>
              </a:rPr>
              <a:t>101,011,000</a:t>
            </a:r>
            <a:r>
              <a:rPr lang="en-US" sz="1800" dirty="0">
                <a:latin typeface="Times New Roman"/>
                <a:ea typeface="Times New Roman"/>
                <a:cs typeface="Times New Roman"/>
                <a:sym typeface="Times New Roman"/>
              </a:rPr>
              <a:t>}</a:t>
            </a:r>
            <a:endParaRPr dirty="0"/>
          </a:p>
          <a:p>
            <a:endParaRPr sz="1800" dirty="0">
              <a:latin typeface="Times New Roman"/>
              <a:ea typeface="Times New Roman"/>
              <a:cs typeface="Times New Roman"/>
              <a:sym typeface="Times New Roman"/>
            </a:endParaRPr>
          </a:p>
          <a:p>
            <a:r>
              <a:rPr lang="en-US" sz="1800" b="1" dirty="0">
                <a:latin typeface="Times New Roman"/>
                <a:ea typeface="Times New Roman"/>
                <a:cs typeface="Times New Roman"/>
                <a:sym typeface="Times New Roman"/>
              </a:rPr>
              <a:t>Theorem:</a:t>
            </a:r>
            <a:endParaRPr dirty="0"/>
          </a:p>
          <a:p>
            <a:r>
              <a:rPr lang="en-US" sz="1800" dirty="0">
                <a:latin typeface="Times New Roman"/>
                <a:ea typeface="Times New Roman"/>
                <a:cs typeface="Times New Roman"/>
                <a:sym typeface="Times New Roman"/>
              </a:rPr>
              <a:t>Let E : W-&gt; C be an encoding function with set of messages w</a:t>
            </a:r>
            <a:r>
              <a:rPr lang="en-US" sz="1800" dirty="0"/>
              <a:t>⊆</a:t>
            </a:r>
            <a:r>
              <a:rPr lang="en-US" sz="1800" dirty="0">
                <a:latin typeface="Times New Roman"/>
                <a:ea typeface="Times New Roman"/>
                <a:cs typeface="Times New Roman"/>
                <a:sym typeface="Times New Roman"/>
              </a:rPr>
              <a:t>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m </a:t>
            </a:r>
            <a:r>
              <a:rPr lang="en-US" sz="1800" dirty="0">
                <a:latin typeface="Times New Roman"/>
                <a:ea typeface="Times New Roman"/>
                <a:cs typeface="Times New Roman"/>
                <a:sym typeface="Times New Roman"/>
              </a:rPr>
              <a:t>and set of code words E(W) = C ∈ 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n</a:t>
            </a:r>
            <a:r>
              <a:rPr lang="en-US" sz="1800" dirty="0">
                <a:latin typeface="Times New Roman"/>
                <a:ea typeface="Times New Roman"/>
                <a:cs typeface="Times New Roman"/>
                <a:sym typeface="Times New Roman"/>
              </a:rPr>
              <a:t>, where m&lt;n. For k∈ Z</a:t>
            </a:r>
            <a:r>
              <a:rPr lang="en-US" sz="1800" baseline="30000" dirty="0">
                <a:latin typeface="Times New Roman"/>
                <a:ea typeface="Times New Roman"/>
                <a:cs typeface="Times New Roman"/>
                <a:sym typeface="Times New Roman"/>
              </a:rPr>
              <a:t>+</a:t>
            </a:r>
            <a:r>
              <a:rPr lang="en-US" sz="1800" dirty="0">
                <a:latin typeface="Times New Roman"/>
                <a:ea typeface="Times New Roman"/>
                <a:cs typeface="Times New Roman"/>
                <a:sym typeface="Times New Roman"/>
              </a:rPr>
              <a:t>, we  can detect transmission errors of weight ≤ k </a:t>
            </a:r>
            <a:r>
              <a:rPr lang="en-US" sz="1800" dirty="0" err="1">
                <a:latin typeface="Times New Roman"/>
                <a:ea typeface="Times New Roman"/>
                <a:cs typeface="Times New Roman"/>
                <a:sym typeface="Times New Roman"/>
              </a:rPr>
              <a:t>iff</a:t>
            </a:r>
            <a:r>
              <a:rPr lang="en-US" sz="1800" dirty="0">
                <a:latin typeface="Times New Roman"/>
                <a:ea typeface="Times New Roman"/>
                <a:cs typeface="Times New Roman"/>
                <a:sym typeface="Times New Roman"/>
              </a:rPr>
              <a:t> minimum distance between code words is at least k+1.</a:t>
            </a:r>
            <a:endParaRPr dirty="0"/>
          </a:p>
          <a:p>
            <a:endParaRPr sz="1800" dirty="0">
              <a:latin typeface="Times New Roman"/>
              <a:ea typeface="Times New Roman"/>
              <a:cs typeface="Times New Roman"/>
              <a:sym typeface="Times New Roman"/>
            </a:endParaRPr>
          </a:p>
          <a:p>
            <a:r>
              <a:rPr lang="en-US" sz="1800" b="1" dirty="0">
                <a:latin typeface="Times New Roman"/>
                <a:ea typeface="Times New Roman"/>
                <a:cs typeface="Times New Roman"/>
                <a:sym typeface="Times New Roman"/>
              </a:rPr>
              <a:t>Theorem:</a:t>
            </a:r>
            <a:endParaRPr dirty="0"/>
          </a:p>
          <a:p>
            <a:r>
              <a:rPr lang="en-US" sz="1800" dirty="0">
                <a:latin typeface="Times New Roman"/>
                <a:ea typeface="Times New Roman"/>
                <a:cs typeface="Times New Roman"/>
                <a:sym typeface="Times New Roman"/>
              </a:rPr>
              <a:t>Let E : W-&gt; C be an encoding function with set of messages w</a:t>
            </a:r>
            <a:r>
              <a:rPr lang="en-US" sz="1800" dirty="0"/>
              <a:t>⊆</a:t>
            </a:r>
            <a:r>
              <a:rPr lang="en-US" sz="1800" dirty="0">
                <a:latin typeface="Times New Roman"/>
                <a:ea typeface="Times New Roman"/>
                <a:cs typeface="Times New Roman"/>
                <a:sym typeface="Times New Roman"/>
              </a:rPr>
              <a:t>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m </a:t>
            </a:r>
            <a:r>
              <a:rPr lang="en-US" sz="1800" dirty="0">
                <a:latin typeface="Times New Roman"/>
                <a:ea typeface="Times New Roman"/>
                <a:cs typeface="Times New Roman"/>
                <a:sym typeface="Times New Roman"/>
              </a:rPr>
              <a:t>and set of code words E(W) = C ∈ 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n</a:t>
            </a:r>
            <a:r>
              <a:rPr lang="en-US" sz="1800" dirty="0">
                <a:latin typeface="Times New Roman"/>
                <a:ea typeface="Times New Roman"/>
                <a:cs typeface="Times New Roman"/>
                <a:sym typeface="Times New Roman"/>
              </a:rPr>
              <a:t>, where m&lt;n. We can construct a decoding function D: 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n</a:t>
            </a:r>
            <a:r>
              <a:rPr lang="en-US" sz="1800" dirty="0">
                <a:latin typeface="Times New Roman"/>
                <a:ea typeface="Times New Roman"/>
                <a:cs typeface="Times New Roman"/>
                <a:sym typeface="Times New Roman"/>
              </a:rPr>
              <a:t>-&gt; W that corrects all transmission errors of weight ≤ k </a:t>
            </a:r>
            <a:r>
              <a:rPr lang="en-US" sz="1800" dirty="0" err="1">
                <a:latin typeface="Times New Roman"/>
                <a:ea typeface="Times New Roman"/>
                <a:cs typeface="Times New Roman"/>
                <a:sym typeface="Times New Roman"/>
              </a:rPr>
              <a:t>iff</a:t>
            </a:r>
            <a:r>
              <a:rPr lang="en-US" sz="1800" dirty="0">
                <a:latin typeface="Times New Roman"/>
                <a:ea typeface="Times New Roman"/>
                <a:cs typeface="Times New Roman"/>
                <a:sym typeface="Times New Roman"/>
              </a:rPr>
              <a:t> minimum distance between code words is at least 2k+1.</a:t>
            </a:r>
            <a:endParaRPr dirty="0"/>
          </a:p>
        </p:txBody>
      </p:sp>
    </p:spTree>
    <p:extLst>
      <p:ext uri="{BB962C8B-B14F-4D97-AF65-F5344CB8AC3E}">
        <p14:creationId xmlns:p14="http://schemas.microsoft.com/office/powerpoint/2010/main" val="2974893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2"/>
          <p:cNvSpPr txBox="1">
            <a:spLocks noGrp="1"/>
          </p:cNvSpPr>
          <p:nvPr>
            <p:ph type="sldNum" idx="12"/>
          </p:nvPr>
        </p:nvSpPr>
        <p:spPr>
          <a:xfrm>
            <a:off x="6457950" y="4767263"/>
            <a:ext cx="2057400" cy="273825"/>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13</a:t>
            </a:fld>
            <a:endParaRPr/>
          </a:p>
        </p:txBody>
      </p:sp>
      <p:sp>
        <p:nvSpPr>
          <p:cNvPr id="212" name="Google Shape;212;p12"/>
          <p:cNvSpPr txBox="1">
            <a:spLocks noGrp="1"/>
          </p:cNvSpPr>
          <p:nvPr>
            <p:ph type="body" idx="1"/>
          </p:nvPr>
        </p:nvSpPr>
        <p:spPr>
          <a:xfrm>
            <a:off x="2275027" y="153002"/>
            <a:ext cx="6369675" cy="521556"/>
          </a:xfrm>
          <a:prstGeom prst="rect">
            <a:avLst/>
          </a:prstGeom>
          <a:noFill/>
          <a:ln>
            <a:noFill/>
          </a:ln>
        </p:spPr>
        <p:txBody>
          <a:bodyPr spcFirstLastPara="1" wrap="square" lIns="68569" tIns="34275" rIns="68569" bIns="34275" anchor="t" anchorCtr="0">
            <a:noAutofit/>
          </a:bodyPr>
          <a:lstStyle/>
          <a:p>
            <a:pPr marL="457200" lvl="1" indent="0">
              <a:buSzPts val="2400"/>
              <a:buNone/>
            </a:pPr>
            <a:r>
              <a:rPr lang="en-US" b="1" u="sng" dirty="0">
                <a:solidFill>
                  <a:srgbClr val="000000"/>
                </a:solidFill>
                <a:latin typeface="Times New Roman"/>
                <a:ea typeface="Times New Roman"/>
                <a:cs typeface="Times New Roman"/>
                <a:sym typeface="Times New Roman"/>
              </a:rPr>
              <a:t>Ex:</a:t>
            </a:r>
            <a:endParaRPr b="1" u="sng" dirty="0">
              <a:solidFill>
                <a:srgbClr val="000000"/>
              </a:solidFill>
              <a:latin typeface="Times New Roman"/>
              <a:ea typeface="Times New Roman"/>
              <a:cs typeface="Times New Roman"/>
              <a:sym typeface="Times New Roman"/>
            </a:endParaRPr>
          </a:p>
          <a:p>
            <a:pPr lvl="1" indent="-228600">
              <a:buSzPts val="2400"/>
              <a:buNone/>
            </a:pPr>
            <a:endParaRPr sz="1200" baseline="30000" dirty="0">
              <a:solidFill>
                <a:srgbClr val="000000"/>
              </a:solidFill>
              <a:latin typeface="Open Sans"/>
              <a:ea typeface="Open Sans"/>
              <a:cs typeface="Open Sans"/>
              <a:sym typeface="Open Sans"/>
            </a:endParaRPr>
          </a:p>
          <a:p>
            <a:pPr marL="342900" lvl="1" indent="0">
              <a:buSzPts val="2400"/>
              <a:buNone/>
            </a:pPr>
            <a:endParaRPr sz="1800" dirty="0"/>
          </a:p>
        </p:txBody>
      </p:sp>
      <p:sp>
        <p:nvSpPr>
          <p:cNvPr id="213" name="Google Shape;213;p12"/>
          <p:cNvSpPr txBox="1"/>
          <p:nvPr/>
        </p:nvSpPr>
        <p:spPr>
          <a:xfrm>
            <a:off x="624430" y="961231"/>
            <a:ext cx="7993505" cy="3670205"/>
          </a:xfrm>
          <a:prstGeom prst="rect">
            <a:avLst/>
          </a:prstGeom>
          <a:noFill/>
          <a:ln>
            <a:noFill/>
          </a:ln>
        </p:spPr>
        <p:txBody>
          <a:bodyPr spcFirstLastPara="1" wrap="square" lIns="68569" tIns="34275" rIns="68569" bIns="34275" anchor="t" anchorCtr="0">
            <a:spAutoFit/>
          </a:bodyPr>
          <a:lstStyle/>
          <a:p>
            <a:r>
              <a:rPr lang="en-US" sz="1800" dirty="0">
                <a:latin typeface="Times New Roman"/>
                <a:ea typeface="Times New Roman"/>
                <a:cs typeface="Times New Roman"/>
                <a:sym typeface="Times New Roman"/>
              </a:rPr>
              <a:t>1. With w ∈ 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2</a:t>
            </a:r>
            <a:r>
              <a:rPr lang="en-US" sz="1800" dirty="0">
                <a:latin typeface="Times New Roman"/>
                <a:ea typeface="Times New Roman"/>
                <a:cs typeface="Times New Roman"/>
                <a:sym typeface="Times New Roman"/>
              </a:rPr>
              <a:t>  Let E: W- &gt; 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6         </a:t>
            </a:r>
            <a:r>
              <a:rPr lang="en-US" sz="1800" dirty="0">
                <a:latin typeface="Times New Roman"/>
                <a:ea typeface="Times New Roman"/>
                <a:cs typeface="Times New Roman"/>
                <a:sym typeface="Times New Roman"/>
              </a:rPr>
              <a:t>be given by </a:t>
            </a:r>
            <a:endParaRPr dirty="0"/>
          </a:p>
          <a:p>
            <a:r>
              <a:rPr lang="en-US" sz="1800" dirty="0">
                <a:latin typeface="Times New Roman"/>
                <a:ea typeface="Times New Roman"/>
                <a:cs typeface="Times New Roman"/>
                <a:sym typeface="Times New Roman"/>
              </a:rPr>
              <a:t>E(00)=</a:t>
            </a:r>
            <a:r>
              <a:rPr lang="en-US" sz="1800" dirty="0" smtClean="0">
                <a:latin typeface="Times New Roman"/>
                <a:ea typeface="Times New Roman"/>
                <a:cs typeface="Times New Roman"/>
                <a:sym typeface="Times New Roman"/>
              </a:rPr>
              <a:t>000000</a:t>
            </a:r>
            <a:r>
              <a:rPr lang="en-US" dirty="0">
                <a:ea typeface="Times New Roman"/>
              </a:rPr>
              <a:t> </a:t>
            </a:r>
            <a:r>
              <a:rPr lang="en-US" dirty="0" smtClean="0">
                <a:ea typeface="Times New Roman"/>
              </a:rPr>
              <a:t>    </a:t>
            </a:r>
            <a:r>
              <a:rPr lang="en-US" sz="1800" dirty="0" smtClean="0">
                <a:latin typeface="Times New Roman"/>
                <a:ea typeface="Times New Roman"/>
                <a:cs typeface="Times New Roman"/>
                <a:sym typeface="Times New Roman"/>
              </a:rPr>
              <a:t>E(01</a:t>
            </a:r>
            <a:r>
              <a:rPr lang="en-US" sz="1800" dirty="0">
                <a:latin typeface="Times New Roman"/>
                <a:ea typeface="Times New Roman"/>
                <a:cs typeface="Times New Roman"/>
                <a:sym typeface="Times New Roman"/>
              </a:rPr>
              <a:t>)=</a:t>
            </a:r>
            <a:r>
              <a:rPr lang="en-US" sz="1800" dirty="0" smtClean="0">
                <a:latin typeface="Times New Roman"/>
                <a:ea typeface="Times New Roman"/>
                <a:cs typeface="Times New Roman"/>
                <a:sym typeface="Times New Roman"/>
              </a:rPr>
              <a:t>010101</a:t>
            </a:r>
            <a:r>
              <a:rPr lang="en-US" dirty="0">
                <a:ea typeface="Times New Roman"/>
              </a:rPr>
              <a:t> </a:t>
            </a:r>
            <a:r>
              <a:rPr lang="en-US" dirty="0" smtClean="0">
                <a:ea typeface="Times New Roman"/>
              </a:rPr>
              <a:t>    </a:t>
            </a:r>
            <a:r>
              <a:rPr lang="en-US" sz="1800" dirty="0" smtClean="0">
                <a:latin typeface="Times New Roman"/>
                <a:ea typeface="Times New Roman"/>
                <a:cs typeface="Times New Roman"/>
                <a:sym typeface="Times New Roman"/>
              </a:rPr>
              <a:t>E(10</a:t>
            </a:r>
            <a:r>
              <a:rPr lang="en-US" sz="1800" dirty="0">
                <a:latin typeface="Times New Roman"/>
                <a:ea typeface="Times New Roman"/>
                <a:cs typeface="Times New Roman"/>
                <a:sym typeface="Times New Roman"/>
              </a:rPr>
              <a:t>)=</a:t>
            </a:r>
            <a:r>
              <a:rPr lang="en-US" sz="1800" dirty="0" smtClean="0">
                <a:latin typeface="Times New Roman"/>
                <a:ea typeface="Times New Roman"/>
                <a:cs typeface="Times New Roman"/>
                <a:sym typeface="Times New Roman"/>
              </a:rPr>
              <a:t>101010</a:t>
            </a:r>
            <a:r>
              <a:rPr lang="en-US" dirty="0">
                <a:ea typeface="Times New Roman"/>
              </a:rPr>
              <a:t> </a:t>
            </a:r>
            <a:r>
              <a:rPr lang="en-US" dirty="0" smtClean="0">
                <a:ea typeface="Times New Roman"/>
              </a:rPr>
              <a:t>  </a:t>
            </a:r>
            <a:r>
              <a:rPr lang="en-US" sz="1800" dirty="0" smtClean="0">
                <a:latin typeface="Times New Roman"/>
                <a:ea typeface="Times New Roman"/>
                <a:cs typeface="Times New Roman"/>
                <a:sym typeface="Times New Roman"/>
              </a:rPr>
              <a:t>E(11</a:t>
            </a:r>
            <a:r>
              <a:rPr lang="en-US" sz="1800" dirty="0">
                <a:latin typeface="Times New Roman"/>
                <a:ea typeface="Times New Roman"/>
                <a:cs typeface="Times New Roman"/>
                <a:sym typeface="Times New Roman"/>
              </a:rPr>
              <a:t>)=111111</a:t>
            </a:r>
            <a:endParaRPr dirty="0"/>
          </a:p>
          <a:p>
            <a:r>
              <a:rPr lang="en-US" sz="1800" dirty="0">
                <a:latin typeface="Times New Roman"/>
                <a:ea typeface="Times New Roman"/>
                <a:cs typeface="Times New Roman"/>
                <a:sym typeface="Times New Roman"/>
              </a:rPr>
              <a:t>Here the minimum distance between the code words is 3, so we can detect double errors and correct single errors.</a:t>
            </a:r>
            <a:endParaRPr dirty="0"/>
          </a:p>
          <a:p>
            <a:endParaRPr sz="1800" dirty="0">
              <a:latin typeface="Times New Roman"/>
              <a:ea typeface="Times New Roman"/>
              <a:cs typeface="Times New Roman"/>
              <a:sym typeface="Times New Roman"/>
            </a:endParaRPr>
          </a:p>
          <a:p>
            <a:r>
              <a:rPr lang="en-US" sz="1800" dirty="0">
                <a:latin typeface="Times New Roman"/>
                <a:ea typeface="Times New Roman"/>
                <a:cs typeface="Times New Roman"/>
                <a:sym typeface="Times New Roman"/>
              </a:rPr>
              <a:t>2. With S(000000,1) = {000000,100000,010000,001000,000100,000010,000001}, the decoding function D:  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6 </a:t>
            </a:r>
            <a:r>
              <a:rPr lang="en-US" sz="1800" dirty="0">
                <a:latin typeface="Times New Roman"/>
                <a:ea typeface="Times New Roman"/>
                <a:cs typeface="Times New Roman"/>
                <a:sym typeface="Times New Roman"/>
              </a:rPr>
              <a:t>-&gt; 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2 </a:t>
            </a:r>
            <a:r>
              <a:rPr lang="en-US" sz="1800" dirty="0">
                <a:latin typeface="Times New Roman"/>
                <a:ea typeface="Times New Roman"/>
                <a:cs typeface="Times New Roman"/>
                <a:sym typeface="Times New Roman"/>
              </a:rPr>
              <a:t>, gives D(x)=00 for all x ∈ S(000000,1).</a:t>
            </a:r>
            <a:endParaRPr dirty="0"/>
          </a:p>
          <a:p>
            <a:endParaRPr sz="1800" dirty="0">
              <a:latin typeface="Times New Roman"/>
              <a:ea typeface="Times New Roman"/>
              <a:cs typeface="Times New Roman"/>
              <a:sym typeface="Times New Roman"/>
            </a:endParaRPr>
          </a:p>
          <a:p>
            <a:r>
              <a:rPr lang="en-US" sz="1800" dirty="0">
                <a:latin typeface="Times New Roman"/>
                <a:ea typeface="Times New Roman"/>
                <a:cs typeface="Times New Roman"/>
                <a:sym typeface="Times New Roman"/>
              </a:rPr>
              <a:t>3. Similarly S(010101,1) = {010101, </a:t>
            </a:r>
            <a:r>
              <a:rPr lang="en-US" sz="1800" dirty="0">
                <a:solidFill>
                  <a:srgbClr val="FF0000"/>
                </a:solidFill>
                <a:latin typeface="Times New Roman"/>
                <a:ea typeface="Times New Roman"/>
                <a:cs typeface="Times New Roman"/>
                <a:sym typeface="Times New Roman"/>
              </a:rPr>
              <a:t>1</a:t>
            </a:r>
            <a:r>
              <a:rPr lang="en-US" sz="1800" dirty="0">
                <a:latin typeface="Times New Roman"/>
                <a:ea typeface="Times New Roman"/>
                <a:cs typeface="Times New Roman"/>
                <a:sym typeface="Times New Roman"/>
              </a:rPr>
              <a:t>10101, 0</a:t>
            </a:r>
            <a:r>
              <a:rPr lang="en-US" sz="1800" dirty="0">
                <a:solidFill>
                  <a:srgbClr val="FF0000"/>
                </a:solidFill>
                <a:latin typeface="Times New Roman"/>
                <a:ea typeface="Times New Roman"/>
                <a:cs typeface="Times New Roman"/>
                <a:sym typeface="Times New Roman"/>
              </a:rPr>
              <a:t>0</a:t>
            </a:r>
            <a:r>
              <a:rPr lang="en-US" sz="1800" dirty="0">
                <a:latin typeface="Times New Roman"/>
                <a:ea typeface="Times New Roman"/>
                <a:cs typeface="Times New Roman"/>
                <a:sym typeface="Times New Roman"/>
              </a:rPr>
              <a:t>0101, 01</a:t>
            </a:r>
            <a:r>
              <a:rPr lang="en-US" sz="1800" dirty="0">
                <a:solidFill>
                  <a:srgbClr val="FF0000"/>
                </a:solidFill>
                <a:latin typeface="Times New Roman"/>
                <a:ea typeface="Times New Roman"/>
                <a:cs typeface="Times New Roman"/>
                <a:sym typeface="Times New Roman"/>
              </a:rPr>
              <a:t>1</a:t>
            </a:r>
            <a:r>
              <a:rPr lang="en-US" sz="1800" dirty="0">
                <a:latin typeface="Times New Roman"/>
                <a:ea typeface="Times New Roman"/>
                <a:cs typeface="Times New Roman"/>
                <a:sym typeface="Times New Roman"/>
              </a:rPr>
              <a:t>101, 010</a:t>
            </a:r>
            <a:r>
              <a:rPr lang="en-US" sz="1800" dirty="0">
                <a:solidFill>
                  <a:srgbClr val="FF0000"/>
                </a:solidFill>
                <a:latin typeface="Times New Roman"/>
                <a:ea typeface="Times New Roman"/>
                <a:cs typeface="Times New Roman"/>
                <a:sym typeface="Times New Roman"/>
              </a:rPr>
              <a:t>0</a:t>
            </a:r>
            <a:r>
              <a:rPr lang="en-US" sz="1800" dirty="0">
                <a:latin typeface="Times New Roman"/>
                <a:ea typeface="Times New Roman"/>
                <a:cs typeface="Times New Roman"/>
                <a:sym typeface="Times New Roman"/>
              </a:rPr>
              <a:t>01, 0101</a:t>
            </a:r>
            <a:r>
              <a:rPr lang="en-US" sz="1800" dirty="0">
                <a:solidFill>
                  <a:srgbClr val="FF0000"/>
                </a:solidFill>
                <a:latin typeface="Times New Roman"/>
                <a:ea typeface="Times New Roman"/>
                <a:cs typeface="Times New Roman"/>
                <a:sym typeface="Times New Roman"/>
              </a:rPr>
              <a:t>1</a:t>
            </a:r>
            <a:r>
              <a:rPr lang="en-US" sz="1800" dirty="0">
                <a:latin typeface="Times New Roman"/>
                <a:ea typeface="Times New Roman"/>
                <a:cs typeface="Times New Roman"/>
                <a:sym typeface="Times New Roman"/>
              </a:rPr>
              <a:t>1, 01010</a:t>
            </a:r>
            <a:r>
              <a:rPr lang="en-US" sz="1800" dirty="0">
                <a:solidFill>
                  <a:srgbClr val="FF0000"/>
                </a:solidFill>
                <a:latin typeface="Times New Roman"/>
                <a:ea typeface="Times New Roman"/>
                <a:cs typeface="Times New Roman"/>
                <a:sym typeface="Times New Roman"/>
              </a:rPr>
              <a:t>0</a:t>
            </a:r>
            <a:r>
              <a:rPr lang="en-US" sz="1800" dirty="0">
                <a:latin typeface="Times New Roman"/>
                <a:ea typeface="Times New Roman"/>
                <a:cs typeface="Times New Roman"/>
                <a:sym typeface="Times New Roman"/>
              </a:rPr>
              <a:t>} here D(x)=01 for all x ∈ S(010101,1).</a:t>
            </a:r>
            <a:endParaRPr dirty="0"/>
          </a:p>
          <a:p>
            <a:endParaRPr sz="1800" dirty="0">
              <a:latin typeface="Times New Roman"/>
              <a:ea typeface="Times New Roman"/>
              <a:cs typeface="Times New Roman"/>
              <a:sym typeface="Times New Roman"/>
            </a:endParaRPr>
          </a:p>
          <a:p>
            <a:r>
              <a:rPr lang="en-US" sz="1800" dirty="0">
                <a:latin typeface="Times New Roman"/>
                <a:ea typeface="Times New Roman"/>
                <a:cs typeface="Times New Roman"/>
                <a:sym typeface="Times New Roman"/>
              </a:rPr>
              <a:t>4. a) If x ∈ 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10</a:t>
            </a:r>
            <a:r>
              <a:rPr lang="en-US" sz="1800" dirty="0">
                <a:latin typeface="Times New Roman"/>
                <a:ea typeface="Times New Roman"/>
                <a:cs typeface="Times New Roman"/>
                <a:sym typeface="Times New Roman"/>
              </a:rPr>
              <a:t>, determine |S(x,1)|, |S(x,2)|, |S(x,3)| .</a:t>
            </a:r>
            <a:endParaRPr dirty="0"/>
          </a:p>
          <a:p>
            <a:r>
              <a:rPr lang="en-US" sz="1800" dirty="0">
                <a:latin typeface="Times New Roman"/>
                <a:ea typeface="Times New Roman"/>
                <a:cs typeface="Times New Roman"/>
                <a:sym typeface="Times New Roman"/>
              </a:rPr>
              <a:t>    b) For </a:t>
            </a:r>
            <a:r>
              <a:rPr lang="en-US" sz="1800" dirty="0" err="1">
                <a:latin typeface="Times New Roman"/>
                <a:ea typeface="Times New Roman"/>
                <a:cs typeface="Times New Roman"/>
                <a:sym typeface="Times New Roman"/>
              </a:rPr>
              <a:t>n,k</a:t>
            </a:r>
            <a:r>
              <a:rPr lang="en-US" sz="1800" dirty="0">
                <a:latin typeface="Times New Roman"/>
                <a:ea typeface="Times New Roman"/>
                <a:cs typeface="Times New Roman"/>
                <a:sym typeface="Times New Roman"/>
              </a:rPr>
              <a:t> ∈ Z</a:t>
            </a:r>
            <a:r>
              <a:rPr lang="en-US" sz="1800" baseline="30000"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 1≤k≤n, if x ∈ 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n</a:t>
            </a:r>
            <a:r>
              <a:rPr lang="en-US" sz="1800" dirty="0">
                <a:latin typeface="Times New Roman"/>
                <a:ea typeface="Times New Roman"/>
                <a:cs typeface="Times New Roman"/>
                <a:sym typeface="Times New Roman"/>
              </a:rPr>
              <a:t>, what is |S(</a:t>
            </a:r>
            <a:r>
              <a:rPr lang="en-US" sz="1800" dirty="0" err="1">
                <a:latin typeface="Times New Roman"/>
                <a:ea typeface="Times New Roman"/>
                <a:cs typeface="Times New Roman"/>
                <a:sym typeface="Times New Roman"/>
              </a:rPr>
              <a:t>x,k</a:t>
            </a:r>
            <a:r>
              <a:rPr lang="en-US" sz="1800" dirty="0">
                <a:latin typeface="Times New Roman"/>
                <a:ea typeface="Times New Roman"/>
                <a:cs typeface="Times New Roman"/>
                <a:sym typeface="Times New Roman"/>
              </a:rPr>
              <a:t>)|? </a:t>
            </a:r>
            <a:endParaRPr dirty="0"/>
          </a:p>
        </p:txBody>
      </p:sp>
    </p:spTree>
    <p:extLst>
      <p:ext uri="{BB962C8B-B14F-4D97-AF65-F5344CB8AC3E}">
        <p14:creationId xmlns:p14="http://schemas.microsoft.com/office/powerpoint/2010/main" val="2621740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3"/>
          <p:cNvSpPr txBox="1">
            <a:spLocks noGrp="1"/>
          </p:cNvSpPr>
          <p:nvPr>
            <p:ph type="sldNum" idx="12"/>
          </p:nvPr>
        </p:nvSpPr>
        <p:spPr>
          <a:xfrm>
            <a:off x="6457950" y="4767263"/>
            <a:ext cx="2057400" cy="273825"/>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14</a:t>
            </a:fld>
            <a:endParaRPr/>
          </a:p>
        </p:txBody>
      </p:sp>
      <p:sp>
        <p:nvSpPr>
          <p:cNvPr id="222" name="Google Shape;222;p13"/>
          <p:cNvSpPr txBox="1">
            <a:spLocks noGrp="1"/>
          </p:cNvSpPr>
          <p:nvPr>
            <p:ph type="body" idx="1"/>
          </p:nvPr>
        </p:nvSpPr>
        <p:spPr>
          <a:xfrm>
            <a:off x="2275027" y="153002"/>
            <a:ext cx="6369675" cy="521556"/>
          </a:xfrm>
          <a:prstGeom prst="rect">
            <a:avLst/>
          </a:prstGeom>
          <a:noFill/>
          <a:ln>
            <a:noFill/>
          </a:ln>
        </p:spPr>
        <p:txBody>
          <a:bodyPr spcFirstLastPara="1" wrap="square" lIns="68569" tIns="34275" rIns="68569" bIns="34275" anchor="t" anchorCtr="0">
            <a:noAutofit/>
          </a:bodyPr>
          <a:lstStyle/>
          <a:p>
            <a:pPr marL="457200" lvl="1" indent="0">
              <a:buSzPts val="2400"/>
              <a:buNone/>
            </a:pPr>
            <a:r>
              <a:rPr lang="en-US" b="1" u="sng" dirty="0">
                <a:solidFill>
                  <a:srgbClr val="000000"/>
                </a:solidFill>
                <a:latin typeface="Times New Roman"/>
                <a:ea typeface="Times New Roman"/>
                <a:cs typeface="Times New Roman"/>
                <a:sym typeface="Times New Roman"/>
              </a:rPr>
              <a:t>Parity check and Generator matrices</a:t>
            </a:r>
            <a:endParaRPr b="1" u="sng" dirty="0">
              <a:solidFill>
                <a:srgbClr val="000000"/>
              </a:solidFill>
              <a:latin typeface="Times New Roman"/>
              <a:ea typeface="Times New Roman"/>
              <a:cs typeface="Times New Roman"/>
              <a:sym typeface="Times New Roman"/>
            </a:endParaRPr>
          </a:p>
          <a:p>
            <a:pPr lvl="1" indent="-228600">
              <a:buSzPts val="2400"/>
              <a:buNone/>
            </a:pPr>
            <a:endParaRPr sz="1200" baseline="30000" dirty="0">
              <a:solidFill>
                <a:srgbClr val="000000"/>
              </a:solidFill>
              <a:latin typeface="Open Sans"/>
              <a:ea typeface="Open Sans"/>
              <a:cs typeface="Open Sans"/>
              <a:sym typeface="Open Sans"/>
            </a:endParaRPr>
          </a:p>
          <a:p>
            <a:pPr marL="342900" lvl="1" indent="0">
              <a:buSzPts val="2400"/>
              <a:buNone/>
            </a:pPr>
            <a:endParaRPr sz="1800" dirty="0"/>
          </a:p>
        </p:txBody>
      </p:sp>
      <p:sp>
        <p:nvSpPr>
          <p:cNvPr id="223" name="Google Shape;223;p13"/>
          <p:cNvSpPr txBox="1"/>
          <p:nvPr/>
        </p:nvSpPr>
        <p:spPr>
          <a:xfrm>
            <a:off x="658369" y="958291"/>
            <a:ext cx="8054664" cy="3947204"/>
          </a:xfrm>
          <a:prstGeom prst="rect">
            <a:avLst/>
          </a:prstGeom>
          <a:noFill/>
          <a:ln>
            <a:noFill/>
          </a:ln>
        </p:spPr>
        <p:txBody>
          <a:bodyPr spcFirstLastPara="1" wrap="square" lIns="68569" tIns="34275" rIns="68569" bIns="34275" anchor="t" anchorCtr="0">
            <a:spAutoFit/>
          </a:bodyPr>
          <a:lstStyle/>
          <a:p>
            <a:r>
              <a:rPr lang="en-US" sz="1800" dirty="0">
                <a:latin typeface="Times New Roman"/>
                <a:ea typeface="Times New Roman"/>
                <a:cs typeface="Times New Roman"/>
                <a:sym typeface="Times New Roman"/>
              </a:rPr>
              <a:t>Here the encoding and decoding functions  are given by matrices over Z</a:t>
            </a:r>
            <a:r>
              <a:rPr lang="en-US" sz="1800" baseline="-25000" dirty="0">
                <a:latin typeface="Times New Roman"/>
                <a:ea typeface="Times New Roman"/>
                <a:cs typeface="Times New Roman"/>
                <a:sym typeface="Times New Roman"/>
              </a:rPr>
              <a:t>2</a:t>
            </a:r>
            <a:r>
              <a:rPr lang="en-US" sz="1800" dirty="0">
                <a:latin typeface="Times New Roman"/>
                <a:ea typeface="Times New Roman"/>
                <a:cs typeface="Times New Roman"/>
                <a:sym typeface="Times New Roman"/>
              </a:rPr>
              <a:t>. One of the matrices will help to locate the nearest code word for a given received word. This will be helpful when set c of code words is larger.</a:t>
            </a:r>
            <a:endParaRPr dirty="0"/>
          </a:p>
          <a:p>
            <a:endParaRPr sz="1800" dirty="0">
              <a:latin typeface="Times New Roman"/>
              <a:ea typeface="Times New Roman"/>
              <a:cs typeface="Times New Roman"/>
              <a:sym typeface="Times New Roman"/>
            </a:endParaRPr>
          </a:p>
          <a:p>
            <a:r>
              <a:rPr lang="en-US" sz="1800" b="1" dirty="0">
                <a:latin typeface="Times New Roman"/>
                <a:ea typeface="Times New Roman"/>
                <a:cs typeface="Times New Roman"/>
                <a:sym typeface="Times New Roman"/>
              </a:rPr>
              <a:t>Ex:</a:t>
            </a:r>
            <a:r>
              <a:rPr lang="en-US" sz="1800" dirty="0">
                <a:latin typeface="Times New Roman"/>
                <a:ea typeface="Times New Roman"/>
                <a:cs typeface="Times New Roman"/>
                <a:sym typeface="Times New Roman"/>
              </a:rPr>
              <a:t>          1 0 0 1 1 0</a:t>
            </a:r>
            <a:endParaRPr dirty="0"/>
          </a:p>
          <a:p>
            <a:r>
              <a:rPr lang="en-US" sz="1800" b="1"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G=</a:t>
            </a:r>
            <a:r>
              <a:rPr lang="en-US" sz="1800" b="1"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0 1 0 0 1 1</a:t>
            </a:r>
            <a:endParaRPr dirty="0"/>
          </a:p>
          <a:p>
            <a:r>
              <a:rPr lang="en-US" sz="1800" b="1"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0 0 1 1 0 1 </a:t>
            </a:r>
            <a:endParaRPr dirty="0"/>
          </a:p>
          <a:p>
            <a:r>
              <a:rPr lang="en-US" sz="1800" dirty="0">
                <a:latin typeface="Times New Roman"/>
                <a:ea typeface="Times New Roman"/>
                <a:cs typeface="Times New Roman"/>
                <a:sym typeface="Times New Roman"/>
              </a:rPr>
              <a:t>Be a 3x6 matrix over Z</a:t>
            </a:r>
            <a:r>
              <a:rPr lang="en-US" sz="1800" baseline="-25000" dirty="0">
                <a:latin typeface="Times New Roman"/>
                <a:ea typeface="Times New Roman"/>
                <a:cs typeface="Times New Roman"/>
                <a:sym typeface="Times New Roman"/>
              </a:rPr>
              <a:t>2. </a:t>
            </a:r>
            <a:r>
              <a:rPr lang="en-US" sz="1800" dirty="0">
                <a:latin typeface="Times New Roman"/>
                <a:ea typeface="Times New Roman"/>
                <a:cs typeface="Times New Roman"/>
                <a:sym typeface="Times New Roman"/>
              </a:rPr>
              <a:t>First three columns forms an identity matrix of 3x3 that is I</a:t>
            </a:r>
            <a:r>
              <a:rPr lang="en-US" sz="1800" baseline="-25000" dirty="0">
                <a:latin typeface="Times New Roman"/>
                <a:ea typeface="Times New Roman"/>
                <a:cs typeface="Times New Roman"/>
                <a:sym typeface="Times New Roman"/>
              </a:rPr>
              <a:t>3</a:t>
            </a:r>
            <a:r>
              <a:rPr lang="en-US" sz="1800" dirty="0">
                <a:latin typeface="Times New Roman"/>
                <a:ea typeface="Times New Roman"/>
                <a:cs typeface="Times New Roman"/>
                <a:sym typeface="Times New Roman"/>
              </a:rPr>
              <a:t>.</a:t>
            </a:r>
            <a:endParaRPr dirty="0"/>
          </a:p>
          <a:p>
            <a:r>
              <a:rPr lang="en-US" sz="1800" dirty="0">
                <a:latin typeface="Times New Roman"/>
                <a:ea typeface="Times New Roman"/>
                <a:cs typeface="Times New Roman"/>
                <a:sym typeface="Times New Roman"/>
              </a:rPr>
              <a:t>Let A denote matrix formed by last 3 columns of G. We can write G = [I</a:t>
            </a:r>
            <a:r>
              <a:rPr lang="en-US" sz="1800" baseline="-25000" dirty="0">
                <a:latin typeface="Times New Roman"/>
                <a:ea typeface="Times New Roman"/>
                <a:cs typeface="Times New Roman"/>
                <a:sym typeface="Times New Roman"/>
              </a:rPr>
              <a:t>3  </a:t>
            </a:r>
            <a:r>
              <a:rPr lang="en-US" sz="1800" dirty="0">
                <a:latin typeface="Times New Roman"/>
                <a:ea typeface="Times New Roman"/>
                <a:cs typeface="Times New Roman"/>
                <a:sym typeface="Times New Roman"/>
              </a:rPr>
              <a:t>| A] to denote its structure. The partition matrix G is called the Generator matrix.</a:t>
            </a:r>
            <a:endParaRPr dirty="0"/>
          </a:p>
          <a:p>
            <a:r>
              <a:rPr lang="en-US" sz="1800" dirty="0">
                <a:latin typeface="Times New Roman"/>
                <a:ea typeface="Times New Roman"/>
                <a:cs typeface="Times New Roman"/>
                <a:sym typeface="Times New Roman"/>
              </a:rPr>
              <a:t>We use G to define encoding function E : 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3 </a:t>
            </a:r>
            <a:r>
              <a:rPr lang="en-US" sz="1800" dirty="0">
                <a:latin typeface="Times New Roman"/>
                <a:ea typeface="Times New Roman"/>
                <a:cs typeface="Times New Roman"/>
                <a:sym typeface="Times New Roman"/>
              </a:rPr>
              <a:t>-&gt; 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6  </a:t>
            </a:r>
            <a:r>
              <a:rPr lang="en-US" sz="1800" dirty="0">
                <a:latin typeface="Times New Roman"/>
                <a:ea typeface="Times New Roman"/>
                <a:cs typeface="Times New Roman"/>
                <a:sym typeface="Times New Roman"/>
              </a:rPr>
              <a:t>as follows: </a:t>
            </a:r>
            <a:endParaRPr dirty="0"/>
          </a:p>
          <a:p>
            <a:r>
              <a:rPr lang="en-US" sz="1800" dirty="0">
                <a:latin typeface="Times New Roman"/>
                <a:ea typeface="Times New Roman"/>
                <a:cs typeface="Times New Roman"/>
                <a:sym typeface="Times New Roman"/>
              </a:rPr>
              <a:t>For W ∈ 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3</a:t>
            </a:r>
            <a:r>
              <a:rPr lang="en-US" sz="1800" dirty="0">
                <a:latin typeface="Times New Roman"/>
                <a:ea typeface="Times New Roman"/>
                <a:cs typeface="Times New Roman"/>
                <a:sym typeface="Times New Roman"/>
              </a:rPr>
              <a:t> , E(W) = W.G is the element in 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6 </a:t>
            </a:r>
            <a:r>
              <a:rPr lang="en-US" sz="1800" dirty="0">
                <a:latin typeface="Times New Roman"/>
                <a:ea typeface="Times New Roman"/>
                <a:cs typeface="Times New Roman"/>
                <a:sym typeface="Times New Roman"/>
              </a:rPr>
              <a:t>obtained by multiplying W, considered as a three dimensional row vector, by G on its right. In the calculation, we have 1+1=0 not 1+1=1</a:t>
            </a:r>
            <a:endParaRPr dirty="0"/>
          </a:p>
        </p:txBody>
      </p:sp>
      <p:sp>
        <p:nvSpPr>
          <p:cNvPr id="224" name="Google Shape;224;p13"/>
          <p:cNvSpPr/>
          <p:nvPr/>
        </p:nvSpPr>
        <p:spPr>
          <a:xfrm>
            <a:off x="1607135" y="2207061"/>
            <a:ext cx="34289" cy="652073"/>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225" name="Google Shape;225;p13"/>
          <p:cNvSpPr/>
          <p:nvPr/>
        </p:nvSpPr>
        <p:spPr>
          <a:xfrm>
            <a:off x="2636861" y="2097813"/>
            <a:ext cx="34289" cy="775742"/>
          </a:xfrm>
          <a:prstGeom prst="righ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Tree>
    <p:extLst>
      <p:ext uri="{BB962C8B-B14F-4D97-AF65-F5344CB8AC3E}">
        <p14:creationId xmlns:p14="http://schemas.microsoft.com/office/powerpoint/2010/main" val="2317582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4"/>
          <p:cNvSpPr txBox="1">
            <a:spLocks noGrp="1"/>
          </p:cNvSpPr>
          <p:nvPr>
            <p:ph type="sldNum" idx="12"/>
          </p:nvPr>
        </p:nvSpPr>
        <p:spPr>
          <a:xfrm>
            <a:off x="6457950" y="4767263"/>
            <a:ext cx="2057400" cy="273825"/>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15</a:t>
            </a:fld>
            <a:endParaRPr/>
          </a:p>
        </p:txBody>
      </p:sp>
      <p:sp>
        <p:nvSpPr>
          <p:cNvPr id="234" name="Google Shape;234;p14"/>
          <p:cNvSpPr txBox="1">
            <a:spLocks noGrp="1"/>
          </p:cNvSpPr>
          <p:nvPr>
            <p:ph type="body" idx="1"/>
          </p:nvPr>
        </p:nvSpPr>
        <p:spPr>
          <a:xfrm>
            <a:off x="2926080" y="153002"/>
            <a:ext cx="5718622" cy="521556"/>
          </a:xfrm>
          <a:prstGeom prst="rect">
            <a:avLst/>
          </a:prstGeom>
          <a:noFill/>
          <a:ln>
            <a:noFill/>
          </a:ln>
        </p:spPr>
        <p:txBody>
          <a:bodyPr spcFirstLastPara="1" wrap="square" lIns="68569" tIns="34275" rIns="68569" bIns="34275" anchor="t" anchorCtr="0">
            <a:noAutofit/>
          </a:bodyPr>
          <a:lstStyle/>
          <a:p>
            <a:pPr marL="457200" lvl="1" indent="0">
              <a:buSzPts val="2400"/>
              <a:buNone/>
            </a:pPr>
            <a:r>
              <a:rPr lang="en-US" b="1" u="sng" dirty="0">
                <a:solidFill>
                  <a:srgbClr val="000000"/>
                </a:solidFill>
                <a:latin typeface="Times New Roman"/>
                <a:ea typeface="Times New Roman"/>
                <a:cs typeface="Times New Roman"/>
                <a:sym typeface="Times New Roman"/>
              </a:rPr>
              <a:t>Examples:</a:t>
            </a:r>
            <a:endParaRPr b="1" u="sng" dirty="0">
              <a:solidFill>
                <a:srgbClr val="000000"/>
              </a:solidFill>
              <a:latin typeface="Times New Roman"/>
              <a:ea typeface="Times New Roman"/>
              <a:cs typeface="Times New Roman"/>
              <a:sym typeface="Times New Roman"/>
            </a:endParaRPr>
          </a:p>
          <a:p>
            <a:pPr lvl="1" indent="-228600">
              <a:buSzPts val="2400"/>
              <a:buNone/>
            </a:pPr>
            <a:endParaRPr sz="1200" baseline="30000" dirty="0">
              <a:solidFill>
                <a:srgbClr val="000000"/>
              </a:solidFill>
              <a:latin typeface="Open Sans"/>
              <a:ea typeface="Open Sans"/>
              <a:cs typeface="Open Sans"/>
              <a:sym typeface="Open Sans"/>
            </a:endParaRPr>
          </a:p>
          <a:p>
            <a:pPr marL="342900" lvl="1" indent="0">
              <a:buSzPts val="2400"/>
              <a:buNone/>
            </a:pPr>
            <a:endParaRPr sz="1800" dirty="0"/>
          </a:p>
        </p:txBody>
      </p:sp>
      <p:sp>
        <p:nvSpPr>
          <p:cNvPr id="235" name="Google Shape;235;p14"/>
          <p:cNvSpPr txBox="1"/>
          <p:nvPr/>
        </p:nvSpPr>
        <p:spPr>
          <a:xfrm>
            <a:off x="719527" y="457603"/>
            <a:ext cx="7993505" cy="4224233"/>
          </a:xfrm>
          <a:prstGeom prst="rect">
            <a:avLst/>
          </a:prstGeom>
          <a:noFill/>
          <a:ln>
            <a:noFill/>
          </a:ln>
        </p:spPr>
        <p:txBody>
          <a:bodyPr spcFirstLastPara="1" wrap="square" lIns="68569" tIns="34275" rIns="68569" bIns="34275" anchor="t" anchorCtr="0">
            <a:spAutoFit/>
          </a:bodyPr>
          <a:lstStyle/>
          <a:p>
            <a:r>
              <a:rPr lang="en-US" sz="1800" dirty="0">
                <a:latin typeface="Times New Roman"/>
                <a:ea typeface="Times New Roman"/>
                <a:cs typeface="Times New Roman"/>
                <a:sym typeface="Times New Roman"/>
              </a:rPr>
              <a:t> </a:t>
            </a:r>
            <a:r>
              <a:rPr lang="en-US" sz="1800" dirty="0" smtClean="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1 0 0 1 1 0</a:t>
            </a:r>
            <a:endParaRPr dirty="0"/>
          </a:p>
          <a:p>
            <a:r>
              <a:rPr lang="en-US" sz="1800" dirty="0">
                <a:latin typeface="Times New Roman"/>
                <a:ea typeface="Times New Roman"/>
                <a:cs typeface="Times New Roman"/>
                <a:sym typeface="Times New Roman"/>
              </a:rPr>
              <a:t> E(110)= (1 1 0) G =</a:t>
            </a:r>
            <a:r>
              <a:rPr lang="en-US" sz="1800" dirty="0" smtClean="0">
                <a:latin typeface="Times New Roman"/>
                <a:ea typeface="Times New Roman"/>
                <a:cs typeface="Times New Roman"/>
                <a:sym typeface="Times New Roman"/>
              </a:rPr>
              <a:t>    [ </a:t>
            </a:r>
            <a:r>
              <a:rPr lang="en-US" sz="1800" dirty="0">
                <a:latin typeface="Times New Roman"/>
                <a:ea typeface="Times New Roman"/>
                <a:cs typeface="Times New Roman"/>
                <a:sym typeface="Times New Roman"/>
              </a:rPr>
              <a:t>1 1 0 ]  0 1 0 0 1 1    = [ 1 1 0 1 0 1 ]</a:t>
            </a:r>
            <a:endParaRPr dirty="0"/>
          </a:p>
          <a:p>
            <a:r>
              <a:rPr lang="en-US" sz="1800" dirty="0">
                <a:latin typeface="Times New Roman"/>
                <a:ea typeface="Times New Roman"/>
                <a:cs typeface="Times New Roman"/>
                <a:sym typeface="Times New Roman"/>
              </a:rPr>
              <a:t>                                                    0 0 1 1 0 1</a:t>
            </a:r>
            <a:endParaRPr dirty="0"/>
          </a:p>
          <a:p>
            <a:endParaRPr sz="1800" dirty="0">
              <a:latin typeface="Times New Roman"/>
              <a:ea typeface="Times New Roman"/>
              <a:cs typeface="Times New Roman"/>
              <a:sym typeface="Times New Roman"/>
            </a:endParaRPr>
          </a:p>
          <a:p>
            <a:r>
              <a:rPr lang="en-US" sz="1800" dirty="0">
                <a:latin typeface="Times New Roman"/>
                <a:ea typeface="Times New Roman"/>
                <a:cs typeface="Times New Roman"/>
                <a:sym typeface="Times New Roman"/>
              </a:rPr>
              <a:t>E(010)= (0 1 0) G =                    1 0 0 1 1 0</a:t>
            </a:r>
            <a:endParaRPr dirty="0"/>
          </a:p>
          <a:p>
            <a:r>
              <a:rPr lang="en-US" sz="1800" dirty="0">
                <a:latin typeface="Times New Roman"/>
                <a:ea typeface="Times New Roman"/>
                <a:cs typeface="Times New Roman"/>
                <a:sym typeface="Times New Roman"/>
              </a:rPr>
              <a:t>                                     [ 0 1 0 ]  0 1 0 0 1 1    = [ 0 1 0 0 1 1 ]</a:t>
            </a:r>
            <a:endParaRPr dirty="0"/>
          </a:p>
          <a:p>
            <a:r>
              <a:rPr lang="en-US" sz="1800" dirty="0">
                <a:latin typeface="Times New Roman"/>
                <a:ea typeface="Times New Roman"/>
                <a:cs typeface="Times New Roman"/>
                <a:sym typeface="Times New Roman"/>
              </a:rPr>
              <a:t>                                                    0 0 1 1 0 1</a:t>
            </a:r>
            <a:endParaRPr dirty="0"/>
          </a:p>
          <a:p>
            <a:r>
              <a:rPr lang="en-US" sz="1800" dirty="0">
                <a:latin typeface="Times New Roman"/>
                <a:ea typeface="Times New Roman"/>
                <a:cs typeface="Times New Roman"/>
                <a:sym typeface="Times New Roman"/>
              </a:rPr>
              <a:t>Note that E(110) is obtained by adding first two rows of G, where as E(010) is the second row itself.</a:t>
            </a:r>
            <a:endParaRPr dirty="0"/>
          </a:p>
          <a:p>
            <a:r>
              <a:rPr lang="en-US" sz="1800" dirty="0">
                <a:latin typeface="Times New Roman"/>
                <a:ea typeface="Times New Roman"/>
                <a:cs typeface="Times New Roman"/>
                <a:sym typeface="Times New Roman"/>
              </a:rPr>
              <a:t>The set of code words obtained by this method are:</a:t>
            </a:r>
            <a:endParaRPr dirty="0"/>
          </a:p>
          <a:p>
            <a:r>
              <a:rPr lang="en-US" sz="1800" dirty="0">
                <a:latin typeface="Times New Roman"/>
                <a:ea typeface="Times New Roman"/>
                <a:cs typeface="Times New Roman"/>
                <a:sym typeface="Times New Roman"/>
              </a:rPr>
              <a:t>C={000000,100110, 010011, 001101, 110101,011110,101000,111000} ∈ 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6</a:t>
            </a:r>
            <a:r>
              <a:rPr lang="en-US" sz="1800" dirty="0">
                <a:latin typeface="Times New Roman"/>
                <a:ea typeface="Times New Roman"/>
                <a:cs typeface="Times New Roman"/>
                <a:sym typeface="Times New Roman"/>
              </a:rPr>
              <a:t> </a:t>
            </a:r>
            <a:endParaRPr dirty="0"/>
          </a:p>
          <a:p>
            <a:r>
              <a:rPr lang="en-US" sz="1800" dirty="0">
                <a:latin typeface="Times New Roman"/>
                <a:ea typeface="Times New Roman"/>
                <a:cs typeface="Times New Roman"/>
                <a:sym typeface="Times New Roman"/>
              </a:rPr>
              <a:t>One can obtain the corresponding message by dropping last 3 components of the code word.</a:t>
            </a:r>
            <a:endParaRPr dirty="0"/>
          </a:p>
          <a:p>
            <a:r>
              <a:rPr lang="en-US" sz="1800" dirty="0">
                <a:latin typeface="Times New Roman"/>
                <a:ea typeface="Times New Roman"/>
                <a:cs typeface="Times New Roman"/>
                <a:sym typeface="Times New Roman"/>
              </a:rPr>
              <a:t>In addition, the minimum distance between the code words is 3, so we can detect the errors of wt≤2 and correct single error.</a:t>
            </a:r>
            <a:endParaRPr dirty="0"/>
          </a:p>
        </p:txBody>
      </p:sp>
      <p:sp>
        <p:nvSpPr>
          <p:cNvPr id="236" name="Google Shape;236;p14"/>
          <p:cNvSpPr/>
          <p:nvPr/>
        </p:nvSpPr>
        <p:spPr>
          <a:xfrm>
            <a:off x="3667650" y="529735"/>
            <a:ext cx="41905" cy="760817"/>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237" name="Google Shape;237;p14"/>
          <p:cNvSpPr/>
          <p:nvPr/>
        </p:nvSpPr>
        <p:spPr>
          <a:xfrm>
            <a:off x="4826766" y="529735"/>
            <a:ext cx="34289" cy="775742"/>
          </a:xfrm>
          <a:prstGeom prst="righ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238" name="Google Shape;238;p14"/>
          <p:cNvSpPr/>
          <p:nvPr/>
        </p:nvSpPr>
        <p:spPr>
          <a:xfrm>
            <a:off x="3632322" y="1685204"/>
            <a:ext cx="41905" cy="760817"/>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239" name="Google Shape;239;p14"/>
          <p:cNvSpPr/>
          <p:nvPr/>
        </p:nvSpPr>
        <p:spPr>
          <a:xfrm>
            <a:off x="4847547" y="1678967"/>
            <a:ext cx="34289" cy="775742"/>
          </a:xfrm>
          <a:prstGeom prst="righ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Tree>
    <p:extLst>
      <p:ext uri="{BB962C8B-B14F-4D97-AF65-F5344CB8AC3E}">
        <p14:creationId xmlns:p14="http://schemas.microsoft.com/office/powerpoint/2010/main" val="36696452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5"/>
          <p:cNvSpPr txBox="1">
            <a:spLocks noGrp="1"/>
          </p:cNvSpPr>
          <p:nvPr>
            <p:ph type="sldNum" idx="12"/>
          </p:nvPr>
        </p:nvSpPr>
        <p:spPr>
          <a:xfrm>
            <a:off x="6457950" y="4767263"/>
            <a:ext cx="2057400" cy="273825"/>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16</a:t>
            </a:fld>
            <a:endParaRPr/>
          </a:p>
        </p:txBody>
      </p:sp>
      <p:sp>
        <p:nvSpPr>
          <p:cNvPr id="248" name="Google Shape;248;p15"/>
          <p:cNvSpPr txBox="1"/>
          <p:nvPr/>
        </p:nvSpPr>
        <p:spPr>
          <a:xfrm>
            <a:off x="621792" y="950977"/>
            <a:ext cx="8311701" cy="4778201"/>
          </a:xfrm>
          <a:prstGeom prst="rect">
            <a:avLst/>
          </a:prstGeom>
          <a:noFill/>
          <a:ln>
            <a:noFill/>
          </a:ln>
        </p:spPr>
        <p:txBody>
          <a:bodyPr spcFirstLastPara="1" wrap="square" lIns="68569" tIns="34275" rIns="68569" bIns="34275" anchor="t" anchorCtr="0">
            <a:spAutoFit/>
          </a:bodyPr>
          <a:lstStyle/>
          <a:p>
            <a:r>
              <a:rPr lang="en-US" sz="1800" dirty="0">
                <a:latin typeface="Times New Roman"/>
                <a:ea typeface="Times New Roman"/>
                <a:cs typeface="Times New Roman"/>
                <a:sym typeface="Times New Roman"/>
              </a:rPr>
              <a:t>For all w=w</a:t>
            </a:r>
            <a:r>
              <a:rPr lang="en-US" sz="1800" baseline="-25000" dirty="0">
                <a:latin typeface="Times New Roman"/>
                <a:ea typeface="Times New Roman"/>
                <a:cs typeface="Times New Roman"/>
                <a:sym typeface="Times New Roman"/>
              </a:rPr>
              <a:t>1</a:t>
            </a:r>
            <a:r>
              <a:rPr lang="en-US" sz="1800" dirty="0">
                <a:latin typeface="Times New Roman"/>
                <a:ea typeface="Times New Roman"/>
                <a:cs typeface="Times New Roman"/>
                <a:sym typeface="Times New Roman"/>
              </a:rPr>
              <a:t>w</a:t>
            </a:r>
            <a:r>
              <a:rPr lang="en-US" sz="1800" baseline="-25000" dirty="0">
                <a:latin typeface="Times New Roman"/>
                <a:ea typeface="Times New Roman"/>
                <a:cs typeface="Times New Roman"/>
                <a:sym typeface="Times New Roman"/>
              </a:rPr>
              <a:t>2</a:t>
            </a:r>
            <a:r>
              <a:rPr lang="en-US" sz="1800" dirty="0">
                <a:latin typeface="Times New Roman"/>
                <a:ea typeface="Times New Roman"/>
                <a:cs typeface="Times New Roman"/>
                <a:sym typeface="Times New Roman"/>
              </a:rPr>
              <a:t>w</a:t>
            </a:r>
            <a:r>
              <a:rPr lang="en-US" sz="1800" baseline="-25000" dirty="0">
                <a:latin typeface="Times New Roman"/>
                <a:ea typeface="Times New Roman"/>
                <a:cs typeface="Times New Roman"/>
                <a:sym typeface="Times New Roman"/>
              </a:rPr>
              <a:t>3 </a:t>
            </a:r>
            <a:r>
              <a:rPr lang="en-US" sz="1800" dirty="0">
                <a:latin typeface="Times New Roman"/>
                <a:ea typeface="Times New Roman"/>
                <a:cs typeface="Times New Roman"/>
                <a:sym typeface="Times New Roman"/>
              </a:rPr>
              <a:t>∈ 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3</a:t>
            </a:r>
            <a:r>
              <a:rPr lang="en-US" sz="1800" dirty="0">
                <a:latin typeface="Times New Roman"/>
                <a:ea typeface="Times New Roman"/>
                <a:cs typeface="Times New Roman"/>
                <a:sym typeface="Times New Roman"/>
              </a:rPr>
              <a:t> , E(w) = w</a:t>
            </a:r>
            <a:r>
              <a:rPr lang="en-US" sz="1800" baseline="-25000" dirty="0">
                <a:latin typeface="Times New Roman"/>
                <a:ea typeface="Times New Roman"/>
                <a:cs typeface="Times New Roman"/>
                <a:sym typeface="Times New Roman"/>
              </a:rPr>
              <a:t>1</a:t>
            </a:r>
            <a:r>
              <a:rPr lang="en-US" sz="1800" dirty="0">
                <a:latin typeface="Times New Roman"/>
                <a:ea typeface="Times New Roman"/>
                <a:cs typeface="Times New Roman"/>
                <a:sym typeface="Times New Roman"/>
              </a:rPr>
              <a:t>w</a:t>
            </a:r>
            <a:r>
              <a:rPr lang="en-US" sz="1800" baseline="-25000" dirty="0">
                <a:latin typeface="Times New Roman"/>
                <a:ea typeface="Times New Roman"/>
                <a:cs typeface="Times New Roman"/>
                <a:sym typeface="Times New Roman"/>
              </a:rPr>
              <a:t>2</a:t>
            </a:r>
            <a:r>
              <a:rPr lang="en-US" sz="1800" dirty="0">
                <a:latin typeface="Times New Roman"/>
                <a:ea typeface="Times New Roman"/>
                <a:cs typeface="Times New Roman"/>
                <a:sym typeface="Times New Roman"/>
              </a:rPr>
              <a:t>w</a:t>
            </a:r>
            <a:r>
              <a:rPr lang="en-US" sz="1800" baseline="-25000" dirty="0">
                <a:latin typeface="Times New Roman"/>
                <a:ea typeface="Times New Roman"/>
                <a:cs typeface="Times New Roman"/>
                <a:sym typeface="Times New Roman"/>
              </a:rPr>
              <a:t>3</a:t>
            </a:r>
            <a:r>
              <a:rPr lang="en-US" sz="1800" dirty="0">
                <a:latin typeface="Times New Roman"/>
                <a:ea typeface="Times New Roman"/>
                <a:cs typeface="Times New Roman"/>
                <a:sym typeface="Times New Roman"/>
              </a:rPr>
              <a:t> w</a:t>
            </a:r>
            <a:r>
              <a:rPr lang="en-US" sz="1800" baseline="-25000" dirty="0">
                <a:latin typeface="Times New Roman"/>
                <a:ea typeface="Times New Roman"/>
                <a:cs typeface="Times New Roman"/>
                <a:sym typeface="Times New Roman"/>
              </a:rPr>
              <a:t>4</a:t>
            </a:r>
            <a:r>
              <a:rPr lang="en-US" sz="1800" dirty="0">
                <a:latin typeface="Times New Roman"/>
                <a:ea typeface="Times New Roman"/>
                <a:cs typeface="Times New Roman"/>
                <a:sym typeface="Times New Roman"/>
              </a:rPr>
              <a:t>w</a:t>
            </a:r>
            <a:r>
              <a:rPr lang="en-US" sz="1800" baseline="-25000" dirty="0">
                <a:latin typeface="Times New Roman"/>
                <a:ea typeface="Times New Roman"/>
                <a:cs typeface="Times New Roman"/>
                <a:sym typeface="Times New Roman"/>
              </a:rPr>
              <a:t>5</a:t>
            </a:r>
            <a:r>
              <a:rPr lang="en-US" sz="1800" dirty="0">
                <a:latin typeface="Times New Roman"/>
                <a:ea typeface="Times New Roman"/>
                <a:cs typeface="Times New Roman"/>
                <a:sym typeface="Times New Roman"/>
              </a:rPr>
              <a:t>w</a:t>
            </a:r>
            <a:r>
              <a:rPr lang="en-US" sz="1800" baseline="-25000" dirty="0">
                <a:latin typeface="Times New Roman"/>
                <a:ea typeface="Times New Roman"/>
                <a:cs typeface="Times New Roman"/>
                <a:sym typeface="Times New Roman"/>
              </a:rPr>
              <a:t>6</a:t>
            </a:r>
            <a:r>
              <a:rPr lang="en-US" sz="1800" dirty="0">
                <a:latin typeface="Times New Roman"/>
                <a:ea typeface="Times New Roman"/>
                <a:cs typeface="Times New Roman"/>
                <a:sym typeface="Times New Roman"/>
              </a:rPr>
              <a:t> ∈ 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6</a:t>
            </a:r>
            <a:r>
              <a:rPr lang="en-US" sz="1800" dirty="0">
                <a:latin typeface="Times New Roman"/>
                <a:ea typeface="Times New Roman"/>
                <a:cs typeface="Times New Roman"/>
                <a:sym typeface="Times New Roman"/>
              </a:rPr>
              <a:t>.</a:t>
            </a:r>
            <a:endParaRPr dirty="0"/>
          </a:p>
          <a:p>
            <a:r>
              <a:rPr lang="en-US" sz="1800" dirty="0">
                <a:latin typeface="Times New Roman"/>
                <a:ea typeface="Times New Roman"/>
                <a:cs typeface="Times New Roman"/>
                <a:sym typeface="Times New Roman"/>
              </a:rPr>
              <a:t>Since E(w)=  [w</a:t>
            </a:r>
            <a:r>
              <a:rPr lang="en-US" sz="1800" baseline="-25000" dirty="0">
                <a:latin typeface="Times New Roman"/>
                <a:ea typeface="Times New Roman"/>
                <a:cs typeface="Times New Roman"/>
                <a:sym typeface="Times New Roman"/>
              </a:rPr>
              <a:t>1</a:t>
            </a:r>
            <a:r>
              <a:rPr lang="en-US" sz="1800" dirty="0">
                <a:latin typeface="Times New Roman"/>
                <a:ea typeface="Times New Roman"/>
                <a:cs typeface="Times New Roman"/>
                <a:sym typeface="Times New Roman"/>
              </a:rPr>
              <a:t>w</a:t>
            </a:r>
            <a:r>
              <a:rPr lang="en-US" sz="1800" baseline="-25000" dirty="0">
                <a:latin typeface="Times New Roman"/>
                <a:ea typeface="Times New Roman"/>
                <a:cs typeface="Times New Roman"/>
                <a:sym typeface="Times New Roman"/>
              </a:rPr>
              <a:t>2</a:t>
            </a:r>
            <a:r>
              <a:rPr lang="en-US" sz="1800" dirty="0">
                <a:latin typeface="Times New Roman"/>
                <a:ea typeface="Times New Roman"/>
                <a:cs typeface="Times New Roman"/>
                <a:sym typeface="Times New Roman"/>
              </a:rPr>
              <a:t>w</a:t>
            </a:r>
            <a:r>
              <a:rPr lang="en-US" sz="1800" baseline="-25000" dirty="0">
                <a:latin typeface="Times New Roman"/>
                <a:ea typeface="Times New Roman"/>
                <a:cs typeface="Times New Roman"/>
                <a:sym typeface="Times New Roman"/>
              </a:rPr>
              <a:t>3 </a:t>
            </a:r>
            <a:r>
              <a:rPr lang="en-US" sz="1800" dirty="0">
                <a:latin typeface="Times New Roman"/>
                <a:ea typeface="Times New Roman"/>
                <a:cs typeface="Times New Roman"/>
                <a:sym typeface="Times New Roman"/>
              </a:rPr>
              <a:t>] 1 0 0 1 1 0          </a:t>
            </a:r>
            <a:endParaRPr dirty="0"/>
          </a:p>
          <a:p>
            <a:r>
              <a:rPr lang="en-US" sz="1800" dirty="0">
                <a:latin typeface="Times New Roman"/>
                <a:ea typeface="Times New Roman"/>
                <a:cs typeface="Times New Roman"/>
                <a:sym typeface="Times New Roman"/>
              </a:rPr>
              <a:t>                                     </a:t>
            </a:r>
            <a:r>
              <a:rPr lang="en-US" sz="1800" b="1"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0 1 0 0 1 1    = [w</a:t>
            </a:r>
            <a:r>
              <a:rPr lang="en-US" sz="1800" baseline="-25000" dirty="0">
                <a:latin typeface="Times New Roman"/>
                <a:ea typeface="Times New Roman"/>
                <a:cs typeface="Times New Roman"/>
                <a:sym typeface="Times New Roman"/>
              </a:rPr>
              <a:t>1</a:t>
            </a:r>
            <a:r>
              <a:rPr lang="en-US" sz="1800" dirty="0">
                <a:latin typeface="Times New Roman"/>
                <a:ea typeface="Times New Roman"/>
                <a:cs typeface="Times New Roman"/>
                <a:sym typeface="Times New Roman"/>
              </a:rPr>
              <a:t>w</a:t>
            </a:r>
            <a:r>
              <a:rPr lang="en-US" sz="1800" baseline="-25000" dirty="0">
                <a:latin typeface="Times New Roman"/>
                <a:ea typeface="Times New Roman"/>
                <a:cs typeface="Times New Roman"/>
                <a:sym typeface="Times New Roman"/>
              </a:rPr>
              <a:t>2</a:t>
            </a:r>
            <a:r>
              <a:rPr lang="en-US" sz="1800" dirty="0">
                <a:latin typeface="Times New Roman"/>
                <a:ea typeface="Times New Roman"/>
                <a:cs typeface="Times New Roman"/>
                <a:sym typeface="Times New Roman"/>
              </a:rPr>
              <a:t>w</a:t>
            </a:r>
            <a:r>
              <a:rPr lang="en-US" sz="1800" baseline="-25000" dirty="0">
                <a:latin typeface="Times New Roman"/>
                <a:ea typeface="Times New Roman"/>
                <a:cs typeface="Times New Roman"/>
                <a:sym typeface="Times New Roman"/>
              </a:rPr>
              <a:t>3 </a:t>
            </a:r>
            <a:r>
              <a:rPr lang="en-US" sz="1800" dirty="0">
                <a:latin typeface="Times New Roman"/>
                <a:ea typeface="Times New Roman"/>
                <a:cs typeface="Times New Roman"/>
                <a:sym typeface="Times New Roman"/>
              </a:rPr>
              <a:t>(w</a:t>
            </a:r>
            <a:r>
              <a:rPr lang="en-US" sz="1800" baseline="-25000" dirty="0">
                <a:latin typeface="Times New Roman"/>
                <a:ea typeface="Times New Roman"/>
                <a:cs typeface="Times New Roman"/>
                <a:sym typeface="Times New Roman"/>
              </a:rPr>
              <a:t>1</a:t>
            </a:r>
            <a:r>
              <a:rPr lang="en-US" sz="1800" dirty="0">
                <a:latin typeface="Times New Roman"/>
                <a:ea typeface="Times New Roman"/>
                <a:cs typeface="Times New Roman"/>
                <a:sym typeface="Times New Roman"/>
              </a:rPr>
              <a:t>+w</a:t>
            </a:r>
            <a:r>
              <a:rPr lang="en-US" sz="1800" baseline="-25000" dirty="0">
                <a:latin typeface="Times New Roman"/>
                <a:ea typeface="Times New Roman"/>
                <a:cs typeface="Times New Roman"/>
                <a:sym typeface="Times New Roman"/>
              </a:rPr>
              <a:t>3</a:t>
            </a:r>
            <a:r>
              <a:rPr lang="en-US" sz="1800" dirty="0">
                <a:latin typeface="Times New Roman"/>
                <a:ea typeface="Times New Roman"/>
                <a:cs typeface="Times New Roman"/>
                <a:sym typeface="Times New Roman"/>
              </a:rPr>
              <a:t>) (w</a:t>
            </a:r>
            <a:r>
              <a:rPr lang="en-US" sz="1800" baseline="-25000" dirty="0">
                <a:latin typeface="Times New Roman"/>
                <a:ea typeface="Times New Roman"/>
                <a:cs typeface="Times New Roman"/>
                <a:sym typeface="Times New Roman"/>
              </a:rPr>
              <a:t>1 </a:t>
            </a:r>
            <a:r>
              <a:rPr lang="en-US" sz="1800" dirty="0">
                <a:latin typeface="Times New Roman"/>
                <a:ea typeface="Times New Roman"/>
                <a:cs typeface="Times New Roman"/>
                <a:sym typeface="Times New Roman"/>
              </a:rPr>
              <a:t>+w</a:t>
            </a:r>
            <a:r>
              <a:rPr lang="en-US" sz="1800" baseline="-25000" dirty="0">
                <a:latin typeface="Times New Roman"/>
                <a:ea typeface="Times New Roman"/>
                <a:cs typeface="Times New Roman"/>
                <a:sym typeface="Times New Roman"/>
              </a:rPr>
              <a:t>2</a:t>
            </a:r>
            <a:r>
              <a:rPr lang="en-US" sz="1800" dirty="0">
                <a:latin typeface="Times New Roman"/>
                <a:ea typeface="Times New Roman"/>
                <a:cs typeface="Times New Roman"/>
                <a:sym typeface="Times New Roman"/>
              </a:rPr>
              <a:t>) (w</a:t>
            </a:r>
            <a:r>
              <a:rPr lang="en-US" sz="1800" baseline="-25000" dirty="0">
                <a:latin typeface="Times New Roman"/>
                <a:ea typeface="Times New Roman"/>
                <a:cs typeface="Times New Roman"/>
                <a:sym typeface="Times New Roman"/>
              </a:rPr>
              <a:t>2 </a:t>
            </a:r>
            <a:r>
              <a:rPr lang="en-US" sz="1800" dirty="0">
                <a:latin typeface="Times New Roman"/>
                <a:ea typeface="Times New Roman"/>
                <a:cs typeface="Times New Roman"/>
                <a:sym typeface="Times New Roman"/>
              </a:rPr>
              <a:t>+w</a:t>
            </a:r>
            <a:r>
              <a:rPr lang="en-US" sz="1800" baseline="-25000" dirty="0">
                <a:latin typeface="Times New Roman"/>
                <a:ea typeface="Times New Roman"/>
                <a:cs typeface="Times New Roman"/>
                <a:sym typeface="Times New Roman"/>
              </a:rPr>
              <a:t>3</a:t>
            </a:r>
            <a:r>
              <a:rPr lang="en-US" sz="1800" dirty="0">
                <a:latin typeface="Times New Roman"/>
                <a:ea typeface="Times New Roman"/>
                <a:cs typeface="Times New Roman"/>
                <a:sym typeface="Times New Roman"/>
              </a:rPr>
              <a:t>)</a:t>
            </a:r>
            <a:endParaRPr dirty="0"/>
          </a:p>
          <a:p>
            <a:r>
              <a:rPr lang="en-US" sz="1800" b="1"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0 0 1 1 0 1    </a:t>
            </a:r>
            <a:endParaRPr dirty="0"/>
          </a:p>
          <a:p>
            <a:r>
              <a:rPr lang="en-US" sz="1800" dirty="0">
                <a:latin typeface="Times New Roman"/>
                <a:ea typeface="Times New Roman"/>
                <a:cs typeface="Times New Roman"/>
                <a:sym typeface="Times New Roman"/>
              </a:rPr>
              <a:t>We have w</a:t>
            </a:r>
            <a:r>
              <a:rPr lang="en-US" sz="1800" baseline="-25000" dirty="0">
                <a:latin typeface="Times New Roman"/>
                <a:ea typeface="Times New Roman"/>
                <a:cs typeface="Times New Roman"/>
                <a:sym typeface="Times New Roman"/>
              </a:rPr>
              <a:t>4</a:t>
            </a:r>
            <a:r>
              <a:rPr lang="en-US" sz="1800" dirty="0">
                <a:latin typeface="Times New Roman"/>
                <a:ea typeface="Times New Roman"/>
                <a:cs typeface="Times New Roman"/>
                <a:sym typeface="Times New Roman"/>
              </a:rPr>
              <a:t>= w</a:t>
            </a:r>
            <a:r>
              <a:rPr lang="en-US" sz="1800" baseline="-25000" dirty="0">
                <a:latin typeface="Times New Roman"/>
                <a:ea typeface="Times New Roman"/>
                <a:cs typeface="Times New Roman"/>
                <a:sym typeface="Times New Roman"/>
              </a:rPr>
              <a:t>1</a:t>
            </a:r>
            <a:r>
              <a:rPr lang="en-US" sz="1800" dirty="0">
                <a:latin typeface="Times New Roman"/>
                <a:ea typeface="Times New Roman"/>
                <a:cs typeface="Times New Roman"/>
                <a:sym typeface="Times New Roman"/>
              </a:rPr>
              <a:t>+w</a:t>
            </a:r>
            <a:r>
              <a:rPr lang="en-US" sz="1800" baseline="-25000" dirty="0">
                <a:latin typeface="Times New Roman"/>
                <a:ea typeface="Times New Roman"/>
                <a:cs typeface="Times New Roman"/>
                <a:sym typeface="Times New Roman"/>
              </a:rPr>
              <a:t>3      </a:t>
            </a:r>
            <a:r>
              <a:rPr lang="en-US" sz="1800" dirty="0">
                <a:latin typeface="Times New Roman"/>
                <a:ea typeface="Times New Roman"/>
                <a:cs typeface="Times New Roman"/>
                <a:sym typeface="Times New Roman"/>
              </a:rPr>
              <a:t>w</a:t>
            </a:r>
            <a:r>
              <a:rPr lang="en-US" sz="1800" baseline="-25000" dirty="0">
                <a:latin typeface="Times New Roman"/>
                <a:ea typeface="Times New Roman"/>
                <a:cs typeface="Times New Roman"/>
                <a:sym typeface="Times New Roman"/>
              </a:rPr>
              <a:t>5</a:t>
            </a:r>
            <a:r>
              <a:rPr lang="en-US" sz="1800" baseline="30000"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 w</a:t>
            </a:r>
            <a:r>
              <a:rPr lang="en-US" sz="1800" baseline="-25000" dirty="0">
                <a:latin typeface="Times New Roman"/>
                <a:ea typeface="Times New Roman"/>
                <a:cs typeface="Times New Roman"/>
                <a:sym typeface="Times New Roman"/>
              </a:rPr>
              <a:t>1 </a:t>
            </a:r>
            <a:r>
              <a:rPr lang="en-US" sz="1800" dirty="0">
                <a:latin typeface="Times New Roman"/>
                <a:ea typeface="Times New Roman"/>
                <a:cs typeface="Times New Roman"/>
                <a:sym typeface="Times New Roman"/>
              </a:rPr>
              <a:t>+w</a:t>
            </a:r>
            <a:r>
              <a:rPr lang="en-US" sz="1800" baseline="-25000" dirty="0">
                <a:latin typeface="Times New Roman"/>
                <a:ea typeface="Times New Roman"/>
                <a:cs typeface="Times New Roman"/>
                <a:sym typeface="Times New Roman"/>
              </a:rPr>
              <a:t>2         </a:t>
            </a:r>
            <a:r>
              <a:rPr lang="en-US" sz="1800" dirty="0">
                <a:latin typeface="Times New Roman"/>
                <a:ea typeface="Times New Roman"/>
                <a:cs typeface="Times New Roman"/>
                <a:sym typeface="Times New Roman"/>
              </a:rPr>
              <a:t>w</a:t>
            </a:r>
            <a:r>
              <a:rPr lang="en-US" sz="1800" baseline="-25000" dirty="0">
                <a:latin typeface="Times New Roman"/>
                <a:ea typeface="Times New Roman"/>
                <a:cs typeface="Times New Roman"/>
                <a:sym typeface="Times New Roman"/>
              </a:rPr>
              <a:t>6</a:t>
            </a:r>
            <a:r>
              <a:rPr lang="en-US" sz="1800" baseline="30000"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 w</a:t>
            </a:r>
            <a:r>
              <a:rPr lang="en-US" sz="1800" baseline="-25000" dirty="0">
                <a:latin typeface="Times New Roman"/>
                <a:ea typeface="Times New Roman"/>
                <a:cs typeface="Times New Roman"/>
                <a:sym typeface="Times New Roman"/>
              </a:rPr>
              <a:t>2 </a:t>
            </a:r>
            <a:r>
              <a:rPr lang="en-US" sz="1800" dirty="0">
                <a:latin typeface="Times New Roman"/>
                <a:ea typeface="Times New Roman"/>
                <a:cs typeface="Times New Roman"/>
                <a:sym typeface="Times New Roman"/>
              </a:rPr>
              <a:t>+w</a:t>
            </a:r>
            <a:r>
              <a:rPr lang="en-US" sz="1800" baseline="-25000" dirty="0">
                <a:latin typeface="Times New Roman"/>
                <a:ea typeface="Times New Roman"/>
                <a:cs typeface="Times New Roman"/>
                <a:sym typeface="Times New Roman"/>
              </a:rPr>
              <a:t>3 </a:t>
            </a:r>
            <a:r>
              <a:rPr lang="en-US" sz="1800" dirty="0">
                <a:latin typeface="Times New Roman"/>
                <a:ea typeface="Times New Roman"/>
                <a:cs typeface="Times New Roman"/>
                <a:sym typeface="Times New Roman"/>
              </a:rPr>
              <a:t>and these equations are called parity check equations. Since </a:t>
            </a:r>
            <a:r>
              <a:rPr lang="en-US" sz="1800" dirty="0" err="1">
                <a:latin typeface="Times New Roman"/>
                <a:ea typeface="Times New Roman"/>
                <a:cs typeface="Times New Roman"/>
                <a:sym typeface="Times New Roman"/>
              </a:rPr>
              <a:t>w</a:t>
            </a:r>
            <a:r>
              <a:rPr lang="en-US" sz="1800" baseline="-25000" dirty="0" err="1">
                <a:latin typeface="Times New Roman"/>
                <a:ea typeface="Times New Roman"/>
                <a:cs typeface="Times New Roman"/>
                <a:sym typeface="Times New Roman"/>
              </a:rPr>
              <a:t>i</a:t>
            </a:r>
            <a:r>
              <a:rPr lang="en-US" sz="1800" baseline="-25000"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 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for each 1≤i≤6, it follows that </a:t>
            </a:r>
            <a:r>
              <a:rPr lang="en-US" sz="1800" dirty="0" err="1">
                <a:latin typeface="Times New Roman"/>
                <a:ea typeface="Times New Roman"/>
                <a:cs typeface="Times New Roman"/>
                <a:sym typeface="Times New Roman"/>
              </a:rPr>
              <a:t>w</a:t>
            </a:r>
            <a:r>
              <a:rPr lang="en-US" sz="1800" baseline="-25000" dirty="0" err="1">
                <a:latin typeface="Times New Roman"/>
                <a:ea typeface="Times New Roman"/>
                <a:cs typeface="Times New Roman"/>
                <a:sym typeface="Times New Roman"/>
              </a:rPr>
              <a:t>i</a:t>
            </a:r>
            <a:r>
              <a:rPr lang="en-US" sz="1800" dirty="0">
                <a:latin typeface="Times New Roman"/>
                <a:ea typeface="Times New Roman"/>
                <a:cs typeface="Times New Roman"/>
                <a:sym typeface="Times New Roman"/>
              </a:rPr>
              <a:t>=-</a:t>
            </a:r>
            <a:r>
              <a:rPr lang="en-US" sz="1800" dirty="0" err="1">
                <a:latin typeface="Times New Roman"/>
                <a:ea typeface="Times New Roman"/>
                <a:cs typeface="Times New Roman"/>
                <a:sym typeface="Times New Roman"/>
              </a:rPr>
              <a:t>w</a:t>
            </a:r>
            <a:r>
              <a:rPr lang="en-US" sz="1800" baseline="-25000" dirty="0" err="1">
                <a:latin typeface="Times New Roman"/>
                <a:ea typeface="Times New Roman"/>
                <a:cs typeface="Times New Roman"/>
                <a:sym typeface="Times New Roman"/>
              </a:rPr>
              <a:t>i</a:t>
            </a:r>
            <a:r>
              <a:rPr lang="en-US" sz="1800" baseline="-25000" dirty="0">
                <a:latin typeface="Times New Roman"/>
                <a:ea typeface="Times New Roman"/>
                <a:cs typeface="Times New Roman"/>
                <a:sym typeface="Times New Roman"/>
              </a:rPr>
              <a:t> </a:t>
            </a:r>
            <a:r>
              <a:rPr lang="en-US" sz="1800" baseline="30000"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and so the equations can be written as  </a:t>
            </a:r>
            <a:endParaRPr dirty="0"/>
          </a:p>
          <a:p>
            <a:r>
              <a:rPr lang="en-US" sz="1800" dirty="0">
                <a:latin typeface="Times New Roman"/>
                <a:ea typeface="Times New Roman"/>
                <a:cs typeface="Times New Roman"/>
                <a:sym typeface="Times New Roman"/>
              </a:rPr>
              <a:t>                                       w</a:t>
            </a:r>
            <a:r>
              <a:rPr lang="en-US" sz="1800" baseline="-25000" dirty="0">
                <a:latin typeface="Times New Roman"/>
                <a:ea typeface="Times New Roman"/>
                <a:cs typeface="Times New Roman"/>
                <a:sym typeface="Times New Roman"/>
              </a:rPr>
              <a:t>1      </a:t>
            </a:r>
            <a:r>
              <a:rPr lang="en-US" sz="1800" dirty="0">
                <a:latin typeface="Times New Roman"/>
                <a:ea typeface="Times New Roman"/>
                <a:cs typeface="Times New Roman"/>
                <a:sym typeface="Times New Roman"/>
              </a:rPr>
              <a:t>+</a:t>
            </a:r>
            <a:r>
              <a:rPr lang="en-US" sz="1800" baseline="-25000"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w</a:t>
            </a:r>
            <a:r>
              <a:rPr lang="en-US" sz="1800" baseline="-25000" dirty="0">
                <a:latin typeface="Times New Roman"/>
                <a:ea typeface="Times New Roman"/>
                <a:cs typeface="Times New Roman"/>
                <a:sym typeface="Times New Roman"/>
              </a:rPr>
              <a:t>3</a:t>
            </a:r>
            <a:r>
              <a:rPr lang="en-US" sz="1800" dirty="0">
                <a:latin typeface="Times New Roman"/>
                <a:ea typeface="Times New Roman"/>
                <a:cs typeface="Times New Roman"/>
                <a:sym typeface="Times New Roman"/>
              </a:rPr>
              <a:t>+</a:t>
            </a:r>
            <a:r>
              <a:rPr lang="en-US" sz="1800" baseline="-25000"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 w</a:t>
            </a:r>
            <a:r>
              <a:rPr lang="en-US" sz="1800" baseline="-25000" dirty="0">
                <a:latin typeface="Times New Roman"/>
                <a:ea typeface="Times New Roman"/>
                <a:cs typeface="Times New Roman"/>
                <a:sym typeface="Times New Roman"/>
              </a:rPr>
              <a:t>4</a:t>
            </a:r>
            <a:r>
              <a:rPr lang="en-US" sz="1800" dirty="0">
                <a:latin typeface="Times New Roman"/>
                <a:ea typeface="Times New Roman"/>
                <a:cs typeface="Times New Roman"/>
                <a:sym typeface="Times New Roman"/>
              </a:rPr>
              <a:t>            = 0 </a:t>
            </a:r>
            <a:endParaRPr dirty="0"/>
          </a:p>
          <a:p>
            <a:r>
              <a:rPr lang="en-US" sz="1800" dirty="0">
                <a:latin typeface="Times New Roman"/>
                <a:ea typeface="Times New Roman"/>
                <a:cs typeface="Times New Roman"/>
                <a:sym typeface="Times New Roman"/>
              </a:rPr>
              <a:t>                                       w</a:t>
            </a:r>
            <a:r>
              <a:rPr lang="en-US" sz="1800" baseline="-25000" dirty="0">
                <a:latin typeface="Times New Roman"/>
                <a:ea typeface="Times New Roman"/>
                <a:cs typeface="Times New Roman"/>
                <a:sym typeface="Times New Roman"/>
              </a:rPr>
              <a:t>1 </a:t>
            </a:r>
            <a:r>
              <a:rPr lang="en-US" sz="1800" dirty="0">
                <a:latin typeface="Times New Roman"/>
                <a:ea typeface="Times New Roman"/>
                <a:cs typeface="Times New Roman"/>
                <a:sym typeface="Times New Roman"/>
              </a:rPr>
              <a:t>+</a:t>
            </a:r>
            <a:r>
              <a:rPr lang="en-US" sz="1800" baseline="-25000"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w</a:t>
            </a:r>
            <a:r>
              <a:rPr lang="en-US" sz="1800" baseline="-25000" dirty="0">
                <a:latin typeface="Times New Roman"/>
                <a:ea typeface="Times New Roman"/>
                <a:cs typeface="Times New Roman"/>
                <a:sym typeface="Times New Roman"/>
              </a:rPr>
              <a:t>2</a:t>
            </a:r>
            <a:r>
              <a:rPr lang="en-US" sz="1800" dirty="0">
                <a:latin typeface="Times New Roman"/>
                <a:ea typeface="Times New Roman"/>
                <a:cs typeface="Times New Roman"/>
                <a:sym typeface="Times New Roman"/>
              </a:rPr>
              <a:t> +</a:t>
            </a:r>
            <a:r>
              <a:rPr lang="en-US" sz="1800" baseline="-25000"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w</a:t>
            </a:r>
            <a:r>
              <a:rPr lang="en-US" sz="1800" baseline="-25000" dirty="0">
                <a:latin typeface="Times New Roman"/>
                <a:ea typeface="Times New Roman"/>
                <a:cs typeface="Times New Roman"/>
                <a:sym typeface="Times New Roman"/>
              </a:rPr>
              <a:t>5</a:t>
            </a:r>
            <a:r>
              <a:rPr lang="en-US" sz="1800" dirty="0">
                <a:latin typeface="Times New Roman"/>
                <a:ea typeface="Times New Roman"/>
                <a:cs typeface="Times New Roman"/>
                <a:sym typeface="Times New Roman"/>
              </a:rPr>
              <a:t>      = 0</a:t>
            </a:r>
            <a:endParaRPr dirty="0"/>
          </a:p>
          <a:p>
            <a:r>
              <a:rPr lang="en-US" sz="1800" dirty="0">
                <a:latin typeface="Times New Roman"/>
                <a:ea typeface="Times New Roman"/>
                <a:cs typeface="Times New Roman"/>
                <a:sym typeface="Times New Roman"/>
              </a:rPr>
              <a:t>                                             w</a:t>
            </a:r>
            <a:r>
              <a:rPr lang="en-US" sz="1800" baseline="-25000" dirty="0">
                <a:latin typeface="Times New Roman"/>
                <a:ea typeface="Times New Roman"/>
                <a:cs typeface="Times New Roman"/>
                <a:sym typeface="Times New Roman"/>
              </a:rPr>
              <a:t>2</a:t>
            </a:r>
            <a:r>
              <a:rPr lang="en-US" sz="1800" dirty="0">
                <a:latin typeface="Times New Roman"/>
                <a:ea typeface="Times New Roman"/>
                <a:cs typeface="Times New Roman"/>
                <a:sym typeface="Times New Roman"/>
              </a:rPr>
              <a:t> + w</a:t>
            </a:r>
            <a:r>
              <a:rPr lang="en-US" sz="1800" baseline="-25000" dirty="0">
                <a:latin typeface="Times New Roman"/>
                <a:ea typeface="Times New Roman"/>
                <a:cs typeface="Times New Roman"/>
                <a:sym typeface="Times New Roman"/>
              </a:rPr>
              <a:t>3</a:t>
            </a:r>
            <a:r>
              <a:rPr lang="en-US" sz="1800" dirty="0">
                <a:latin typeface="Times New Roman"/>
                <a:ea typeface="Times New Roman"/>
                <a:cs typeface="Times New Roman"/>
                <a:sym typeface="Times New Roman"/>
              </a:rPr>
              <a:t> +         w</a:t>
            </a:r>
            <a:r>
              <a:rPr lang="en-US" sz="1800" baseline="-25000" dirty="0">
                <a:latin typeface="Times New Roman"/>
                <a:ea typeface="Times New Roman"/>
                <a:cs typeface="Times New Roman"/>
                <a:sym typeface="Times New Roman"/>
              </a:rPr>
              <a:t>6</a:t>
            </a:r>
            <a:r>
              <a:rPr lang="en-US" sz="1800" dirty="0">
                <a:latin typeface="Times New Roman"/>
                <a:ea typeface="Times New Roman"/>
                <a:cs typeface="Times New Roman"/>
                <a:sym typeface="Times New Roman"/>
              </a:rPr>
              <a:t> = 0</a:t>
            </a:r>
            <a:endParaRPr dirty="0"/>
          </a:p>
          <a:p>
            <a:r>
              <a:rPr lang="en-US" sz="1800" dirty="0">
                <a:latin typeface="Times New Roman"/>
                <a:ea typeface="Times New Roman"/>
                <a:cs typeface="Times New Roman"/>
                <a:sym typeface="Times New Roman"/>
              </a:rPr>
              <a:t>Thus we find that           1 0 1 1 0 0    w</a:t>
            </a:r>
            <a:r>
              <a:rPr lang="en-US" sz="1800" baseline="-25000" dirty="0">
                <a:latin typeface="Times New Roman"/>
                <a:ea typeface="Times New Roman"/>
                <a:cs typeface="Times New Roman"/>
                <a:sym typeface="Times New Roman"/>
              </a:rPr>
              <a:t>1</a:t>
            </a:r>
            <a:r>
              <a:rPr lang="en-US" sz="1800" dirty="0">
                <a:latin typeface="Times New Roman"/>
                <a:ea typeface="Times New Roman"/>
                <a:cs typeface="Times New Roman"/>
                <a:sym typeface="Times New Roman"/>
              </a:rPr>
              <a:t>                                0  </a:t>
            </a:r>
            <a:endParaRPr dirty="0"/>
          </a:p>
          <a:p>
            <a:r>
              <a:rPr lang="en-US" sz="1800" dirty="0">
                <a:latin typeface="Times New Roman"/>
                <a:ea typeface="Times New Roman"/>
                <a:cs typeface="Times New Roman"/>
                <a:sym typeface="Times New Roman"/>
              </a:rPr>
              <a:t>                                     </a:t>
            </a:r>
            <a:r>
              <a:rPr lang="en-US" sz="1800" b="1"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1 1 0 0 1 0    w</a:t>
            </a:r>
            <a:r>
              <a:rPr lang="en-US" sz="1800" baseline="-25000" dirty="0">
                <a:latin typeface="Times New Roman"/>
                <a:ea typeface="Times New Roman"/>
                <a:cs typeface="Times New Roman"/>
                <a:sym typeface="Times New Roman"/>
              </a:rPr>
              <a:t>2</a:t>
            </a:r>
            <a:r>
              <a:rPr lang="en-US" sz="1800" dirty="0">
                <a:latin typeface="Times New Roman"/>
                <a:ea typeface="Times New Roman"/>
                <a:cs typeface="Times New Roman"/>
                <a:sym typeface="Times New Roman"/>
              </a:rPr>
              <a:t>      = H ((E(w)</a:t>
            </a:r>
            <a:r>
              <a:rPr lang="en-US" sz="1800" baseline="30000" dirty="0" err="1">
                <a:latin typeface="Times New Roman"/>
                <a:ea typeface="Times New Roman"/>
                <a:cs typeface="Times New Roman"/>
                <a:sym typeface="Times New Roman"/>
              </a:rPr>
              <a:t>Tr</a:t>
            </a:r>
            <a:r>
              <a:rPr lang="en-US" sz="1800" dirty="0">
                <a:latin typeface="Times New Roman"/>
                <a:ea typeface="Times New Roman"/>
                <a:cs typeface="Times New Roman"/>
                <a:sym typeface="Times New Roman"/>
              </a:rPr>
              <a:t>) = 0</a:t>
            </a:r>
            <a:endParaRPr dirty="0"/>
          </a:p>
          <a:p>
            <a:r>
              <a:rPr lang="en-US" sz="1800" b="1"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0 1 1 0 0 1    w</a:t>
            </a:r>
            <a:r>
              <a:rPr lang="en-US" sz="1800" baseline="-25000" dirty="0">
                <a:latin typeface="Times New Roman"/>
                <a:ea typeface="Times New Roman"/>
                <a:cs typeface="Times New Roman"/>
                <a:sym typeface="Times New Roman"/>
              </a:rPr>
              <a:t>3                                                </a:t>
            </a:r>
            <a:r>
              <a:rPr lang="en-US" sz="1800" dirty="0">
                <a:latin typeface="Times New Roman"/>
                <a:ea typeface="Times New Roman"/>
                <a:cs typeface="Times New Roman"/>
                <a:sym typeface="Times New Roman"/>
              </a:rPr>
              <a:t>0</a:t>
            </a:r>
            <a:endParaRPr dirty="0"/>
          </a:p>
          <a:p>
            <a:r>
              <a:rPr lang="en-US" sz="1800" baseline="30000"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w</a:t>
            </a:r>
            <a:r>
              <a:rPr lang="en-US" sz="1800" baseline="-25000" dirty="0">
                <a:latin typeface="Times New Roman"/>
                <a:ea typeface="Times New Roman"/>
                <a:cs typeface="Times New Roman"/>
                <a:sym typeface="Times New Roman"/>
              </a:rPr>
              <a:t>4                                              </a:t>
            </a:r>
            <a:endParaRPr dirty="0"/>
          </a:p>
          <a:p>
            <a:r>
              <a:rPr lang="en-US" sz="1800" baseline="-25000"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w</a:t>
            </a:r>
            <a:r>
              <a:rPr lang="en-US" sz="1800" baseline="-25000" dirty="0">
                <a:latin typeface="Times New Roman"/>
                <a:ea typeface="Times New Roman"/>
                <a:cs typeface="Times New Roman"/>
                <a:sym typeface="Times New Roman"/>
              </a:rPr>
              <a:t>5</a:t>
            </a:r>
            <a:r>
              <a:rPr lang="en-US" sz="1800" dirty="0">
                <a:latin typeface="Times New Roman"/>
                <a:ea typeface="Times New Roman"/>
                <a:cs typeface="Times New Roman"/>
                <a:sym typeface="Times New Roman"/>
              </a:rPr>
              <a:t> </a:t>
            </a:r>
            <a:endParaRPr dirty="0"/>
          </a:p>
          <a:p>
            <a:r>
              <a:rPr lang="en-US" sz="1800" dirty="0">
                <a:latin typeface="Times New Roman"/>
                <a:ea typeface="Times New Roman"/>
                <a:cs typeface="Times New Roman"/>
                <a:sym typeface="Times New Roman"/>
              </a:rPr>
              <a:t>                                                            w</a:t>
            </a:r>
            <a:r>
              <a:rPr lang="en-US" sz="1800" baseline="-25000" dirty="0">
                <a:latin typeface="Times New Roman"/>
                <a:ea typeface="Times New Roman"/>
                <a:cs typeface="Times New Roman"/>
                <a:sym typeface="Times New Roman"/>
              </a:rPr>
              <a:t>6</a:t>
            </a:r>
            <a:r>
              <a:rPr lang="en-US" sz="1800" dirty="0">
                <a:latin typeface="Times New Roman"/>
                <a:ea typeface="Times New Roman"/>
                <a:cs typeface="Times New Roman"/>
                <a:sym typeface="Times New Roman"/>
              </a:rPr>
              <a:t> </a:t>
            </a:r>
            <a:endParaRPr sz="1800" baseline="-25000" dirty="0">
              <a:latin typeface="Times New Roman"/>
              <a:ea typeface="Times New Roman"/>
              <a:cs typeface="Times New Roman"/>
              <a:sym typeface="Times New Roman"/>
            </a:endParaRPr>
          </a:p>
          <a:p>
            <a:endParaRPr sz="1800" dirty="0">
              <a:latin typeface="Times New Roman"/>
              <a:ea typeface="Times New Roman"/>
              <a:cs typeface="Times New Roman"/>
              <a:sym typeface="Times New Roman"/>
            </a:endParaRPr>
          </a:p>
        </p:txBody>
      </p:sp>
      <p:sp>
        <p:nvSpPr>
          <p:cNvPr id="249" name="Google Shape;249;p15"/>
          <p:cNvSpPr/>
          <p:nvPr/>
        </p:nvSpPr>
        <p:spPr>
          <a:xfrm>
            <a:off x="2887294" y="1373858"/>
            <a:ext cx="34289" cy="775742"/>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r>
              <a:rPr lang="en-US" sz="1100">
                <a:solidFill>
                  <a:schemeClr val="dk1"/>
                </a:solidFill>
              </a:rPr>
              <a:t>ś</a:t>
            </a:r>
            <a:endParaRPr/>
          </a:p>
        </p:txBody>
      </p:sp>
      <p:sp>
        <p:nvSpPr>
          <p:cNvPr id="250" name="Google Shape;250;p15"/>
          <p:cNvSpPr/>
          <p:nvPr/>
        </p:nvSpPr>
        <p:spPr>
          <a:xfrm>
            <a:off x="3968569" y="1293556"/>
            <a:ext cx="34289" cy="775742"/>
          </a:xfrm>
          <a:prstGeom prst="righ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251" name="Google Shape;251;p15"/>
          <p:cNvSpPr/>
          <p:nvPr/>
        </p:nvSpPr>
        <p:spPr>
          <a:xfrm>
            <a:off x="3985713" y="3745807"/>
            <a:ext cx="34289" cy="775742"/>
          </a:xfrm>
          <a:prstGeom prst="righ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252" name="Google Shape;252;p15"/>
          <p:cNvSpPr/>
          <p:nvPr/>
        </p:nvSpPr>
        <p:spPr>
          <a:xfrm>
            <a:off x="2850795" y="3745807"/>
            <a:ext cx="34289" cy="775742"/>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253" name="Google Shape;253;p15"/>
          <p:cNvSpPr/>
          <p:nvPr/>
        </p:nvSpPr>
        <p:spPr>
          <a:xfrm>
            <a:off x="4079140" y="3785263"/>
            <a:ext cx="34289" cy="1619726"/>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254" name="Google Shape;254;p15"/>
          <p:cNvSpPr/>
          <p:nvPr/>
        </p:nvSpPr>
        <p:spPr>
          <a:xfrm>
            <a:off x="4402111" y="3785263"/>
            <a:ext cx="34289" cy="1619726"/>
          </a:xfrm>
          <a:prstGeom prst="righ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255" name="Google Shape;255;p15"/>
          <p:cNvSpPr/>
          <p:nvPr/>
        </p:nvSpPr>
        <p:spPr>
          <a:xfrm>
            <a:off x="6135940" y="3745807"/>
            <a:ext cx="34289" cy="775742"/>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256" name="Google Shape;256;p15"/>
          <p:cNvSpPr/>
          <p:nvPr/>
        </p:nvSpPr>
        <p:spPr>
          <a:xfrm>
            <a:off x="6367177" y="3745807"/>
            <a:ext cx="34289" cy="775742"/>
          </a:xfrm>
          <a:prstGeom prst="righ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Tree>
    <p:extLst>
      <p:ext uri="{BB962C8B-B14F-4D97-AF65-F5344CB8AC3E}">
        <p14:creationId xmlns:p14="http://schemas.microsoft.com/office/powerpoint/2010/main" val="14115674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6"/>
          <p:cNvSpPr txBox="1">
            <a:spLocks noGrp="1"/>
          </p:cNvSpPr>
          <p:nvPr>
            <p:ph type="sldNum" idx="12"/>
          </p:nvPr>
        </p:nvSpPr>
        <p:spPr>
          <a:xfrm>
            <a:off x="6457950" y="4767263"/>
            <a:ext cx="2057400" cy="273825"/>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17</a:t>
            </a:fld>
            <a:endParaRPr/>
          </a:p>
        </p:txBody>
      </p:sp>
      <p:sp>
        <p:nvSpPr>
          <p:cNvPr id="265" name="Google Shape;265;p16"/>
          <p:cNvSpPr txBox="1"/>
          <p:nvPr/>
        </p:nvSpPr>
        <p:spPr>
          <a:xfrm>
            <a:off x="614059" y="781962"/>
            <a:ext cx="8253636" cy="4839209"/>
          </a:xfrm>
          <a:prstGeom prst="rect">
            <a:avLst/>
          </a:prstGeom>
          <a:noFill/>
          <a:ln>
            <a:noFill/>
          </a:ln>
        </p:spPr>
        <p:txBody>
          <a:bodyPr spcFirstLastPara="1" wrap="square" lIns="68569" tIns="34275" rIns="68569" bIns="34275" anchor="t" anchorCtr="0">
            <a:spAutoFit/>
          </a:bodyPr>
          <a:lstStyle/>
          <a:p>
            <a:r>
              <a:rPr lang="en-US" sz="1800" dirty="0">
                <a:latin typeface="Times New Roman"/>
                <a:ea typeface="Times New Roman"/>
                <a:cs typeface="Times New Roman"/>
                <a:sym typeface="Times New Roman"/>
              </a:rPr>
              <a:t>If r</a:t>
            </a:r>
            <a:r>
              <a:rPr lang="en-US" sz="1800" baseline="-25000" dirty="0">
                <a:latin typeface="Times New Roman"/>
                <a:ea typeface="Times New Roman"/>
                <a:cs typeface="Times New Roman"/>
                <a:sym typeface="Times New Roman"/>
              </a:rPr>
              <a:t>1</a:t>
            </a:r>
            <a:r>
              <a:rPr lang="en-US" sz="1800" dirty="0">
                <a:latin typeface="Times New Roman"/>
                <a:ea typeface="Times New Roman"/>
                <a:cs typeface="Times New Roman"/>
                <a:sym typeface="Times New Roman"/>
              </a:rPr>
              <a:t>r</a:t>
            </a:r>
            <a:r>
              <a:rPr lang="en-US" sz="1800" baseline="-25000" dirty="0">
                <a:latin typeface="Times New Roman"/>
                <a:ea typeface="Times New Roman"/>
                <a:cs typeface="Times New Roman"/>
                <a:sym typeface="Times New Roman"/>
              </a:rPr>
              <a:t>2</a:t>
            </a:r>
            <a:r>
              <a:rPr lang="en-US" sz="1800" dirty="0">
                <a:latin typeface="Times New Roman"/>
                <a:ea typeface="Times New Roman"/>
                <a:cs typeface="Times New Roman"/>
                <a:sym typeface="Times New Roman"/>
              </a:rPr>
              <a:t>r</a:t>
            </a:r>
            <a:r>
              <a:rPr lang="en-US" sz="1800" baseline="-25000" dirty="0">
                <a:latin typeface="Times New Roman"/>
                <a:ea typeface="Times New Roman"/>
                <a:cs typeface="Times New Roman"/>
                <a:sym typeface="Times New Roman"/>
              </a:rPr>
              <a:t>3….. </a:t>
            </a:r>
            <a:r>
              <a:rPr lang="en-US" sz="1800" dirty="0">
                <a:latin typeface="Times New Roman"/>
                <a:ea typeface="Times New Roman"/>
                <a:cs typeface="Times New Roman"/>
                <a:sym typeface="Times New Roman"/>
              </a:rPr>
              <a:t>r</a:t>
            </a:r>
            <a:r>
              <a:rPr lang="en-US" sz="1800" baseline="-25000" dirty="0">
                <a:latin typeface="Times New Roman"/>
                <a:ea typeface="Times New Roman"/>
                <a:cs typeface="Times New Roman"/>
                <a:sym typeface="Times New Roman"/>
              </a:rPr>
              <a:t>6 </a:t>
            </a:r>
            <a:r>
              <a:rPr lang="en-US" sz="1800" dirty="0">
                <a:latin typeface="Times New Roman"/>
                <a:ea typeface="Times New Roman"/>
                <a:cs typeface="Times New Roman"/>
                <a:sym typeface="Times New Roman"/>
              </a:rPr>
              <a:t>∈ 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6</a:t>
            </a:r>
            <a:r>
              <a:rPr lang="en-US" sz="1800" dirty="0">
                <a:latin typeface="Times New Roman"/>
                <a:ea typeface="Times New Roman"/>
                <a:cs typeface="Times New Roman"/>
                <a:sym typeface="Times New Roman"/>
              </a:rPr>
              <a:t> , we can identify r as a code word if  H </a:t>
            </a:r>
            <a:r>
              <a:rPr lang="en-US" sz="1800" dirty="0" err="1">
                <a:latin typeface="Times New Roman"/>
                <a:ea typeface="Times New Roman"/>
                <a:cs typeface="Times New Roman"/>
                <a:sym typeface="Times New Roman"/>
              </a:rPr>
              <a:t>r</a:t>
            </a:r>
            <a:r>
              <a:rPr lang="en-US" sz="1800" baseline="30000" dirty="0" err="1">
                <a:latin typeface="Times New Roman"/>
                <a:ea typeface="Times New Roman"/>
                <a:cs typeface="Times New Roman"/>
                <a:sym typeface="Times New Roman"/>
              </a:rPr>
              <a:t>Tr</a:t>
            </a:r>
            <a:r>
              <a:rPr lang="en-US" sz="1800" baseline="30000"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    0</a:t>
            </a:r>
            <a:endParaRPr dirty="0"/>
          </a:p>
          <a:p>
            <a:r>
              <a:rPr lang="en-US" sz="1800" dirty="0">
                <a:latin typeface="Times New Roman"/>
                <a:ea typeface="Times New Roman"/>
                <a:cs typeface="Times New Roman"/>
                <a:sym typeface="Times New Roman"/>
              </a:rPr>
              <a:t>                                                                                                       0</a:t>
            </a:r>
            <a:endParaRPr dirty="0"/>
          </a:p>
          <a:p>
            <a:r>
              <a:rPr lang="en-US" sz="1800" dirty="0">
                <a:latin typeface="Times New Roman"/>
                <a:ea typeface="Times New Roman"/>
                <a:cs typeface="Times New Roman"/>
                <a:sym typeface="Times New Roman"/>
              </a:rPr>
              <a:t>   Writing H as [B| I3] , we denote B= </a:t>
            </a:r>
            <a:r>
              <a:rPr lang="en-US" sz="1800" dirty="0" err="1">
                <a:latin typeface="Times New Roman"/>
                <a:ea typeface="Times New Roman"/>
                <a:cs typeface="Times New Roman"/>
                <a:sym typeface="Times New Roman"/>
              </a:rPr>
              <a:t>A</a:t>
            </a:r>
            <a:r>
              <a:rPr lang="en-US" sz="1800" baseline="30000" dirty="0" err="1">
                <a:latin typeface="Times New Roman"/>
                <a:ea typeface="Times New Roman"/>
                <a:cs typeface="Times New Roman"/>
                <a:sym typeface="Times New Roman"/>
              </a:rPr>
              <a:t>Tr</a:t>
            </a:r>
            <a:r>
              <a:rPr lang="en-US" sz="1800" dirty="0">
                <a:latin typeface="Times New Roman"/>
                <a:ea typeface="Times New Roman"/>
                <a:cs typeface="Times New Roman"/>
                <a:sym typeface="Times New Roman"/>
              </a:rPr>
              <a:t>                                     0</a:t>
            </a:r>
            <a:endParaRPr dirty="0"/>
          </a:p>
          <a:p>
            <a:pPr algn="just"/>
            <a:r>
              <a:rPr lang="en-US" sz="1800" dirty="0">
                <a:latin typeface="Times New Roman"/>
                <a:ea typeface="Times New Roman"/>
                <a:cs typeface="Times New Roman"/>
                <a:sym typeface="Times New Roman"/>
              </a:rPr>
              <a:t>Suppose we receive r= [ 110 110 ]. We want to find the code word c that is nearest neighbor of r. If there is a long list of code words against which to check r, we first examine H </a:t>
            </a:r>
            <a:r>
              <a:rPr lang="en-US" sz="1800" dirty="0" err="1">
                <a:latin typeface="Times New Roman"/>
                <a:ea typeface="Times New Roman"/>
                <a:cs typeface="Times New Roman"/>
                <a:sym typeface="Times New Roman"/>
              </a:rPr>
              <a:t>r</a:t>
            </a:r>
            <a:r>
              <a:rPr lang="en-US" sz="1800" baseline="30000" dirty="0" err="1">
                <a:latin typeface="Times New Roman"/>
                <a:ea typeface="Times New Roman"/>
                <a:cs typeface="Times New Roman"/>
                <a:sym typeface="Times New Roman"/>
              </a:rPr>
              <a:t>Tr</a:t>
            </a:r>
            <a:r>
              <a:rPr lang="en-US" sz="1800" baseline="30000"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 which is called as a </a:t>
            </a:r>
            <a:r>
              <a:rPr lang="en-US" sz="1800" b="1" dirty="0">
                <a:solidFill>
                  <a:srgbClr val="7030A0"/>
                </a:solidFill>
                <a:latin typeface="Times New Roman"/>
                <a:ea typeface="Times New Roman"/>
                <a:cs typeface="Times New Roman"/>
                <a:sym typeface="Times New Roman"/>
              </a:rPr>
              <a:t>syndrome of r</a:t>
            </a:r>
            <a:r>
              <a:rPr lang="en-US" sz="1800" dirty="0">
                <a:latin typeface="Times New Roman"/>
                <a:ea typeface="Times New Roman"/>
                <a:cs typeface="Times New Roman"/>
                <a:sym typeface="Times New Roman"/>
              </a:rPr>
              <a:t>. Here,</a:t>
            </a:r>
            <a:endParaRPr dirty="0"/>
          </a:p>
          <a:p>
            <a:pPr algn="just"/>
            <a:endParaRPr sz="1800" dirty="0">
              <a:latin typeface="Times New Roman"/>
              <a:ea typeface="Times New Roman"/>
              <a:cs typeface="Times New Roman"/>
              <a:sym typeface="Times New Roman"/>
            </a:endParaRPr>
          </a:p>
          <a:p>
            <a:pPr algn="just"/>
            <a:r>
              <a:rPr lang="en-US" sz="1800" dirty="0">
                <a:latin typeface="Times New Roman"/>
                <a:ea typeface="Times New Roman"/>
                <a:cs typeface="Times New Roman"/>
                <a:sym typeface="Times New Roman"/>
              </a:rPr>
              <a:t>              1 0 1 1 0 0       1</a:t>
            </a:r>
            <a:endParaRPr dirty="0"/>
          </a:p>
          <a:p>
            <a:pPr algn="just"/>
            <a:r>
              <a:rPr lang="en-US" sz="1800" dirty="0">
                <a:latin typeface="Times New Roman"/>
                <a:ea typeface="Times New Roman"/>
                <a:cs typeface="Times New Roman"/>
                <a:sym typeface="Times New Roman"/>
              </a:rPr>
              <a:t>H </a:t>
            </a:r>
            <a:r>
              <a:rPr lang="en-US" sz="1800" dirty="0" err="1">
                <a:latin typeface="Times New Roman"/>
                <a:ea typeface="Times New Roman"/>
                <a:cs typeface="Times New Roman"/>
                <a:sym typeface="Times New Roman"/>
              </a:rPr>
              <a:t>r</a:t>
            </a:r>
            <a:r>
              <a:rPr lang="en-US" sz="1800" baseline="30000" dirty="0" err="1">
                <a:latin typeface="Times New Roman"/>
                <a:ea typeface="Times New Roman"/>
                <a:cs typeface="Times New Roman"/>
                <a:sym typeface="Times New Roman"/>
              </a:rPr>
              <a:t>Tr</a:t>
            </a:r>
            <a:r>
              <a:rPr lang="en-US" sz="1800" baseline="30000" dirty="0">
                <a:latin typeface="Times New Roman"/>
                <a:ea typeface="Times New Roman"/>
                <a:cs typeface="Times New Roman"/>
                <a:sym typeface="Times New Roman"/>
              </a:rPr>
              <a:t> =      </a:t>
            </a:r>
            <a:r>
              <a:rPr lang="en-US" sz="1800" dirty="0">
                <a:latin typeface="Times New Roman"/>
                <a:ea typeface="Times New Roman"/>
                <a:cs typeface="Times New Roman"/>
                <a:sym typeface="Times New Roman"/>
              </a:rPr>
              <a:t>1 1 0 0 1 0       1           0</a:t>
            </a:r>
            <a:endParaRPr dirty="0"/>
          </a:p>
          <a:p>
            <a:pPr algn="just"/>
            <a:r>
              <a:rPr lang="en-US" sz="1800" dirty="0">
                <a:latin typeface="Times New Roman"/>
                <a:ea typeface="Times New Roman"/>
                <a:cs typeface="Times New Roman"/>
                <a:sym typeface="Times New Roman"/>
              </a:rPr>
              <a:t>              0 1 1 0 0 1       0     =    1</a:t>
            </a:r>
            <a:endParaRPr dirty="0"/>
          </a:p>
          <a:p>
            <a:pPr algn="just"/>
            <a:r>
              <a:rPr lang="en-US" sz="1800" dirty="0">
                <a:latin typeface="Times New Roman"/>
                <a:ea typeface="Times New Roman"/>
                <a:cs typeface="Times New Roman"/>
                <a:sym typeface="Times New Roman"/>
              </a:rPr>
              <a:t>                                      1           1</a:t>
            </a:r>
            <a:endParaRPr dirty="0"/>
          </a:p>
          <a:p>
            <a:pPr algn="just"/>
            <a:r>
              <a:rPr lang="en-US" sz="1800" dirty="0">
                <a:latin typeface="Times New Roman"/>
                <a:ea typeface="Times New Roman"/>
                <a:cs typeface="Times New Roman"/>
                <a:sym typeface="Times New Roman"/>
              </a:rPr>
              <a:t>                                      1</a:t>
            </a:r>
            <a:endParaRPr dirty="0"/>
          </a:p>
          <a:p>
            <a:pPr algn="just"/>
            <a:r>
              <a:rPr lang="en-US" sz="1800" dirty="0">
                <a:latin typeface="Times New Roman"/>
                <a:ea typeface="Times New Roman"/>
                <a:cs typeface="Times New Roman"/>
                <a:sym typeface="Times New Roman"/>
              </a:rPr>
              <a:t>                                      0</a:t>
            </a:r>
            <a:endParaRPr dirty="0"/>
          </a:p>
          <a:p>
            <a:pPr algn="just"/>
            <a:r>
              <a:rPr lang="en-US" sz="1800" dirty="0">
                <a:latin typeface="Times New Roman"/>
                <a:ea typeface="Times New Roman"/>
                <a:cs typeface="Times New Roman"/>
                <a:sym typeface="Times New Roman"/>
              </a:rPr>
              <a:t>So, r is not a code word.  Hence we at least detect an error. Looking at the list of code words, we see that d(110110, r )=1   </a:t>
            </a:r>
            <a:r>
              <a:rPr lang="en-US" sz="1500" dirty="0">
                <a:latin typeface="Calibri"/>
                <a:ea typeface="Calibri"/>
                <a:cs typeface="Calibri"/>
                <a:sym typeface="Calibri"/>
              </a:rPr>
              <a:t>Here syndrome matches with second column. So by flipping second bit of r, we get 100110. By discarding last three bits, decoded word is 100.</a:t>
            </a:r>
            <a:endParaRPr dirty="0"/>
          </a:p>
          <a:p>
            <a:pPr algn="just"/>
            <a:endParaRPr sz="1800" dirty="0">
              <a:latin typeface="Times New Roman"/>
              <a:ea typeface="Times New Roman"/>
              <a:cs typeface="Times New Roman"/>
              <a:sym typeface="Times New Roman"/>
            </a:endParaRPr>
          </a:p>
        </p:txBody>
      </p:sp>
      <p:sp>
        <p:nvSpPr>
          <p:cNvPr id="266" name="Google Shape;266;p16"/>
          <p:cNvSpPr/>
          <p:nvPr/>
        </p:nvSpPr>
        <p:spPr>
          <a:xfrm>
            <a:off x="6479838" y="818030"/>
            <a:ext cx="34289" cy="775742"/>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r>
              <a:rPr lang="en-US" sz="1100" dirty="0">
                <a:solidFill>
                  <a:schemeClr val="dk1"/>
                </a:solidFill>
              </a:rPr>
              <a:t>ś</a:t>
            </a:r>
            <a:endParaRPr dirty="0"/>
          </a:p>
        </p:txBody>
      </p:sp>
      <p:sp>
        <p:nvSpPr>
          <p:cNvPr id="267" name="Google Shape;267;p16"/>
          <p:cNvSpPr/>
          <p:nvPr/>
        </p:nvSpPr>
        <p:spPr>
          <a:xfrm>
            <a:off x="6800196" y="818030"/>
            <a:ext cx="34289" cy="775742"/>
          </a:xfrm>
          <a:prstGeom prst="righ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268" name="Google Shape;268;p16"/>
          <p:cNvSpPr/>
          <p:nvPr/>
        </p:nvSpPr>
        <p:spPr>
          <a:xfrm>
            <a:off x="2484548" y="2813695"/>
            <a:ext cx="34289" cy="775742"/>
          </a:xfrm>
          <a:prstGeom prst="righ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269" name="Google Shape;269;p16"/>
          <p:cNvSpPr/>
          <p:nvPr/>
        </p:nvSpPr>
        <p:spPr>
          <a:xfrm>
            <a:off x="1431062" y="2718550"/>
            <a:ext cx="34289" cy="775742"/>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270" name="Google Shape;270;p16"/>
          <p:cNvSpPr/>
          <p:nvPr/>
        </p:nvSpPr>
        <p:spPr>
          <a:xfrm>
            <a:off x="2729057" y="2779574"/>
            <a:ext cx="34289" cy="1619726"/>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271" name="Google Shape;271;p16"/>
          <p:cNvSpPr/>
          <p:nvPr/>
        </p:nvSpPr>
        <p:spPr>
          <a:xfrm>
            <a:off x="3058520" y="2718550"/>
            <a:ext cx="34289" cy="1619726"/>
          </a:xfrm>
          <a:prstGeom prst="righ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272" name="Google Shape;272;p16"/>
          <p:cNvSpPr/>
          <p:nvPr/>
        </p:nvSpPr>
        <p:spPr>
          <a:xfrm>
            <a:off x="3497152" y="3106421"/>
            <a:ext cx="34289" cy="775742"/>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273" name="Google Shape;273;p16"/>
          <p:cNvSpPr/>
          <p:nvPr/>
        </p:nvSpPr>
        <p:spPr>
          <a:xfrm>
            <a:off x="3766594" y="3092982"/>
            <a:ext cx="34289" cy="775742"/>
          </a:xfrm>
          <a:prstGeom prst="righ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Tree>
    <p:extLst>
      <p:ext uri="{BB962C8B-B14F-4D97-AF65-F5344CB8AC3E}">
        <p14:creationId xmlns:p14="http://schemas.microsoft.com/office/powerpoint/2010/main" val="2750814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7"/>
          <p:cNvSpPr txBox="1">
            <a:spLocks noGrp="1"/>
          </p:cNvSpPr>
          <p:nvPr>
            <p:ph type="sldNum" idx="12"/>
          </p:nvPr>
        </p:nvSpPr>
        <p:spPr>
          <a:xfrm>
            <a:off x="6457950" y="4767263"/>
            <a:ext cx="2057400" cy="273825"/>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18</a:t>
            </a:fld>
            <a:endParaRPr/>
          </a:p>
        </p:txBody>
      </p:sp>
      <p:sp>
        <p:nvSpPr>
          <p:cNvPr id="282" name="Google Shape;282;p17"/>
          <p:cNvSpPr txBox="1"/>
          <p:nvPr/>
        </p:nvSpPr>
        <p:spPr>
          <a:xfrm>
            <a:off x="628272" y="798143"/>
            <a:ext cx="8253636" cy="4570482"/>
          </a:xfrm>
          <a:prstGeom prst="rect">
            <a:avLst/>
          </a:prstGeom>
          <a:noFill/>
          <a:ln>
            <a:noFill/>
          </a:ln>
        </p:spPr>
        <p:txBody>
          <a:bodyPr spcFirstLastPara="1" wrap="square" lIns="68569" tIns="34275" rIns="68569" bIns="34275" anchor="t" anchorCtr="0">
            <a:spAutoFit/>
          </a:bodyPr>
          <a:lstStyle/>
          <a:p>
            <a:r>
              <a:rPr lang="en-US" sz="1800" dirty="0">
                <a:latin typeface="Times New Roman"/>
                <a:ea typeface="Times New Roman"/>
                <a:cs typeface="Times New Roman"/>
                <a:sym typeface="Times New Roman"/>
              </a:rPr>
              <a:t>For all other c ∈ C, d(</a:t>
            </a:r>
            <a:r>
              <a:rPr lang="en-US" sz="1800" dirty="0" err="1">
                <a:latin typeface="Times New Roman"/>
                <a:ea typeface="Times New Roman"/>
                <a:cs typeface="Times New Roman"/>
                <a:sym typeface="Times New Roman"/>
              </a:rPr>
              <a:t>r,c</a:t>
            </a:r>
            <a:r>
              <a:rPr lang="en-US" sz="1800" dirty="0">
                <a:latin typeface="Times New Roman"/>
                <a:ea typeface="Times New Roman"/>
                <a:cs typeface="Times New Roman"/>
                <a:sym typeface="Times New Roman"/>
              </a:rPr>
              <a:t>)≥2. Writing r=</a:t>
            </a:r>
            <a:r>
              <a:rPr lang="en-US" sz="1800" dirty="0" err="1">
                <a:latin typeface="Times New Roman"/>
                <a:ea typeface="Times New Roman"/>
                <a:cs typeface="Times New Roman"/>
                <a:sym typeface="Times New Roman"/>
              </a:rPr>
              <a:t>c+e</a:t>
            </a:r>
            <a:r>
              <a:rPr lang="en-US" sz="1800" dirty="0">
                <a:latin typeface="Times New Roman"/>
                <a:ea typeface="Times New Roman"/>
                <a:cs typeface="Times New Roman"/>
                <a:sym typeface="Times New Roman"/>
              </a:rPr>
              <a:t>, 100 110 + 010000, we find that transmission error (of </a:t>
            </a:r>
            <a:r>
              <a:rPr lang="en-US" sz="1800" dirty="0" err="1">
                <a:latin typeface="Times New Roman"/>
                <a:ea typeface="Times New Roman"/>
                <a:cs typeface="Times New Roman"/>
                <a:sym typeface="Times New Roman"/>
              </a:rPr>
              <a:t>wt</a:t>
            </a:r>
            <a:r>
              <a:rPr lang="en-US" sz="1800" dirty="0">
                <a:latin typeface="Times New Roman"/>
                <a:ea typeface="Times New Roman"/>
                <a:cs typeface="Times New Roman"/>
                <a:sym typeface="Times New Roman"/>
              </a:rPr>
              <a:t> 1) occurs in second component of r.</a:t>
            </a:r>
            <a:endParaRPr dirty="0"/>
          </a:p>
          <a:p>
            <a:pPr algn="just"/>
            <a:r>
              <a:rPr lang="en-US" sz="1800" dirty="0">
                <a:latin typeface="Times New Roman"/>
                <a:ea typeface="Times New Roman"/>
                <a:cs typeface="Times New Roman"/>
                <a:sym typeface="Times New Roman"/>
              </a:rPr>
              <a:t>Suppose 1 is in </a:t>
            </a:r>
            <a:r>
              <a:rPr lang="en-US" sz="1800" dirty="0" err="1">
                <a:latin typeface="Times New Roman"/>
                <a:ea typeface="Times New Roman"/>
                <a:cs typeface="Times New Roman"/>
                <a:sym typeface="Times New Roman"/>
              </a:rPr>
              <a:t>i</a:t>
            </a:r>
            <a:r>
              <a:rPr lang="en-US" sz="1800" baseline="30000" dirty="0" err="1">
                <a:latin typeface="Times New Roman"/>
                <a:ea typeface="Times New Roman"/>
                <a:cs typeface="Times New Roman"/>
                <a:sym typeface="Times New Roman"/>
              </a:rPr>
              <a:t>th</a:t>
            </a:r>
            <a:r>
              <a:rPr lang="en-US" sz="1800" dirty="0">
                <a:latin typeface="Times New Roman"/>
                <a:ea typeface="Times New Roman"/>
                <a:cs typeface="Times New Roman"/>
                <a:sym typeface="Times New Roman"/>
              </a:rPr>
              <a:t> component of e, 1 ≤ i ≤6, then H </a:t>
            </a:r>
            <a:r>
              <a:rPr lang="en-US" sz="1800" dirty="0" err="1">
                <a:latin typeface="Times New Roman"/>
                <a:ea typeface="Times New Roman"/>
                <a:cs typeface="Times New Roman"/>
                <a:sym typeface="Times New Roman"/>
              </a:rPr>
              <a:t>r</a:t>
            </a:r>
            <a:r>
              <a:rPr lang="en-US" sz="1800" baseline="30000" dirty="0" err="1">
                <a:latin typeface="Times New Roman"/>
                <a:ea typeface="Times New Roman"/>
                <a:cs typeface="Times New Roman"/>
                <a:sym typeface="Times New Roman"/>
              </a:rPr>
              <a:t>Tr</a:t>
            </a:r>
            <a:r>
              <a:rPr lang="en-US" sz="1800" dirty="0">
                <a:latin typeface="Times New Roman"/>
                <a:ea typeface="Times New Roman"/>
                <a:cs typeface="Times New Roman"/>
                <a:sym typeface="Times New Roman"/>
              </a:rPr>
              <a:t>= H(</a:t>
            </a:r>
            <a:r>
              <a:rPr lang="en-US" sz="1800" dirty="0" err="1">
                <a:latin typeface="Times New Roman"/>
                <a:ea typeface="Times New Roman"/>
                <a:cs typeface="Times New Roman"/>
                <a:sym typeface="Times New Roman"/>
              </a:rPr>
              <a:t>c+e</a:t>
            </a:r>
            <a:r>
              <a:rPr lang="en-US" sz="1800" dirty="0">
                <a:latin typeface="Times New Roman"/>
                <a:ea typeface="Times New Roman"/>
                <a:cs typeface="Times New Roman"/>
                <a:sym typeface="Times New Roman"/>
              </a:rPr>
              <a:t>)</a:t>
            </a:r>
            <a:r>
              <a:rPr lang="en-US" sz="1800" baseline="30000" dirty="0" err="1">
                <a:latin typeface="Times New Roman"/>
                <a:ea typeface="Times New Roman"/>
                <a:cs typeface="Times New Roman"/>
                <a:sym typeface="Times New Roman"/>
              </a:rPr>
              <a:t>Tr</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Hc</a:t>
            </a:r>
            <a:r>
              <a:rPr lang="en-US" sz="1800" baseline="30000" dirty="0" err="1">
                <a:latin typeface="Times New Roman"/>
                <a:ea typeface="Times New Roman"/>
                <a:cs typeface="Times New Roman"/>
                <a:sym typeface="Times New Roman"/>
              </a:rPr>
              <a:t>Tr</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He</a:t>
            </a:r>
            <a:r>
              <a:rPr lang="en-US" sz="1800" baseline="30000" dirty="0" err="1">
                <a:latin typeface="Times New Roman"/>
                <a:ea typeface="Times New Roman"/>
                <a:cs typeface="Times New Roman"/>
                <a:sym typeface="Times New Roman"/>
              </a:rPr>
              <a:t>Tr</a:t>
            </a:r>
            <a:endParaRPr sz="1800" dirty="0">
              <a:latin typeface="Times New Roman"/>
              <a:ea typeface="Times New Roman"/>
              <a:cs typeface="Times New Roman"/>
              <a:sym typeface="Times New Roman"/>
            </a:endParaRPr>
          </a:p>
          <a:p>
            <a:pPr algn="just"/>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He</a:t>
            </a:r>
            <a:r>
              <a:rPr lang="en-US" sz="1800" baseline="30000" dirty="0" err="1">
                <a:latin typeface="Times New Roman"/>
                <a:ea typeface="Times New Roman"/>
                <a:cs typeface="Times New Roman"/>
                <a:sym typeface="Times New Roman"/>
              </a:rPr>
              <a:t>Tr</a:t>
            </a:r>
            <a:r>
              <a:rPr lang="en-US" sz="1800" baseline="30000"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Since </a:t>
            </a:r>
            <a:r>
              <a:rPr lang="en-US" sz="1800" dirty="0" err="1">
                <a:latin typeface="Times New Roman"/>
                <a:ea typeface="Times New Roman"/>
                <a:cs typeface="Times New Roman"/>
                <a:sym typeface="Times New Roman"/>
              </a:rPr>
              <a:t>Hc</a:t>
            </a:r>
            <a:r>
              <a:rPr lang="en-US" sz="1800" baseline="30000" dirty="0" err="1">
                <a:latin typeface="Times New Roman"/>
                <a:ea typeface="Times New Roman"/>
                <a:cs typeface="Times New Roman"/>
                <a:sym typeface="Times New Roman"/>
              </a:rPr>
              <a:t>Tr</a:t>
            </a:r>
            <a:r>
              <a:rPr lang="en-US" sz="1800" dirty="0">
                <a:latin typeface="Times New Roman"/>
                <a:ea typeface="Times New Roman"/>
                <a:cs typeface="Times New Roman"/>
                <a:sym typeface="Times New Roman"/>
              </a:rPr>
              <a:t>=0</a:t>
            </a:r>
            <a:endParaRPr dirty="0"/>
          </a:p>
          <a:p>
            <a:pPr algn="just"/>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i</a:t>
            </a:r>
            <a:r>
              <a:rPr lang="en-US" sz="1800" baseline="30000" dirty="0" err="1">
                <a:latin typeface="Times New Roman"/>
                <a:ea typeface="Times New Roman"/>
                <a:cs typeface="Times New Roman"/>
                <a:sym typeface="Times New Roman"/>
              </a:rPr>
              <a:t>th</a:t>
            </a:r>
            <a:r>
              <a:rPr lang="en-US" sz="1800" dirty="0">
                <a:latin typeface="Times New Roman"/>
                <a:ea typeface="Times New Roman"/>
                <a:cs typeface="Times New Roman"/>
                <a:sym typeface="Times New Roman"/>
              </a:rPr>
              <a:t> column of H</a:t>
            </a:r>
            <a:endParaRPr dirty="0"/>
          </a:p>
          <a:p>
            <a:pPr algn="just"/>
            <a:r>
              <a:rPr lang="en-US" sz="1800" dirty="0">
                <a:latin typeface="Times New Roman"/>
                <a:ea typeface="Times New Roman"/>
                <a:cs typeface="Times New Roman"/>
                <a:sym typeface="Times New Roman"/>
              </a:rPr>
              <a:t>Ex: Suppose we receive r=000 111, find syndrome.</a:t>
            </a:r>
            <a:endParaRPr dirty="0"/>
          </a:p>
          <a:p>
            <a:pPr algn="just"/>
            <a:r>
              <a:rPr lang="en-US" sz="1800" dirty="0">
                <a:latin typeface="Times New Roman"/>
                <a:ea typeface="Times New Roman"/>
                <a:cs typeface="Times New Roman"/>
                <a:sym typeface="Times New Roman"/>
              </a:rPr>
              <a:t>              1 0 1 1 0 0       0</a:t>
            </a:r>
            <a:endParaRPr dirty="0"/>
          </a:p>
          <a:p>
            <a:pPr algn="just"/>
            <a:r>
              <a:rPr lang="en-US" sz="1800" dirty="0">
                <a:latin typeface="Times New Roman"/>
                <a:ea typeface="Times New Roman"/>
                <a:cs typeface="Times New Roman"/>
                <a:sym typeface="Times New Roman"/>
              </a:rPr>
              <a:t>H </a:t>
            </a:r>
            <a:r>
              <a:rPr lang="en-US" sz="1800" dirty="0" err="1">
                <a:latin typeface="Times New Roman"/>
                <a:ea typeface="Times New Roman"/>
                <a:cs typeface="Times New Roman"/>
                <a:sym typeface="Times New Roman"/>
              </a:rPr>
              <a:t>r</a:t>
            </a:r>
            <a:r>
              <a:rPr lang="en-US" sz="1800" baseline="30000" dirty="0" err="1">
                <a:latin typeface="Times New Roman"/>
                <a:ea typeface="Times New Roman"/>
                <a:cs typeface="Times New Roman"/>
                <a:sym typeface="Times New Roman"/>
              </a:rPr>
              <a:t>Tr</a:t>
            </a:r>
            <a:r>
              <a:rPr lang="en-US" sz="1800" baseline="30000" dirty="0">
                <a:latin typeface="Times New Roman"/>
                <a:ea typeface="Times New Roman"/>
                <a:cs typeface="Times New Roman"/>
                <a:sym typeface="Times New Roman"/>
              </a:rPr>
              <a:t> =      </a:t>
            </a:r>
            <a:r>
              <a:rPr lang="en-US" sz="1800" dirty="0">
                <a:latin typeface="Times New Roman"/>
                <a:ea typeface="Times New Roman"/>
                <a:cs typeface="Times New Roman"/>
                <a:sym typeface="Times New Roman"/>
              </a:rPr>
              <a:t>1 1 0 0 1 0       0           1</a:t>
            </a:r>
            <a:endParaRPr dirty="0"/>
          </a:p>
          <a:p>
            <a:pPr algn="just"/>
            <a:r>
              <a:rPr lang="en-US" sz="1800" dirty="0">
                <a:latin typeface="Times New Roman"/>
                <a:ea typeface="Times New Roman"/>
                <a:cs typeface="Times New Roman"/>
                <a:sym typeface="Times New Roman"/>
              </a:rPr>
              <a:t>              0 1 1 0 0 1       0     =    1</a:t>
            </a:r>
            <a:endParaRPr dirty="0"/>
          </a:p>
          <a:p>
            <a:pPr algn="just"/>
            <a:r>
              <a:rPr lang="en-US" sz="1800" dirty="0">
                <a:latin typeface="Times New Roman"/>
                <a:ea typeface="Times New Roman"/>
                <a:cs typeface="Times New Roman"/>
                <a:sym typeface="Times New Roman"/>
              </a:rPr>
              <a:t>                                      1           1</a:t>
            </a:r>
            <a:endParaRPr dirty="0"/>
          </a:p>
          <a:p>
            <a:pPr algn="just"/>
            <a:r>
              <a:rPr lang="en-US" sz="1800" dirty="0">
                <a:latin typeface="Times New Roman"/>
                <a:ea typeface="Times New Roman"/>
                <a:cs typeface="Times New Roman"/>
                <a:sym typeface="Times New Roman"/>
              </a:rPr>
              <a:t>                                      1</a:t>
            </a:r>
            <a:endParaRPr dirty="0"/>
          </a:p>
          <a:p>
            <a:pPr algn="just"/>
            <a:r>
              <a:rPr lang="en-US" sz="1800" dirty="0">
                <a:latin typeface="Times New Roman"/>
                <a:ea typeface="Times New Roman"/>
                <a:cs typeface="Times New Roman"/>
                <a:sym typeface="Times New Roman"/>
              </a:rPr>
              <a:t>                                      1</a:t>
            </a:r>
            <a:endParaRPr dirty="0"/>
          </a:p>
          <a:p>
            <a:pPr algn="just"/>
            <a:r>
              <a:rPr lang="en-US" sz="1800" dirty="0">
                <a:latin typeface="Times New Roman"/>
                <a:ea typeface="Times New Roman"/>
                <a:cs typeface="Times New Roman"/>
                <a:sym typeface="Times New Roman"/>
              </a:rPr>
              <a:t>So, r is not a code word. </a:t>
            </a:r>
            <a:r>
              <a:rPr lang="en-US" dirty="0">
                <a:latin typeface="Calibri"/>
                <a:ea typeface="Calibri"/>
                <a:cs typeface="Calibri"/>
                <a:sym typeface="Calibri"/>
              </a:rPr>
              <a:t>Here syndrome does not match with any column. But this syndrome can be obtained by sum of 2 columns – 1</a:t>
            </a:r>
            <a:r>
              <a:rPr lang="en-US" baseline="30000" dirty="0">
                <a:latin typeface="Calibri"/>
                <a:ea typeface="Calibri"/>
                <a:cs typeface="Calibri"/>
                <a:sym typeface="Calibri"/>
              </a:rPr>
              <a:t>st</a:t>
            </a:r>
            <a:r>
              <a:rPr lang="en-US" dirty="0">
                <a:latin typeface="Calibri"/>
                <a:ea typeface="Calibri"/>
                <a:cs typeface="Calibri"/>
                <a:sym typeface="Calibri"/>
              </a:rPr>
              <a:t> and 6</a:t>
            </a:r>
            <a:r>
              <a:rPr lang="en-US" baseline="30000" dirty="0">
                <a:latin typeface="Calibri"/>
                <a:ea typeface="Calibri"/>
                <a:cs typeface="Calibri"/>
                <a:sym typeface="Calibri"/>
              </a:rPr>
              <a:t>th</a:t>
            </a:r>
            <a:r>
              <a:rPr lang="en-US" dirty="0">
                <a:latin typeface="Calibri"/>
                <a:ea typeface="Calibri"/>
                <a:cs typeface="Calibri"/>
                <a:sym typeface="Calibri"/>
              </a:rPr>
              <a:t> or 2</a:t>
            </a:r>
            <a:r>
              <a:rPr lang="en-US" baseline="30000" dirty="0">
                <a:latin typeface="Calibri"/>
                <a:ea typeface="Calibri"/>
                <a:cs typeface="Calibri"/>
                <a:sym typeface="Calibri"/>
              </a:rPr>
              <a:t>nd</a:t>
            </a:r>
            <a:r>
              <a:rPr lang="en-US" dirty="0">
                <a:latin typeface="Calibri"/>
                <a:ea typeface="Calibri"/>
                <a:cs typeface="Calibri"/>
                <a:sym typeface="Calibri"/>
              </a:rPr>
              <a:t> and 4</a:t>
            </a:r>
            <a:r>
              <a:rPr lang="en-US" baseline="30000" dirty="0">
                <a:latin typeface="Calibri"/>
                <a:ea typeface="Calibri"/>
                <a:cs typeface="Calibri"/>
                <a:sym typeface="Calibri"/>
              </a:rPr>
              <a:t>th</a:t>
            </a:r>
            <a:r>
              <a:rPr lang="en-US" dirty="0">
                <a:latin typeface="Calibri"/>
                <a:ea typeface="Calibri"/>
                <a:cs typeface="Calibri"/>
                <a:sym typeface="Calibri"/>
              </a:rPr>
              <a:t> or 3</a:t>
            </a:r>
            <a:r>
              <a:rPr lang="en-US" baseline="30000" dirty="0">
                <a:latin typeface="Calibri"/>
                <a:ea typeface="Calibri"/>
                <a:cs typeface="Calibri"/>
                <a:sym typeface="Calibri"/>
              </a:rPr>
              <a:t>rd</a:t>
            </a:r>
            <a:r>
              <a:rPr lang="en-US" dirty="0">
                <a:latin typeface="Calibri"/>
                <a:ea typeface="Calibri"/>
                <a:cs typeface="Calibri"/>
                <a:sym typeface="Calibri"/>
              </a:rPr>
              <a:t> and 5</a:t>
            </a:r>
            <a:r>
              <a:rPr lang="en-US" baseline="30000" dirty="0">
                <a:latin typeface="Calibri"/>
                <a:ea typeface="Calibri"/>
                <a:cs typeface="Calibri"/>
                <a:sym typeface="Calibri"/>
              </a:rPr>
              <a:t>th</a:t>
            </a:r>
            <a:r>
              <a:rPr lang="en-US" dirty="0">
                <a:latin typeface="Calibri"/>
                <a:ea typeface="Calibri"/>
                <a:cs typeface="Calibri"/>
                <a:sym typeface="Calibri"/>
              </a:rPr>
              <a:t> . So  we get 3 code words, 100110, 010011 and 001101 respectively by flipping 1</a:t>
            </a:r>
            <a:r>
              <a:rPr lang="en-US" baseline="30000" dirty="0">
                <a:latin typeface="Calibri"/>
                <a:ea typeface="Calibri"/>
                <a:cs typeface="Calibri"/>
                <a:sym typeface="Calibri"/>
              </a:rPr>
              <a:t>st</a:t>
            </a:r>
            <a:r>
              <a:rPr lang="en-US" dirty="0">
                <a:latin typeface="Calibri"/>
                <a:ea typeface="Calibri"/>
                <a:cs typeface="Calibri"/>
                <a:sym typeface="Calibri"/>
              </a:rPr>
              <a:t> and 6</a:t>
            </a:r>
            <a:r>
              <a:rPr lang="en-US" baseline="30000" dirty="0">
                <a:latin typeface="Calibri"/>
                <a:ea typeface="Calibri"/>
                <a:cs typeface="Calibri"/>
                <a:sym typeface="Calibri"/>
              </a:rPr>
              <a:t>th</a:t>
            </a:r>
            <a:r>
              <a:rPr lang="en-US" dirty="0">
                <a:latin typeface="Calibri"/>
                <a:ea typeface="Calibri"/>
                <a:cs typeface="Calibri"/>
                <a:sym typeface="Calibri"/>
              </a:rPr>
              <a:t> or 2</a:t>
            </a:r>
            <a:r>
              <a:rPr lang="en-US" baseline="30000" dirty="0">
                <a:latin typeface="Calibri"/>
                <a:ea typeface="Calibri"/>
                <a:cs typeface="Calibri"/>
                <a:sym typeface="Calibri"/>
              </a:rPr>
              <a:t>nd</a:t>
            </a:r>
            <a:r>
              <a:rPr lang="en-US" dirty="0">
                <a:latin typeface="Calibri"/>
                <a:ea typeface="Calibri"/>
                <a:cs typeface="Calibri"/>
                <a:sym typeface="Calibri"/>
              </a:rPr>
              <a:t> and 4</a:t>
            </a:r>
            <a:r>
              <a:rPr lang="en-US" baseline="30000" dirty="0">
                <a:latin typeface="Calibri"/>
                <a:ea typeface="Calibri"/>
                <a:cs typeface="Calibri"/>
                <a:sym typeface="Calibri"/>
              </a:rPr>
              <a:t>th</a:t>
            </a:r>
            <a:r>
              <a:rPr lang="en-US" dirty="0">
                <a:latin typeface="Calibri"/>
                <a:ea typeface="Calibri"/>
                <a:cs typeface="Calibri"/>
                <a:sym typeface="Calibri"/>
              </a:rPr>
              <a:t> or 3</a:t>
            </a:r>
            <a:r>
              <a:rPr lang="en-US" baseline="30000" dirty="0">
                <a:latin typeface="Calibri"/>
                <a:ea typeface="Calibri"/>
                <a:cs typeface="Calibri"/>
                <a:sym typeface="Calibri"/>
              </a:rPr>
              <a:t>rd</a:t>
            </a:r>
            <a:r>
              <a:rPr lang="en-US" dirty="0">
                <a:latin typeface="Calibri"/>
                <a:ea typeface="Calibri"/>
                <a:cs typeface="Calibri"/>
                <a:sym typeface="Calibri"/>
              </a:rPr>
              <a:t> and 5</a:t>
            </a:r>
            <a:r>
              <a:rPr lang="en-US" baseline="30000" dirty="0">
                <a:latin typeface="Calibri"/>
                <a:ea typeface="Calibri"/>
                <a:cs typeface="Calibri"/>
                <a:sym typeface="Calibri"/>
              </a:rPr>
              <a:t>th</a:t>
            </a:r>
            <a:r>
              <a:rPr lang="en-US" dirty="0">
                <a:latin typeface="Calibri"/>
                <a:ea typeface="Calibri"/>
                <a:cs typeface="Calibri"/>
                <a:sym typeface="Calibri"/>
              </a:rPr>
              <a:t> bits of received word. So, we cannot expect H to correct multiple bit errors. This is because minimum distance between code words is 3. </a:t>
            </a:r>
            <a:endParaRPr dirty="0"/>
          </a:p>
          <a:p>
            <a:pPr algn="just"/>
            <a:endParaRPr sz="1800" dirty="0">
              <a:latin typeface="Times New Roman"/>
              <a:ea typeface="Times New Roman"/>
              <a:cs typeface="Times New Roman"/>
              <a:sym typeface="Times New Roman"/>
            </a:endParaRPr>
          </a:p>
        </p:txBody>
      </p:sp>
      <p:sp>
        <p:nvSpPr>
          <p:cNvPr id="283" name="Google Shape;283;p17"/>
          <p:cNvSpPr/>
          <p:nvPr/>
        </p:nvSpPr>
        <p:spPr>
          <a:xfrm>
            <a:off x="2486893" y="2495636"/>
            <a:ext cx="34289" cy="775742"/>
          </a:xfrm>
          <a:prstGeom prst="righ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284" name="Google Shape;284;p17"/>
          <p:cNvSpPr/>
          <p:nvPr/>
        </p:nvSpPr>
        <p:spPr>
          <a:xfrm>
            <a:off x="1396772" y="2557193"/>
            <a:ext cx="34289" cy="775742"/>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285" name="Google Shape;285;p17"/>
          <p:cNvSpPr/>
          <p:nvPr/>
        </p:nvSpPr>
        <p:spPr>
          <a:xfrm>
            <a:off x="2734345" y="2495636"/>
            <a:ext cx="34289" cy="1619726"/>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286" name="Google Shape;286;p17"/>
          <p:cNvSpPr/>
          <p:nvPr/>
        </p:nvSpPr>
        <p:spPr>
          <a:xfrm>
            <a:off x="3058520" y="2461515"/>
            <a:ext cx="34289" cy="1619726"/>
          </a:xfrm>
          <a:prstGeom prst="righ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287" name="Google Shape;287;p17"/>
          <p:cNvSpPr/>
          <p:nvPr/>
        </p:nvSpPr>
        <p:spPr>
          <a:xfrm>
            <a:off x="3480007" y="2843135"/>
            <a:ext cx="34289" cy="775742"/>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288" name="Google Shape;288;p17"/>
          <p:cNvSpPr/>
          <p:nvPr/>
        </p:nvSpPr>
        <p:spPr>
          <a:xfrm>
            <a:off x="3766594" y="2817394"/>
            <a:ext cx="34289" cy="775742"/>
          </a:xfrm>
          <a:prstGeom prst="righ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Tree>
    <p:extLst>
      <p:ext uri="{BB962C8B-B14F-4D97-AF65-F5344CB8AC3E}">
        <p14:creationId xmlns:p14="http://schemas.microsoft.com/office/powerpoint/2010/main" val="4034148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8"/>
          <p:cNvSpPr txBox="1">
            <a:spLocks noGrp="1"/>
          </p:cNvSpPr>
          <p:nvPr>
            <p:ph type="sldNum" idx="12"/>
          </p:nvPr>
        </p:nvSpPr>
        <p:spPr>
          <a:xfrm>
            <a:off x="6457950" y="4767263"/>
            <a:ext cx="2057400" cy="273825"/>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19</a:t>
            </a:fld>
            <a:endParaRPr/>
          </a:p>
        </p:txBody>
      </p:sp>
      <p:sp>
        <p:nvSpPr>
          <p:cNvPr id="297" name="Google Shape;297;p18"/>
          <p:cNvSpPr txBox="1"/>
          <p:nvPr/>
        </p:nvSpPr>
        <p:spPr>
          <a:xfrm>
            <a:off x="614059" y="329692"/>
            <a:ext cx="8253636" cy="3670235"/>
          </a:xfrm>
          <a:prstGeom prst="rect">
            <a:avLst/>
          </a:prstGeom>
          <a:noFill/>
          <a:ln>
            <a:noFill/>
          </a:ln>
        </p:spPr>
        <p:txBody>
          <a:bodyPr spcFirstLastPara="1" wrap="square" lIns="68569" tIns="34275" rIns="68569" bIns="34275" anchor="t" anchorCtr="0">
            <a:spAutoFit/>
          </a:bodyPr>
          <a:lstStyle/>
          <a:p>
            <a:r>
              <a:rPr lang="en-US" sz="1800">
                <a:latin typeface="Times New Roman"/>
                <a:ea typeface="Times New Roman"/>
                <a:cs typeface="Times New Roman"/>
                <a:sym typeface="Times New Roman"/>
              </a:rPr>
              <a:t>Ex: </a:t>
            </a:r>
            <a:endParaRPr/>
          </a:p>
          <a:p>
            <a:r>
              <a:rPr lang="en-US" sz="1800">
                <a:latin typeface="Times New Roman"/>
                <a:ea typeface="Times New Roman"/>
                <a:cs typeface="Times New Roman"/>
                <a:sym typeface="Times New Roman"/>
              </a:rPr>
              <a:t>With G= 1 0 0 1 1 0</a:t>
            </a:r>
            <a:endParaRPr/>
          </a:p>
          <a:p>
            <a:r>
              <a:rPr lang="en-US" sz="1800">
                <a:latin typeface="Times New Roman"/>
                <a:ea typeface="Times New Roman"/>
                <a:cs typeface="Times New Roman"/>
                <a:sym typeface="Times New Roman"/>
              </a:rPr>
              <a:t>               0 1 0 0 1 1</a:t>
            </a:r>
            <a:endParaRPr/>
          </a:p>
          <a:p>
            <a:r>
              <a:rPr lang="en-US" sz="1800">
                <a:latin typeface="Times New Roman"/>
                <a:ea typeface="Times New Roman"/>
                <a:cs typeface="Times New Roman"/>
                <a:sym typeface="Times New Roman"/>
              </a:rPr>
              <a:t>               0 0 1 1 0 1 , </a:t>
            </a:r>
            <a:endParaRPr/>
          </a:p>
          <a:p>
            <a:pPr marL="385763" indent="-385763">
              <a:buSzPts val="2400"/>
              <a:buFont typeface="Arial"/>
              <a:buAutoNum type="romanLcParenR"/>
            </a:pPr>
            <a:r>
              <a:rPr lang="en-US" sz="1800">
                <a:latin typeface="Times New Roman"/>
                <a:ea typeface="Times New Roman"/>
                <a:cs typeface="Times New Roman"/>
                <a:sym typeface="Times New Roman"/>
              </a:rPr>
              <a:t>Find code word for 011 and 100 </a:t>
            </a:r>
            <a:endParaRPr/>
          </a:p>
          <a:p>
            <a:pPr marL="385763" indent="-385763">
              <a:buSzPts val="2400"/>
              <a:buFont typeface="Arial"/>
              <a:buAutoNum type="romanLcParenR"/>
            </a:pPr>
            <a:r>
              <a:rPr lang="en-US" sz="1800">
                <a:latin typeface="Times New Roman"/>
                <a:ea typeface="Times New Roman"/>
                <a:cs typeface="Times New Roman"/>
                <a:sym typeface="Times New Roman"/>
              </a:rPr>
              <a:t>Find the decoded message for 100110 and 111101</a:t>
            </a:r>
            <a:endParaRPr/>
          </a:p>
          <a:p>
            <a:r>
              <a:rPr lang="en-US" sz="1800">
                <a:latin typeface="Times New Roman"/>
                <a:ea typeface="Times New Roman"/>
                <a:cs typeface="Times New Roman"/>
                <a:sym typeface="Times New Roman"/>
              </a:rPr>
              <a:t>Soln:                                   1 0 0 1 1 0</a:t>
            </a:r>
            <a:endParaRPr/>
          </a:p>
          <a:p>
            <a:r>
              <a:rPr lang="en-US" sz="1800">
                <a:latin typeface="Times New Roman"/>
                <a:ea typeface="Times New Roman"/>
                <a:cs typeface="Times New Roman"/>
                <a:sym typeface="Times New Roman"/>
              </a:rPr>
              <a:t>    i) c = [ 011 ]G = [0 1 1]  0 1 0 0 1 1   =[ 0 1 1 1 1 0]</a:t>
            </a:r>
            <a:endParaRPr/>
          </a:p>
          <a:p>
            <a:r>
              <a:rPr lang="en-US" sz="1800">
                <a:latin typeface="Times New Roman"/>
                <a:ea typeface="Times New Roman"/>
                <a:cs typeface="Times New Roman"/>
                <a:sym typeface="Times New Roman"/>
              </a:rPr>
              <a:t>                                            0 0 1 1 0 1</a:t>
            </a:r>
            <a:endParaRPr/>
          </a:p>
          <a:p>
            <a:endParaRPr sz="1800">
              <a:latin typeface="Times New Roman"/>
              <a:ea typeface="Times New Roman"/>
              <a:cs typeface="Times New Roman"/>
              <a:sym typeface="Times New Roman"/>
            </a:endParaRPr>
          </a:p>
          <a:p>
            <a:r>
              <a:rPr lang="en-US" sz="1800">
                <a:latin typeface="Times New Roman"/>
                <a:ea typeface="Times New Roman"/>
                <a:cs typeface="Times New Roman"/>
                <a:sym typeface="Times New Roman"/>
              </a:rPr>
              <a:t>                                            1 0 0 1 1 0</a:t>
            </a:r>
            <a:endParaRPr/>
          </a:p>
          <a:p>
            <a:r>
              <a:rPr lang="en-US" sz="1800">
                <a:latin typeface="Times New Roman"/>
                <a:ea typeface="Times New Roman"/>
                <a:cs typeface="Times New Roman"/>
                <a:sym typeface="Times New Roman"/>
              </a:rPr>
              <a:t>    i) c = [ 100 ]G = [1 0 0]  0 1 0 0 1 1   =[ 1 0 0 1 1 0] </a:t>
            </a:r>
            <a:endParaRPr/>
          </a:p>
          <a:p>
            <a:r>
              <a:rPr lang="en-US" sz="1800">
                <a:latin typeface="Times New Roman"/>
                <a:ea typeface="Times New Roman"/>
                <a:cs typeface="Times New Roman"/>
                <a:sym typeface="Times New Roman"/>
              </a:rPr>
              <a:t>                                            0 0 1 1 0 1</a:t>
            </a:r>
            <a:endParaRPr/>
          </a:p>
        </p:txBody>
      </p:sp>
      <p:sp>
        <p:nvSpPr>
          <p:cNvPr id="298" name="Google Shape;298;p18"/>
          <p:cNvSpPr/>
          <p:nvPr/>
        </p:nvSpPr>
        <p:spPr>
          <a:xfrm>
            <a:off x="4218537" y="2107765"/>
            <a:ext cx="34289" cy="775742"/>
          </a:xfrm>
          <a:prstGeom prst="righ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299" name="Google Shape;299;p18"/>
          <p:cNvSpPr/>
          <p:nvPr/>
        </p:nvSpPr>
        <p:spPr>
          <a:xfrm>
            <a:off x="3111272" y="2107765"/>
            <a:ext cx="34289" cy="775742"/>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300" name="Google Shape;300;p18"/>
          <p:cNvSpPr/>
          <p:nvPr/>
        </p:nvSpPr>
        <p:spPr>
          <a:xfrm>
            <a:off x="4208145" y="3151012"/>
            <a:ext cx="34289" cy="775742"/>
          </a:xfrm>
          <a:prstGeom prst="righ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301" name="Google Shape;301;p18"/>
          <p:cNvSpPr/>
          <p:nvPr/>
        </p:nvSpPr>
        <p:spPr>
          <a:xfrm>
            <a:off x="3100880" y="3151012"/>
            <a:ext cx="34289" cy="775742"/>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Tree>
    <p:extLst>
      <p:ext uri="{BB962C8B-B14F-4D97-AF65-F5344CB8AC3E}">
        <p14:creationId xmlns:p14="http://schemas.microsoft.com/office/powerpoint/2010/main" val="1829364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sldNum" idx="12"/>
          </p:nvPr>
        </p:nvSpPr>
        <p:spPr>
          <a:xfrm>
            <a:off x="6457950" y="4767263"/>
            <a:ext cx="2057400" cy="273844"/>
          </a:xfrm>
          <a:prstGeom prst="rect">
            <a:avLst/>
          </a:prstGeom>
          <a:noFill/>
          <a:ln>
            <a:noFill/>
          </a:ln>
        </p:spPr>
        <p:txBody>
          <a:bodyPr spcFirstLastPara="1" wrap="square" lIns="68569" tIns="34275" rIns="68569" bIns="34275" anchor="ctr" anchorCtr="0">
            <a:noAutofit/>
          </a:bodyPr>
          <a:lstStyle/>
          <a:p>
            <a:pPr>
              <a:buSzPts val="1200"/>
            </a:pPr>
            <a:fld id="{00000000-1234-1234-1234-123412341234}" type="slidenum">
              <a:rPr lang="en-US"/>
              <a:pPr>
                <a:buSzPts val="1200"/>
              </a:pPr>
              <a:t>2</a:t>
            </a:fld>
            <a:endParaRPr/>
          </a:p>
        </p:txBody>
      </p:sp>
      <p:sp>
        <p:nvSpPr>
          <p:cNvPr id="100" name="Google Shape;100;p2"/>
          <p:cNvSpPr txBox="1">
            <a:spLocks noGrp="1"/>
          </p:cNvSpPr>
          <p:nvPr>
            <p:ph type="ctrTitle"/>
          </p:nvPr>
        </p:nvSpPr>
        <p:spPr>
          <a:xfrm>
            <a:off x="1066800" y="1836115"/>
            <a:ext cx="7772400" cy="1143998"/>
          </a:xfrm>
          <a:prstGeom prst="rect">
            <a:avLst/>
          </a:prstGeom>
          <a:noFill/>
          <a:ln>
            <a:noFill/>
          </a:ln>
        </p:spPr>
        <p:txBody>
          <a:bodyPr spcFirstLastPara="1" wrap="square" lIns="68569" tIns="34275" rIns="68569" bIns="34275" anchor="b" anchorCtr="0">
            <a:noAutofit/>
          </a:bodyPr>
          <a:lstStyle/>
          <a:p>
            <a:pPr>
              <a:lnSpc>
                <a:spcPct val="90000"/>
              </a:lnSpc>
              <a:buSzPts val="1400"/>
            </a:pPr>
            <a:r>
              <a:rPr lang="en-US" dirty="0" smtClean="0"/>
              <a:t>Coding </a:t>
            </a:r>
            <a:r>
              <a:rPr lang="en-US" dirty="0"/>
              <a:t>Theory</a:t>
            </a:r>
            <a:endParaRPr dirty="0"/>
          </a:p>
        </p:txBody>
      </p:sp>
      <p:sp>
        <p:nvSpPr>
          <p:cNvPr id="101" name="Google Shape;101;p2"/>
          <p:cNvSpPr txBox="1">
            <a:spLocks noGrp="1"/>
          </p:cNvSpPr>
          <p:nvPr>
            <p:ph type="subTitle" idx="1"/>
          </p:nvPr>
        </p:nvSpPr>
        <p:spPr>
          <a:xfrm>
            <a:off x="1295400" y="3354185"/>
            <a:ext cx="6400800" cy="417715"/>
          </a:xfrm>
          <a:prstGeom prst="rect">
            <a:avLst/>
          </a:prstGeom>
          <a:noFill/>
          <a:ln>
            <a:noFill/>
          </a:ln>
        </p:spPr>
        <p:txBody>
          <a:bodyPr spcFirstLastPara="1" wrap="square" lIns="68569" tIns="34275" rIns="68569" bIns="34275" anchor="t" anchorCtr="0">
            <a:noAutofit/>
          </a:bodyPr>
          <a:lstStyle/>
          <a:p>
            <a:pPr marL="0" indent="0">
              <a:lnSpc>
                <a:spcPct val="90000"/>
              </a:lnSpc>
              <a:buClr>
                <a:schemeClr val="dk1"/>
              </a:buClr>
              <a:buSzPts val="2400"/>
            </a:pPr>
            <a:r>
              <a:rPr lang="en-US" sz="3000"/>
              <a:t>Unit 4</a:t>
            </a:r>
            <a:endParaRPr sz="3000"/>
          </a:p>
          <a:p>
            <a:pPr marL="0" indent="0">
              <a:lnSpc>
                <a:spcPct val="90000"/>
              </a:lnSpc>
              <a:buClr>
                <a:schemeClr val="dk1"/>
              </a:buClr>
              <a:buSzPts val="2400"/>
            </a:pPr>
            <a:endParaRPr sz="3000"/>
          </a:p>
        </p:txBody>
      </p:sp>
    </p:spTree>
    <p:extLst>
      <p:ext uri="{BB962C8B-B14F-4D97-AF65-F5344CB8AC3E}">
        <p14:creationId xmlns:p14="http://schemas.microsoft.com/office/powerpoint/2010/main" val="22039596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9"/>
          <p:cNvSpPr txBox="1">
            <a:spLocks noGrp="1"/>
          </p:cNvSpPr>
          <p:nvPr>
            <p:ph type="sldNum" idx="12"/>
          </p:nvPr>
        </p:nvSpPr>
        <p:spPr>
          <a:xfrm>
            <a:off x="6457950" y="4767263"/>
            <a:ext cx="2057400" cy="273825"/>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20</a:t>
            </a:fld>
            <a:endParaRPr/>
          </a:p>
        </p:txBody>
      </p:sp>
      <p:sp>
        <p:nvSpPr>
          <p:cNvPr id="310" name="Google Shape;310;p19"/>
          <p:cNvSpPr txBox="1"/>
          <p:nvPr/>
        </p:nvSpPr>
        <p:spPr>
          <a:xfrm>
            <a:off x="614059" y="329692"/>
            <a:ext cx="8295107" cy="4870534"/>
          </a:xfrm>
          <a:prstGeom prst="rect">
            <a:avLst/>
          </a:prstGeom>
          <a:noFill/>
          <a:ln>
            <a:noFill/>
          </a:ln>
        </p:spPr>
        <p:txBody>
          <a:bodyPr spcFirstLastPara="1" wrap="square" lIns="68569" tIns="34275" rIns="68569" bIns="34275" anchor="t" anchorCtr="0">
            <a:spAutoFit/>
          </a:bodyPr>
          <a:lstStyle/>
          <a:p>
            <a:r>
              <a:rPr lang="en-US" sz="1800">
                <a:latin typeface="Times New Roman"/>
                <a:ea typeface="Times New Roman"/>
                <a:cs typeface="Times New Roman"/>
                <a:sym typeface="Times New Roman"/>
              </a:rPr>
              <a:t>Ex: </a:t>
            </a:r>
            <a:endParaRPr/>
          </a:p>
          <a:p>
            <a:r>
              <a:rPr lang="en-US" sz="1800">
                <a:latin typeface="Times New Roman"/>
                <a:ea typeface="Times New Roman"/>
                <a:cs typeface="Times New Roman"/>
                <a:sym typeface="Times New Roman"/>
              </a:rPr>
              <a:t>With G= 1 0 0 1 1 0</a:t>
            </a:r>
            <a:endParaRPr/>
          </a:p>
          <a:p>
            <a:r>
              <a:rPr lang="en-US" sz="1800">
                <a:latin typeface="Times New Roman"/>
                <a:ea typeface="Times New Roman"/>
                <a:cs typeface="Times New Roman"/>
                <a:sym typeface="Times New Roman"/>
              </a:rPr>
              <a:t>               0 1 0 0 1 1</a:t>
            </a:r>
            <a:endParaRPr/>
          </a:p>
          <a:p>
            <a:r>
              <a:rPr lang="en-US" sz="1800">
                <a:latin typeface="Times New Roman"/>
                <a:ea typeface="Times New Roman"/>
                <a:cs typeface="Times New Roman"/>
                <a:sym typeface="Times New Roman"/>
              </a:rPr>
              <a:t>               0 0 1 1 0 1 , </a:t>
            </a:r>
            <a:endParaRPr/>
          </a:p>
          <a:p>
            <a:r>
              <a:rPr lang="en-US" sz="1800">
                <a:latin typeface="Times New Roman"/>
                <a:ea typeface="Times New Roman"/>
                <a:cs typeface="Times New Roman"/>
                <a:sym typeface="Times New Roman"/>
              </a:rPr>
              <a:t>ii) Find the decoded message for 100110 and 111101</a:t>
            </a:r>
            <a:endParaRPr/>
          </a:p>
          <a:p>
            <a:r>
              <a:rPr lang="en-US" sz="1800">
                <a:latin typeface="Times New Roman"/>
                <a:ea typeface="Times New Roman"/>
                <a:cs typeface="Times New Roman"/>
                <a:sym typeface="Times New Roman"/>
              </a:rPr>
              <a:t>Soln:     For decoding , we need H matrix = </a:t>
            </a:r>
            <a:endParaRPr/>
          </a:p>
          <a:p>
            <a:r>
              <a:rPr lang="en-US" sz="1800">
                <a:latin typeface="Times New Roman"/>
                <a:ea typeface="Times New Roman"/>
                <a:cs typeface="Times New Roman"/>
                <a:sym typeface="Times New Roman"/>
              </a:rPr>
              <a:t>                                            1 0 1 1 0 0</a:t>
            </a:r>
            <a:endParaRPr/>
          </a:p>
          <a:p>
            <a:r>
              <a:rPr lang="en-US" sz="1800">
                <a:latin typeface="Times New Roman"/>
                <a:ea typeface="Times New Roman"/>
                <a:cs typeface="Times New Roman"/>
                <a:sym typeface="Times New Roman"/>
              </a:rPr>
              <a:t>                                            1 1 0 0 1 0</a:t>
            </a:r>
            <a:endParaRPr/>
          </a:p>
          <a:p>
            <a:r>
              <a:rPr lang="en-US" sz="1800">
                <a:latin typeface="Times New Roman"/>
                <a:ea typeface="Times New Roman"/>
                <a:cs typeface="Times New Roman"/>
                <a:sym typeface="Times New Roman"/>
              </a:rPr>
              <a:t>                                            0 1 1 0 0 1</a:t>
            </a:r>
            <a:endParaRPr/>
          </a:p>
          <a:p>
            <a:r>
              <a:rPr lang="en-US" sz="1800">
                <a:latin typeface="Times New Roman"/>
                <a:ea typeface="Times New Roman"/>
                <a:cs typeface="Times New Roman"/>
                <a:sym typeface="Times New Roman"/>
              </a:rPr>
              <a:t>                                                           1 0 1 1 0 0                               0</a:t>
            </a:r>
            <a:endParaRPr/>
          </a:p>
          <a:p>
            <a:r>
              <a:rPr lang="en-US" sz="1800">
                <a:latin typeface="Times New Roman"/>
                <a:ea typeface="Times New Roman"/>
                <a:cs typeface="Times New Roman"/>
                <a:sym typeface="Times New Roman"/>
              </a:rPr>
              <a:t>Syndrome of r is given by H . r</a:t>
            </a:r>
            <a:r>
              <a:rPr lang="en-US" sz="1800" baseline="30000">
                <a:latin typeface="Times New Roman"/>
                <a:ea typeface="Times New Roman"/>
                <a:cs typeface="Times New Roman"/>
                <a:sym typeface="Times New Roman"/>
              </a:rPr>
              <a:t>Tr</a:t>
            </a:r>
            <a:r>
              <a:rPr lang="en-US" sz="1800">
                <a:latin typeface="Times New Roman"/>
                <a:ea typeface="Times New Roman"/>
                <a:cs typeface="Times New Roman"/>
                <a:sym typeface="Times New Roman"/>
              </a:rPr>
              <a:t>=    1 1 0 0 1 0    [ 1 0 0 1 1 0]</a:t>
            </a:r>
            <a:r>
              <a:rPr lang="en-US" sz="1800" baseline="30000">
                <a:latin typeface="Times New Roman"/>
                <a:ea typeface="Times New Roman"/>
                <a:cs typeface="Times New Roman"/>
                <a:sym typeface="Times New Roman"/>
              </a:rPr>
              <a:t>Tr</a:t>
            </a:r>
            <a:r>
              <a:rPr lang="en-US" sz="1800">
                <a:latin typeface="Times New Roman"/>
                <a:ea typeface="Times New Roman"/>
                <a:cs typeface="Times New Roman"/>
                <a:sym typeface="Times New Roman"/>
              </a:rPr>
              <a:t> = 0 </a:t>
            </a:r>
            <a:endParaRPr sz="1800" baseline="30000">
              <a:latin typeface="Times New Roman"/>
              <a:ea typeface="Times New Roman"/>
              <a:cs typeface="Times New Roman"/>
              <a:sym typeface="Times New Roman"/>
            </a:endParaRPr>
          </a:p>
          <a:p>
            <a:r>
              <a:rPr lang="en-US" sz="1800">
                <a:latin typeface="Times New Roman"/>
                <a:ea typeface="Times New Roman"/>
                <a:cs typeface="Times New Roman"/>
                <a:sym typeface="Times New Roman"/>
              </a:rPr>
              <a:t>                                                           0 1 1 0 0 1                               0</a:t>
            </a:r>
            <a:endParaRPr/>
          </a:p>
          <a:p>
            <a:endParaRPr sz="1800" baseline="30000">
              <a:latin typeface="Times New Roman"/>
              <a:ea typeface="Times New Roman"/>
              <a:cs typeface="Times New Roman"/>
              <a:sym typeface="Times New Roman"/>
            </a:endParaRPr>
          </a:p>
          <a:p>
            <a:r>
              <a:rPr lang="en-US" sz="1800">
                <a:latin typeface="Times New Roman"/>
                <a:ea typeface="Times New Roman"/>
                <a:cs typeface="Times New Roman"/>
                <a:sym typeface="Times New Roman"/>
              </a:rPr>
              <a:t>                                                           1 0 1 1 0 0                               1</a:t>
            </a:r>
            <a:endParaRPr/>
          </a:p>
          <a:p>
            <a:r>
              <a:rPr lang="en-US" sz="1800">
                <a:latin typeface="Times New Roman"/>
                <a:ea typeface="Times New Roman"/>
                <a:cs typeface="Times New Roman"/>
                <a:sym typeface="Times New Roman"/>
              </a:rPr>
              <a:t>Syndrome of r is given by H . r</a:t>
            </a:r>
            <a:r>
              <a:rPr lang="en-US" sz="1800" baseline="30000">
                <a:latin typeface="Times New Roman"/>
                <a:ea typeface="Times New Roman"/>
                <a:cs typeface="Times New Roman"/>
                <a:sym typeface="Times New Roman"/>
              </a:rPr>
              <a:t>Tr</a:t>
            </a:r>
            <a:r>
              <a:rPr lang="en-US" sz="1800">
                <a:latin typeface="Times New Roman"/>
                <a:ea typeface="Times New Roman"/>
                <a:cs typeface="Times New Roman"/>
                <a:sym typeface="Times New Roman"/>
              </a:rPr>
              <a:t>=    1 1 0 0 1 0    [ 1 1 1 1 0 1]</a:t>
            </a:r>
            <a:r>
              <a:rPr lang="en-US" sz="1800" baseline="30000">
                <a:latin typeface="Times New Roman"/>
                <a:ea typeface="Times New Roman"/>
                <a:cs typeface="Times New Roman"/>
                <a:sym typeface="Times New Roman"/>
              </a:rPr>
              <a:t>Tr</a:t>
            </a:r>
            <a:r>
              <a:rPr lang="en-US" sz="1800">
                <a:latin typeface="Times New Roman"/>
                <a:ea typeface="Times New Roman"/>
                <a:cs typeface="Times New Roman"/>
                <a:sym typeface="Times New Roman"/>
              </a:rPr>
              <a:t> = 0 </a:t>
            </a:r>
            <a:endParaRPr sz="1800" baseline="30000">
              <a:latin typeface="Times New Roman"/>
              <a:ea typeface="Times New Roman"/>
              <a:cs typeface="Times New Roman"/>
              <a:sym typeface="Times New Roman"/>
            </a:endParaRPr>
          </a:p>
          <a:p>
            <a:r>
              <a:rPr lang="en-US" sz="1800">
                <a:latin typeface="Times New Roman"/>
                <a:ea typeface="Times New Roman"/>
                <a:cs typeface="Times New Roman"/>
                <a:sym typeface="Times New Roman"/>
              </a:rPr>
              <a:t>                                                           0 1 1 0 0 1                               1</a:t>
            </a:r>
            <a:endParaRPr/>
          </a:p>
          <a:p>
            <a:pPr algn="just"/>
            <a:r>
              <a:rPr lang="en-US" sz="1800" baseline="30000">
                <a:latin typeface="Times New Roman"/>
                <a:ea typeface="Times New Roman"/>
                <a:cs typeface="Times New Roman"/>
                <a:sym typeface="Times New Roman"/>
              </a:rPr>
              <a:t>In first case syndrome is 000, so code word is correct and decoded word is 100;  in second case syndrome matches with 3rd column, by flipping 3rd bit corrected code word is 110101and discarding last 3 bits decoded word is 110.</a:t>
            </a:r>
            <a:endParaRPr/>
          </a:p>
        </p:txBody>
      </p:sp>
      <p:sp>
        <p:nvSpPr>
          <p:cNvPr id="311" name="Google Shape;311;p19"/>
          <p:cNvSpPr/>
          <p:nvPr/>
        </p:nvSpPr>
        <p:spPr>
          <a:xfrm>
            <a:off x="4218537" y="2107765"/>
            <a:ext cx="34289" cy="775742"/>
          </a:xfrm>
          <a:prstGeom prst="righ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312" name="Google Shape;312;p19"/>
          <p:cNvSpPr/>
          <p:nvPr/>
        </p:nvSpPr>
        <p:spPr>
          <a:xfrm>
            <a:off x="3111272" y="2107765"/>
            <a:ext cx="34289" cy="775742"/>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313" name="Google Shape;313;p19"/>
          <p:cNvSpPr/>
          <p:nvPr/>
        </p:nvSpPr>
        <p:spPr>
          <a:xfrm>
            <a:off x="5056044" y="2926568"/>
            <a:ext cx="34462" cy="775742"/>
          </a:xfrm>
          <a:prstGeom prst="righ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314" name="Google Shape;314;p19"/>
          <p:cNvSpPr/>
          <p:nvPr/>
        </p:nvSpPr>
        <p:spPr>
          <a:xfrm>
            <a:off x="3945178" y="2876692"/>
            <a:ext cx="41699" cy="775742"/>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315" name="Google Shape;315;p19"/>
          <p:cNvSpPr/>
          <p:nvPr/>
        </p:nvSpPr>
        <p:spPr>
          <a:xfrm>
            <a:off x="6734093" y="2934880"/>
            <a:ext cx="41699" cy="775742"/>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316" name="Google Shape;316;p19"/>
          <p:cNvSpPr/>
          <p:nvPr/>
        </p:nvSpPr>
        <p:spPr>
          <a:xfrm>
            <a:off x="6978360" y="2891242"/>
            <a:ext cx="34462" cy="775742"/>
          </a:xfrm>
          <a:prstGeom prst="righ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317" name="Google Shape;317;p19"/>
          <p:cNvSpPr/>
          <p:nvPr/>
        </p:nvSpPr>
        <p:spPr>
          <a:xfrm>
            <a:off x="5089293" y="3807718"/>
            <a:ext cx="34462" cy="775742"/>
          </a:xfrm>
          <a:prstGeom prst="righ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318" name="Google Shape;318;p19"/>
          <p:cNvSpPr/>
          <p:nvPr/>
        </p:nvSpPr>
        <p:spPr>
          <a:xfrm>
            <a:off x="3978427" y="3757842"/>
            <a:ext cx="41699" cy="775742"/>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319" name="Google Shape;319;p19"/>
          <p:cNvSpPr/>
          <p:nvPr/>
        </p:nvSpPr>
        <p:spPr>
          <a:xfrm>
            <a:off x="6692530" y="3897079"/>
            <a:ext cx="41699" cy="775742"/>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
        <p:nvSpPr>
          <p:cNvPr id="320" name="Google Shape;320;p19"/>
          <p:cNvSpPr/>
          <p:nvPr/>
        </p:nvSpPr>
        <p:spPr>
          <a:xfrm>
            <a:off x="6936796" y="3853441"/>
            <a:ext cx="34462" cy="775742"/>
          </a:xfrm>
          <a:prstGeom prst="rightBracket">
            <a:avLst>
              <a:gd name="adj" fmla="val 8333"/>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endParaRPr sz="1100">
              <a:solidFill>
                <a:schemeClr val="dk1"/>
              </a:solidFill>
            </a:endParaRPr>
          </a:p>
        </p:txBody>
      </p:sp>
    </p:spTree>
    <p:extLst>
      <p:ext uri="{BB962C8B-B14F-4D97-AF65-F5344CB8AC3E}">
        <p14:creationId xmlns:p14="http://schemas.microsoft.com/office/powerpoint/2010/main" val="22277887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sldNum" idx="12"/>
          </p:nvPr>
        </p:nvSpPr>
        <p:spPr>
          <a:xfrm>
            <a:off x="6457950" y="4767263"/>
            <a:ext cx="20574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3</a:t>
            </a:fld>
            <a:endParaRPr/>
          </a:p>
        </p:txBody>
      </p:sp>
      <p:sp>
        <p:nvSpPr>
          <p:cNvPr id="110" name="Google Shape;110;p3"/>
          <p:cNvSpPr txBox="1">
            <a:spLocks noGrp="1"/>
          </p:cNvSpPr>
          <p:nvPr>
            <p:ph type="title"/>
          </p:nvPr>
        </p:nvSpPr>
        <p:spPr>
          <a:xfrm>
            <a:off x="628650" y="716890"/>
            <a:ext cx="7886700" cy="877824"/>
          </a:xfrm>
          <a:prstGeom prst="rect">
            <a:avLst/>
          </a:prstGeom>
          <a:noFill/>
          <a:ln>
            <a:noFill/>
          </a:ln>
        </p:spPr>
        <p:txBody>
          <a:bodyPr spcFirstLastPara="1" wrap="square" lIns="68569" tIns="34275" rIns="68569" bIns="34275" anchor="ctr" anchorCtr="0">
            <a:noAutofit/>
          </a:bodyPr>
          <a:lstStyle/>
          <a:p>
            <a:r>
              <a:rPr lang="en-US" dirty="0"/>
              <a:t>Coding Theory</a:t>
            </a:r>
            <a:endParaRPr dirty="0"/>
          </a:p>
        </p:txBody>
      </p:sp>
      <p:sp>
        <p:nvSpPr>
          <p:cNvPr id="111" name="Google Shape;111;p3"/>
          <p:cNvSpPr txBox="1">
            <a:spLocks noGrp="1"/>
          </p:cNvSpPr>
          <p:nvPr>
            <p:ph type="body" idx="1"/>
          </p:nvPr>
        </p:nvSpPr>
        <p:spPr>
          <a:xfrm>
            <a:off x="628650" y="1770278"/>
            <a:ext cx="7886700" cy="2862445"/>
          </a:xfrm>
          <a:prstGeom prst="rect">
            <a:avLst/>
          </a:prstGeom>
          <a:noFill/>
          <a:ln>
            <a:noFill/>
          </a:ln>
        </p:spPr>
        <p:txBody>
          <a:bodyPr spcFirstLastPara="1" wrap="square" lIns="68569" tIns="34275" rIns="68569" bIns="34275" anchor="t" anchorCtr="0">
            <a:noAutofit/>
          </a:bodyPr>
          <a:lstStyle/>
          <a:p>
            <a:pPr marL="0" indent="0" algn="just">
              <a:spcBef>
                <a:spcPts val="0"/>
              </a:spcBef>
              <a:buSzPts val="2800"/>
              <a:buNone/>
            </a:pPr>
            <a:r>
              <a:rPr lang="en-US" dirty="0">
                <a:latin typeface="times new roman"/>
                <a:ea typeface="times new roman"/>
                <a:cs typeface="times new roman"/>
                <a:sym typeface="times new roman"/>
              </a:rPr>
              <a:t>In digital communication, information is transmitted in the form of binary strings of 0s and 1s. As a result of noise in the channel, a certain signal transmitted may not be received as it is, causing the receiver to make wrong decision. So, techniques are developed to detect and even to correct transmission errors. But we can only improve the chances of correct transmission. The model uses binary symmetric channel shown below:</a:t>
            </a:r>
            <a:endParaRPr dirty="0"/>
          </a:p>
          <a:p>
            <a:pPr marL="0" indent="0" algn="just">
              <a:spcBef>
                <a:spcPts val="0"/>
              </a:spcBef>
              <a:buSzPts val="2800"/>
              <a:buNone/>
            </a:pPr>
            <a:r>
              <a:rPr lang="en-US" b="1" dirty="0">
                <a:latin typeface="times new roman"/>
                <a:ea typeface="times new roman"/>
                <a:cs typeface="times new roman"/>
                <a:sym typeface="times new roman"/>
              </a:rPr>
              <a:t>Binary Symmetric Channel:</a:t>
            </a:r>
            <a:endParaRPr dirty="0"/>
          </a:p>
          <a:p>
            <a:pPr marL="0" indent="0" algn="just">
              <a:spcBef>
                <a:spcPts val="0"/>
              </a:spcBef>
              <a:buSzPts val="2800"/>
              <a:buNone/>
            </a:pPr>
            <a:r>
              <a:rPr lang="en-US" sz="1400" b="1" i="1" dirty="0">
                <a:latin typeface="times new roman"/>
                <a:ea typeface="times new roman"/>
                <a:cs typeface="times new roman"/>
                <a:sym typeface="times new roman"/>
              </a:rPr>
              <a:t>Binary- </a:t>
            </a:r>
            <a:r>
              <a:rPr lang="en-US" sz="1400" dirty="0">
                <a:latin typeface="times new roman"/>
                <a:ea typeface="times new roman"/>
                <a:cs typeface="times new roman"/>
                <a:sym typeface="times new roman"/>
              </a:rPr>
              <a:t>transmitted data is 0 s and 1s.</a:t>
            </a:r>
            <a:endParaRPr dirty="0"/>
          </a:p>
          <a:p>
            <a:pPr marL="0" indent="0" algn="just">
              <a:spcBef>
                <a:spcPts val="0"/>
              </a:spcBef>
              <a:buSzPts val="2800"/>
              <a:buNone/>
            </a:pPr>
            <a:r>
              <a:rPr lang="en-US" sz="1400" b="1" dirty="0">
                <a:latin typeface="times new roman"/>
                <a:ea typeface="times new roman"/>
                <a:cs typeface="times new roman"/>
                <a:sym typeface="times new roman"/>
              </a:rPr>
              <a:t>p- </a:t>
            </a:r>
            <a:r>
              <a:rPr lang="en-US" sz="1400" dirty="0">
                <a:latin typeface="times new roman"/>
                <a:ea typeface="times new roman"/>
                <a:cs typeface="times new roman"/>
                <a:sym typeface="times new roman"/>
              </a:rPr>
              <a:t>probability of 0 transmitted and received as 1 and vice versa.(p-probability </a:t>
            </a:r>
            <a:endParaRPr dirty="0"/>
          </a:p>
          <a:p>
            <a:pPr marL="0" indent="0" algn="just">
              <a:spcBef>
                <a:spcPts val="0"/>
              </a:spcBef>
              <a:buSzPts val="2800"/>
              <a:buNone/>
            </a:pPr>
            <a:r>
              <a:rPr lang="en-US" sz="1400" b="1" dirty="0">
                <a:latin typeface="times new roman"/>
                <a:ea typeface="times new roman"/>
                <a:cs typeface="times new roman"/>
                <a:sym typeface="times new roman"/>
              </a:rPr>
              <a:t>      </a:t>
            </a:r>
            <a:r>
              <a:rPr lang="en-US" sz="1400" dirty="0">
                <a:latin typeface="times new roman"/>
                <a:ea typeface="times new roman"/>
                <a:cs typeface="times new roman"/>
                <a:sym typeface="times new roman"/>
              </a:rPr>
              <a:t>of incorrect transmission, so 1-p will be probability of correct transmission)</a:t>
            </a:r>
            <a:endParaRPr sz="1400" b="1" dirty="0">
              <a:latin typeface="times new roman"/>
              <a:ea typeface="times new roman"/>
              <a:cs typeface="times new roman"/>
              <a:sym typeface="times new roman"/>
            </a:endParaRPr>
          </a:p>
          <a:p>
            <a:pPr marL="0" indent="0" algn="just">
              <a:spcBef>
                <a:spcPts val="0"/>
              </a:spcBef>
              <a:buSzPts val="2800"/>
              <a:buNone/>
            </a:pPr>
            <a:r>
              <a:rPr lang="en-US" sz="1400" b="1" dirty="0">
                <a:latin typeface="times new roman"/>
                <a:ea typeface="times new roman"/>
                <a:cs typeface="times new roman"/>
                <a:sym typeface="times new roman"/>
              </a:rPr>
              <a:t>Symmetric – </a:t>
            </a:r>
            <a:r>
              <a:rPr lang="en-US" sz="1400" dirty="0">
                <a:latin typeface="times new roman"/>
                <a:ea typeface="times new roman"/>
                <a:cs typeface="times new roman"/>
                <a:sym typeface="times new roman"/>
              </a:rPr>
              <a:t>probability of 0 and 1 is same</a:t>
            </a:r>
            <a:endParaRPr dirty="0"/>
          </a:p>
          <a:p>
            <a:pPr marL="0" indent="0" algn="just">
              <a:spcBef>
                <a:spcPts val="0"/>
              </a:spcBef>
              <a:buSzPts val="2800"/>
              <a:buNone/>
            </a:pPr>
            <a:r>
              <a:rPr lang="en-US" sz="1400" b="1" dirty="0">
                <a:latin typeface="times new roman"/>
                <a:ea typeface="times new roman"/>
                <a:cs typeface="times new roman"/>
                <a:sym typeface="times new roman"/>
              </a:rPr>
              <a:t> </a:t>
            </a:r>
            <a:endParaRPr sz="1400" i="1" dirty="0">
              <a:latin typeface="times new roman"/>
              <a:ea typeface="times new roman"/>
              <a:cs typeface="times new roman"/>
              <a:sym typeface="times new roman"/>
            </a:endParaRPr>
          </a:p>
        </p:txBody>
      </p:sp>
      <p:graphicFrame>
        <p:nvGraphicFramePr>
          <p:cNvPr id="112" name="Google Shape;112;p3"/>
          <p:cNvGraphicFramePr/>
          <p:nvPr>
            <p:extLst>
              <p:ext uri="{D42A27DB-BD31-4B8C-83A1-F6EECF244321}">
                <p14:modId xmlns:p14="http://schemas.microsoft.com/office/powerpoint/2010/main" val="3965772442"/>
              </p:ext>
            </p:extLst>
          </p:nvPr>
        </p:nvGraphicFramePr>
        <p:xfrm>
          <a:off x="6659534" y="3378693"/>
          <a:ext cx="2484466" cy="1114213"/>
        </p:xfrm>
        <a:graphic>
          <a:graphicData uri="http://schemas.openxmlformats.org/presentationml/2006/ole">
            <mc:AlternateContent xmlns:mc="http://schemas.openxmlformats.org/markup-compatibility/2006">
              <mc:Choice xmlns:v="urn:schemas-microsoft-com:vml" Requires="v">
                <p:oleObj spid="_x0000_s1038" r:id="rId4" imgW="3312621" imgH="1485617" progId="PBrush">
                  <p:embed/>
                </p:oleObj>
              </mc:Choice>
              <mc:Fallback>
                <p:oleObj r:id="rId4" imgW="3312621" imgH="1485617" progId="PBrush">
                  <p:embed/>
                  <p:pic>
                    <p:nvPicPr>
                      <p:cNvPr id="0" name=""/>
                      <p:cNvPicPr preferRelativeResize="0"/>
                      <p:nvPr/>
                    </p:nvPicPr>
                    <p:blipFill rotWithShape="1">
                      <a:blip r:embed="rId5">
                        <a:alphaModFix/>
                      </a:blip>
                      <a:srcRect/>
                      <a:stretch/>
                    </p:blipFill>
                    <p:spPr>
                      <a:xfrm>
                        <a:off x="6659534" y="3378693"/>
                        <a:ext cx="2484466" cy="111421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67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fade">
                                      <p:cBhvr>
                                        <p:cTn id="7" dur="500"/>
                                        <p:tgtEl>
                                          <p:spTgt spid="1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1">
                                            <p:txEl>
                                              <p:pRg st="1" end="1"/>
                                            </p:txEl>
                                          </p:spTgt>
                                        </p:tgtEl>
                                        <p:attrNameLst>
                                          <p:attrName>style.visibility</p:attrName>
                                        </p:attrNameLst>
                                      </p:cBhvr>
                                      <p:to>
                                        <p:strVal val="visible"/>
                                      </p:to>
                                    </p:set>
                                    <p:animEffect transition="in" filter="fade">
                                      <p:cBhvr>
                                        <p:cTn id="12" dur="500"/>
                                        <p:tgtEl>
                                          <p:spTgt spid="1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1">
                                            <p:txEl>
                                              <p:pRg st="2" end="2"/>
                                            </p:txEl>
                                          </p:spTgt>
                                        </p:tgtEl>
                                        <p:attrNameLst>
                                          <p:attrName>style.visibility</p:attrName>
                                        </p:attrNameLst>
                                      </p:cBhvr>
                                      <p:to>
                                        <p:strVal val="visible"/>
                                      </p:to>
                                    </p:set>
                                    <p:animEffect transition="in" filter="fade">
                                      <p:cBhvr>
                                        <p:cTn id="17" dur="500"/>
                                        <p:tgtEl>
                                          <p:spTgt spid="1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1">
                                            <p:txEl>
                                              <p:pRg st="3" end="3"/>
                                            </p:txEl>
                                          </p:spTgt>
                                        </p:tgtEl>
                                        <p:attrNameLst>
                                          <p:attrName>style.visibility</p:attrName>
                                        </p:attrNameLst>
                                      </p:cBhvr>
                                      <p:to>
                                        <p:strVal val="visible"/>
                                      </p:to>
                                    </p:set>
                                    <p:animEffect transition="in" filter="fade">
                                      <p:cBhvr>
                                        <p:cTn id="22" dur="500"/>
                                        <p:tgtEl>
                                          <p:spTgt spid="1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1">
                                            <p:txEl>
                                              <p:pRg st="4" end="4"/>
                                            </p:txEl>
                                          </p:spTgt>
                                        </p:tgtEl>
                                        <p:attrNameLst>
                                          <p:attrName>style.visibility</p:attrName>
                                        </p:attrNameLst>
                                      </p:cBhvr>
                                      <p:to>
                                        <p:strVal val="visible"/>
                                      </p:to>
                                    </p:set>
                                    <p:animEffect transition="in" filter="fade">
                                      <p:cBhvr>
                                        <p:cTn id="27" dur="500"/>
                                        <p:tgtEl>
                                          <p:spTgt spid="1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1">
                                            <p:txEl>
                                              <p:pRg st="5" end="5"/>
                                            </p:txEl>
                                          </p:spTgt>
                                        </p:tgtEl>
                                        <p:attrNameLst>
                                          <p:attrName>style.visibility</p:attrName>
                                        </p:attrNameLst>
                                      </p:cBhvr>
                                      <p:to>
                                        <p:strVal val="visible"/>
                                      </p:to>
                                    </p:set>
                                    <p:animEffect transition="in" filter="fade">
                                      <p:cBhvr>
                                        <p:cTn id="32" dur="500"/>
                                        <p:tgtEl>
                                          <p:spTgt spid="1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1">
                                            <p:txEl>
                                              <p:pRg st="6" end="6"/>
                                            </p:txEl>
                                          </p:spTgt>
                                        </p:tgtEl>
                                        <p:attrNameLst>
                                          <p:attrName>style.visibility</p:attrName>
                                        </p:attrNameLst>
                                      </p:cBhvr>
                                      <p:to>
                                        <p:strVal val="visible"/>
                                      </p:to>
                                    </p:set>
                                    <p:animEffect transition="in" filter="fade">
                                      <p:cBhvr>
                                        <p:cTn id="37" dur="500"/>
                                        <p:tgtEl>
                                          <p:spTgt spid="1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sldNum" idx="12"/>
          </p:nvPr>
        </p:nvSpPr>
        <p:spPr>
          <a:xfrm>
            <a:off x="6457950" y="4767263"/>
            <a:ext cx="20574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4</a:t>
            </a:fld>
            <a:endParaRPr/>
          </a:p>
        </p:txBody>
      </p:sp>
      <p:sp>
        <p:nvSpPr>
          <p:cNvPr id="121" name="Google Shape;121;p4"/>
          <p:cNvSpPr txBox="1">
            <a:spLocks noGrp="1"/>
          </p:cNvSpPr>
          <p:nvPr>
            <p:ph type="title"/>
          </p:nvPr>
        </p:nvSpPr>
        <p:spPr>
          <a:xfrm>
            <a:off x="635965" y="910267"/>
            <a:ext cx="7886700" cy="594923"/>
          </a:xfrm>
          <a:prstGeom prst="rect">
            <a:avLst/>
          </a:prstGeom>
          <a:noFill/>
          <a:ln>
            <a:noFill/>
          </a:ln>
        </p:spPr>
        <p:txBody>
          <a:bodyPr spcFirstLastPara="1" wrap="square" lIns="68569" tIns="34275" rIns="68569" bIns="34275" anchor="ctr" anchorCtr="0">
            <a:noAutofit/>
          </a:bodyPr>
          <a:lstStyle/>
          <a:p>
            <a:r>
              <a:rPr lang="en-US" dirty="0"/>
              <a:t>Example-1</a:t>
            </a:r>
            <a:endParaRPr dirty="0"/>
          </a:p>
        </p:txBody>
      </p:sp>
      <p:sp>
        <p:nvSpPr>
          <p:cNvPr id="122" name="Google Shape;122;p4"/>
          <p:cNvSpPr txBox="1">
            <a:spLocks noGrp="1"/>
          </p:cNvSpPr>
          <p:nvPr>
            <p:ph type="body" idx="1"/>
          </p:nvPr>
        </p:nvSpPr>
        <p:spPr>
          <a:xfrm>
            <a:off x="628650" y="1594714"/>
            <a:ext cx="7925147" cy="3000146"/>
          </a:xfrm>
          <a:prstGeom prst="rect">
            <a:avLst/>
          </a:prstGeom>
          <a:noFill/>
          <a:ln>
            <a:noFill/>
          </a:ln>
        </p:spPr>
        <p:txBody>
          <a:bodyPr spcFirstLastPara="1" wrap="square" lIns="68569" tIns="34275" rIns="68569" bIns="34275" anchor="t" anchorCtr="0">
            <a:noAutofit/>
          </a:bodyPr>
          <a:lstStyle/>
          <a:p>
            <a:pPr lvl="1" indent="-228600">
              <a:buSzPts val="2400"/>
              <a:buNone/>
            </a:pPr>
            <a:r>
              <a:rPr lang="en-US" sz="1200" dirty="0">
                <a:solidFill>
                  <a:srgbClr val="000000"/>
                </a:solidFill>
                <a:latin typeface="Open Sans"/>
                <a:ea typeface="Open Sans"/>
                <a:cs typeface="Open Sans"/>
                <a:sym typeface="Open Sans"/>
              </a:rPr>
              <a:t>Consider string c=10110. c is an element of Z</a:t>
            </a:r>
            <a:r>
              <a:rPr lang="en-US" sz="1200" baseline="-25000" dirty="0">
                <a:solidFill>
                  <a:srgbClr val="000000"/>
                </a:solidFill>
                <a:latin typeface="Open Sans"/>
                <a:ea typeface="Open Sans"/>
                <a:cs typeface="Open Sans"/>
                <a:sym typeface="Open Sans"/>
              </a:rPr>
              <a:t>2</a:t>
            </a:r>
            <a:r>
              <a:rPr lang="en-US" sz="1200" baseline="30000" dirty="0">
                <a:solidFill>
                  <a:srgbClr val="000000"/>
                </a:solidFill>
                <a:latin typeface="Open Sans"/>
                <a:ea typeface="Open Sans"/>
                <a:cs typeface="Open Sans"/>
                <a:sym typeface="Open Sans"/>
              </a:rPr>
              <a:t>5</a:t>
            </a:r>
            <a:r>
              <a:rPr lang="en-US" sz="1200" dirty="0">
                <a:solidFill>
                  <a:srgbClr val="000000"/>
                </a:solidFill>
                <a:latin typeface="Open Sans"/>
                <a:ea typeface="Open Sans"/>
                <a:cs typeface="Open Sans"/>
                <a:sym typeface="Open Sans"/>
              </a:rPr>
              <a:t>, obtained from the direct product of five copies of (Z</a:t>
            </a:r>
            <a:r>
              <a:rPr lang="en-US" sz="1200" baseline="-25000" dirty="0">
                <a:solidFill>
                  <a:srgbClr val="000000"/>
                </a:solidFill>
                <a:latin typeface="Open Sans"/>
                <a:ea typeface="Open Sans"/>
                <a:cs typeface="Open Sans"/>
                <a:sym typeface="Open Sans"/>
              </a:rPr>
              <a:t>2</a:t>
            </a:r>
            <a:r>
              <a:rPr lang="en-US" sz="1200" dirty="0">
                <a:solidFill>
                  <a:srgbClr val="000000"/>
                </a:solidFill>
                <a:latin typeface="Open Sans"/>
                <a:ea typeface="Open Sans"/>
                <a:cs typeface="Open Sans"/>
                <a:sym typeface="Open Sans"/>
              </a:rPr>
              <a:t>,+). When sending each bit of c through channel we assume that p=0.05 is the probability of incorrect transmission. Find the probability of sending c and receiving r= 00110 and find the error pattern? What inference you can draw by looking at the error pattern?</a:t>
            </a:r>
            <a:endParaRPr dirty="0"/>
          </a:p>
          <a:p>
            <a:pPr lvl="1" indent="-228600">
              <a:buSzPts val="2400"/>
              <a:buNone/>
            </a:pPr>
            <a:r>
              <a:rPr lang="en-US" sz="1200" b="1" dirty="0" err="1">
                <a:solidFill>
                  <a:srgbClr val="000000"/>
                </a:solidFill>
                <a:latin typeface="Open Sans"/>
                <a:ea typeface="Open Sans"/>
                <a:cs typeface="Open Sans"/>
                <a:sym typeface="Open Sans"/>
              </a:rPr>
              <a:t>Soln</a:t>
            </a:r>
            <a:r>
              <a:rPr lang="en-US" sz="1200" b="1" dirty="0">
                <a:solidFill>
                  <a:srgbClr val="000000"/>
                </a:solidFill>
                <a:latin typeface="Open Sans"/>
                <a:ea typeface="Open Sans"/>
                <a:cs typeface="Open Sans"/>
                <a:sym typeface="Open Sans"/>
              </a:rPr>
              <a:t>:</a:t>
            </a:r>
            <a:endParaRPr dirty="0"/>
          </a:p>
          <a:p>
            <a:pPr lvl="1" indent="-228600">
              <a:buSzPts val="2400"/>
              <a:buNone/>
            </a:pPr>
            <a:endParaRPr sz="1200" baseline="30000" dirty="0">
              <a:solidFill>
                <a:srgbClr val="000000"/>
              </a:solidFill>
              <a:latin typeface="Open Sans"/>
              <a:ea typeface="Open Sans"/>
              <a:cs typeface="Open Sans"/>
              <a:sym typeface="Open Sans"/>
            </a:endParaRPr>
          </a:p>
          <a:p>
            <a:pPr marL="342900" lvl="1" indent="0">
              <a:buSzPts val="2400"/>
              <a:buNone/>
            </a:pPr>
            <a:endParaRPr sz="1800" dirty="0"/>
          </a:p>
        </p:txBody>
      </p:sp>
    </p:spTree>
    <p:extLst>
      <p:ext uri="{BB962C8B-B14F-4D97-AF65-F5344CB8AC3E}">
        <p14:creationId xmlns:p14="http://schemas.microsoft.com/office/powerpoint/2010/main" val="30118254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5"/>
          <p:cNvSpPr txBox="1">
            <a:spLocks noGrp="1"/>
          </p:cNvSpPr>
          <p:nvPr>
            <p:ph type="sldNum" idx="12"/>
          </p:nvPr>
        </p:nvSpPr>
        <p:spPr>
          <a:xfrm>
            <a:off x="6457950" y="4767263"/>
            <a:ext cx="20574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5</a:t>
            </a:fld>
            <a:endParaRPr/>
          </a:p>
        </p:txBody>
      </p:sp>
      <p:sp>
        <p:nvSpPr>
          <p:cNvPr id="131" name="Google Shape;131;p5"/>
          <p:cNvSpPr txBox="1">
            <a:spLocks noGrp="1"/>
          </p:cNvSpPr>
          <p:nvPr>
            <p:ph type="title"/>
          </p:nvPr>
        </p:nvSpPr>
        <p:spPr>
          <a:xfrm>
            <a:off x="592074" y="910267"/>
            <a:ext cx="7886700" cy="594923"/>
          </a:xfrm>
          <a:prstGeom prst="rect">
            <a:avLst/>
          </a:prstGeom>
          <a:noFill/>
          <a:ln>
            <a:noFill/>
          </a:ln>
        </p:spPr>
        <p:txBody>
          <a:bodyPr spcFirstLastPara="1" wrap="square" lIns="68569" tIns="34275" rIns="68569" bIns="34275" anchor="ctr" anchorCtr="0">
            <a:noAutofit/>
          </a:bodyPr>
          <a:lstStyle/>
          <a:p>
            <a:r>
              <a:rPr lang="en-US" dirty="0"/>
              <a:t>Example-2</a:t>
            </a:r>
            <a:endParaRPr dirty="0"/>
          </a:p>
        </p:txBody>
      </p:sp>
      <p:sp>
        <p:nvSpPr>
          <p:cNvPr id="132" name="Google Shape;132;p5"/>
          <p:cNvSpPr txBox="1">
            <a:spLocks noGrp="1"/>
          </p:cNvSpPr>
          <p:nvPr>
            <p:ph type="body" idx="1"/>
          </p:nvPr>
        </p:nvSpPr>
        <p:spPr>
          <a:xfrm>
            <a:off x="628650" y="1741018"/>
            <a:ext cx="7925147" cy="2853842"/>
          </a:xfrm>
          <a:prstGeom prst="rect">
            <a:avLst/>
          </a:prstGeom>
          <a:noFill/>
          <a:ln>
            <a:noFill/>
          </a:ln>
        </p:spPr>
        <p:txBody>
          <a:bodyPr spcFirstLastPara="1" wrap="square" lIns="68569" tIns="34275" rIns="68569" bIns="34275" anchor="t" anchorCtr="0">
            <a:noAutofit/>
          </a:bodyPr>
          <a:lstStyle/>
          <a:p>
            <a:pPr lvl="1" indent="-228600">
              <a:buSzPts val="2400"/>
              <a:buNone/>
            </a:pPr>
            <a:r>
              <a:rPr lang="en-US" sz="1200" dirty="0">
                <a:solidFill>
                  <a:srgbClr val="000000"/>
                </a:solidFill>
                <a:latin typeface="Open Sans"/>
                <a:ea typeface="Open Sans"/>
                <a:cs typeface="Open Sans"/>
                <a:sym typeface="Open Sans"/>
              </a:rPr>
              <a:t>Consider string c=10110. c is an element of Z</a:t>
            </a:r>
            <a:r>
              <a:rPr lang="en-US" sz="1200" baseline="-25000" dirty="0">
                <a:solidFill>
                  <a:srgbClr val="000000"/>
                </a:solidFill>
                <a:latin typeface="Open Sans"/>
                <a:ea typeface="Open Sans"/>
                <a:cs typeface="Open Sans"/>
                <a:sym typeface="Open Sans"/>
              </a:rPr>
              <a:t>2</a:t>
            </a:r>
            <a:r>
              <a:rPr lang="en-US" sz="1200" baseline="30000" dirty="0">
                <a:solidFill>
                  <a:srgbClr val="000000"/>
                </a:solidFill>
                <a:latin typeface="Open Sans"/>
                <a:ea typeface="Open Sans"/>
                <a:cs typeface="Open Sans"/>
                <a:sym typeface="Open Sans"/>
              </a:rPr>
              <a:t>5</a:t>
            </a:r>
            <a:r>
              <a:rPr lang="en-US" sz="1200" dirty="0">
                <a:solidFill>
                  <a:srgbClr val="000000"/>
                </a:solidFill>
                <a:latin typeface="Open Sans"/>
                <a:ea typeface="Open Sans"/>
                <a:cs typeface="Open Sans"/>
                <a:sym typeface="Open Sans"/>
              </a:rPr>
              <a:t>, obtained from the direct product of five copies of (Z</a:t>
            </a:r>
            <a:r>
              <a:rPr lang="en-US" sz="1200" baseline="-25000" dirty="0">
                <a:solidFill>
                  <a:srgbClr val="000000"/>
                </a:solidFill>
                <a:latin typeface="Open Sans"/>
                <a:ea typeface="Open Sans"/>
                <a:cs typeface="Open Sans"/>
                <a:sym typeface="Open Sans"/>
              </a:rPr>
              <a:t>2</a:t>
            </a:r>
            <a:r>
              <a:rPr lang="en-US" sz="1200" dirty="0">
                <a:solidFill>
                  <a:srgbClr val="000000"/>
                </a:solidFill>
                <a:latin typeface="Open Sans"/>
                <a:ea typeface="Open Sans"/>
                <a:cs typeface="Open Sans"/>
                <a:sym typeface="Open Sans"/>
              </a:rPr>
              <a:t>,+). When sending each bit of c through channel we assume that p=0.05 is the probability of incorrect transmission. </a:t>
            </a:r>
            <a:endParaRPr dirty="0"/>
          </a:p>
          <a:p>
            <a:pPr marL="757238" lvl="1" indent="-300038">
              <a:buSzPts val="2400"/>
              <a:buAutoNum type="romanLcParenR"/>
            </a:pPr>
            <a:r>
              <a:rPr lang="en-US" sz="1200" dirty="0">
                <a:solidFill>
                  <a:srgbClr val="000000"/>
                </a:solidFill>
                <a:latin typeface="Open Sans"/>
                <a:ea typeface="Open Sans"/>
                <a:cs typeface="Open Sans"/>
                <a:sym typeface="Open Sans"/>
              </a:rPr>
              <a:t>Find the probability of sending c and receiving r which differs in exactly two places?</a:t>
            </a:r>
            <a:endParaRPr dirty="0"/>
          </a:p>
          <a:p>
            <a:pPr marL="757238" lvl="1" indent="-300038">
              <a:buSzPts val="2400"/>
              <a:buFont typeface="Arial"/>
              <a:buAutoNum type="romanLcParenR"/>
            </a:pPr>
            <a:r>
              <a:rPr lang="en-US" sz="1200" dirty="0">
                <a:solidFill>
                  <a:srgbClr val="000000"/>
                </a:solidFill>
                <a:latin typeface="Open Sans"/>
                <a:ea typeface="Open Sans"/>
                <a:cs typeface="Open Sans"/>
                <a:sym typeface="Open Sans"/>
              </a:rPr>
              <a:t>Find the probability of sending c and receiving r which differs in </a:t>
            </a:r>
            <a:r>
              <a:rPr lang="en-US" sz="1200" dirty="0" err="1">
                <a:solidFill>
                  <a:srgbClr val="000000"/>
                </a:solidFill>
                <a:latin typeface="Open Sans"/>
                <a:ea typeface="Open Sans"/>
                <a:cs typeface="Open Sans"/>
                <a:sym typeface="Open Sans"/>
              </a:rPr>
              <a:t>atmost</a:t>
            </a:r>
            <a:r>
              <a:rPr lang="en-US" sz="1200" dirty="0">
                <a:solidFill>
                  <a:srgbClr val="000000"/>
                </a:solidFill>
                <a:latin typeface="Open Sans"/>
                <a:ea typeface="Open Sans"/>
                <a:cs typeface="Open Sans"/>
                <a:sym typeface="Open Sans"/>
              </a:rPr>
              <a:t> two places?( ≤2 )</a:t>
            </a:r>
            <a:endParaRPr dirty="0"/>
          </a:p>
          <a:p>
            <a:pPr marL="757238" lvl="1" indent="-300038">
              <a:buSzPts val="2400"/>
              <a:buFont typeface="Arial"/>
              <a:buAutoNum type="romanLcParenR"/>
            </a:pPr>
            <a:r>
              <a:rPr lang="en-US" sz="1200" dirty="0">
                <a:solidFill>
                  <a:srgbClr val="000000"/>
                </a:solidFill>
                <a:latin typeface="Open Sans"/>
                <a:ea typeface="Open Sans"/>
                <a:cs typeface="Open Sans"/>
                <a:sym typeface="Open Sans"/>
              </a:rPr>
              <a:t>Find the probability of sending c and receiving r which differs in </a:t>
            </a:r>
            <a:r>
              <a:rPr lang="en-US" sz="1200" dirty="0" err="1">
                <a:solidFill>
                  <a:srgbClr val="000000"/>
                </a:solidFill>
                <a:latin typeface="Open Sans"/>
                <a:ea typeface="Open Sans"/>
                <a:cs typeface="Open Sans"/>
                <a:sym typeface="Open Sans"/>
              </a:rPr>
              <a:t>atleast</a:t>
            </a:r>
            <a:r>
              <a:rPr lang="en-US" sz="1200" dirty="0">
                <a:solidFill>
                  <a:srgbClr val="000000"/>
                </a:solidFill>
                <a:latin typeface="Open Sans"/>
                <a:ea typeface="Open Sans"/>
                <a:cs typeface="Open Sans"/>
                <a:sym typeface="Open Sans"/>
              </a:rPr>
              <a:t> three places?( ≥3 )</a:t>
            </a:r>
            <a:endParaRPr dirty="0"/>
          </a:p>
          <a:p>
            <a:pPr marL="757238" lvl="1" indent="-185738">
              <a:buSzPts val="2400"/>
              <a:buNone/>
            </a:pPr>
            <a:endParaRPr sz="1200" dirty="0">
              <a:solidFill>
                <a:srgbClr val="000000"/>
              </a:solidFill>
              <a:latin typeface="Open Sans"/>
              <a:ea typeface="Open Sans"/>
              <a:cs typeface="Open Sans"/>
              <a:sym typeface="Open Sans"/>
            </a:endParaRPr>
          </a:p>
          <a:p>
            <a:pPr marL="757238" lvl="1" indent="-185738">
              <a:buSzPts val="2400"/>
              <a:buNone/>
            </a:pPr>
            <a:endParaRPr sz="1200" dirty="0">
              <a:solidFill>
                <a:srgbClr val="000000"/>
              </a:solidFill>
              <a:latin typeface="Open Sans"/>
              <a:ea typeface="Open Sans"/>
              <a:cs typeface="Open Sans"/>
              <a:sym typeface="Open Sans"/>
            </a:endParaRPr>
          </a:p>
          <a:p>
            <a:pPr lvl="1" indent="-228600">
              <a:buSzPts val="2400"/>
              <a:buNone/>
            </a:pPr>
            <a:r>
              <a:rPr lang="en-US" sz="1200" dirty="0">
                <a:solidFill>
                  <a:srgbClr val="000000"/>
                </a:solidFill>
                <a:latin typeface="Open Sans"/>
                <a:ea typeface="Open Sans"/>
                <a:cs typeface="Open Sans"/>
                <a:sym typeface="Open Sans"/>
              </a:rPr>
              <a:t> </a:t>
            </a:r>
            <a:r>
              <a:rPr lang="en-US" sz="1200" b="1" dirty="0" err="1">
                <a:solidFill>
                  <a:srgbClr val="000000"/>
                </a:solidFill>
                <a:latin typeface="Open Sans"/>
                <a:ea typeface="Open Sans"/>
                <a:cs typeface="Open Sans"/>
                <a:sym typeface="Open Sans"/>
              </a:rPr>
              <a:t>Soln</a:t>
            </a:r>
            <a:r>
              <a:rPr lang="en-US" sz="1200" b="1" dirty="0">
                <a:solidFill>
                  <a:srgbClr val="000000"/>
                </a:solidFill>
                <a:latin typeface="Open Sans"/>
                <a:ea typeface="Open Sans"/>
                <a:cs typeface="Open Sans"/>
                <a:sym typeface="Open Sans"/>
              </a:rPr>
              <a:t>:</a:t>
            </a:r>
            <a:endParaRPr dirty="0"/>
          </a:p>
          <a:p>
            <a:pPr lvl="1" indent="-228600">
              <a:buSzPts val="2400"/>
              <a:buNone/>
            </a:pPr>
            <a:endParaRPr sz="1200" baseline="30000" dirty="0">
              <a:solidFill>
                <a:srgbClr val="000000"/>
              </a:solidFill>
              <a:latin typeface="Open Sans"/>
              <a:ea typeface="Open Sans"/>
              <a:cs typeface="Open Sans"/>
              <a:sym typeface="Open Sans"/>
            </a:endParaRPr>
          </a:p>
          <a:p>
            <a:pPr marL="342900" lvl="1" indent="0">
              <a:buSzPts val="2400"/>
              <a:buNone/>
            </a:pPr>
            <a:endParaRPr sz="1800" dirty="0"/>
          </a:p>
        </p:txBody>
      </p:sp>
    </p:spTree>
    <p:extLst>
      <p:ext uri="{BB962C8B-B14F-4D97-AF65-F5344CB8AC3E}">
        <p14:creationId xmlns:p14="http://schemas.microsoft.com/office/powerpoint/2010/main" val="1584516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6"/>
          <p:cNvSpPr txBox="1">
            <a:spLocks noGrp="1"/>
          </p:cNvSpPr>
          <p:nvPr>
            <p:ph type="sldNum" idx="12"/>
          </p:nvPr>
        </p:nvSpPr>
        <p:spPr>
          <a:xfrm>
            <a:off x="6457950" y="4767263"/>
            <a:ext cx="20574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6</a:t>
            </a:fld>
            <a:endParaRPr/>
          </a:p>
        </p:txBody>
      </p:sp>
      <p:sp>
        <p:nvSpPr>
          <p:cNvPr id="141" name="Google Shape;141;p6"/>
          <p:cNvSpPr txBox="1">
            <a:spLocks noGrp="1"/>
          </p:cNvSpPr>
          <p:nvPr>
            <p:ph type="title"/>
          </p:nvPr>
        </p:nvSpPr>
        <p:spPr>
          <a:xfrm>
            <a:off x="584759" y="1107777"/>
            <a:ext cx="7886700" cy="594923"/>
          </a:xfrm>
          <a:prstGeom prst="rect">
            <a:avLst/>
          </a:prstGeom>
          <a:noFill/>
          <a:ln>
            <a:noFill/>
          </a:ln>
        </p:spPr>
        <p:txBody>
          <a:bodyPr spcFirstLastPara="1" wrap="square" lIns="68569" tIns="34275" rIns="68569" bIns="34275" anchor="ctr" anchorCtr="0">
            <a:noAutofit/>
          </a:bodyPr>
          <a:lstStyle/>
          <a:p>
            <a:r>
              <a:rPr lang="en-US" dirty="0"/>
              <a:t>Example-3</a:t>
            </a:r>
            <a:endParaRPr dirty="0"/>
          </a:p>
        </p:txBody>
      </p:sp>
      <p:sp>
        <p:nvSpPr>
          <p:cNvPr id="142" name="Google Shape;142;p6"/>
          <p:cNvSpPr txBox="1">
            <a:spLocks noGrp="1"/>
          </p:cNvSpPr>
          <p:nvPr>
            <p:ph type="body" idx="1"/>
          </p:nvPr>
        </p:nvSpPr>
        <p:spPr>
          <a:xfrm>
            <a:off x="606704" y="1838526"/>
            <a:ext cx="7925147" cy="1034935"/>
          </a:xfrm>
          <a:prstGeom prst="rect">
            <a:avLst/>
          </a:prstGeom>
          <a:noFill/>
          <a:ln>
            <a:noFill/>
          </a:ln>
        </p:spPr>
        <p:txBody>
          <a:bodyPr spcFirstLastPara="1" wrap="square" lIns="68569" tIns="34275" rIns="68569" bIns="34275" anchor="t" anchorCtr="0">
            <a:noAutofit/>
          </a:bodyPr>
          <a:lstStyle/>
          <a:p>
            <a:pPr lvl="1" indent="-228600">
              <a:buSzPts val="2400"/>
              <a:buNone/>
            </a:pPr>
            <a:r>
              <a:rPr lang="en-US" sz="1200" dirty="0">
                <a:solidFill>
                  <a:srgbClr val="000000"/>
                </a:solidFill>
                <a:latin typeface="Open Sans"/>
                <a:ea typeface="Open Sans"/>
                <a:cs typeface="Open Sans"/>
                <a:sym typeface="Open Sans"/>
              </a:rPr>
              <a:t>Consider string c=10110.  if e=01100, what is r?</a:t>
            </a:r>
            <a:endParaRPr dirty="0"/>
          </a:p>
          <a:p>
            <a:pPr lvl="1" indent="-228600">
              <a:buSzPts val="2400"/>
              <a:buNone/>
            </a:pPr>
            <a:r>
              <a:rPr lang="en-US" sz="1200" b="1" dirty="0" err="1">
                <a:solidFill>
                  <a:srgbClr val="000000"/>
                </a:solidFill>
                <a:latin typeface="Open Sans"/>
                <a:ea typeface="Open Sans"/>
                <a:cs typeface="Open Sans"/>
                <a:sym typeface="Open Sans"/>
              </a:rPr>
              <a:t>Soln</a:t>
            </a:r>
            <a:r>
              <a:rPr lang="en-US" sz="1200" b="1" dirty="0">
                <a:solidFill>
                  <a:srgbClr val="000000"/>
                </a:solidFill>
                <a:latin typeface="Open Sans"/>
                <a:ea typeface="Open Sans"/>
                <a:cs typeface="Open Sans"/>
                <a:sym typeface="Open Sans"/>
              </a:rPr>
              <a:t>:</a:t>
            </a:r>
            <a:endParaRPr dirty="0"/>
          </a:p>
          <a:p>
            <a:pPr lvl="1" indent="-228600">
              <a:buSzPts val="2400"/>
              <a:buNone/>
            </a:pPr>
            <a:endParaRPr sz="1200" baseline="30000" dirty="0">
              <a:solidFill>
                <a:srgbClr val="000000"/>
              </a:solidFill>
              <a:latin typeface="Open Sans"/>
              <a:ea typeface="Open Sans"/>
              <a:cs typeface="Open Sans"/>
              <a:sym typeface="Open Sans"/>
            </a:endParaRPr>
          </a:p>
          <a:p>
            <a:pPr marL="342900" lvl="1" indent="0">
              <a:buSzPts val="2400"/>
              <a:buNone/>
            </a:pPr>
            <a:endParaRPr sz="1800" dirty="0"/>
          </a:p>
        </p:txBody>
      </p:sp>
      <p:sp>
        <p:nvSpPr>
          <p:cNvPr id="143" name="Google Shape;143;p6"/>
          <p:cNvSpPr txBox="1"/>
          <p:nvPr/>
        </p:nvSpPr>
        <p:spPr>
          <a:xfrm>
            <a:off x="730563" y="2817401"/>
            <a:ext cx="7886700" cy="594923"/>
          </a:xfrm>
          <a:prstGeom prst="rect">
            <a:avLst/>
          </a:prstGeom>
          <a:noFill/>
          <a:ln>
            <a:noFill/>
          </a:ln>
        </p:spPr>
        <p:txBody>
          <a:bodyPr spcFirstLastPara="1" wrap="square" lIns="68569" tIns="34275" rIns="68569" bIns="34275" anchor="ctr" anchorCtr="0">
            <a:noAutofit/>
          </a:bodyPr>
          <a:lstStyle/>
          <a:p>
            <a:pPr>
              <a:lnSpc>
                <a:spcPct val="90000"/>
              </a:lnSpc>
              <a:buSzPts val="1400"/>
            </a:pPr>
            <a:r>
              <a:rPr lang="en-US" sz="3300" dirty="0">
                <a:solidFill>
                  <a:schemeClr val="dk1"/>
                </a:solidFill>
                <a:latin typeface="Calibri"/>
                <a:ea typeface="Calibri"/>
                <a:cs typeface="Calibri"/>
                <a:sym typeface="Calibri"/>
              </a:rPr>
              <a:t>Example-4</a:t>
            </a:r>
            <a:endParaRPr sz="1100" dirty="0"/>
          </a:p>
        </p:txBody>
      </p:sp>
      <p:sp>
        <p:nvSpPr>
          <p:cNvPr id="144" name="Google Shape;144;p6"/>
          <p:cNvSpPr txBox="1"/>
          <p:nvPr/>
        </p:nvSpPr>
        <p:spPr>
          <a:xfrm>
            <a:off x="730563" y="3529973"/>
            <a:ext cx="7925147" cy="1034935"/>
          </a:xfrm>
          <a:prstGeom prst="rect">
            <a:avLst/>
          </a:prstGeom>
          <a:noFill/>
          <a:ln>
            <a:noFill/>
          </a:ln>
        </p:spPr>
        <p:txBody>
          <a:bodyPr spcFirstLastPara="1" wrap="square" lIns="68569" tIns="34275" rIns="68569" bIns="34275" anchor="t" anchorCtr="0">
            <a:noAutofit/>
          </a:bodyPr>
          <a:lstStyle/>
          <a:p>
            <a:pPr marL="685800" lvl="1" indent="-228600">
              <a:lnSpc>
                <a:spcPct val="90000"/>
              </a:lnSpc>
              <a:spcBef>
                <a:spcPts val="375"/>
              </a:spcBef>
              <a:buClr>
                <a:schemeClr val="dk1"/>
              </a:buClr>
              <a:buSzPts val="2400"/>
            </a:pPr>
            <a:r>
              <a:rPr lang="en-US" sz="1200" dirty="0">
                <a:latin typeface="Open Sans"/>
                <a:ea typeface="Open Sans"/>
                <a:cs typeface="Open Sans"/>
                <a:sym typeface="Open Sans"/>
              </a:rPr>
              <a:t>Consider string r=10110.  if e=00100, what is c?</a:t>
            </a:r>
            <a:endParaRPr sz="1100" dirty="0"/>
          </a:p>
          <a:p>
            <a:pPr marL="685800" lvl="1" indent="-228600">
              <a:lnSpc>
                <a:spcPct val="90000"/>
              </a:lnSpc>
              <a:spcBef>
                <a:spcPts val="375"/>
              </a:spcBef>
              <a:buClr>
                <a:schemeClr val="dk1"/>
              </a:buClr>
              <a:buSzPts val="2400"/>
            </a:pPr>
            <a:r>
              <a:rPr lang="en-US" sz="1200" b="1" dirty="0" err="1">
                <a:latin typeface="Open Sans"/>
                <a:ea typeface="Open Sans"/>
                <a:cs typeface="Open Sans"/>
                <a:sym typeface="Open Sans"/>
              </a:rPr>
              <a:t>Soln</a:t>
            </a:r>
            <a:r>
              <a:rPr lang="en-US" sz="1200" b="1" dirty="0">
                <a:latin typeface="Open Sans"/>
                <a:ea typeface="Open Sans"/>
                <a:cs typeface="Open Sans"/>
                <a:sym typeface="Open Sans"/>
              </a:rPr>
              <a:t>:</a:t>
            </a:r>
            <a:endParaRPr sz="1100" dirty="0"/>
          </a:p>
          <a:p>
            <a:pPr marL="685800" lvl="1" indent="-228600">
              <a:lnSpc>
                <a:spcPct val="90000"/>
              </a:lnSpc>
              <a:spcBef>
                <a:spcPts val="375"/>
              </a:spcBef>
              <a:buClr>
                <a:schemeClr val="dk1"/>
              </a:buClr>
              <a:buSzPts val="2400"/>
            </a:pPr>
            <a:endParaRPr sz="1200" baseline="30000" dirty="0">
              <a:latin typeface="Open Sans"/>
              <a:ea typeface="Open Sans"/>
              <a:cs typeface="Open Sans"/>
              <a:sym typeface="Open Sans"/>
            </a:endParaRPr>
          </a:p>
          <a:p>
            <a:pPr marL="342900" lvl="1">
              <a:lnSpc>
                <a:spcPct val="90000"/>
              </a:lnSpc>
              <a:spcBef>
                <a:spcPts val="375"/>
              </a:spcBef>
              <a:buClr>
                <a:schemeClr val="dk1"/>
              </a:buClr>
              <a:buSzPts val="2400"/>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72619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7"/>
          <p:cNvSpPr txBox="1">
            <a:spLocks noGrp="1"/>
          </p:cNvSpPr>
          <p:nvPr>
            <p:ph type="sldNum" idx="12"/>
          </p:nvPr>
        </p:nvSpPr>
        <p:spPr>
          <a:xfrm>
            <a:off x="6457950" y="4767263"/>
            <a:ext cx="20574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7</a:t>
            </a:fld>
            <a:endParaRPr/>
          </a:p>
        </p:txBody>
      </p:sp>
      <p:sp>
        <p:nvSpPr>
          <p:cNvPr id="153" name="Google Shape;153;p7"/>
          <p:cNvSpPr txBox="1">
            <a:spLocks noGrp="1"/>
          </p:cNvSpPr>
          <p:nvPr>
            <p:ph type="body" idx="1"/>
          </p:nvPr>
        </p:nvSpPr>
        <p:spPr>
          <a:xfrm>
            <a:off x="628650" y="1041169"/>
            <a:ext cx="7925147" cy="1034935"/>
          </a:xfrm>
          <a:prstGeom prst="rect">
            <a:avLst/>
          </a:prstGeom>
          <a:noFill/>
          <a:ln>
            <a:noFill/>
          </a:ln>
        </p:spPr>
        <p:txBody>
          <a:bodyPr spcFirstLastPara="1" wrap="square" lIns="68569" tIns="34275" rIns="68569" bIns="34275" anchor="t" anchorCtr="0">
            <a:noAutofit/>
          </a:bodyPr>
          <a:lstStyle/>
          <a:p>
            <a:pPr marL="457200" lvl="1" indent="0">
              <a:buSzPts val="2400"/>
              <a:buNone/>
            </a:pPr>
            <a:r>
              <a:rPr lang="en-US" sz="1200">
                <a:solidFill>
                  <a:srgbClr val="000000"/>
                </a:solidFill>
                <a:latin typeface="Open Sans"/>
                <a:ea typeface="Open Sans"/>
                <a:cs typeface="Open Sans"/>
                <a:sym typeface="Open Sans"/>
              </a:rPr>
              <a:t>1. In general, in a n bit code, with p as a probability of incorrect transmission, probability of error         </a:t>
            </a:r>
            <a:br>
              <a:rPr lang="en-US" sz="1200">
                <a:solidFill>
                  <a:srgbClr val="000000"/>
                </a:solidFill>
                <a:latin typeface="Open Sans"/>
                <a:ea typeface="Open Sans"/>
                <a:cs typeface="Open Sans"/>
                <a:sym typeface="Open Sans"/>
              </a:rPr>
            </a:br>
            <a:r>
              <a:rPr lang="en-US" sz="1200">
                <a:solidFill>
                  <a:srgbClr val="000000"/>
                </a:solidFill>
                <a:latin typeface="Open Sans"/>
                <a:ea typeface="Open Sans"/>
                <a:cs typeface="Open Sans"/>
                <a:sym typeface="Open Sans"/>
              </a:rPr>
              <a:t>                  pattern containing k number of 1s is given by  p</a:t>
            </a:r>
            <a:r>
              <a:rPr lang="en-US" sz="1200" baseline="30000">
                <a:solidFill>
                  <a:srgbClr val="000000"/>
                </a:solidFill>
                <a:latin typeface="Open Sans"/>
                <a:ea typeface="Open Sans"/>
                <a:cs typeface="Open Sans"/>
                <a:sym typeface="Open Sans"/>
              </a:rPr>
              <a:t>k</a:t>
            </a:r>
            <a:r>
              <a:rPr lang="en-US" sz="1200">
                <a:solidFill>
                  <a:srgbClr val="000000"/>
                </a:solidFill>
                <a:latin typeface="Open Sans"/>
                <a:ea typeface="Open Sans"/>
                <a:cs typeface="Open Sans"/>
                <a:sym typeface="Open Sans"/>
              </a:rPr>
              <a:t>(1-p)</a:t>
            </a:r>
            <a:r>
              <a:rPr lang="en-US" sz="1200" baseline="30000">
                <a:solidFill>
                  <a:srgbClr val="000000"/>
                </a:solidFill>
                <a:latin typeface="Open Sans"/>
                <a:ea typeface="Open Sans"/>
                <a:cs typeface="Open Sans"/>
                <a:sym typeface="Open Sans"/>
              </a:rPr>
              <a:t>n-k</a:t>
            </a:r>
            <a:endParaRPr/>
          </a:p>
          <a:p>
            <a:pPr marL="457200" lvl="1" indent="0">
              <a:buSzPts val="2400"/>
              <a:buNone/>
            </a:pPr>
            <a:r>
              <a:rPr lang="en-US" sz="1200">
                <a:solidFill>
                  <a:srgbClr val="000000"/>
                </a:solidFill>
                <a:latin typeface="Open Sans"/>
                <a:ea typeface="Open Sans"/>
                <a:cs typeface="Open Sans"/>
                <a:sym typeface="Open Sans"/>
              </a:rPr>
              <a:t>2. Probability that k bit error is made is given by (nCk )p</a:t>
            </a:r>
            <a:r>
              <a:rPr lang="en-US" sz="1200" baseline="30000">
                <a:solidFill>
                  <a:srgbClr val="000000"/>
                </a:solidFill>
                <a:latin typeface="Open Sans"/>
                <a:ea typeface="Open Sans"/>
                <a:cs typeface="Open Sans"/>
                <a:sym typeface="Open Sans"/>
              </a:rPr>
              <a:t>k</a:t>
            </a:r>
            <a:r>
              <a:rPr lang="en-US" sz="1200">
                <a:solidFill>
                  <a:srgbClr val="000000"/>
                </a:solidFill>
                <a:latin typeface="Open Sans"/>
                <a:ea typeface="Open Sans"/>
                <a:cs typeface="Open Sans"/>
                <a:sym typeface="Open Sans"/>
              </a:rPr>
              <a:t>(1-p)</a:t>
            </a:r>
            <a:r>
              <a:rPr lang="en-US" sz="1200" baseline="30000">
                <a:solidFill>
                  <a:srgbClr val="000000"/>
                </a:solidFill>
                <a:latin typeface="Open Sans"/>
                <a:ea typeface="Open Sans"/>
                <a:cs typeface="Open Sans"/>
                <a:sym typeface="Open Sans"/>
              </a:rPr>
              <a:t>n-k</a:t>
            </a:r>
            <a:endParaRPr sz="1200" b="1">
              <a:solidFill>
                <a:srgbClr val="000000"/>
              </a:solidFill>
              <a:latin typeface="Open Sans"/>
              <a:ea typeface="Open Sans"/>
              <a:cs typeface="Open Sans"/>
              <a:sym typeface="Open Sans"/>
            </a:endParaRPr>
          </a:p>
          <a:p>
            <a:pPr lvl="1" indent="-228600">
              <a:buSzPts val="2400"/>
              <a:buNone/>
            </a:pPr>
            <a:endParaRPr sz="1200" baseline="30000">
              <a:solidFill>
                <a:srgbClr val="000000"/>
              </a:solidFill>
              <a:latin typeface="Open Sans"/>
              <a:ea typeface="Open Sans"/>
              <a:cs typeface="Open Sans"/>
              <a:sym typeface="Open Sans"/>
            </a:endParaRPr>
          </a:p>
          <a:p>
            <a:pPr marL="342900" lvl="1" indent="0">
              <a:buSzPts val="2400"/>
              <a:buNone/>
            </a:pPr>
            <a:endParaRPr sz="1800"/>
          </a:p>
        </p:txBody>
      </p:sp>
    </p:spTree>
    <p:extLst>
      <p:ext uri="{BB962C8B-B14F-4D97-AF65-F5344CB8AC3E}">
        <p14:creationId xmlns:p14="http://schemas.microsoft.com/office/powerpoint/2010/main" val="4099249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c1969dab18_0_0"/>
          <p:cNvSpPr txBox="1">
            <a:spLocks noGrp="1"/>
          </p:cNvSpPr>
          <p:nvPr>
            <p:ph type="sldNum" idx="12"/>
          </p:nvPr>
        </p:nvSpPr>
        <p:spPr>
          <a:xfrm>
            <a:off x="6457950" y="4767263"/>
            <a:ext cx="2057400" cy="273825"/>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8</a:t>
            </a:fld>
            <a:endParaRPr/>
          </a:p>
        </p:txBody>
      </p:sp>
      <p:sp>
        <p:nvSpPr>
          <p:cNvPr id="162" name="Google Shape;162;g1c1969dab18_0_0"/>
          <p:cNvSpPr txBox="1">
            <a:spLocks noGrp="1"/>
          </p:cNvSpPr>
          <p:nvPr>
            <p:ph type="body" idx="1"/>
          </p:nvPr>
        </p:nvSpPr>
        <p:spPr>
          <a:xfrm>
            <a:off x="590175" y="355369"/>
            <a:ext cx="7925175" cy="521556"/>
          </a:xfrm>
          <a:prstGeom prst="rect">
            <a:avLst/>
          </a:prstGeom>
          <a:noFill/>
          <a:ln>
            <a:noFill/>
          </a:ln>
        </p:spPr>
        <p:txBody>
          <a:bodyPr spcFirstLastPara="1" wrap="square" lIns="68569" tIns="34275" rIns="68569" bIns="34275" anchor="t" anchorCtr="0">
            <a:noAutofit/>
          </a:bodyPr>
          <a:lstStyle/>
          <a:p>
            <a:pPr marL="457200" lvl="1" indent="0" algn="ctr">
              <a:buSzPts val="2400"/>
              <a:buNone/>
            </a:pPr>
            <a:r>
              <a:rPr lang="en-US" b="1">
                <a:solidFill>
                  <a:srgbClr val="000000"/>
                </a:solidFill>
                <a:latin typeface="Times New Roman"/>
                <a:ea typeface="Times New Roman"/>
                <a:cs typeface="Times New Roman"/>
                <a:sym typeface="Times New Roman"/>
              </a:rPr>
              <a:t>Triple Repetition code</a:t>
            </a:r>
            <a:endParaRPr b="1">
              <a:solidFill>
                <a:srgbClr val="000000"/>
              </a:solidFill>
              <a:latin typeface="Times New Roman"/>
              <a:ea typeface="Times New Roman"/>
              <a:cs typeface="Times New Roman"/>
              <a:sym typeface="Times New Roman"/>
            </a:endParaRPr>
          </a:p>
          <a:p>
            <a:pPr lvl="1" indent="-228600">
              <a:buSzPts val="2400"/>
              <a:buNone/>
            </a:pPr>
            <a:endParaRPr sz="1200" baseline="30000">
              <a:solidFill>
                <a:srgbClr val="000000"/>
              </a:solidFill>
              <a:latin typeface="Open Sans"/>
              <a:ea typeface="Open Sans"/>
              <a:cs typeface="Open Sans"/>
              <a:sym typeface="Open Sans"/>
            </a:endParaRPr>
          </a:p>
          <a:p>
            <a:pPr marL="342900" lvl="1" indent="0">
              <a:buSzPts val="2400"/>
              <a:buNone/>
            </a:pPr>
            <a:endParaRPr sz="1800"/>
          </a:p>
        </p:txBody>
      </p:sp>
      <p:sp>
        <p:nvSpPr>
          <p:cNvPr id="163" name="Google Shape;163;g1c1969dab18_0_0"/>
          <p:cNvSpPr txBox="1"/>
          <p:nvPr/>
        </p:nvSpPr>
        <p:spPr>
          <a:xfrm>
            <a:off x="719528" y="674558"/>
            <a:ext cx="7948984" cy="4501232"/>
          </a:xfrm>
          <a:prstGeom prst="rect">
            <a:avLst/>
          </a:prstGeom>
          <a:noFill/>
          <a:ln>
            <a:noFill/>
          </a:ln>
        </p:spPr>
        <p:txBody>
          <a:bodyPr spcFirstLastPara="1" wrap="square" lIns="68569" tIns="34275" rIns="68569" bIns="34275" anchor="t" anchorCtr="0">
            <a:spAutoFit/>
          </a:bodyPr>
          <a:lstStyle/>
          <a:p>
            <a:r>
              <a:rPr lang="en-US" sz="1800" dirty="0">
                <a:latin typeface="Times New Roman"/>
                <a:ea typeface="Times New Roman"/>
                <a:cs typeface="Times New Roman"/>
                <a:sym typeface="Times New Roman"/>
              </a:rPr>
              <a:t>In a triple repetition code (3m,m), we can detect and correct a single bit error.</a:t>
            </a:r>
            <a:endParaRPr dirty="0"/>
          </a:p>
          <a:p>
            <a:r>
              <a:rPr lang="en-US" sz="1800" dirty="0">
                <a:latin typeface="Times New Roman"/>
                <a:ea typeface="Times New Roman"/>
                <a:cs typeface="Times New Roman"/>
                <a:sym typeface="Times New Roman"/>
              </a:rPr>
              <a:t>With m=8, W∈ 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8</a:t>
            </a:r>
            <a:r>
              <a:rPr lang="en-US" sz="1800" dirty="0">
                <a:latin typeface="Times New Roman"/>
                <a:ea typeface="Times New Roman"/>
                <a:cs typeface="Times New Roman"/>
                <a:sym typeface="Times New Roman"/>
              </a:rPr>
              <a:t> : E : 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8</a:t>
            </a:r>
            <a:r>
              <a:rPr lang="en-US" sz="1800" dirty="0">
                <a:latin typeface="Times New Roman"/>
                <a:ea typeface="Times New Roman"/>
                <a:cs typeface="Times New Roman"/>
                <a:sym typeface="Times New Roman"/>
              </a:rPr>
              <a:t>🡪 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24 </a:t>
            </a:r>
            <a:r>
              <a:rPr lang="en-US" sz="1800" dirty="0">
                <a:latin typeface="Times New Roman"/>
                <a:ea typeface="Times New Roman"/>
                <a:cs typeface="Times New Roman"/>
                <a:sym typeface="Times New Roman"/>
              </a:rPr>
              <a:t>by  E(W)=z</a:t>
            </a:r>
            <a:r>
              <a:rPr lang="en-US" sz="1800" baseline="-25000" dirty="0">
                <a:latin typeface="Times New Roman"/>
                <a:ea typeface="Times New Roman"/>
                <a:cs typeface="Times New Roman"/>
                <a:sym typeface="Times New Roman"/>
              </a:rPr>
              <a:t>1</a:t>
            </a:r>
            <a:r>
              <a:rPr lang="en-US" sz="1800" dirty="0">
                <a:latin typeface="Times New Roman"/>
                <a:ea typeface="Times New Roman"/>
                <a:cs typeface="Times New Roman"/>
                <a:sym typeface="Times New Roman"/>
              </a:rPr>
              <a:t> z</a:t>
            </a:r>
            <a:r>
              <a:rPr lang="en-US" sz="1800" baseline="-25000" dirty="0">
                <a:latin typeface="Times New Roman"/>
                <a:ea typeface="Times New Roman"/>
                <a:cs typeface="Times New Roman"/>
                <a:sym typeface="Times New Roman"/>
              </a:rPr>
              <a:t>2……</a:t>
            </a:r>
            <a:r>
              <a:rPr lang="en-US" sz="1800" dirty="0">
                <a:latin typeface="Times New Roman"/>
                <a:ea typeface="Times New Roman"/>
                <a:cs typeface="Times New Roman"/>
                <a:sym typeface="Times New Roman"/>
              </a:rPr>
              <a:t>z</a:t>
            </a:r>
            <a:r>
              <a:rPr lang="en-US" sz="1500" baseline="-25000" dirty="0">
                <a:latin typeface="Times New Roman"/>
                <a:ea typeface="Times New Roman"/>
                <a:cs typeface="Times New Roman"/>
                <a:sym typeface="Times New Roman"/>
              </a:rPr>
              <a:t>8</a:t>
            </a:r>
            <a:r>
              <a:rPr lang="en-US" sz="1800" dirty="0">
                <a:latin typeface="Times New Roman"/>
                <a:ea typeface="Times New Roman"/>
                <a:cs typeface="Times New Roman"/>
                <a:sym typeface="Times New Roman"/>
              </a:rPr>
              <a:t> z</a:t>
            </a:r>
            <a:r>
              <a:rPr lang="en-US" sz="1800" baseline="-25000" dirty="0">
                <a:latin typeface="Times New Roman"/>
                <a:ea typeface="Times New Roman"/>
                <a:cs typeface="Times New Roman"/>
                <a:sym typeface="Times New Roman"/>
              </a:rPr>
              <a:t>1</a:t>
            </a:r>
            <a:r>
              <a:rPr lang="en-US" sz="1800" dirty="0">
                <a:latin typeface="Times New Roman"/>
                <a:ea typeface="Times New Roman"/>
                <a:cs typeface="Times New Roman"/>
                <a:sym typeface="Times New Roman"/>
              </a:rPr>
              <a:t> z</a:t>
            </a:r>
            <a:r>
              <a:rPr lang="en-US" sz="1800" baseline="-25000" dirty="0">
                <a:latin typeface="Times New Roman"/>
                <a:ea typeface="Times New Roman"/>
                <a:cs typeface="Times New Roman"/>
                <a:sym typeface="Times New Roman"/>
              </a:rPr>
              <a:t>2……</a:t>
            </a:r>
            <a:r>
              <a:rPr lang="en-US" sz="1800" dirty="0">
                <a:latin typeface="Times New Roman"/>
                <a:ea typeface="Times New Roman"/>
                <a:cs typeface="Times New Roman"/>
                <a:sym typeface="Times New Roman"/>
              </a:rPr>
              <a:t>z</a:t>
            </a:r>
            <a:r>
              <a:rPr lang="en-US" sz="1500" baseline="-25000" dirty="0">
                <a:latin typeface="Times New Roman"/>
                <a:ea typeface="Times New Roman"/>
                <a:cs typeface="Times New Roman"/>
                <a:sym typeface="Times New Roman"/>
              </a:rPr>
              <a:t>8</a:t>
            </a:r>
            <a:r>
              <a:rPr lang="en-US" sz="1800" dirty="0">
                <a:latin typeface="Times New Roman"/>
                <a:ea typeface="Times New Roman"/>
                <a:cs typeface="Times New Roman"/>
                <a:sym typeface="Times New Roman"/>
              </a:rPr>
              <a:t> z</a:t>
            </a:r>
            <a:r>
              <a:rPr lang="en-US" sz="1800" baseline="-25000" dirty="0">
                <a:latin typeface="Times New Roman"/>
                <a:ea typeface="Times New Roman"/>
                <a:cs typeface="Times New Roman"/>
                <a:sym typeface="Times New Roman"/>
              </a:rPr>
              <a:t>1</a:t>
            </a:r>
            <a:r>
              <a:rPr lang="en-US" sz="1800" dirty="0">
                <a:latin typeface="Times New Roman"/>
                <a:ea typeface="Times New Roman"/>
                <a:cs typeface="Times New Roman"/>
                <a:sym typeface="Times New Roman"/>
              </a:rPr>
              <a:t> z</a:t>
            </a:r>
            <a:r>
              <a:rPr lang="en-US" sz="1800" baseline="-25000" dirty="0">
                <a:latin typeface="Times New Roman"/>
                <a:ea typeface="Times New Roman"/>
                <a:cs typeface="Times New Roman"/>
                <a:sym typeface="Times New Roman"/>
              </a:rPr>
              <a:t>2……</a:t>
            </a:r>
            <a:r>
              <a:rPr lang="en-US" sz="1800" dirty="0">
                <a:latin typeface="Times New Roman"/>
                <a:ea typeface="Times New Roman"/>
                <a:cs typeface="Times New Roman"/>
                <a:sym typeface="Times New Roman"/>
              </a:rPr>
              <a:t>z</a:t>
            </a:r>
            <a:r>
              <a:rPr lang="en-US" sz="1500" baseline="-25000" dirty="0">
                <a:latin typeface="Times New Roman"/>
                <a:ea typeface="Times New Roman"/>
                <a:cs typeface="Times New Roman"/>
                <a:sym typeface="Times New Roman"/>
              </a:rPr>
              <a:t>8</a:t>
            </a:r>
            <a:endParaRPr dirty="0"/>
          </a:p>
          <a:p>
            <a:r>
              <a:rPr lang="en-US" sz="1500" dirty="0">
                <a:latin typeface="Times New Roman"/>
                <a:ea typeface="Times New Roman"/>
                <a:cs typeface="Times New Roman"/>
                <a:sym typeface="Times New Roman"/>
              </a:rPr>
              <a:t>So, if W=10110111 then  c=E(W)=</a:t>
            </a:r>
            <a:r>
              <a:rPr lang="en-US" sz="1800" dirty="0">
                <a:latin typeface="Times New Roman"/>
                <a:ea typeface="Times New Roman"/>
                <a:cs typeface="Times New Roman"/>
                <a:sym typeface="Times New Roman"/>
              </a:rPr>
              <a:t>101101111011011110110111.</a:t>
            </a:r>
            <a:endParaRPr dirty="0"/>
          </a:p>
          <a:p>
            <a:r>
              <a:rPr lang="en-US" sz="1800" dirty="0">
                <a:latin typeface="Times New Roman"/>
                <a:ea typeface="Times New Roman"/>
                <a:cs typeface="Times New Roman"/>
                <a:sym typeface="Times New Roman"/>
              </a:rPr>
              <a:t>The decoding function D: 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24</a:t>
            </a:r>
            <a:r>
              <a:rPr lang="en-US" sz="1800" dirty="0">
                <a:latin typeface="Times New Roman"/>
                <a:ea typeface="Times New Roman"/>
                <a:cs typeface="Times New Roman"/>
                <a:sym typeface="Times New Roman"/>
              </a:rPr>
              <a:t> 🡪 Z</a:t>
            </a:r>
            <a:r>
              <a:rPr lang="en-US" sz="1800" baseline="-25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8 </a:t>
            </a:r>
            <a:r>
              <a:rPr lang="en-US" sz="1800" dirty="0">
                <a:latin typeface="Times New Roman"/>
                <a:ea typeface="Times New Roman"/>
                <a:cs typeface="Times New Roman"/>
                <a:sym typeface="Times New Roman"/>
              </a:rPr>
              <a:t>is carried out by majority rule.</a:t>
            </a:r>
            <a:endParaRPr dirty="0"/>
          </a:p>
          <a:p>
            <a:r>
              <a:rPr lang="en-US" sz="1800" dirty="0">
                <a:latin typeface="Times New Roman"/>
                <a:ea typeface="Times New Roman"/>
                <a:cs typeface="Times New Roman"/>
                <a:sym typeface="Times New Roman"/>
              </a:rPr>
              <a:t>Ex: Suppose T(c) = 101001110011011110110110 then r is computed as below:               </a:t>
            </a:r>
            <a:br>
              <a:rPr lang="en-US" sz="18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                101</a:t>
            </a:r>
            <a:r>
              <a:rPr lang="en-US" sz="1800" dirty="0">
                <a:solidFill>
                  <a:srgbClr val="FF0000"/>
                </a:solidFill>
                <a:latin typeface="Times New Roman"/>
                <a:ea typeface="Times New Roman"/>
                <a:cs typeface="Times New Roman"/>
                <a:sym typeface="Times New Roman"/>
              </a:rPr>
              <a:t>0</a:t>
            </a:r>
            <a:r>
              <a:rPr lang="en-US" sz="1800" dirty="0">
                <a:latin typeface="Times New Roman"/>
                <a:ea typeface="Times New Roman"/>
                <a:cs typeface="Times New Roman"/>
                <a:sym typeface="Times New Roman"/>
              </a:rPr>
              <a:t>0111</a:t>
            </a:r>
            <a:endParaRPr dirty="0"/>
          </a:p>
          <a:p>
            <a:r>
              <a:rPr lang="en-US" sz="1800" dirty="0">
                <a:latin typeface="Times New Roman"/>
                <a:ea typeface="Times New Roman"/>
                <a:cs typeface="Times New Roman"/>
                <a:sym typeface="Times New Roman"/>
              </a:rPr>
              <a:t>                </a:t>
            </a:r>
            <a:r>
              <a:rPr lang="en-US" sz="1800" dirty="0">
                <a:solidFill>
                  <a:srgbClr val="FF0000"/>
                </a:solidFill>
                <a:latin typeface="Times New Roman"/>
                <a:ea typeface="Times New Roman"/>
                <a:cs typeface="Times New Roman"/>
                <a:sym typeface="Times New Roman"/>
              </a:rPr>
              <a:t>0</a:t>
            </a:r>
            <a:r>
              <a:rPr lang="en-US" sz="1800" dirty="0">
                <a:latin typeface="Times New Roman"/>
                <a:ea typeface="Times New Roman"/>
                <a:cs typeface="Times New Roman"/>
                <a:sym typeface="Times New Roman"/>
              </a:rPr>
              <a:t>0110111</a:t>
            </a:r>
            <a:endParaRPr dirty="0"/>
          </a:p>
          <a:p>
            <a:r>
              <a:rPr lang="en-US" sz="1800" dirty="0">
                <a:latin typeface="Times New Roman"/>
                <a:ea typeface="Times New Roman"/>
                <a:cs typeface="Times New Roman"/>
                <a:sym typeface="Times New Roman"/>
              </a:rPr>
              <a:t>                1011011</a:t>
            </a:r>
            <a:r>
              <a:rPr lang="en-US" sz="1800" dirty="0">
                <a:solidFill>
                  <a:srgbClr val="FF0000"/>
                </a:solidFill>
                <a:latin typeface="Times New Roman"/>
                <a:ea typeface="Times New Roman"/>
                <a:cs typeface="Times New Roman"/>
                <a:sym typeface="Times New Roman"/>
              </a:rPr>
              <a:t>0</a:t>
            </a:r>
            <a:endParaRPr dirty="0"/>
          </a:p>
          <a:p>
            <a:r>
              <a:rPr lang="en-US" sz="1800" dirty="0">
                <a:latin typeface="Times New Roman"/>
                <a:ea typeface="Times New Roman"/>
                <a:cs typeface="Times New Roman"/>
                <a:sym typeface="Times New Roman"/>
              </a:rPr>
              <a:t>                 -------------</a:t>
            </a:r>
            <a:endParaRPr dirty="0"/>
          </a:p>
          <a:p>
            <a:r>
              <a:rPr lang="en-US" sz="1800" dirty="0">
                <a:latin typeface="Times New Roman"/>
                <a:ea typeface="Times New Roman"/>
                <a:cs typeface="Times New Roman"/>
                <a:sym typeface="Times New Roman"/>
              </a:rPr>
              <a:t>             r=10110111   Here we have three errors occurring at positions 4,9,24. But still we could decode correctly until and unless two or more errors occur with 1,9,17 for first bit, 2,10,18 for second bit…..</a:t>
            </a:r>
            <a:endParaRPr dirty="0"/>
          </a:p>
          <a:p>
            <a:r>
              <a:rPr lang="en-US" sz="1800" dirty="0">
                <a:latin typeface="Times New Roman"/>
                <a:ea typeface="Times New Roman"/>
                <a:cs typeface="Times New Roman"/>
                <a:sym typeface="Times New Roman"/>
              </a:rPr>
              <a:t>With p=0.001, probability of correctly decoding a single bit is (0.999)</a:t>
            </a:r>
            <a:r>
              <a:rPr lang="en-US" sz="1800" baseline="30000" dirty="0">
                <a:latin typeface="Times New Roman"/>
                <a:ea typeface="Times New Roman"/>
                <a:cs typeface="Times New Roman"/>
                <a:sym typeface="Times New Roman"/>
              </a:rPr>
              <a:t>3</a:t>
            </a:r>
            <a:r>
              <a:rPr lang="en-US" sz="1800" dirty="0">
                <a:latin typeface="Times New Roman"/>
                <a:ea typeface="Times New Roman"/>
                <a:cs typeface="Times New Roman"/>
                <a:sym typeface="Times New Roman"/>
              </a:rPr>
              <a:t>+3C1 (0.001)(0.999)</a:t>
            </a:r>
            <a:r>
              <a:rPr lang="en-US" sz="1800" baseline="30000" dirty="0">
                <a:latin typeface="Times New Roman"/>
                <a:ea typeface="Times New Roman"/>
                <a:cs typeface="Times New Roman"/>
                <a:sym typeface="Times New Roman"/>
              </a:rPr>
              <a:t>2</a:t>
            </a:r>
            <a:r>
              <a:rPr lang="en-US" sz="1800" dirty="0">
                <a:latin typeface="Times New Roman"/>
                <a:ea typeface="Times New Roman"/>
                <a:cs typeface="Times New Roman"/>
                <a:sym typeface="Times New Roman"/>
              </a:rPr>
              <a:t>=0.9999997. So probability of correctly receiving and decoding eight bit message is (0.9999997)</a:t>
            </a:r>
            <a:r>
              <a:rPr lang="en-US" sz="1800" baseline="30000" dirty="0">
                <a:latin typeface="Times New Roman"/>
                <a:ea typeface="Times New Roman"/>
                <a:cs typeface="Times New Roman"/>
                <a:sym typeface="Times New Roman"/>
              </a:rPr>
              <a:t>8</a:t>
            </a:r>
            <a:r>
              <a:rPr lang="en-US" sz="1800" dirty="0">
                <a:latin typeface="Times New Roman"/>
                <a:ea typeface="Times New Roman"/>
                <a:cs typeface="Times New Roman"/>
                <a:sym typeface="Times New Roman"/>
              </a:rPr>
              <a:t>=0.999976.</a:t>
            </a:r>
            <a:endParaRPr sz="1800" baseline="30000" dirty="0">
              <a:latin typeface="Times New Roman"/>
              <a:ea typeface="Times New Roman"/>
              <a:cs typeface="Times New Roman"/>
              <a:sym typeface="Times New Roman"/>
            </a:endParaRPr>
          </a:p>
          <a:p>
            <a:endParaRPr sz="18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318737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a:spLocks noGrp="1"/>
          </p:cNvSpPr>
          <p:nvPr>
            <p:ph type="sldNum" idx="12"/>
          </p:nvPr>
        </p:nvSpPr>
        <p:spPr>
          <a:xfrm>
            <a:off x="6457950" y="4767263"/>
            <a:ext cx="2057400" cy="273825"/>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9</a:t>
            </a:fld>
            <a:endParaRPr/>
          </a:p>
        </p:txBody>
      </p:sp>
      <p:sp>
        <p:nvSpPr>
          <p:cNvPr id="172" name="Google Shape;172;p8"/>
          <p:cNvSpPr txBox="1">
            <a:spLocks noGrp="1"/>
          </p:cNvSpPr>
          <p:nvPr>
            <p:ph type="body" idx="1"/>
          </p:nvPr>
        </p:nvSpPr>
        <p:spPr>
          <a:xfrm>
            <a:off x="590175" y="355369"/>
            <a:ext cx="7925175" cy="521556"/>
          </a:xfrm>
          <a:prstGeom prst="rect">
            <a:avLst/>
          </a:prstGeom>
          <a:noFill/>
          <a:ln>
            <a:noFill/>
          </a:ln>
        </p:spPr>
        <p:txBody>
          <a:bodyPr spcFirstLastPara="1" wrap="square" lIns="68569" tIns="34275" rIns="68569" bIns="34275" anchor="t" anchorCtr="0">
            <a:noAutofit/>
          </a:bodyPr>
          <a:lstStyle/>
          <a:p>
            <a:pPr marL="457200" lvl="1" indent="0" algn="ctr">
              <a:buSzPts val="2400"/>
              <a:buNone/>
            </a:pPr>
            <a:r>
              <a:rPr lang="en-US" b="1">
                <a:solidFill>
                  <a:srgbClr val="000000"/>
                </a:solidFill>
                <a:latin typeface="Times New Roman"/>
                <a:ea typeface="Times New Roman"/>
                <a:cs typeface="Times New Roman"/>
                <a:sym typeface="Times New Roman"/>
              </a:rPr>
              <a:t>Triple Repetition code Problems</a:t>
            </a:r>
            <a:endParaRPr b="1">
              <a:solidFill>
                <a:srgbClr val="000000"/>
              </a:solidFill>
              <a:latin typeface="Times New Roman"/>
              <a:ea typeface="Times New Roman"/>
              <a:cs typeface="Times New Roman"/>
              <a:sym typeface="Times New Roman"/>
            </a:endParaRPr>
          </a:p>
          <a:p>
            <a:pPr lvl="1" indent="-228600">
              <a:buSzPts val="2400"/>
              <a:buNone/>
            </a:pPr>
            <a:endParaRPr sz="1200" baseline="30000">
              <a:solidFill>
                <a:srgbClr val="000000"/>
              </a:solidFill>
              <a:latin typeface="Open Sans"/>
              <a:ea typeface="Open Sans"/>
              <a:cs typeface="Open Sans"/>
              <a:sym typeface="Open Sans"/>
            </a:endParaRPr>
          </a:p>
          <a:p>
            <a:pPr marL="342900" lvl="1" indent="0">
              <a:buSzPts val="2400"/>
              <a:buNone/>
            </a:pPr>
            <a:endParaRPr sz="1800"/>
          </a:p>
        </p:txBody>
      </p:sp>
      <p:sp>
        <p:nvSpPr>
          <p:cNvPr id="173" name="Google Shape;173;p8"/>
          <p:cNvSpPr txBox="1"/>
          <p:nvPr/>
        </p:nvSpPr>
        <p:spPr>
          <a:xfrm>
            <a:off x="719528" y="674558"/>
            <a:ext cx="7543800" cy="3670235"/>
          </a:xfrm>
          <a:prstGeom prst="rect">
            <a:avLst/>
          </a:prstGeom>
          <a:noFill/>
          <a:ln>
            <a:noFill/>
          </a:ln>
        </p:spPr>
        <p:txBody>
          <a:bodyPr spcFirstLastPara="1" wrap="square" lIns="68569" tIns="34275" rIns="68569" bIns="34275" anchor="t" anchorCtr="0">
            <a:spAutoFit/>
          </a:bodyPr>
          <a:lstStyle/>
          <a:p>
            <a:r>
              <a:rPr lang="en-US" sz="1800">
                <a:latin typeface="Times New Roman"/>
                <a:ea typeface="Times New Roman"/>
                <a:cs typeface="Times New Roman"/>
                <a:sym typeface="Times New Roman"/>
              </a:rPr>
              <a:t>With m=3, W∈ Z</a:t>
            </a:r>
            <a:r>
              <a:rPr lang="en-US" sz="1800" baseline="-25000">
                <a:latin typeface="Times New Roman"/>
                <a:ea typeface="Times New Roman"/>
                <a:cs typeface="Times New Roman"/>
                <a:sym typeface="Times New Roman"/>
              </a:rPr>
              <a:t>2</a:t>
            </a:r>
            <a:r>
              <a:rPr lang="en-US" sz="1800" baseline="30000">
                <a:latin typeface="Times New Roman"/>
                <a:ea typeface="Times New Roman"/>
                <a:cs typeface="Times New Roman"/>
                <a:sym typeface="Times New Roman"/>
              </a:rPr>
              <a:t>3</a:t>
            </a:r>
            <a:r>
              <a:rPr lang="en-US" sz="1800">
                <a:latin typeface="Times New Roman"/>
                <a:ea typeface="Times New Roman"/>
                <a:cs typeface="Times New Roman"/>
                <a:sym typeface="Times New Roman"/>
              </a:rPr>
              <a:t> : E : Z</a:t>
            </a:r>
            <a:r>
              <a:rPr lang="en-US" sz="1800" baseline="-25000">
                <a:latin typeface="Times New Roman"/>
                <a:ea typeface="Times New Roman"/>
                <a:cs typeface="Times New Roman"/>
                <a:sym typeface="Times New Roman"/>
              </a:rPr>
              <a:t>2</a:t>
            </a:r>
            <a:r>
              <a:rPr lang="en-US" sz="1800" baseline="30000">
                <a:latin typeface="Times New Roman"/>
                <a:ea typeface="Times New Roman"/>
                <a:cs typeface="Times New Roman"/>
                <a:sym typeface="Times New Roman"/>
              </a:rPr>
              <a:t>3</a:t>
            </a:r>
            <a:r>
              <a:rPr lang="en-US" sz="1800">
                <a:latin typeface="Times New Roman"/>
                <a:ea typeface="Times New Roman"/>
                <a:cs typeface="Times New Roman"/>
                <a:sym typeface="Times New Roman"/>
              </a:rPr>
              <a:t>🡪 Z</a:t>
            </a:r>
            <a:r>
              <a:rPr lang="en-US" sz="1800" baseline="-25000">
                <a:latin typeface="Times New Roman"/>
                <a:ea typeface="Times New Roman"/>
                <a:cs typeface="Times New Roman"/>
                <a:sym typeface="Times New Roman"/>
              </a:rPr>
              <a:t>2</a:t>
            </a:r>
            <a:r>
              <a:rPr lang="en-US" sz="1800" baseline="30000">
                <a:latin typeface="Times New Roman"/>
                <a:ea typeface="Times New Roman"/>
                <a:cs typeface="Times New Roman"/>
                <a:sym typeface="Times New Roman"/>
              </a:rPr>
              <a:t>9</a:t>
            </a:r>
            <a:endParaRPr sz="1500" baseline="-25000">
              <a:latin typeface="Times New Roman"/>
              <a:ea typeface="Times New Roman"/>
              <a:cs typeface="Times New Roman"/>
              <a:sym typeface="Times New Roman"/>
            </a:endParaRPr>
          </a:p>
          <a:p>
            <a:r>
              <a:rPr lang="en-US" sz="1800">
                <a:latin typeface="Times New Roman"/>
                <a:ea typeface="Times New Roman"/>
                <a:cs typeface="Times New Roman"/>
                <a:sym typeface="Times New Roman"/>
              </a:rPr>
              <a:t>The decoding function D: Z</a:t>
            </a:r>
            <a:r>
              <a:rPr lang="en-US" sz="1800" baseline="-25000">
                <a:latin typeface="Times New Roman"/>
                <a:ea typeface="Times New Roman"/>
                <a:cs typeface="Times New Roman"/>
                <a:sym typeface="Times New Roman"/>
              </a:rPr>
              <a:t>2</a:t>
            </a:r>
            <a:r>
              <a:rPr lang="en-US" sz="1800" baseline="30000">
                <a:latin typeface="Times New Roman"/>
                <a:ea typeface="Times New Roman"/>
                <a:cs typeface="Times New Roman"/>
                <a:sym typeface="Times New Roman"/>
              </a:rPr>
              <a:t>9</a:t>
            </a:r>
            <a:r>
              <a:rPr lang="en-US" sz="1800">
                <a:latin typeface="Times New Roman"/>
                <a:ea typeface="Times New Roman"/>
                <a:cs typeface="Times New Roman"/>
                <a:sym typeface="Times New Roman"/>
              </a:rPr>
              <a:t> 🡪 Z</a:t>
            </a:r>
            <a:r>
              <a:rPr lang="en-US" sz="1800" baseline="-25000">
                <a:latin typeface="Times New Roman"/>
                <a:ea typeface="Times New Roman"/>
                <a:cs typeface="Times New Roman"/>
                <a:sym typeface="Times New Roman"/>
              </a:rPr>
              <a:t>2</a:t>
            </a:r>
            <a:r>
              <a:rPr lang="en-US" sz="1800" baseline="30000">
                <a:latin typeface="Times New Roman"/>
                <a:ea typeface="Times New Roman"/>
                <a:cs typeface="Times New Roman"/>
                <a:sym typeface="Times New Roman"/>
              </a:rPr>
              <a:t>3 </a:t>
            </a:r>
            <a:r>
              <a:rPr lang="en-US" sz="1800">
                <a:latin typeface="Times New Roman"/>
                <a:ea typeface="Times New Roman"/>
                <a:cs typeface="Times New Roman"/>
                <a:sym typeface="Times New Roman"/>
              </a:rPr>
              <a:t>is carried out by majority rule.</a:t>
            </a:r>
            <a:endParaRPr/>
          </a:p>
          <a:p>
            <a:r>
              <a:rPr lang="en-US" sz="1800">
                <a:latin typeface="Times New Roman"/>
                <a:ea typeface="Times New Roman"/>
                <a:cs typeface="Times New Roman"/>
                <a:sym typeface="Times New Roman"/>
              </a:rPr>
              <a:t>a) Apply D to decode the received words:</a:t>
            </a:r>
            <a:endParaRPr/>
          </a:p>
          <a:p>
            <a:r>
              <a:rPr lang="en-US" sz="1800">
                <a:latin typeface="Times New Roman"/>
                <a:ea typeface="Times New Roman"/>
                <a:cs typeface="Times New Roman"/>
                <a:sym typeface="Times New Roman"/>
              </a:rPr>
              <a:t>i) 111101100                             ii)010011111                      iii)000100011</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111                                    010                                   000</a:t>
            </a:r>
            <a:endParaRPr/>
          </a:p>
          <a:p>
            <a:r>
              <a:rPr lang="en-US" sz="1800">
                <a:solidFill>
                  <a:schemeClr val="dk1"/>
                </a:solidFill>
                <a:latin typeface="Times New Roman"/>
                <a:ea typeface="Times New Roman"/>
                <a:cs typeface="Times New Roman"/>
                <a:sym typeface="Times New Roman"/>
              </a:rPr>
              <a:t>                101                                    011                                   100</a:t>
            </a:r>
            <a:endParaRPr/>
          </a:p>
          <a:p>
            <a:r>
              <a:rPr lang="en-US" sz="1800">
                <a:solidFill>
                  <a:schemeClr val="dk1"/>
                </a:solidFill>
                <a:latin typeface="Times New Roman"/>
                <a:ea typeface="Times New Roman"/>
                <a:cs typeface="Times New Roman"/>
                <a:sym typeface="Times New Roman"/>
              </a:rPr>
              <a:t>                100                                    111                                   011</a:t>
            </a:r>
            <a:endParaRPr/>
          </a:p>
          <a:p>
            <a:r>
              <a:rPr lang="en-US" sz="1800">
                <a:latin typeface="Times New Roman"/>
                <a:ea typeface="Times New Roman"/>
                <a:cs typeface="Times New Roman"/>
                <a:sym typeface="Times New Roman"/>
              </a:rPr>
              <a:t>                 ---                                     ----                                    -----</a:t>
            </a:r>
            <a:endParaRPr/>
          </a:p>
          <a:p>
            <a:r>
              <a:rPr lang="en-US" sz="1800">
                <a:latin typeface="Times New Roman"/>
                <a:ea typeface="Times New Roman"/>
                <a:cs typeface="Times New Roman"/>
                <a:sym typeface="Times New Roman"/>
              </a:rPr>
              <a:t>            r=101                                 r=011                             r=  000</a:t>
            </a:r>
            <a:endParaRPr/>
          </a:p>
          <a:p>
            <a:r>
              <a:rPr lang="en-US" sz="1800">
                <a:latin typeface="Times New Roman"/>
                <a:ea typeface="Times New Roman"/>
                <a:cs typeface="Times New Roman"/>
                <a:sym typeface="Times New Roman"/>
              </a:rPr>
              <a:t>b) Find three different received words  r for which D(r)=000</a:t>
            </a:r>
            <a:endParaRPr/>
          </a:p>
          <a:p>
            <a:r>
              <a:rPr lang="en-US" sz="1800">
                <a:latin typeface="Times New Roman"/>
                <a:ea typeface="Times New Roman"/>
                <a:cs typeface="Times New Roman"/>
                <a:sym typeface="Times New Roman"/>
              </a:rPr>
              <a:t>       r1=000000001          r2=010000000      r3=010100000</a:t>
            </a:r>
            <a:endParaRPr/>
          </a:p>
          <a:p>
            <a:r>
              <a:rPr lang="en-US" sz="1800">
                <a:latin typeface="Times New Roman"/>
                <a:ea typeface="Times New Roman"/>
                <a:cs typeface="Times New Roman"/>
                <a:sym typeface="Times New Roman"/>
              </a:rPr>
              <a:t>c) For each W ∈ Z</a:t>
            </a:r>
            <a:r>
              <a:rPr lang="en-US" sz="1800" baseline="-25000">
                <a:latin typeface="Times New Roman"/>
                <a:ea typeface="Times New Roman"/>
                <a:cs typeface="Times New Roman"/>
                <a:sym typeface="Times New Roman"/>
              </a:rPr>
              <a:t>2</a:t>
            </a:r>
            <a:r>
              <a:rPr lang="en-US" sz="1800" baseline="30000">
                <a:latin typeface="Times New Roman"/>
                <a:ea typeface="Times New Roman"/>
                <a:cs typeface="Times New Roman"/>
                <a:sym typeface="Times New Roman"/>
              </a:rPr>
              <a:t>3</a:t>
            </a:r>
            <a:r>
              <a:rPr lang="en-US" sz="1800">
                <a:latin typeface="Times New Roman"/>
                <a:ea typeface="Times New Roman"/>
                <a:cs typeface="Times New Roman"/>
                <a:sym typeface="Times New Roman"/>
              </a:rPr>
              <a:t> , what is |D</a:t>
            </a:r>
            <a:r>
              <a:rPr lang="en-US" sz="1800" baseline="30000">
                <a:latin typeface="Times New Roman"/>
                <a:ea typeface="Times New Roman"/>
                <a:cs typeface="Times New Roman"/>
                <a:sym typeface="Times New Roman"/>
              </a:rPr>
              <a:t>-1</a:t>
            </a:r>
            <a:r>
              <a:rPr lang="en-US" sz="1800">
                <a:latin typeface="Times New Roman"/>
                <a:ea typeface="Times New Roman"/>
                <a:cs typeface="Times New Roman"/>
                <a:sym typeface="Times New Roman"/>
              </a:rPr>
              <a:t>(W)| ?</a:t>
            </a:r>
            <a:endParaRPr sz="1800" baseline="30000">
              <a:latin typeface="Times New Roman"/>
              <a:ea typeface="Times New Roman"/>
              <a:cs typeface="Times New Roman"/>
              <a:sym typeface="Times New Roman"/>
            </a:endParaRPr>
          </a:p>
          <a:p>
            <a:r>
              <a:rPr lang="en-US" sz="1800">
                <a:latin typeface="Times New Roman"/>
                <a:ea typeface="Times New Roman"/>
                <a:cs typeface="Times New Roman"/>
                <a:sym typeface="Times New Roman"/>
              </a:rPr>
              <a:t>      |D</a:t>
            </a:r>
            <a:r>
              <a:rPr lang="en-US" sz="1800" baseline="30000">
                <a:latin typeface="Times New Roman"/>
                <a:ea typeface="Times New Roman"/>
                <a:cs typeface="Times New Roman"/>
                <a:sym typeface="Times New Roman"/>
              </a:rPr>
              <a:t>-1</a:t>
            </a:r>
            <a:r>
              <a:rPr lang="en-US" sz="1800">
                <a:latin typeface="Times New Roman"/>
                <a:ea typeface="Times New Roman"/>
                <a:cs typeface="Times New Roman"/>
                <a:sym typeface="Times New Roman"/>
              </a:rPr>
              <a:t>(W)| = 2</a:t>
            </a:r>
            <a:r>
              <a:rPr lang="en-US" sz="1800" baseline="30000">
                <a:latin typeface="Times New Roman"/>
                <a:ea typeface="Times New Roman"/>
                <a:cs typeface="Times New Roman"/>
                <a:sym typeface="Times New Roman"/>
              </a:rPr>
              <a:t>6</a:t>
            </a:r>
            <a:r>
              <a:rPr lang="en-US" sz="1800">
                <a:latin typeface="Times New Roman"/>
                <a:ea typeface="Times New Roman"/>
                <a:cs typeface="Times New Roman"/>
                <a:sym typeface="Times New Roman"/>
              </a:rPr>
              <a:t>( Since it is a majority rule)</a:t>
            </a:r>
            <a:endParaRPr sz="1800" baseline="30000">
              <a:latin typeface="Times New Roman"/>
              <a:ea typeface="Times New Roman"/>
              <a:cs typeface="Times New Roman"/>
              <a:sym typeface="Times New Roman"/>
            </a:endParaRPr>
          </a:p>
        </p:txBody>
      </p:sp>
    </p:spTree>
    <p:extLst>
      <p:ext uri="{BB962C8B-B14F-4D97-AF65-F5344CB8AC3E}">
        <p14:creationId xmlns:p14="http://schemas.microsoft.com/office/powerpoint/2010/main" val="64852385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2551</Words>
  <Application>Microsoft Office PowerPoint</Application>
  <PresentationFormat>On-screen Show (16:9)</PresentationFormat>
  <Paragraphs>273</Paragraphs>
  <Slides>20</Slides>
  <Notes>20</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20</vt:i4>
      </vt:variant>
    </vt:vector>
  </HeadingPairs>
  <TitlesOfParts>
    <vt:vector size="21" baseType="lpstr">
      <vt:lpstr>Simple Light</vt:lpstr>
      <vt:lpstr>PowerPoint Presentation</vt:lpstr>
      <vt:lpstr>Coding Theory</vt:lpstr>
      <vt:lpstr>Coding Theory</vt:lpstr>
      <vt:lpstr>Example-1</vt:lpstr>
      <vt:lpstr>Example-2</vt:lpstr>
      <vt:lpstr>Example-3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DELL</cp:lastModifiedBy>
  <cp:revision>12</cp:revision>
  <dcterms:modified xsi:type="dcterms:W3CDTF">2024-05-09T05:16:53Z</dcterms:modified>
</cp:coreProperties>
</file>