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62"/>
  </p:notesMasterIdLst>
  <p:sldIdLst>
    <p:sldId id="262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-416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2914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63213" y="4730051"/>
            <a:ext cx="2217574" cy="3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9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5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068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16000" y="216000"/>
            <a:ext cx="1507681" cy="6479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2444551" y="2294545"/>
            <a:ext cx="4013948" cy="710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69" rIns="0" bIns="0" anchor="t" anchorCtr="0">
            <a:spAutoFit/>
          </a:bodyPr>
          <a:lstStyle/>
          <a:p>
            <a:pPr marL="9525">
              <a:buSzPts val="3600"/>
            </a:pPr>
            <a:r>
              <a:rPr lang="en-US" sz="2700" b="1" dirty="0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DEPARTMENT OF CSE</a:t>
            </a:r>
            <a:endParaRPr sz="1100" dirty="0"/>
          </a:p>
          <a:p>
            <a:pPr marL="9525" algn="ctr">
              <a:spcBef>
                <a:spcPts val="66"/>
              </a:spcBef>
              <a:buSzPts val="2400"/>
            </a:pPr>
            <a:r>
              <a:rPr lang="en-US" sz="1800" dirty="0">
                <a:solidFill>
                  <a:srgbClr val="00B05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 V College of Engineering</a:t>
            </a:r>
            <a:endParaRPr sz="1800" b="1" dirty="0">
              <a:solidFill>
                <a:srgbClr val="00B05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502709" y="809975"/>
            <a:ext cx="6258150" cy="93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69" rIns="0" bIns="0" anchor="t" anchorCtr="0">
            <a:spAutoFit/>
          </a:bodyPr>
          <a:lstStyle/>
          <a:p>
            <a:pPr marL="9525" algn="ctr">
              <a:buSzPts val="4000"/>
            </a:pPr>
            <a:r>
              <a:rPr lang="en-US" sz="3000" b="1" dirty="0">
                <a:solidFill>
                  <a:srgbClr val="2E75B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Discrete Mathematical Structures(CS241AT)</a:t>
            </a:r>
            <a:endParaRPr sz="1100" dirty="0">
              <a:solidFill>
                <a:srgbClr val="2E75B5"/>
              </a:solidFill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5516655" y="3494695"/>
            <a:ext cx="3045760" cy="118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69" rIns="0" bIns="0" anchor="t" anchorCtr="0">
            <a:spAutoFit/>
          </a:bodyPr>
          <a:lstStyle/>
          <a:p>
            <a:pPr marL="9525">
              <a:buSzPts val="3600"/>
            </a:pPr>
            <a:r>
              <a:rPr lang="en-US" sz="2000" b="1" dirty="0" err="1" smtClean="0">
                <a:solidFill>
                  <a:srgbClr val="2E75B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Raghavendra</a:t>
            </a:r>
            <a:r>
              <a:rPr lang="en-US" sz="2000" b="1" dirty="0" smtClean="0">
                <a:solidFill>
                  <a:srgbClr val="2E75B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Prasad S G</a:t>
            </a:r>
            <a:endParaRPr sz="2000" b="1" dirty="0">
              <a:solidFill>
                <a:srgbClr val="2E75B5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525">
              <a:spcBef>
                <a:spcPts val="66"/>
              </a:spcBef>
              <a:buSzPts val="2400"/>
            </a:pPr>
            <a:r>
              <a:rPr lang="en-US" sz="1800" dirty="0">
                <a:solidFill>
                  <a:srgbClr val="00B05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Assistant Professor</a:t>
            </a:r>
            <a:endParaRPr sz="1100" dirty="0"/>
          </a:p>
          <a:p>
            <a:pPr marL="9525">
              <a:spcBef>
                <a:spcPts val="66"/>
              </a:spcBef>
              <a:buSzPts val="2400"/>
            </a:pPr>
            <a:r>
              <a:rPr lang="en-US" sz="1800" dirty="0">
                <a:solidFill>
                  <a:srgbClr val="00B05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Department of </a:t>
            </a:r>
            <a:r>
              <a:rPr lang="en-US" sz="1800" dirty="0" smtClean="0">
                <a:solidFill>
                  <a:srgbClr val="00B05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ISE</a:t>
            </a:r>
            <a:endParaRPr sz="1100" dirty="0"/>
          </a:p>
          <a:p>
            <a:pPr marL="9525">
              <a:spcBef>
                <a:spcPts val="66"/>
              </a:spcBef>
              <a:buSzPts val="2400"/>
            </a:pPr>
            <a:r>
              <a:rPr lang="en-US" sz="1800" dirty="0">
                <a:solidFill>
                  <a:srgbClr val="00B05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 V College of Engineering</a:t>
            </a:r>
            <a:endParaRPr sz="1800" b="1" dirty="0">
              <a:solidFill>
                <a:srgbClr val="00B05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85922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514350"/>
            <a:ext cx="7772400" cy="401241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3200" smtClean="0"/>
              <a:t>Algebraic systems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576388"/>
            <a:ext cx="7772400" cy="3086100"/>
          </a:xfrm>
        </p:spPr>
        <p:txBody>
          <a:bodyPr/>
          <a:lstStyle/>
          <a:p>
            <a:pPr eaLnBrk="1" hangingPunct="1">
              <a:buFont typeface="Times New Roman" pitchFamily="16" charset="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eaLnBrk="1" hangingPunct="1">
              <a:buFont typeface="Times New Roman" pitchFamily="16" charset="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                 </a:t>
            </a:r>
            <a:r>
              <a:rPr lang="en-US" sz="2000" dirty="0" err="1" smtClean="0"/>
              <a:t>Abelian</a:t>
            </a:r>
            <a:r>
              <a:rPr lang="en-US" sz="2000" dirty="0" smtClean="0"/>
              <a:t> groups</a:t>
            </a:r>
          </a:p>
          <a:p>
            <a:pPr eaLnBrk="1" hangingPunct="1">
              <a:spcBef>
                <a:spcPts val="600"/>
              </a:spcBef>
              <a:buFont typeface="Times New Roman" pitchFamily="16" charset="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                          Groups</a:t>
            </a:r>
          </a:p>
          <a:p>
            <a:pPr eaLnBrk="1" hangingPunct="1">
              <a:spcBef>
                <a:spcPts val="600"/>
              </a:spcBef>
              <a:buFont typeface="Times New Roman" pitchFamily="16" charset="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                          </a:t>
            </a:r>
            <a:r>
              <a:rPr lang="en-US" sz="2400" dirty="0" err="1" smtClean="0"/>
              <a:t>Monoids</a:t>
            </a:r>
            <a:endParaRPr lang="en-US" sz="2400" dirty="0" smtClean="0"/>
          </a:p>
          <a:p>
            <a:pPr eaLnBrk="1" hangingPunct="1">
              <a:spcBef>
                <a:spcPts val="600"/>
              </a:spcBef>
              <a:buFont typeface="Times New Roman" pitchFamily="16" charset="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                       Semi groups</a:t>
            </a:r>
          </a:p>
          <a:p>
            <a:pPr eaLnBrk="1" hangingPunct="1">
              <a:spcBef>
                <a:spcPts val="600"/>
              </a:spcBef>
              <a:buFont typeface="Times New Roman" pitchFamily="16" charset="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                   Algebraic systems</a:t>
            </a:r>
          </a:p>
          <a:p>
            <a:pPr eaLnBrk="1" hangingPunct="1">
              <a:buFont typeface="Times New Roman" pitchFamily="16" charset="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                 </a:t>
            </a:r>
          </a:p>
        </p:txBody>
      </p:sp>
      <p:sp>
        <p:nvSpPr>
          <p:cNvPr id="9220" name="Line 3"/>
          <p:cNvSpPr>
            <a:spLocks noChangeShapeType="1"/>
          </p:cNvSpPr>
          <p:nvPr/>
        </p:nvSpPr>
        <p:spPr bwMode="auto">
          <a:xfrm>
            <a:off x="2819400" y="2571750"/>
            <a:ext cx="1588" cy="285750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1" name="Line 4"/>
          <p:cNvSpPr>
            <a:spLocks noChangeShapeType="1"/>
          </p:cNvSpPr>
          <p:nvPr/>
        </p:nvSpPr>
        <p:spPr bwMode="auto">
          <a:xfrm>
            <a:off x="4572000" y="2571750"/>
            <a:ext cx="1588" cy="285750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2" name="Line 5"/>
          <p:cNvSpPr>
            <a:spLocks noChangeShapeType="1"/>
          </p:cNvSpPr>
          <p:nvPr/>
        </p:nvSpPr>
        <p:spPr bwMode="auto">
          <a:xfrm>
            <a:off x="2819400" y="2857500"/>
            <a:ext cx="1752600" cy="1191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3" name="Line 6"/>
          <p:cNvSpPr>
            <a:spLocks noChangeShapeType="1"/>
          </p:cNvSpPr>
          <p:nvPr/>
        </p:nvSpPr>
        <p:spPr bwMode="auto">
          <a:xfrm>
            <a:off x="2819400" y="2571750"/>
            <a:ext cx="1752600" cy="1191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4" name="Line 7"/>
          <p:cNvSpPr>
            <a:spLocks noChangeShapeType="1"/>
          </p:cNvSpPr>
          <p:nvPr/>
        </p:nvSpPr>
        <p:spPr bwMode="auto">
          <a:xfrm>
            <a:off x="2590800" y="2457450"/>
            <a:ext cx="1588" cy="742950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5" name="Line 8"/>
          <p:cNvSpPr>
            <a:spLocks noChangeShapeType="1"/>
          </p:cNvSpPr>
          <p:nvPr/>
        </p:nvSpPr>
        <p:spPr bwMode="auto">
          <a:xfrm>
            <a:off x="2590800" y="3200400"/>
            <a:ext cx="2438400" cy="1191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6" name="Line 9"/>
          <p:cNvSpPr>
            <a:spLocks noChangeShapeType="1"/>
          </p:cNvSpPr>
          <p:nvPr/>
        </p:nvSpPr>
        <p:spPr bwMode="auto">
          <a:xfrm>
            <a:off x="5029200" y="2457450"/>
            <a:ext cx="1588" cy="742950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7" name="Line 10"/>
          <p:cNvSpPr>
            <a:spLocks noChangeShapeType="1"/>
          </p:cNvSpPr>
          <p:nvPr/>
        </p:nvSpPr>
        <p:spPr bwMode="auto">
          <a:xfrm>
            <a:off x="2590800" y="2457450"/>
            <a:ext cx="2438400" cy="1191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8" name="Line 11"/>
          <p:cNvSpPr>
            <a:spLocks noChangeShapeType="1"/>
          </p:cNvSpPr>
          <p:nvPr/>
        </p:nvSpPr>
        <p:spPr bwMode="auto">
          <a:xfrm>
            <a:off x="2286000" y="2286000"/>
            <a:ext cx="1588" cy="1257300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9" name="Line 12"/>
          <p:cNvSpPr>
            <a:spLocks noChangeShapeType="1"/>
          </p:cNvSpPr>
          <p:nvPr/>
        </p:nvSpPr>
        <p:spPr bwMode="auto">
          <a:xfrm>
            <a:off x="5257800" y="2286000"/>
            <a:ext cx="1588" cy="1257300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30" name="Line 13"/>
          <p:cNvSpPr>
            <a:spLocks noChangeShapeType="1"/>
          </p:cNvSpPr>
          <p:nvPr/>
        </p:nvSpPr>
        <p:spPr bwMode="auto">
          <a:xfrm>
            <a:off x="2286000" y="3543300"/>
            <a:ext cx="2971800" cy="1191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31" name="Line 14"/>
          <p:cNvSpPr>
            <a:spLocks noChangeShapeType="1"/>
          </p:cNvSpPr>
          <p:nvPr/>
        </p:nvSpPr>
        <p:spPr bwMode="auto">
          <a:xfrm>
            <a:off x="2286000" y="2286000"/>
            <a:ext cx="2971800" cy="1191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32" name="Line 15"/>
          <p:cNvSpPr>
            <a:spLocks noChangeShapeType="1"/>
          </p:cNvSpPr>
          <p:nvPr/>
        </p:nvSpPr>
        <p:spPr bwMode="auto">
          <a:xfrm>
            <a:off x="1981200" y="2114550"/>
            <a:ext cx="1588" cy="1771650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33" name="Line 16"/>
          <p:cNvSpPr>
            <a:spLocks noChangeShapeType="1"/>
          </p:cNvSpPr>
          <p:nvPr/>
        </p:nvSpPr>
        <p:spPr bwMode="auto">
          <a:xfrm>
            <a:off x="5638800" y="2114550"/>
            <a:ext cx="1588" cy="1771650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34" name="Line 17"/>
          <p:cNvSpPr>
            <a:spLocks noChangeShapeType="1"/>
          </p:cNvSpPr>
          <p:nvPr/>
        </p:nvSpPr>
        <p:spPr bwMode="auto">
          <a:xfrm>
            <a:off x="1981200" y="3886200"/>
            <a:ext cx="3657600" cy="1191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35" name="Line 18"/>
          <p:cNvSpPr>
            <a:spLocks noChangeShapeType="1"/>
          </p:cNvSpPr>
          <p:nvPr/>
        </p:nvSpPr>
        <p:spPr bwMode="auto">
          <a:xfrm>
            <a:off x="1981200" y="2114550"/>
            <a:ext cx="3657600" cy="1191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36" name="Line 19"/>
          <p:cNvSpPr>
            <a:spLocks noChangeShapeType="1"/>
          </p:cNvSpPr>
          <p:nvPr/>
        </p:nvSpPr>
        <p:spPr bwMode="auto">
          <a:xfrm>
            <a:off x="1752600" y="1943100"/>
            <a:ext cx="1588" cy="2457450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37" name="Line 20"/>
          <p:cNvSpPr>
            <a:spLocks noChangeShapeType="1"/>
          </p:cNvSpPr>
          <p:nvPr/>
        </p:nvSpPr>
        <p:spPr bwMode="auto">
          <a:xfrm>
            <a:off x="6019800" y="1943100"/>
            <a:ext cx="1588" cy="2457450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38" name="Line 21"/>
          <p:cNvSpPr>
            <a:spLocks noChangeShapeType="1"/>
          </p:cNvSpPr>
          <p:nvPr/>
        </p:nvSpPr>
        <p:spPr bwMode="auto">
          <a:xfrm>
            <a:off x="1752600" y="4400550"/>
            <a:ext cx="4267200" cy="1191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39" name="Line 22"/>
          <p:cNvSpPr>
            <a:spLocks noChangeShapeType="1"/>
          </p:cNvSpPr>
          <p:nvPr/>
        </p:nvSpPr>
        <p:spPr bwMode="auto">
          <a:xfrm>
            <a:off x="1752600" y="1943100"/>
            <a:ext cx="4267200" cy="1191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2422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1143000" y="342900"/>
            <a:ext cx="7772400" cy="6286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200" smtClean="0"/>
              <a:t>Theorem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idx="1"/>
          </p:nvPr>
        </p:nvSpPr>
        <p:spPr>
          <a:xfrm>
            <a:off x="914400" y="971550"/>
            <a:ext cx="7772400" cy="3714750"/>
          </a:xfrm>
        </p:spPr>
        <p:txBody>
          <a:bodyPr/>
          <a:lstStyle/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dirty="0" smtClean="0"/>
              <a:t>In a Group (G, * ) the following properties hold good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dirty="0" smtClean="0"/>
              <a:t>1. Identity element is unique.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dirty="0" smtClean="0"/>
              <a:t>2. Inverse of an element is unique.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dirty="0" smtClean="0">
                <a:cs typeface="Times New Roman" pitchFamily="16" charset="0"/>
              </a:rPr>
              <a:t>3. Cancellation laws hold good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dirty="0" smtClean="0">
                <a:cs typeface="Times New Roman" pitchFamily="16" charset="0"/>
              </a:rPr>
              <a:t>            a * b = a * c   </a:t>
            </a:r>
            <a:r>
              <a:rPr lang="en-US" sz="2000" dirty="0" smtClean="0">
                <a:latin typeface="Symbol" pitchFamily="16" charset="2"/>
                <a:cs typeface="Times New Roman" pitchFamily="16" charset="0"/>
              </a:rPr>
              <a:t></a:t>
            </a:r>
            <a:r>
              <a:rPr lang="en-US" sz="2000" dirty="0" smtClean="0">
                <a:cs typeface="Times New Roman" pitchFamily="16" charset="0"/>
              </a:rPr>
              <a:t>  b =  c     (left cancellation law)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dirty="0" smtClean="0">
                <a:cs typeface="Times New Roman" pitchFamily="16" charset="0"/>
              </a:rPr>
              <a:t>            a * c = b * c   </a:t>
            </a:r>
            <a:r>
              <a:rPr lang="en-US" sz="2000" dirty="0" smtClean="0">
                <a:latin typeface="Symbol" pitchFamily="16" charset="2"/>
                <a:cs typeface="Times New Roman" pitchFamily="16" charset="0"/>
              </a:rPr>
              <a:t></a:t>
            </a:r>
            <a:r>
              <a:rPr lang="en-US" sz="2000" dirty="0" smtClean="0">
                <a:cs typeface="Times New Roman" pitchFamily="16" charset="0"/>
              </a:rPr>
              <a:t>  a =  b     (Right cancellation law)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dirty="0" smtClean="0">
                <a:cs typeface="Times New Roman" pitchFamily="16" charset="0"/>
              </a:rPr>
              <a:t> 4.  (a * b) </a:t>
            </a:r>
            <a:r>
              <a:rPr lang="en-US" sz="2000" baseline="30000" dirty="0" smtClean="0">
                <a:cs typeface="Times New Roman" pitchFamily="16" charset="0"/>
              </a:rPr>
              <a:t>-1</a:t>
            </a:r>
            <a:r>
              <a:rPr lang="en-US" sz="2000" dirty="0" smtClean="0">
                <a:cs typeface="Times New Roman" pitchFamily="16" charset="0"/>
              </a:rPr>
              <a:t>   =   b</a:t>
            </a:r>
            <a:r>
              <a:rPr lang="en-US" sz="2000" baseline="30000" dirty="0" smtClean="0">
                <a:cs typeface="Times New Roman" pitchFamily="16" charset="0"/>
              </a:rPr>
              <a:t>-1</a:t>
            </a:r>
            <a:r>
              <a:rPr lang="en-US" sz="2000" dirty="0" smtClean="0">
                <a:cs typeface="Times New Roman" pitchFamily="16" charset="0"/>
              </a:rPr>
              <a:t> * a</a:t>
            </a:r>
            <a:r>
              <a:rPr lang="en-US" sz="2000" baseline="30000" dirty="0" smtClean="0">
                <a:cs typeface="Times New Roman" pitchFamily="16" charset="0"/>
              </a:rPr>
              <a:t>-1</a:t>
            </a:r>
            <a:r>
              <a:rPr lang="en-US" sz="2000" dirty="0" smtClean="0"/>
              <a:t> 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dirty="0" smtClean="0">
                <a:cs typeface="Times New Roman" pitchFamily="16" charset="0"/>
              </a:rPr>
              <a:t>In a group, the identity element is its own inverse.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b="1" i="1" u="sng" smtClean="0">
                <a:cs typeface="Times New Roman" pitchFamily="16" charset="0"/>
              </a:rPr>
              <a:t>Order </a:t>
            </a:r>
            <a:r>
              <a:rPr lang="en-US" sz="2000" b="1" i="1" u="sng" dirty="0" smtClean="0">
                <a:cs typeface="Times New Roman" pitchFamily="16" charset="0"/>
              </a:rPr>
              <a:t>of a group</a:t>
            </a:r>
            <a:r>
              <a:rPr lang="en-US" sz="2000" u="sng" dirty="0" smtClean="0">
                <a:cs typeface="Times New Roman" pitchFamily="16" charset="0"/>
              </a:rPr>
              <a:t>  </a:t>
            </a:r>
            <a:r>
              <a:rPr lang="en-US" sz="2000" dirty="0" smtClean="0">
                <a:cs typeface="Times New Roman" pitchFamily="16" charset="0"/>
              </a:rPr>
              <a:t>: The number of elements in a group is called order of the group.</a:t>
            </a:r>
            <a:r>
              <a:rPr lang="en-US" sz="2000" dirty="0" smtClean="0"/>
              <a:t> 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u="sng" dirty="0" smtClean="0"/>
              <a:t>Finite group</a:t>
            </a:r>
            <a:r>
              <a:rPr lang="en-US" sz="2000" dirty="0" smtClean="0"/>
              <a:t>:  If the order of a group G  is finite, then G is called a finite group.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91646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27460"/>
            <a:ext cx="7772400" cy="8572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smtClean="0">
                <a:latin typeface="Arial" charset="0"/>
                <a:cs typeface="Arial" charset="0"/>
              </a:rPr>
              <a:t/>
            </a:r>
            <a:br>
              <a:rPr lang="en-US" sz="2400" smtClean="0">
                <a:latin typeface="Arial" charset="0"/>
                <a:cs typeface="Arial" charset="0"/>
              </a:rPr>
            </a:br>
            <a:r>
              <a:rPr lang="en-US" sz="2400" smtClean="0">
                <a:latin typeface="Arial" charset="0"/>
                <a:cs typeface="Arial" charset="0"/>
              </a:rPr>
              <a:t> </a:t>
            </a:r>
            <a:r>
              <a:rPr lang="en-US" sz="2000" smtClean="0"/>
              <a:t>Ex. Show that, the s</a:t>
            </a:r>
            <a:r>
              <a:rPr lang="en-US" sz="2000" smtClean="0">
                <a:cs typeface="Times New Roman" pitchFamily="16" charset="0"/>
              </a:rPr>
              <a:t>et of all integers is a group with</a:t>
            </a:r>
            <a:br>
              <a:rPr lang="en-US" sz="2000" smtClean="0">
                <a:cs typeface="Times New Roman" pitchFamily="16" charset="0"/>
              </a:rPr>
            </a:br>
            <a:r>
              <a:rPr lang="en-US" sz="2000" smtClean="0">
                <a:cs typeface="Times New Roman" pitchFamily="16" charset="0"/>
              </a:rPr>
              <a:t>        respect  to  addition.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576388"/>
            <a:ext cx="7772400" cy="3086100"/>
          </a:xfrm>
        </p:spPr>
        <p:txBody>
          <a:bodyPr/>
          <a:lstStyle/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Solution:  Let  Z = set of all integers.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                Let a, b, c are any three elements of Z.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1. </a:t>
            </a:r>
            <a:r>
              <a:rPr lang="en-US" sz="2000" u="sng" smtClean="0"/>
              <a:t>Closure  property</a:t>
            </a:r>
            <a:r>
              <a:rPr lang="en-US" sz="2000" smtClean="0"/>
              <a:t> : We know that, Sum of two integers is again an integer.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      i.e.,   a + b </a:t>
            </a:r>
            <a:r>
              <a:rPr lang="en-US" sz="2000" smtClean="0">
                <a:latin typeface="Symbol" pitchFamily="16" charset="2"/>
              </a:rPr>
              <a:t></a:t>
            </a:r>
            <a:r>
              <a:rPr lang="en-US" sz="2000" smtClean="0"/>
              <a:t> Z    for all a,b </a:t>
            </a:r>
            <a:r>
              <a:rPr lang="en-US" sz="2000" smtClean="0">
                <a:latin typeface="Symbol" pitchFamily="16" charset="2"/>
              </a:rPr>
              <a:t></a:t>
            </a:r>
            <a:r>
              <a:rPr lang="en-US" sz="2000" smtClean="0"/>
              <a:t> Z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2. </a:t>
            </a:r>
            <a:r>
              <a:rPr lang="en-US" sz="2000" u="sng" smtClean="0"/>
              <a:t>Associativity</a:t>
            </a:r>
            <a:r>
              <a:rPr lang="en-US" sz="2000" smtClean="0"/>
              <a:t>:  We know that addition of integers is associative.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              i.e., (a+b)+c = a+(b+c)    for all a,b,c </a:t>
            </a:r>
            <a:r>
              <a:rPr lang="en-US" sz="2000" smtClean="0">
                <a:latin typeface="Symbol" pitchFamily="16" charset="2"/>
              </a:rPr>
              <a:t></a:t>
            </a:r>
            <a:r>
              <a:rPr lang="en-US" sz="2000" smtClean="0"/>
              <a:t> Z.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3. </a:t>
            </a:r>
            <a:r>
              <a:rPr lang="en-US" sz="2000" u="sng" smtClean="0"/>
              <a:t>Identity </a:t>
            </a:r>
            <a:r>
              <a:rPr lang="en-US" sz="2000" smtClean="0"/>
              <a:t>:  We have   0 </a:t>
            </a:r>
            <a:r>
              <a:rPr lang="en-US" sz="2000" smtClean="0">
                <a:latin typeface="Symbol" pitchFamily="16" charset="2"/>
              </a:rPr>
              <a:t></a:t>
            </a:r>
            <a:r>
              <a:rPr lang="en-US" sz="2000" smtClean="0"/>
              <a:t> Z   and   a + 0 = a   for all a </a:t>
            </a:r>
            <a:r>
              <a:rPr lang="en-US" sz="2000" smtClean="0">
                <a:latin typeface="Symbol" pitchFamily="16" charset="2"/>
              </a:rPr>
              <a:t></a:t>
            </a:r>
            <a:r>
              <a:rPr lang="en-US" sz="2000" smtClean="0"/>
              <a:t> Z 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        </a:t>
            </a:r>
            <a:r>
              <a:rPr lang="en-US" sz="2000" smtClean="0">
                <a:latin typeface="Symbol" pitchFamily="16" charset="2"/>
              </a:rPr>
              <a:t></a:t>
            </a:r>
            <a:r>
              <a:rPr lang="en-US" sz="2000" smtClean="0"/>
              <a:t>  Identity element exists, and  ‘0’ is the identity element.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4. </a:t>
            </a:r>
            <a:r>
              <a:rPr lang="en-US" sz="2000" u="sng" smtClean="0"/>
              <a:t>Inverse</a:t>
            </a:r>
            <a:r>
              <a:rPr lang="en-US" sz="2000" smtClean="0"/>
              <a:t>:  To each  a </a:t>
            </a:r>
            <a:r>
              <a:rPr lang="en-US" sz="2000" smtClean="0">
                <a:latin typeface="Symbol" pitchFamily="16" charset="2"/>
              </a:rPr>
              <a:t></a:t>
            </a:r>
            <a:r>
              <a:rPr lang="en-US" sz="2000" smtClean="0"/>
              <a:t> Z , we have  – a  </a:t>
            </a:r>
            <a:r>
              <a:rPr lang="en-US" sz="2000" smtClean="0">
                <a:latin typeface="Symbol" pitchFamily="16" charset="2"/>
              </a:rPr>
              <a:t></a:t>
            </a:r>
            <a:r>
              <a:rPr lang="en-US" sz="2000" smtClean="0"/>
              <a:t> Z  such that 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            a + ( – a  ) = 0 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Each element in Z has an inverse.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30489764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27460"/>
            <a:ext cx="7772400" cy="8572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smtClean="0"/>
              <a:t>Contd.,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576388"/>
            <a:ext cx="7772400" cy="30861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5. </a:t>
            </a:r>
            <a:r>
              <a:rPr lang="en-US" sz="2000" u="sng" smtClean="0"/>
              <a:t>Commutativity</a:t>
            </a:r>
            <a:r>
              <a:rPr lang="en-US" sz="2000" smtClean="0"/>
              <a:t>: We know that addition of integers is commutative.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    i.e.,   a + b =  b +a     for all a,b </a:t>
            </a:r>
            <a:r>
              <a:rPr lang="en-US" sz="2000" smtClean="0">
                <a:latin typeface="Symbol" pitchFamily="16" charset="2"/>
              </a:rPr>
              <a:t></a:t>
            </a:r>
            <a:r>
              <a:rPr lang="en-US" sz="2000" smtClean="0"/>
              <a:t> Z.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  Hence,  ( Z , + ) is an abelian group.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18649426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27460"/>
            <a:ext cx="7772400" cy="8572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>
                <a:latin typeface="Arial" charset="0"/>
                <a:cs typeface="Arial" charset="0"/>
              </a:rPr>
              <a:t/>
            </a:r>
            <a:br>
              <a:rPr lang="en-IN" sz="2000" smtClean="0">
                <a:latin typeface="Arial" charset="0"/>
                <a:cs typeface="Arial" charset="0"/>
              </a:rPr>
            </a:br>
            <a:r>
              <a:rPr lang="en-IN" sz="2000" smtClean="0">
                <a:cs typeface="Times New Roman" pitchFamily="16" charset="0"/>
              </a:rPr>
              <a:t>Ex. Show that  set of all non zero real numbers is a group with respect to  multiplication .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576388"/>
            <a:ext cx="7772400" cy="3086100"/>
          </a:xfrm>
        </p:spPr>
        <p:txBody>
          <a:bodyPr/>
          <a:lstStyle/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Solution:  Let  R</a:t>
            </a:r>
            <a:r>
              <a:rPr lang="en-US" sz="2000" baseline="30000" smtClean="0"/>
              <a:t>*</a:t>
            </a:r>
            <a:r>
              <a:rPr lang="en-US" sz="2000" smtClean="0"/>
              <a:t> = set of all non zero real numbers.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                Let a, b, c are any three elements of R</a:t>
            </a:r>
            <a:r>
              <a:rPr lang="en-US" sz="2000" baseline="30000" smtClean="0"/>
              <a:t>*</a:t>
            </a:r>
            <a:r>
              <a:rPr lang="en-US" sz="2000" smtClean="0"/>
              <a:t> 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1. </a:t>
            </a:r>
            <a:r>
              <a:rPr lang="en-US" sz="2000" u="sng" smtClean="0"/>
              <a:t>Closure  property</a:t>
            </a:r>
            <a:r>
              <a:rPr lang="en-US" sz="2000" smtClean="0"/>
              <a:t> : We know that, product of two nonzero real numbers is again a nonzero real number 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      i.e.,   a . b </a:t>
            </a:r>
            <a:r>
              <a:rPr lang="en-US" sz="2000" smtClean="0">
                <a:latin typeface="Symbol" pitchFamily="16" charset="2"/>
              </a:rPr>
              <a:t></a:t>
            </a:r>
            <a:r>
              <a:rPr lang="en-US" sz="2000" smtClean="0"/>
              <a:t> R</a:t>
            </a:r>
            <a:r>
              <a:rPr lang="en-US" sz="2000" baseline="30000" smtClean="0"/>
              <a:t>*</a:t>
            </a:r>
            <a:r>
              <a:rPr lang="en-US" sz="2000" smtClean="0"/>
              <a:t> for all a,b </a:t>
            </a:r>
            <a:r>
              <a:rPr lang="en-US" sz="2000" smtClean="0">
                <a:latin typeface="Symbol" pitchFamily="16" charset="2"/>
              </a:rPr>
              <a:t></a:t>
            </a:r>
            <a:r>
              <a:rPr lang="en-US" sz="2000" smtClean="0"/>
              <a:t> R</a:t>
            </a:r>
            <a:r>
              <a:rPr lang="en-US" sz="2000" baseline="30000" smtClean="0"/>
              <a:t>*</a:t>
            </a:r>
            <a:r>
              <a:rPr lang="en-US" sz="2000" smtClean="0"/>
              <a:t> 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2. </a:t>
            </a:r>
            <a:r>
              <a:rPr lang="en-US" sz="2000" u="sng" smtClean="0"/>
              <a:t>Associativity</a:t>
            </a:r>
            <a:r>
              <a:rPr lang="en-US" sz="2000" smtClean="0"/>
              <a:t>:  We know that multiplication of real numbers is   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                    associative.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              i.e., (a.b).c = a.(b.c)    for all a,b,c </a:t>
            </a:r>
            <a:r>
              <a:rPr lang="en-US" sz="2000" smtClean="0">
                <a:latin typeface="Symbol" pitchFamily="16" charset="2"/>
              </a:rPr>
              <a:t></a:t>
            </a:r>
            <a:r>
              <a:rPr lang="en-US" sz="2000" smtClean="0"/>
              <a:t> R</a:t>
            </a:r>
            <a:r>
              <a:rPr lang="en-US" sz="2000" baseline="30000" smtClean="0"/>
              <a:t>*</a:t>
            </a:r>
            <a:r>
              <a:rPr lang="en-US" sz="2000" smtClean="0"/>
              <a:t> 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3. </a:t>
            </a:r>
            <a:r>
              <a:rPr lang="en-US" sz="2000" u="sng" smtClean="0"/>
              <a:t>Identity </a:t>
            </a:r>
            <a:r>
              <a:rPr lang="en-US" sz="2000" smtClean="0"/>
              <a:t>:  We have   1 </a:t>
            </a:r>
            <a:r>
              <a:rPr lang="en-US" sz="2000" smtClean="0">
                <a:latin typeface="Symbol" pitchFamily="16" charset="2"/>
              </a:rPr>
              <a:t></a:t>
            </a:r>
            <a:r>
              <a:rPr lang="en-US" sz="2000" smtClean="0"/>
              <a:t> R</a:t>
            </a:r>
            <a:r>
              <a:rPr lang="en-US" sz="2000" baseline="30000" smtClean="0"/>
              <a:t>*</a:t>
            </a:r>
            <a:r>
              <a:rPr lang="en-US" sz="2000" smtClean="0"/>
              <a:t>  and   a .1 = a   for all a </a:t>
            </a:r>
            <a:r>
              <a:rPr lang="en-US" sz="2000" smtClean="0">
                <a:latin typeface="Symbol" pitchFamily="16" charset="2"/>
              </a:rPr>
              <a:t></a:t>
            </a:r>
            <a:r>
              <a:rPr lang="en-US" sz="2000" smtClean="0"/>
              <a:t> R</a:t>
            </a:r>
            <a:r>
              <a:rPr lang="en-US" sz="2000" baseline="30000" smtClean="0"/>
              <a:t>*</a:t>
            </a:r>
            <a:r>
              <a:rPr lang="en-US" sz="2000" smtClean="0"/>
              <a:t> 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</a:t>
            </a:r>
            <a:r>
              <a:rPr lang="en-US" sz="2000" smtClean="0">
                <a:latin typeface="Symbol" pitchFamily="16" charset="2"/>
              </a:rPr>
              <a:t></a:t>
            </a:r>
            <a:r>
              <a:rPr lang="en-US" sz="2000" smtClean="0"/>
              <a:t>  Identity element exists, and  ‘1’ is the identity element.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4. </a:t>
            </a:r>
            <a:r>
              <a:rPr lang="en-US" sz="2000" u="sng" smtClean="0"/>
              <a:t>Inverse</a:t>
            </a:r>
            <a:r>
              <a:rPr lang="en-US" sz="2000" smtClean="0"/>
              <a:t>:  To each  a </a:t>
            </a:r>
            <a:r>
              <a:rPr lang="en-US" sz="2000" smtClean="0">
                <a:latin typeface="Symbol" pitchFamily="16" charset="2"/>
              </a:rPr>
              <a:t></a:t>
            </a:r>
            <a:r>
              <a:rPr lang="en-US" sz="2000" smtClean="0"/>
              <a:t> R</a:t>
            </a:r>
            <a:r>
              <a:rPr lang="en-US" sz="2000" baseline="30000" smtClean="0"/>
              <a:t>*</a:t>
            </a:r>
            <a:r>
              <a:rPr lang="en-US" sz="2000" smtClean="0"/>
              <a:t>  , we have  1/a  </a:t>
            </a:r>
            <a:r>
              <a:rPr lang="en-US" sz="2000" smtClean="0">
                <a:latin typeface="Symbol" pitchFamily="16" charset="2"/>
              </a:rPr>
              <a:t></a:t>
            </a:r>
            <a:r>
              <a:rPr lang="en-US" sz="2000" smtClean="0"/>
              <a:t> R</a:t>
            </a:r>
            <a:r>
              <a:rPr lang="en-US" sz="2000" baseline="30000" smtClean="0"/>
              <a:t>*</a:t>
            </a:r>
            <a:r>
              <a:rPr lang="en-US" sz="2000" smtClean="0"/>
              <a:t> such that 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        a .(1/a) = 1         i.e.,  Each element in  R</a:t>
            </a:r>
            <a:r>
              <a:rPr lang="en-US" sz="2000" baseline="30000" smtClean="0"/>
              <a:t>*</a:t>
            </a:r>
            <a:r>
              <a:rPr lang="en-US" sz="2000" smtClean="0"/>
              <a:t>  has an inverse.</a:t>
            </a:r>
          </a:p>
        </p:txBody>
      </p:sp>
    </p:spTree>
    <p:extLst>
      <p:ext uri="{BB962C8B-B14F-4D97-AF65-F5344CB8AC3E}">
        <p14:creationId xmlns:p14="http://schemas.microsoft.com/office/powerpoint/2010/main" val="30343885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514350"/>
            <a:ext cx="7772400" cy="5715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200" smtClean="0"/>
              <a:t>Contd.,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idx="1"/>
          </p:nvPr>
        </p:nvSpPr>
        <p:spPr>
          <a:xfrm>
            <a:off x="914400" y="1085850"/>
            <a:ext cx="7772400" cy="30861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5.</a:t>
            </a:r>
            <a:r>
              <a:rPr lang="en-US" sz="2000" u="sng" smtClean="0"/>
              <a:t>Commutativity</a:t>
            </a:r>
            <a:r>
              <a:rPr lang="en-US" sz="2000" smtClean="0"/>
              <a:t>:  We know that multiplication of real numbers is  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                    commutative.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  i.e.,   a . b =  b . a     for all a,b </a:t>
            </a:r>
            <a:r>
              <a:rPr lang="en-US" sz="2000" smtClean="0">
                <a:latin typeface="Symbol" pitchFamily="16" charset="2"/>
              </a:rPr>
              <a:t></a:t>
            </a:r>
            <a:r>
              <a:rPr lang="en-US" sz="2000" smtClean="0"/>
              <a:t> R</a:t>
            </a:r>
            <a:r>
              <a:rPr lang="en-US" sz="2000" baseline="30000" smtClean="0"/>
              <a:t>*</a:t>
            </a:r>
            <a:r>
              <a:rPr lang="en-US" sz="2000" smtClean="0"/>
              <a:t>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  Hence,  ( R</a:t>
            </a:r>
            <a:r>
              <a:rPr lang="en-US" sz="2000" baseline="30000" smtClean="0"/>
              <a:t>*</a:t>
            </a:r>
            <a:r>
              <a:rPr lang="en-US" sz="2000" smtClean="0"/>
              <a:t> ,  . ) is an abelian group.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smtClean="0"/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u="sng" smtClean="0"/>
              <a:t>Ex: </a:t>
            </a:r>
            <a:r>
              <a:rPr lang="en-US" sz="2000" smtClean="0"/>
              <a:t>Show that set of all real numbers ‘R’ is not a group with respect to multiplication.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Solution:  We have  0 </a:t>
            </a:r>
            <a:r>
              <a:rPr lang="en-US" sz="2000" smtClean="0">
                <a:latin typeface="Symbol" pitchFamily="16" charset="2"/>
              </a:rPr>
              <a:t></a:t>
            </a:r>
            <a:r>
              <a:rPr lang="en-US" sz="2000" smtClean="0"/>
              <a:t> R 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              The multiplicative inverse of  0 does not exist.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              Hence. R is not a group.</a:t>
            </a:r>
          </a:p>
        </p:txBody>
      </p:sp>
    </p:spTree>
    <p:extLst>
      <p:ext uri="{BB962C8B-B14F-4D97-AF65-F5344CB8AC3E}">
        <p14:creationId xmlns:p14="http://schemas.microsoft.com/office/powerpoint/2010/main" val="8272835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514350"/>
            <a:ext cx="7772400" cy="401241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3200" smtClean="0"/>
              <a:t>Example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990600" y="1028700"/>
            <a:ext cx="7772400" cy="38862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Ex. Let (Z, *) be an algebraic structure, where Z is the set of integers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and  the operation * is  defined by     n * m  =  maximum of (n, m).  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Show that (Z, *) is a semi group.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Is (Z, *) a monoid ?.  Justify your answer.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Solution:  Let a , b  and c  are any three integers.</a:t>
            </a:r>
            <a:r>
              <a:rPr lang="en-US" sz="2000" smtClean="0"/>
              <a:t>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u="sng" smtClean="0">
                <a:cs typeface="Times New Roman" pitchFamily="16" charset="0"/>
              </a:rPr>
              <a:t>Closure property</a:t>
            </a:r>
            <a:r>
              <a:rPr lang="en-US" sz="2000" smtClean="0">
                <a:cs typeface="Times New Roman" pitchFamily="16" charset="0"/>
              </a:rPr>
              <a:t>:  Now,  a * b =  maximum of (a, b) </a:t>
            </a:r>
            <a:r>
              <a:rPr lang="en-US" sz="2000" smtClean="0">
                <a:latin typeface="Symbol" pitchFamily="16" charset="2"/>
              </a:rPr>
              <a:t></a:t>
            </a:r>
            <a:r>
              <a:rPr lang="en-US" sz="2000" smtClean="0"/>
              <a:t> Z </a:t>
            </a:r>
            <a:r>
              <a:rPr lang="en-US" sz="2000" smtClean="0">
                <a:cs typeface="Times New Roman" pitchFamily="16" charset="0"/>
              </a:rPr>
              <a:t>   </a:t>
            </a:r>
            <a:r>
              <a:rPr lang="en-US" sz="2000" smtClean="0"/>
              <a:t>for all a,b </a:t>
            </a:r>
            <a:r>
              <a:rPr lang="en-US" sz="2000" smtClean="0">
                <a:latin typeface="Symbol" pitchFamily="16" charset="2"/>
              </a:rPr>
              <a:t></a:t>
            </a:r>
            <a:r>
              <a:rPr lang="en-US" sz="2000" smtClean="0"/>
              <a:t> Z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u="sng" smtClean="0"/>
              <a:t> Associativity</a:t>
            </a:r>
            <a:r>
              <a:rPr lang="en-US" sz="2000" smtClean="0"/>
              <a:t> : (a * b) * c  =  maximum of {a,b,c} =  a * (b * c)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</a:t>
            </a:r>
            <a:r>
              <a:rPr lang="en-US" sz="2000" smtClean="0">
                <a:latin typeface="Symbol" pitchFamily="16" charset="2"/>
              </a:rPr>
              <a:t></a:t>
            </a:r>
            <a:r>
              <a:rPr lang="en-US" sz="2000" smtClean="0"/>
              <a:t> </a:t>
            </a:r>
            <a:r>
              <a:rPr lang="en-US" sz="2000" smtClean="0">
                <a:cs typeface="Times New Roman" pitchFamily="16" charset="0"/>
              </a:rPr>
              <a:t>(Z, *) is a semi group.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smtClean="0">
              <a:cs typeface="Times New Roman" pitchFamily="16" charset="0"/>
            </a:endParaRP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u="sng" smtClean="0">
                <a:cs typeface="Times New Roman" pitchFamily="16" charset="0"/>
              </a:rPr>
              <a:t> Identity</a:t>
            </a:r>
            <a:r>
              <a:rPr lang="en-US" sz="2000" smtClean="0">
                <a:cs typeface="Times New Roman" pitchFamily="16" charset="0"/>
              </a:rPr>
              <a:t> :  There is no integer x such that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a * x =  maximum of (a, x) </a:t>
            </a:r>
            <a:r>
              <a:rPr lang="en-US" sz="2000" smtClean="0"/>
              <a:t> = a  </a:t>
            </a:r>
            <a:r>
              <a:rPr lang="en-US" sz="2000" smtClean="0">
                <a:cs typeface="Times New Roman" pitchFamily="16" charset="0"/>
              </a:rPr>
              <a:t>   </a:t>
            </a:r>
            <a:r>
              <a:rPr lang="en-US" sz="2000" smtClean="0"/>
              <a:t>for all a </a:t>
            </a:r>
            <a:r>
              <a:rPr lang="en-US" sz="2000" smtClean="0">
                <a:latin typeface="Symbol" pitchFamily="16" charset="2"/>
              </a:rPr>
              <a:t></a:t>
            </a:r>
            <a:r>
              <a:rPr lang="en-US" sz="2000" smtClean="0"/>
              <a:t> Z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latin typeface="Symbol" pitchFamily="16" charset="2"/>
              </a:rPr>
              <a:t></a:t>
            </a:r>
            <a:r>
              <a:rPr lang="en-US" sz="2000" smtClean="0"/>
              <a:t> Identity element does not exist. Hence, </a:t>
            </a:r>
            <a:r>
              <a:rPr lang="en-US" sz="2000" smtClean="0">
                <a:cs typeface="Times New Roman" pitchFamily="16" charset="0"/>
              </a:rPr>
              <a:t>(Z, *) is not a monoid.</a:t>
            </a:r>
          </a:p>
        </p:txBody>
      </p:sp>
    </p:spTree>
    <p:extLst>
      <p:ext uri="{BB962C8B-B14F-4D97-AF65-F5344CB8AC3E}">
        <p14:creationId xmlns:p14="http://schemas.microsoft.com/office/powerpoint/2010/main" val="37857381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2" dur="500"/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27460"/>
            <a:ext cx="7772400" cy="8572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smtClean="0"/>
              <a:t>Example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576388"/>
            <a:ext cx="7772400" cy="30861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Ex. Show that the set of all strings ‘S’ is a monoid  under the operation ‘concatenation of strings’.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Is S  a group w.r.t the above operation? Justify your answer.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u="sng" smtClean="0">
                <a:cs typeface="Times New Roman" pitchFamily="16" charset="0"/>
              </a:rPr>
              <a:t>Solution</a:t>
            </a:r>
            <a:r>
              <a:rPr lang="en-US" sz="2000" smtClean="0">
                <a:cs typeface="Times New Roman" pitchFamily="16" charset="0"/>
              </a:rPr>
              <a:t>:   Let us denote the operation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          ‘concatenation of strings’  by  + 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Let  s</a:t>
            </a:r>
            <a:r>
              <a:rPr lang="en-US" sz="2000" baseline="-25000" smtClean="0">
                <a:cs typeface="Times New Roman" pitchFamily="16" charset="0"/>
              </a:rPr>
              <a:t>1</a:t>
            </a:r>
            <a:r>
              <a:rPr lang="en-US" sz="2000" smtClean="0">
                <a:cs typeface="Times New Roman" pitchFamily="16" charset="0"/>
              </a:rPr>
              <a:t>, s</a:t>
            </a:r>
            <a:r>
              <a:rPr lang="en-US" sz="2000" baseline="-25000" smtClean="0">
                <a:cs typeface="Times New Roman" pitchFamily="16" charset="0"/>
              </a:rPr>
              <a:t>2</a:t>
            </a:r>
            <a:r>
              <a:rPr lang="en-US" sz="2000" smtClean="0">
                <a:cs typeface="Times New Roman" pitchFamily="16" charset="0"/>
              </a:rPr>
              <a:t>, s</a:t>
            </a:r>
            <a:r>
              <a:rPr lang="en-US" sz="2000" baseline="-25000" smtClean="0">
                <a:cs typeface="Times New Roman" pitchFamily="16" charset="0"/>
              </a:rPr>
              <a:t>3</a:t>
            </a:r>
            <a:r>
              <a:rPr lang="en-US" sz="2000" smtClean="0">
                <a:cs typeface="Times New Roman" pitchFamily="16" charset="0"/>
              </a:rPr>
              <a:t> are three arbitrary strings in S.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</a:t>
            </a:r>
            <a:r>
              <a:rPr lang="en-US" sz="2000" u="sng" smtClean="0">
                <a:cs typeface="Times New Roman" pitchFamily="16" charset="0"/>
              </a:rPr>
              <a:t>Closure property</a:t>
            </a:r>
            <a:r>
              <a:rPr lang="en-US" sz="2000" smtClean="0">
                <a:cs typeface="Times New Roman" pitchFamily="16" charset="0"/>
              </a:rPr>
              <a:t>:  Concatenation of two strings is again a string.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                    i.e.,  s</a:t>
            </a:r>
            <a:r>
              <a:rPr lang="en-US" sz="2000" baseline="-25000" smtClean="0">
                <a:cs typeface="Times New Roman" pitchFamily="16" charset="0"/>
              </a:rPr>
              <a:t>1</a:t>
            </a:r>
            <a:r>
              <a:rPr lang="en-US" sz="2000" smtClean="0">
                <a:cs typeface="Times New Roman" pitchFamily="16" charset="0"/>
              </a:rPr>
              <a:t>+s</a:t>
            </a:r>
            <a:r>
              <a:rPr lang="en-US" sz="2000" baseline="-25000" smtClean="0">
                <a:cs typeface="Times New Roman" pitchFamily="16" charset="0"/>
              </a:rPr>
              <a:t>2</a:t>
            </a:r>
            <a:r>
              <a:rPr lang="en-US" sz="2000" smtClean="0">
                <a:cs typeface="Times New Roman" pitchFamily="16" charset="0"/>
              </a:rPr>
              <a:t> 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S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mtClean="0">
                <a:cs typeface="Times New Roman" pitchFamily="16" charset="0"/>
              </a:rPr>
              <a:t> </a:t>
            </a:r>
            <a:r>
              <a:rPr lang="en-US" sz="2000" smtClean="0">
                <a:cs typeface="Times New Roman" pitchFamily="16" charset="0"/>
              </a:rPr>
              <a:t>Associativity</a:t>
            </a:r>
            <a:r>
              <a:rPr lang="en-US" smtClean="0">
                <a:cs typeface="Times New Roman" pitchFamily="16" charset="0"/>
              </a:rPr>
              <a:t>: </a:t>
            </a:r>
            <a:r>
              <a:rPr lang="en-US" sz="2000" smtClean="0">
                <a:cs typeface="Times New Roman" pitchFamily="16" charset="0"/>
              </a:rPr>
              <a:t>Concatenation of strings is associative.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                (s</a:t>
            </a:r>
            <a:r>
              <a:rPr lang="en-US" sz="2000" baseline="-25000" smtClean="0">
                <a:cs typeface="Times New Roman" pitchFamily="16" charset="0"/>
              </a:rPr>
              <a:t>1</a:t>
            </a:r>
            <a:r>
              <a:rPr lang="en-US" sz="2000" smtClean="0">
                <a:cs typeface="Times New Roman" pitchFamily="16" charset="0"/>
              </a:rPr>
              <a:t>+ s</a:t>
            </a:r>
            <a:r>
              <a:rPr lang="en-US" sz="2000" baseline="-25000" smtClean="0">
                <a:cs typeface="Times New Roman" pitchFamily="16" charset="0"/>
              </a:rPr>
              <a:t>2 </a:t>
            </a:r>
            <a:r>
              <a:rPr lang="en-US" sz="2000" smtClean="0">
                <a:cs typeface="Times New Roman" pitchFamily="16" charset="0"/>
              </a:rPr>
              <a:t>) + s</a:t>
            </a:r>
            <a:r>
              <a:rPr lang="en-US" sz="2000" baseline="-25000" smtClean="0">
                <a:cs typeface="Times New Roman" pitchFamily="16" charset="0"/>
              </a:rPr>
              <a:t>3</a:t>
            </a:r>
            <a:r>
              <a:rPr lang="en-US" sz="2000" smtClean="0">
                <a:cs typeface="Times New Roman" pitchFamily="16" charset="0"/>
              </a:rPr>
              <a:t> = s</a:t>
            </a:r>
            <a:r>
              <a:rPr lang="en-US" sz="2000" baseline="-25000" smtClean="0">
                <a:cs typeface="Times New Roman" pitchFamily="16" charset="0"/>
              </a:rPr>
              <a:t>1</a:t>
            </a:r>
            <a:r>
              <a:rPr lang="en-US" sz="2000" smtClean="0">
                <a:cs typeface="Times New Roman" pitchFamily="16" charset="0"/>
              </a:rPr>
              <a:t>+ (s</a:t>
            </a:r>
            <a:r>
              <a:rPr lang="en-US" sz="2000" baseline="-25000" smtClean="0">
                <a:cs typeface="Times New Roman" pitchFamily="16" charset="0"/>
              </a:rPr>
              <a:t>2</a:t>
            </a:r>
            <a:r>
              <a:rPr lang="en-US" sz="2000" smtClean="0">
                <a:cs typeface="Times New Roman" pitchFamily="16" charset="0"/>
              </a:rPr>
              <a:t> + s</a:t>
            </a:r>
            <a:r>
              <a:rPr lang="en-US" sz="2000" baseline="-25000" smtClean="0">
                <a:cs typeface="Times New Roman" pitchFamily="16" charset="0"/>
              </a:rPr>
              <a:t>3</a:t>
            </a:r>
            <a:r>
              <a:rPr lang="en-US" sz="2000" smtClean="0">
                <a:cs typeface="Times New Roman" pitchFamily="16" charset="0"/>
              </a:rPr>
              <a:t> )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smtClean="0">
              <a:cs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2203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27460"/>
            <a:ext cx="7772400" cy="8572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smtClean="0"/>
              <a:t>Contd.,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576388"/>
            <a:ext cx="7772400" cy="30861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Identity: We have null string , </a:t>
            </a:r>
            <a:r>
              <a:rPr lang="en-US" sz="2000" smtClean="0">
                <a:latin typeface="Symbol" pitchFamily="16" charset="2"/>
              </a:rPr>
              <a:t></a:t>
            </a:r>
            <a:r>
              <a:rPr lang="en-US" sz="2000" smtClean="0"/>
              <a:t> </a:t>
            </a:r>
            <a:r>
              <a:rPr lang="en-US" sz="2000" smtClean="0">
                <a:latin typeface="Symbol" pitchFamily="16" charset="2"/>
              </a:rPr>
              <a:t></a:t>
            </a:r>
            <a:r>
              <a:rPr lang="en-US" sz="2000" smtClean="0"/>
              <a:t> S  such that  s</a:t>
            </a:r>
            <a:r>
              <a:rPr lang="en-US" sz="2000" baseline="-25000" smtClean="0"/>
              <a:t>1</a:t>
            </a:r>
            <a:r>
              <a:rPr lang="en-US" sz="2000" smtClean="0"/>
              <a:t> + </a:t>
            </a:r>
            <a:r>
              <a:rPr lang="en-US" sz="2000" smtClean="0">
                <a:latin typeface="Symbol" pitchFamily="16" charset="2"/>
              </a:rPr>
              <a:t></a:t>
            </a:r>
            <a:r>
              <a:rPr lang="en-US" sz="2000" smtClean="0"/>
              <a:t> = S.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</a:t>
            </a:r>
            <a:r>
              <a:rPr lang="en-US" sz="2000" smtClean="0">
                <a:latin typeface="Symbol" pitchFamily="16" charset="2"/>
              </a:rPr>
              <a:t></a:t>
            </a:r>
            <a:r>
              <a:rPr lang="en-US" sz="2000" smtClean="0"/>
              <a:t> S is a monoid.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Note:  S is not a group, because the inverse of a non empty string does not exist under concatenation of strings.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37440019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27460"/>
            <a:ext cx="7772400" cy="8572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/>
              <a:t>Example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576388"/>
            <a:ext cx="7772400" cy="30861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Ex. Let S be a finite set, and let F(S) be the collection of all functions f: S </a:t>
            </a:r>
            <a:r>
              <a:rPr lang="en-US" sz="2000" smtClean="0">
                <a:latin typeface="Symbol" pitchFamily="16" charset="2"/>
                <a:cs typeface="Arial" charset="0"/>
              </a:rPr>
              <a:t></a:t>
            </a:r>
            <a:r>
              <a:rPr lang="en-US" sz="2000" smtClean="0">
                <a:cs typeface="Times New Roman" pitchFamily="16" charset="0"/>
              </a:rPr>
              <a:t> S under the operation   of composition of functions, then show that F(S) is a monoid.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Is S  a group w.r.t the above operation? Justify your answer.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u="sng" smtClean="0">
                <a:cs typeface="Times New Roman" pitchFamily="16" charset="0"/>
              </a:rPr>
              <a:t>Solution</a:t>
            </a:r>
            <a:r>
              <a:rPr lang="en-US" sz="2000" smtClean="0">
                <a:cs typeface="Times New Roman" pitchFamily="16" charset="0"/>
              </a:rPr>
              <a:t>: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400" smtClean="0">
                <a:cs typeface="Times New Roman" pitchFamily="16" charset="0"/>
              </a:rPr>
              <a:t>       </a:t>
            </a:r>
            <a:r>
              <a:rPr lang="en-US" sz="2000" smtClean="0">
                <a:cs typeface="Times New Roman" pitchFamily="16" charset="0"/>
              </a:rPr>
              <a:t>Let  f</a:t>
            </a:r>
            <a:r>
              <a:rPr lang="en-US" sz="2000" baseline="-25000" smtClean="0">
                <a:cs typeface="Times New Roman" pitchFamily="16" charset="0"/>
              </a:rPr>
              <a:t>1</a:t>
            </a:r>
            <a:r>
              <a:rPr lang="en-US" sz="2000" smtClean="0">
                <a:cs typeface="Times New Roman" pitchFamily="16" charset="0"/>
              </a:rPr>
              <a:t>, f</a:t>
            </a:r>
            <a:r>
              <a:rPr lang="en-US" sz="2000" baseline="-25000" smtClean="0">
                <a:cs typeface="Times New Roman" pitchFamily="16" charset="0"/>
              </a:rPr>
              <a:t>2</a:t>
            </a:r>
            <a:r>
              <a:rPr lang="en-US" sz="2000" smtClean="0">
                <a:cs typeface="Times New Roman" pitchFamily="16" charset="0"/>
              </a:rPr>
              <a:t>, f</a:t>
            </a:r>
            <a:r>
              <a:rPr lang="en-US" sz="2000" baseline="-25000" smtClean="0">
                <a:cs typeface="Times New Roman" pitchFamily="16" charset="0"/>
              </a:rPr>
              <a:t>3</a:t>
            </a:r>
            <a:r>
              <a:rPr lang="en-US" sz="2000" smtClean="0">
                <a:cs typeface="Times New Roman" pitchFamily="16" charset="0"/>
              </a:rPr>
              <a:t> are three arbitrary functions on S.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</a:t>
            </a:r>
            <a:r>
              <a:rPr lang="en-US" sz="2000" u="sng" smtClean="0">
                <a:cs typeface="Times New Roman" pitchFamily="16" charset="0"/>
              </a:rPr>
              <a:t>Closure property</a:t>
            </a:r>
            <a:r>
              <a:rPr lang="en-US" sz="2000" smtClean="0">
                <a:cs typeface="Times New Roman" pitchFamily="16" charset="0"/>
              </a:rPr>
              <a:t>:  Composition of two functions on S  is again a function on S.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                    i.e.,  f</a:t>
            </a:r>
            <a:r>
              <a:rPr lang="en-US" sz="2000" baseline="-25000" smtClean="0">
                <a:cs typeface="Times New Roman" pitchFamily="16" charset="0"/>
              </a:rPr>
              <a:t>1</a:t>
            </a:r>
            <a:r>
              <a:rPr lang="en-US" sz="2000" smtClean="0">
                <a:cs typeface="Times New Roman" pitchFamily="16" charset="0"/>
              </a:rPr>
              <a:t>o f</a:t>
            </a:r>
            <a:r>
              <a:rPr lang="en-US" sz="2000" baseline="-25000" smtClean="0">
                <a:cs typeface="Times New Roman" pitchFamily="16" charset="0"/>
              </a:rPr>
              <a:t>2</a:t>
            </a:r>
            <a:r>
              <a:rPr lang="en-US" sz="2000" smtClean="0">
                <a:cs typeface="Times New Roman" pitchFamily="16" charset="0"/>
              </a:rPr>
              <a:t> 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F(S)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 Associativity: Composition of functions is associative.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               i.e., (f</a:t>
            </a:r>
            <a:r>
              <a:rPr lang="en-US" sz="2000" baseline="-25000" smtClean="0">
                <a:cs typeface="Times New Roman" pitchFamily="16" charset="0"/>
              </a:rPr>
              <a:t>1 </a:t>
            </a:r>
            <a:r>
              <a:rPr lang="en-US" sz="2000" smtClean="0">
                <a:cs typeface="Times New Roman" pitchFamily="16" charset="0"/>
              </a:rPr>
              <a:t>o f</a:t>
            </a:r>
            <a:r>
              <a:rPr lang="en-US" sz="2000" baseline="-25000" smtClean="0">
                <a:cs typeface="Times New Roman" pitchFamily="16" charset="0"/>
              </a:rPr>
              <a:t>2 </a:t>
            </a:r>
            <a:r>
              <a:rPr lang="en-US" sz="2000" smtClean="0">
                <a:cs typeface="Times New Roman" pitchFamily="16" charset="0"/>
              </a:rPr>
              <a:t>) o f</a:t>
            </a:r>
            <a:r>
              <a:rPr lang="en-US" sz="2000" baseline="-25000" smtClean="0">
                <a:cs typeface="Times New Roman" pitchFamily="16" charset="0"/>
              </a:rPr>
              <a:t>3</a:t>
            </a:r>
            <a:r>
              <a:rPr lang="en-US" sz="2000" smtClean="0">
                <a:cs typeface="Times New Roman" pitchFamily="16" charset="0"/>
              </a:rPr>
              <a:t> = f</a:t>
            </a:r>
            <a:r>
              <a:rPr lang="en-US" sz="2000" baseline="-25000" smtClean="0">
                <a:cs typeface="Times New Roman" pitchFamily="16" charset="0"/>
              </a:rPr>
              <a:t>1 </a:t>
            </a:r>
            <a:r>
              <a:rPr lang="en-US" sz="2000" smtClean="0">
                <a:cs typeface="Times New Roman" pitchFamily="16" charset="0"/>
              </a:rPr>
              <a:t>o (f</a:t>
            </a:r>
            <a:r>
              <a:rPr lang="en-US" sz="2000" baseline="-25000" smtClean="0">
                <a:cs typeface="Times New Roman" pitchFamily="16" charset="0"/>
              </a:rPr>
              <a:t>2</a:t>
            </a:r>
            <a:r>
              <a:rPr lang="en-US" sz="2000" smtClean="0">
                <a:cs typeface="Times New Roman" pitchFamily="16" charset="0"/>
              </a:rPr>
              <a:t> o f</a:t>
            </a:r>
            <a:r>
              <a:rPr lang="en-US" sz="2000" baseline="-25000" smtClean="0">
                <a:cs typeface="Times New Roman" pitchFamily="16" charset="0"/>
              </a:rPr>
              <a:t>3</a:t>
            </a:r>
            <a:r>
              <a:rPr lang="en-US" sz="2000" smtClean="0">
                <a:cs typeface="Times New Roman" pitchFamily="16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5397817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n-US"/>
              <a:pPr>
                <a:buSzPts val="1200"/>
              </a:pPr>
              <a:t>2</a:t>
            </a:fld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1066800" y="1836115"/>
            <a:ext cx="7772400" cy="114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Autofit/>
          </a:bodyPr>
          <a:lstStyle/>
          <a:p>
            <a:pPr>
              <a:lnSpc>
                <a:spcPct val="90000"/>
              </a:lnSpc>
              <a:buSzPts val="1400"/>
            </a:pPr>
            <a:r>
              <a:rPr lang="en-US" dirty="0" smtClean="0"/>
              <a:t>Group </a:t>
            </a:r>
            <a:r>
              <a:rPr lang="en-US" dirty="0"/>
              <a:t>Theory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subTitle" idx="1"/>
          </p:nvPr>
        </p:nvSpPr>
        <p:spPr>
          <a:xfrm>
            <a:off x="1295400" y="3354185"/>
            <a:ext cx="6400800" cy="41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lnSpc>
                <a:spcPct val="90000"/>
              </a:lnSpc>
              <a:buClr>
                <a:schemeClr val="dk1"/>
              </a:buClr>
              <a:buSzPts val="2400"/>
            </a:pPr>
            <a:r>
              <a:rPr lang="en-US" sz="3000"/>
              <a:t>Unit 4</a:t>
            </a:r>
            <a:endParaRPr sz="3000"/>
          </a:p>
          <a:p>
            <a:pPr marL="0" indent="0">
              <a:lnSpc>
                <a:spcPct val="90000"/>
              </a:lnSpc>
              <a:buClr>
                <a:schemeClr val="dk1"/>
              </a:buClr>
              <a:buSzPts val="2400"/>
            </a:pPr>
            <a:endParaRPr sz="3000"/>
          </a:p>
        </p:txBody>
      </p:sp>
    </p:spTree>
    <p:extLst>
      <p:ext uri="{BB962C8B-B14F-4D97-AF65-F5344CB8AC3E}">
        <p14:creationId xmlns:p14="http://schemas.microsoft.com/office/powerpoint/2010/main" val="220395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27460"/>
            <a:ext cx="7772400" cy="8572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smtClean="0"/>
              <a:t>Contd.,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576388"/>
            <a:ext cx="7772400" cy="30861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Identity: We have identity function I : S</a:t>
            </a:r>
            <a:r>
              <a:rPr lang="en-US" sz="2000" smtClean="0">
                <a:latin typeface="Symbol" pitchFamily="16" charset="2"/>
              </a:rPr>
              <a:t></a:t>
            </a:r>
            <a:r>
              <a:rPr lang="en-US" sz="2000" smtClean="0"/>
              <a:t>S 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            such that  f</a:t>
            </a:r>
            <a:r>
              <a:rPr lang="en-US" sz="2000" baseline="-25000" smtClean="0"/>
              <a:t>1</a:t>
            </a:r>
            <a:r>
              <a:rPr lang="en-US" sz="2000" smtClean="0"/>
              <a:t> o I = f</a:t>
            </a:r>
            <a:r>
              <a:rPr lang="en-US" sz="2000" baseline="-25000" smtClean="0"/>
              <a:t>1</a:t>
            </a:r>
            <a:r>
              <a:rPr lang="en-US" sz="2000" smtClean="0"/>
              <a:t>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         </a:t>
            </a:r>
            <a:r>
              <a:rPr lang="en-US" sz="2000" smtClean="0">
                <a:latin typeface="Symbol" pitchFamily="16" charset="2"/>
              </a:rPr>
              <a:t></a:t>
            </a:r>
            <a:r>
              <a:rPr lang="en-US" sz="2000" smtClean="0"/>
              <a:t>   F(S) is a monoid.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smtClean="0"/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Note:  F(S) is not a group, because the inverse of a non bijective function on S does not exist. </a:t>
            </a:r>
          </a:p>
        </p:txBody>
      </p:sp>
    </p:spTree>
    <p:extLst>
      <p:ext uri="{BB962C8B-B14F-4D97-AF65-F5344CB8AC3E}">
        <p14:creationId xmlns:p14="http://schemas.microsoft.com/office/powerpoint/2010/main" val="28127189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27460"/>
            <a:ext cx="7772400" cy="8572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smtClean="0">
                <a:cs typeface="Times New Roman" pitchFamily="16" charset="0"/>
              </a:rPr>
              <a:t>Ex. If M is set of all non singular matrices of order ‘n x n’.</a:t>
            </a:r>
            <a:br>
              <a:rPr lang="en-US" sz="2000" smtClean="0">
                <a:cs typeface="Times New Roman" pitchFamily="16" charset="0"/>
              </a:rPr>
            </a:br>
            <a:r>
              <a:rPr lang="en-US" sz="2000" smtClean="0">
                <a:cs typeface="Times New Roman" pitchFamily="16" charset="0"/>
              </a:rPr>
              <a:t>      then show that M  is a group w.r.t. matrix multiplication. </a:t>
            </a:r>
            <a:br>
              <a:rPr lang="en-US" sz="2000" smtClean="0">
                <a:cs typeface="Times New Roman" pitchFamily="16" charset="0"/>
              </a:rPr>
            </a:br>
            <a:r>
              <a:rPr lang="en-US" sz="2000" smtClean="0">
                <a:cs typeface="Times New Roman" pitchFamily="16" charset="0"/>
              </a:rPr>
              <a:t>      Is (M, *) an abelian group?.   Justify your answer.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576388"/>
            <a:ext cx="7772400" cy="3086100"/>
          </a:xfrm>
        </p:spPr>
        <p:txBody>
          <a:bodyPr/>
          <a:lstStyle/>
          <a:p>
            <a:pPr marL="523875" indent="-5238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5238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</a:tabLst>
            </a:pPr>
            <a:r>
              <a:rPr lang="en-US" sz="2000" smtClean="0">
                <a:cs typeface="Times New Roman" pitchFamily="16" charset="0"/>
              </a:rPr>
              <a:t>Solution:    Let A,B,C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M.</a:t>
            </a:r>
          </a:p>
          <a:p>
            <a:pPr marL="523875" indent="-523875" eaLnBrk="1" hangingPunct="1">
              <a:spcBef>
                <a:spcPts val="500"/>
              </a:spcBef>
              <a:buFontTx/>
              <a:buNone/>
              <a:tabLst>
                <a:tab pos="5238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</a:tabLst>
            </a:pPr>
            <a:r>
              <a:rPr lang="en-US" sz="2000" u="sng" smtClean="0"/>
              <a:t>1.Closure  property</a:t>
            </a:r>
            <a:r>
              <a:rPr lang="en-US" sz="2000" smtClean="0"/>
              <a:t> : Product of two non singular matrices is again a non singular matrix, because</a:t>
            </a:r>
          </a:p>
          <a:p>
            <a:pPr marL="523875" indent="-523875" eaLnBrk="1" hangingPunct="1">
              <a:spcBef>
                <a:spcPts val="500"/>
              </a:spcBef>
              <a:buFontTx/>
              <a:buNone/>
              <a:tabLst>
                <a:tab pos="5238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</a:tabLst>
            </a:pPr>
            <a:r>
              <a:rPr lang="en-US" sz="2000" smtClean="0"/>
              <a:t>         </a:t>
            </a:r>
            <a:r>
              <a:rPr lang="en-US" sz="2000" smtClean="0">
                <a:latin typeface="Symbol" pitchFamily="16" charset="2"/>
              </a:rPr>
              <a:t></a:t>
            </a:r>
            <a:r>
              <a:rPr lang="en-US" sz="2000" smtClean="0"/>
              <a:t>AB</a:t>
            </a:r>
            <a:r>
              <a:rPr lang="en-US" sz="2000" smtClean="0">
                <a:latin typeface="Symbol" pitchFamily="16" charset="2"/>
              </a:rPr>
              <a:t></a:t>
            </a:r>
            <a:r>
              <a:rPr lang="en-US" sz="2000" smtClean="0"/>
              <a:t> = </a:t>
            </a:r>
            <a:r>
              <a:rPr lang="en-US" sz="2000" smtClean="0">
                <a:latin typeface="Symbol" pitchFamily="16" charset="2"/>
              </a:rPr>
              <a:t></a:t>
            </a:r>
            <a:r>
              <a:rPr lang="en-US" sz="2000" smtClean="0"/>
              <a:t>A</a:t>
            </a:r>
            <a:r>
              <a:rPr lang="en-US" sz="2000" smtClean="0">
                <a:latin typeface="Symbol" pitchFamily="16" charset="2"/>
              </a:rPr>
              <a:t></a:t>
            </a:r>
            <a:r>
              <a:rPr lang="en-US" sz="2000" smtClean="0"/>
              <a:t> . </a:t>
            </a:r>
            <a:r>
              <a:rPr lang="en-US" sz="2000" smtClean="0">
                <a:latin typeface="Symbol" pitchFamily="16" charset="2"/>
              </a:rPr>
              <a:t></a:t>
            </a:r>
            <a:r>
              <a:rPr lang="en-US" sz="2000" smtClean="0"/>
              <a:t>B</a:t>
            </a:r>
            <a:r>
              <a:rPr lang="en-US" sz="2000" smtClean="0">
                <a:latin typeface="Symbol" pitchFamily="16" charset="2"/>
              </a:rPr>
              <a:t></a:t>
            </a:r>
            <a:r>
              <a:rPr lang="en-US" sz="2000" smtClean="0"/>
              <a:t> </a:t>
            </a:r>
            <a:r>
              <a:rPr lang="en-US" sz="2000" smtClean="0">
                <a:latin typeface="Symbol" pitchFamily="16" charset="2"/>
              </a:rPr>
              <a:t></a:t>
            </a:r>
            <a:r>
              <a:rPr lang="en-US" sz="2000" smtClean="0"/>
              <a:t> 0  ( Since, A and B are nonsingular) </a:t>
            </a:r>
          </a:p>
          <a:p>
            <a:pPr marL="523875" indent="-523875" eaLnBrk="1" hangingPunct="1">
              <a:spcBef>
                <a:spcPts val="500"/>
              </a:spcBef>
              <a:buFontTx/>
              <a:buNone/>
              <a:tabLst>
                <a:tab pos="5238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</a:tabLst>
            </a:pPr>
            <a:r>
              <a:rPr lang="en-US" sz="2000" smtClean="0"/>
              <a:t>              i.e.,   AB </a:t>
            </a:r>
            <a:r>
              <a:rPr lang="en-US" sz="2000" smtClean="0">
                <a:latin typeface="Symbol" pitchFamily="16" charset="2"/>
              </a:rPr>
              <a:t></a:t>
            </a:r>
            <a:r>
              <a:rPr lang="en-US" sz="2000" smtClean="0"/>
              <a:t> M for all A,B </a:t>
            </a:r>
            <a:r>
              <a:rPr lang="en-US" sz="2000" smtClean="0">
                <a:latin typeface="Symbol" pitchFamily="16" charset="2"/>
              </a:rPr>
              <a:t></a:t>
            </a:r>
            <a:r>
              <a:rPr lang="en-US" sz="2000" smtClean="0"/>
              <a:t> M .</a:t>
            </a:r>
          </a:p>
          <a:p>
            <a:pPr marL="523875" indent="-523875" eaLnBrk="1" hangingPunct="1">
              <a:spcBef>
                <a:spcPts val="500"/>
              </a:spcBef>
              <a:buFontTx/>
              <a:buNone/>
              <a:tabLst>
                <a:tab pos="5238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</a:tabLst>
            </a:pPr>
            <a:r>
              <a:rPr lang="en-US" sz="2000" smtClean="0"/>
              <a:t>2. </a:t>
            </a:r>
            <a:r>
              <a:rPr lang="en-US" sz="2000" u="sng" smtClean="0"/>
              <a:t>Associativity</a:t>
            </a:r>
            <a:r>
              <a:rPr lang="en-US" sz="2000" smtClean="0"/>
              <a:t>:  Marix multiplication is  associative.</a:t>
            </a:r>
          </a:p>
          <a:p>
            <a:pPr marL="523875" indent="-523875" eaLnBrk="1" hangingPunct="1">
              <a:spcBef>
                <a:spcPts val="500"/>
              </a:spcBef>
              <a:buFontTx/>
              <a:buNone/>
              <a:tabLst>
                <a:tab pos="5238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</a:tabLst>
            </a:pPr>
            <a:r>
              <a:rPr lang="en-US" sz="2000" smtClean="0"/>
              <a:t>                      i.e., (AB)C = A(BC)    for all A,B,C </a:t>
            </a:r>
            <a:r>
              <a:rPr lang="en-US" sz="2000" smtClean="0">
                <a:latin typeface="Symbol" pitchFamily="16" charset="2"/>
              </a:rPr>
              <a:t></a:t>
            </a:r>
            <a:r>
              <a:rPr lang="en-US" sz="2000" smtClean="0"/>
              <a:t> M .</a:t>
            </a:r>
          </a:p>
          <a:p>
            <a:pPr marL="523875" indent="-523875" eaLnBrk="1" hangingPunct="1">
              <a:spcBef>
                <a:spcPts val="500"/>
              </a:spcBef>
              <a:buFontTx/>
              <a:buNone/>
              <a:tabLst>
                <a:tab pos="5238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</a:tabLst>
            </a:pPr>
            <a:r>
              <a:rPr lang="en-US" sz="2000" smtClean="0"/>
              <a:t>3. </a:t>
            </a:r>
            <a:r>
              <a:rPr lang="en-US" sz="2000" u="sng" smtClean="0"/>
              <a:t>Identity </a:t>
            </a:r>
            <a:r>
              <a:rPr lang="en-US" sz="2000" smtClean="0"/>
              <a:t>:  We have   I</a:t>
            </a:r>
            <a:r>
              <a:rPr lang="en-US" sz="2000" baseline="-25000" smtClean="0"/>
              <a:t>n</a:t>
            </a:r>
            <a:r>
              <a:rPr lang="en-US" sz="2000" smtClean="0"/>
              <a:t> </a:t>
            </a:r>
            <a:r>
              <a:rPr lang="en-US" sz="2000" smtClean="0">
                <a:latin typeface="Symbol" pitchFamily="16" charset="2"/>
              </a:rPr>
              <a:t></a:t>
            </a:r>
            <a:r>
              <a:rPr lang="en-US" sz="2000" smtClean="0"/>
              <a:t> M  and   A I</a:t>
            </a:r>
            <a:r>
              <a:rPr lang="en-US" sz="2000" baseline="-25000" smtClean="0"/>
              <a:t>n </a:t>
            </a:r>
            <a:r>
              <a:rPr lang="en-US" sz="2000" smtClean="0"/>
              <a:t>= A  for all A </a:t>
            </a:r>
            <a:r>
              <a:rPr lang="en-US" sz="2000" smtClean="0">
                <a:latin typeface="Symbol" pitchFamily="16" charset="2"/>
              </a:rPr>
              <a:t></a:t>
            </a:r>
            <a:r>
              <a:rPr lang="en-US" sz="2000" smtClean="0"/>
              <a:t> M .</a:t>
            </a:r>
          </a:p>
          <a:p>
            <a:pPr marL="523875" indent="-523875" eaLnBrk="1" hangingPunct="1">
              <a:spcBef>
                <a:spcPts val="500"/>
              </a:spcBef>
              <a:buFontTx/>
              <a:buNone/>
              <a:tabLst>
                <a:tab pos="5238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</a:tabLst>
            </a:pPr>
            <a:r>
              <a:rPr lang="en-US" sz="2000" smtClean="0"/>
              <a:t>        </a:t>
            </a:r>
            <a:r>
              <a:rPr lang="en-US" sz="2000" smtClean="0">
                <a:latin typeface="Symbol" pitchFamily="16" charset="2"/>
              </a:rPr>
              <a:t></a:t>
            </a:r>
            <a:r>
              <a:rPr lang="en-US" sz="2000" smtClean="0"/>
              <a:t>  Identity element exists, and  ‘I</a:t>
            </a:r>
            <a:r>
              <a:rPr lang="en-US" sz="2000" baseline="-25000" smtClean="0"/>
              <a:t>n</a:t>
            </a:r>
            <a:r>
              <a:rPr lang="en-US" sz="2000" smtClean="0"/>
              <a:t>’ is the identity element.</a:t>
            </a:r>
          </a:p>
          <a:p>
            <a:pPr marL="523875" indent="-523875" eaLnBrk="1" hangingPunct="1">
              <a:spcBef>
                <a:spcPts val="500"/>
              </a:spcBef>
              <a:buFontTx/>
              <a:buNone/>
              <a:tabLst>
                <a:tab pos="5238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</a:tabLst>
            </a:pPr>
            <a:r>
              <a:rPr lang="en-US" sz="2000" smtClean="0"/>
              <a:t>4. </a:t>
            </a:r>
            <a:r>
              <a:rPr lang="en-US" sz="2000" u="sng" smtClean="0"/>
              <a:t>Inverse</a:t>
            </a:r>
            <a:r>
              <a:rPr lang="en-US" sz="2000" smtClean="0"/>
              <a:t>:  To each  A </a:t>
            </a:r>
            <a:r>
              <a:rPr lang="en-US" sz="2000" smtClean="0">
                <a:latin typeface="Symbol" pitchFamily="16" charset="2"/>
              </a:rPr>
              <a:t></a:t>
            </a:r>
            <a:r>
              <a:rPr lang="en-US" sz="2000" smtClean="0"/>
              <a:t> M, we have  A</a:t>
            </a:r>
            <a:r>
              <a:rPr lang="en-US" sz="2000" baseline="30000" smtClean="0"/>
              <a:t>-1</a:t>
            </a:r>
            <a:r>
              <a:rPr lang="en-US" sz="2000" smtClean="0"/>
              <a:t>  </a:t>
            </a:r>
            <a:r>
              <a:rPr lang="en-US" sz="2000" smtClean="0">
                <a:latin typeface="Symbol" pitchFamily="16" charset="2"/>
              </a:rPr>
              <a:t></a:t>
            </a:r>
            <a:r>
              <a:rPr lang="en-US" sz="2000" smtClean="0"/>
              <a:t> M such that </a:t>
            </a:r>
          </a:p>
          <a:p>
            <a:pPr marL="523875" indent="-523875" eaLnBrk="1" hangingPunct="1">
              <a:spcBef>
                <a:spcPts val="500"/>
              </a:spcBef>
              <a:buFontTx/>
              <a:buNone/>
              <a:tabLst>
                <a:tab pos="5238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</a:tabLst>
            </a:pPr>
            <a:r>
              <a:rPr lang="en-US" sz="2000" smtClean="0"/>
              <a:t>                A A</a:t>
            </a:r>
            <a:r>
              <a:rPr lang="en-US" sz="2000" baseline="30000" smtClean="0"/>
              <a:t>-1</a:t>
            </a:r>
            <a:r>
              <a:rPr lang="en-US" sz="2000" smtClean="0"/>
              <a:t> = I</a:t>
            </a:r>
            <a:r>
              <a:rPr lang="en-US" sz="2000" baseline="-25000" smtClean="0"/>
              <a:t>n</a:t>
            </a:r>
            <a:r>
              <a:rPr lang="en-US" sz="2000" smtClean="0"/>
              <a:t>        i.e.,  Each element in  M  has an inverse.</a:t>
            </a:r>
          </a:p>
          <a:p>
            <a:pPr marL="523875" indent="-523875" eaLnBrk="1" hangingPunct="1">
              <a:spcBef>
                <a:spcPts val="500"/>
              </a:spcBef>
              <a:buFontTx/>
              <a:buNone/>
              <a:tabLst>
                <a:tab pos="5238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</a:tabLst>
            </a:pP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28104047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22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27460"/>
            <a:ext cx="7772400" cy="8572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800" smtClean="0"/>
              <a:t>Contd.,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576388"/>
            <a:ext cx="7772400" cy="30861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latin typeface="Symbol" pitchFamily="16" charset="2"/>
              </a:rPr>
              <a:t></a:t>
            </a:r>
            <a:r>
              <a:rPr lang="en-US" sz="2000" smtClean="0"/>
              <a:t>  M is a group w.r.t. matrix multiplication.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We know that, matrix multiplication is not commutative.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Hence, M is not an abelian group.</a:t>
            </a:r>
          </a:p>
        </p:txBody>
      </p:sp>
    </p:spTree>
    <p:extLst>
      <p:ext uri="{BB962C8B-B14F-4D97-AF65-F5344CB8AC3E}">
        <p14:creationId xmlns:p14="http://schemas.microsoft.com/office/powerpoint/2010/main" val="14730272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27460"/>
            <a:ext cx="7772400" cy="8572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smtClean="0">
                <a:cs typeface="Times New Roman" pitchFamily="16" charset="0"/>
              </a:rPr>
              <a:t>Ex. Show that the set of all positive rational  numbers forms an abelian</a:t>
            </a:r>
            <a:br>
              <a:rPr lang="en-US" sz="2000" smtClean="0">
                <a:cs typeface="Times New Roman" pitchFamily="16" charset="0"/>
              </a:rPr>
            </a:br>
            <a:r>
              <a:rPr lang="en-US" sz="2000" smtClean="0">
                <a:cs typeface="Times New Roman" pitchFamily="16" charset="0"/>
              </a:rPr>
              <a:t>       group under the composition * defined by </a:t>
            </a:r>
            <a:br>
              <a:rPr lang="en-US" sz="2000" smtClean="0">
                <a:cs typeface="Times New Roman" pitchFamily="16" charset="0"/>
              </a:rPr>
            </a:br>
            <a:r>
              <a:rPr lang="en-US" sz="2000" smtClean="0">
                <a:cs typeface="Times New Roman" pitchFamily="16" charset="0"/>
              </a:rPr>
              <a:t>           a * b = (ab)/2 . 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576388"/>
            <a:ext cx="7772400" cy="3086100"/>
          </a:xfrm>
        </p:spPr>
        <p:txBody>
          <a:bodyPr/>
          <a:lstStyle/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Solution: Let A = set of all positive rational numbers.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Let a,b,c be any three elements of A.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1. </a:t>
            </a:r>
            <a:r>
              <a:rPr lang="en-US" sz="2000" u="sng" smtClean="0"/>
              <a:t>Closure property: </a:t>
            </a:r>
            <a:r>
              <a:rPr lang="en-US" sz="2000" smtClean="0"/>
              <a:t>  We know that, Product of two positive rational numbers is again a rational number.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i.e., a *b </a:t>
            </a:r>
            <a:r>
              <a:rPr lang="en-US" sz="2000" smtClean="0">
                <a:latin typeface="Symbol" pitchFamily="16" charset="2"/>
              </a:rPr>
              <a:t></a:t>
            </a:r>
            <a:r>
              <a:rPr lang="en-US" sz="2000" smtClean="0"/>
              <a:t> A for all a,b </a:t>
            </a:r>
            <a:r>
              <a:rPr lang="en-US" sz="2000" smtClean="0">
                <a:latin typeface="Symbol" pitchFamily="16" charset="2"/>
              </a:rPr>
              <a:t></a:t>
            </a:r>
            <a:r>
              <a:rPr lang="en-US" sz="2000" smtClean="0"/>
              <a:t> A 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2. </a:t>
            </a:r>
            <a:r>
              <a:rPr lang="en-US" sz="2000" u="sng" smtClean="0"/>
              <a:t>Associativity</a:t>
            </a:r>
            <a:r>
              <a:rPr lang="en-US" sz="2000" smtClean="0"/>
              <a:t>:     (a*b)*c = (ab/2) * c  =  (abc) / 4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                      a*(b*c)  = a * (bc/2)  =  (abc) / 4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3. </a:t>
            </a:r>
            <a:r>
              <a:rPr lang="en-US" sz="2000" u="sng" smtClean="0"/>
              <a:t>Identity </a:t>
            </a:r>
            <a:r>
              <a:rPr lang="en-US" sz="2000" smtClean="0"/>
              <a:t>:  Let  e  be the identity element.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           We have   a*e = (a e)/2  …(1)  , By the definition of *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           again,        a*e = a       …..(2) , Since e is the identity.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From (1)and (2),  (a e)/2 = a     </a:t>
            </a:r>
            <a:r>
              <a:rPr lang="en-US" sz="2000" smtClean="0">
                <a:latin typeface="Symbol" pitchFamily="16" charset="2"/>
              </a:rPr>
              <a:t></a:t>
            </a:r>
            <a:r>
              <a:rPr lang="en-US" sz="2000" smtClean="0"/>
              <a:t> e = 2   and 2 </a:t>
            </a:r>
            <a:r>
              <a:rPr lang="en-US" sz="2000" smtClean="0">
                <a:latin typeface="Symbol" pitchFamily="16" charset="2"/>
              </a:rPr>
              <a:t></a:t>
            </a:r>
            <a:r>
              <a:rPr lang="en-US" sz="2000" smtClean="0"/>
              <a:t> A 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latin typeface="Symbol" pitchFamily="16" charset="2"/>
              </a:rPr>
              <a:t></a:t>
            </a:r>
            <a:r>
              <a:rPr lang="en-US" sz="2000" smtClean="0"/>
              <a:t>  Identity element exists, and  ‘2’ is the identity element in A.</a:t>
            </a:r>
          </a:p>
        </p:txBody>
      </p:sp>
    </p:spTree>
    <p:extLst>
      <p:ext uri="{BB962C8B-B14F-4D97-AF65-F5344CB8AC3E}">
        <p14:creationId xmlns:p14="http://schemas.microsoft.com/office/powerpoint/2010/main" val="28412503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27460"/>
            <a:ext cx="7772400" cy="8572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800" smtClean="0"/>
              <a:t>Contd.,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576388"/>
            <a:ext cx="7772400" cy="30861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4. </a:t>
            </a:r>
            <a:r>
              <a:rPr lang="en-US" sz="2000" u="sng" smtClean="0"/>
              <a:t>Inverse:</a:t>
            </a:r>
            <a:r>
              <a:rPr lang="en-US" sz="2000" smtClean="0"/>
              <a:t>   Let a </a:t>
            </a:r>
            <a:r>
              <a:rPr lang="en-US" sz="2000" smtClean="0">
                <a:latin typeface="Symbol" pitchFamily="16" charset="2"/>
              </a:rPr>
              <a:t></a:t>
            </a:r>
            <a:r>
              <a:rPr lang="en-US" sz="2000" smtClean="0"/>
              <a:t> A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     let us suppose b is inverse of a.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    Now,  a * b = (a b)/2  ….(1)    (By definition of inverse.)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   Again, a * b = e = 2  …..(2)     (By definition of inverse)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From (1) and (2), it follows that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     (a b)/2  =  2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</a:t>
            </a:r>
            <a:r>
              <a:rPr lang="en-US" sz="2000" smtClean="0">
                <a:latin typeface="Symbol" pitchFamily="16" charset="2"/>
              </a:rPr>
              <a:t></a:t>
            </a:r>
            <a:r>
              <a:rPr lang="en-US" sz="2000" smtClean="0"/>
              <a:t>          b =  (4 / a)  </a:t>
            </a:r>
            <a:r>
              <a:rPr lang="en-US" sz="2000" smtClean="0">
                <a:latin typeface="Symbol" pitchFamily="16" charset="2"/>
              </a:rPr>
              <a:t></a:t>
            </a:r>
            <a:r>
              <a:rPr lang="en-US" sz="2000" smtClean="0"/>
              <a:t> A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latin typeface="Symbol" pitchFamily="16" charset="2"/>
              </a:rPr>
              <a:t></a:t>
            </a:r>
            <a:r>
              <a:rPr lang="en-US" sz="2000" smtClean="0"/>
              <a:t> (A ,*) is a group.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Commutativity:    a * b =  (ab/2) = (ba/2) = b * a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Hence, (A,*) is an abelian group.</a:t>
            </a:r>
          </a:p>
        </p:txBody>
      </p:sp>
    </p:spTree>
    <p:extLst>
      <p:ext uri="{BB962C8B-B14F-4D97-AF65-F5344CB8AC3E}">
        <p14:creationId xmlns:p14="http://schemas.microsoft.com/office/powerpoint/2010/main" val="1067891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114300"/>
            <a:ext cx="7772400" cy="801291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smtClean="0"/>
              <a:t>Theorem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200150"/>
            <a:ext cx="7772400" cy="3462338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400" smtClean="0"/>
              <a:t>Ex. In a group (G, *) ,  Prove that the identity element is unique.</a:t>
            </a:r>
            <a:r>
              <a:rPr lang="en-IN" sz="2400" u="sng" smtClean="0"/>
              <a:t>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400" u="sng" smtClean="0"/>
              <a:t>Proof </a:t>
            </a:r>
            <a:r>
              <a:rPr lang="en-IN" sz="2400" smtClean="0"/>
              <a:t>: 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Times New Roman" pitchFamily="16" charset="0"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400" smtClean="0"/>
              <a:t>a)  Let e</a:t>
            </a:r>
            <a:r>
              <a:rPr lang="en-IN" sz="2400" baseline="-25000" smtClean="0"/>
              <a:t>1</a:t>
            </a:r>
            <a:r>
              <a:rPr lang="en-IN" sz="2400" smtClean="0"/>
              <a:t> and e</a:t>
            </a:r>
            <a:r>
              <a:rPr lang="en-IN" sz="2400" baseline="-25000" smtClean="0"/>
              <a:t>2</a:t>
            </a:r>
            <a:r>
              <a:rPr lang="en-IN" sz="2400" smtClean="0"/>
              <a:t> are two identity elements in G.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400" smtClean="0"/>
              <a:t>         Now,    e</a:t>
            </a:r>
            <a:r>
              <a:rPr lang="en-IN" sz="2400" baseline="-25000" smtClean="0"/>
              <a:t>1</a:t>
            </a:r>
            <a:r>
              <a:rPr lang="en-IN" sz="2400" smtClean="0"/>
              <a:t> * e</a:t>
            </a:r>
            <a:r>
              <a:rPr lang="en-IN" sz="2400" baseline="-25000" smtClean="0"/>
              <a:t>2</a:t>
            </a:r>
            <a:r>
              <a:rPr lang="en-IN" sz="2400" smtClean="0"/>
              <a:t>  =  e</a:t>
            </a:r>
            <a:r>
              <a:rPr lang="en-IN" sz="2400" baseline="-25000" smtClean="0"/>
              <a:t>1</a:t>
            </a:r>
            <a:r>
              <a:rPr lang="en-IN" sz="2400" smtClean="0"/>
              <a:t>     …(1)   (since e</a:t>
            </a:r>
            <a:r>
              <a:rPr lang="en-IN" sz="2400" baseline="-25000" smtClean="0"/>
              <a:t>2</a:t>
            </a:r>
            <a:r>
              <a:rPr lang="en-IN" sz="2400" smtClean="0"/>
              <a:t> is the identity)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400" smtClean="0"/>
              <a:t>          Again,  e</a:t>
            </a:r>
            <a:r>
              <a:rPr lang="en-IN" sz="2400" baseline="-25000" smtClean="0"/>
              <a:t>1</a:t>
            </a:r>
            <a:r>
              <a:rPr lang="en-IN" sz="2400" smtClean="0"/>
              <a:t> * e</a:t>
            </a:r>
            <a:r>
              <a:rPr lang="en-IN" sz="2400" baseline="-25000" smtClean="0"/>
              <a:t>2</a:t>
            </a:r>
            <a:r>
              <a:rPr lang="en-IN" sz="2400" smtClean="0"/>
              <a:t>  =  e</a:t>
            </a:r>
            <a:r>
              <a:rPr lang="en-IN" sz="2400" baseline="-25000" smtClean="0"/>
              <a:t>2</a:t>
            </a:r>
            <a:r>
              <a:rPr lang="en-IN" sz="2400" smtClean="0"/>
              <a:t>     …(2)   (since e</a:t>
            </a:r>
            <a:r>
              <a:rPr lang="en-IN" sz="2400" baseline="-25000" smtClean="0"/>
              <a:t>1</a:t>
            </a:r>
            <a:r>
              <a:rPr lang="en-IN" sz="2400" smtClean="0"/>
              <a:t> is the identity)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400" smtClean="0"/>
              <a:t>         From (1) and (2), we have       e</a:t>
            </a:r>
            <a:r>
              <a:rPr lang="en-IN" sz="2400" baseline="-25000" smtClean="0"/>
              <a:t>1</a:t>
            </a:r>
            <a:r>
              <a:rPr lang="en-IN" sz="2400" smtClean="0"/>
              <a:t> = e</a:t>
            </a:r>
            <a:r>
              <a:rPr lang="en-IN" sz="2400" baseline="-25000" smtClean="0"/>
              <a:t>2</a:t>
            </a:r>
            <a:r>
              <a:rPr lang="en-IN" sz="2400" smtClean="0"/>
              <a:t> 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400" smtClean="0"/>
              <a:t>   </a:t>
            </a:r>
            <a:r>
              <a:rPr lang="en-IN" sz="2400" smtClean="0">
                <a:latin typeface="Symbol" pitchFamily="16" charset="2"/>
              </a:rPr>
              <a:t></a:t>
            </a:r>
            <a:r>
              <a:rPr lang="en-IN" sz="2400" smtClean="0"/>
              <a:t>  Identity element in a group is unique.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IN" sz="2000" smtClean="0"/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IN" sz="2000" smtClean="0"/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IN" sz="2000" smtClean="0"/>
          </a:p>
        </p:txBody>
      </p:sp>
    </p:spTree>
    <p:extLst>
      <p:ext uri="{BB962C8B-B14F-4D97-AF65-F5344CB8AC3E}">
        <p14:creationId xmlns:p14="http://schemas.microsoft.com/office/powerpoint/2010/main" val="41873571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514350"/>
            <a:ext cx="7772400" cy="401241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smtClean="0"/>
              <a:t>Theorem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085850"/>
            <a:ext cx="7772400" cy="3576638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smtClean="0"/>
              <a:t>Ex. In a group (G, *) ,  Prove that the inverse of any element is unique.</a:t>
            </a:r>
            <a:r>
              <a:rPr lang="en-IN" sz="2000" u="sng" smtClean="0"/>
              <a:t>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u="sng" smtClean="0"/>
              <a:t>Proof</a:t>
            </a:r>
            <a:r>
              <a:rPr lang="en-IN" sz="2000" smtClean="0"/>
              <a:t>: 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smtClean="0"/>
              <a:t>Let   a ,b,c </a:t>
            </a:r>
            <a:r>
              <a:rPr lang="en-IN" sz="2000" smtClean="0">
                <a:latin typeface="Symbol" pitchFamily="16" charset="2"/>
              </a:rPr>
              <a:t></a:t>
            </a:r>
            <a:r>
              <a:rPr lang="en-IN" sz="2000" smtClean="0"/>
              <a:t>G   and   e is the identity in G.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smtClean="0"/>
              <a:t>Let us suppose, Both  b and c are inverse elements of  a 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smtClean="0"/>
              <a:t>Now,   a * b = e   …(1)   (Since, b is inverse of a )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smtClean="0"/>
              <a:t>Again, a * c = e   …(2)   (Since, c is also inverse of a )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smtClean="0"/>
              <a:t>From (1) and (2), we have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smtClean="0"/>
              <a:t>   a * b = a * c  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smtClean="0">
                <a:latin typeface="Symbol" pitchFamily="16" charset="2"/>
              </a:rPr>
              <a:t></a:t>
            </a:r>
            <a:r>
              <a:rPr lang="en-IN" sz="2000" smtClean="0"/>
              <a:t>     b = c      (By left cancellation law)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smtClean="0"/>
              <a:t>In a group, the inverse of any element is unique.</a:t>
            </a:r>
            <a:br>
              <a:rPr lang="en-IN" sz="2000" smtClean="0"/>
            </a:br>
            <a:endParaRPr lang="en-IN" sz="2000" smtClean="0"/>
          </a:p>
        </p:txBody>
      </p:sp>
    </p:spTree>
    <p:extLst>
      <p:ext uri="{BB962C8B-B14F-4D97-AF65-F5344CB8AC3E}">
        <p14:creationId xmlns:p14="http://schemas.microsoft.com/office/powerpoint/2010/main" val="19985434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514350"/>
            <a:ext cx="7772400" cy="401241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smtClean="0"/>
              <a:t>Theorem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143000"/>
            <a:ext cx="7772400" cy="3519488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Ex. In a group (G, *) , Prove that </a:t>
            </a:r>
            <a:br>
              <a:rPr lang="en-US" sz="2000" smtClean="0"/>
            </a:br>
            <a:r>
              <a:rPr lang="en-US" sz="2000" smtClean="0"/>
              <a:t>  </a:t>
            </a:r>
            <a:r>
              <a:rPr lang="en-US" sz="2000" smtClean="0">
                <a:cs typeface="Times New Roman" pitchFamily="16" charset="0"/>
              </a:rPr>
              <a:t>(a * b)</a:t>
            </a:r>
            <a:r>
              <a:rPr lang="en-US" sz="2000" baseline="30000" smtClean="0">
                <a:cs typeface="Times New Roman" pitchFamily="16" charset="0"/>
              </a:rPr>
              <a:t>-1</a:t>
            </a:r>
            <a:r>
              <a:rPr lang="en-US" sz="2000" smtClean="0">
                <a:cs typeface="Times New Roman" pitchFamily="16" charset="0"/>
              </a:rPr>
              <a:t>   =   b</a:t>
            </a:r>
            <a:r>
              <a:rPr lang="en-US" sz="2000" baseline="30000" smtClean="0">
                <a:cs typeface="Times New Roman" pitchFamily="16" charset="0"/>
              </a:rPr>
              <a:t>-1</a:t>
            </a:r>
            <a:r>
              <a:rPr lang="en-US" sz="2000" smtClean="0">
                <a:cs typeface="Times New Roman" pitchFamily="16" charset="0"/>
              </a:rPr>
              <a:t> * a</a:t>
            </a:r>
            <a:r>
              <a:rPr lang="en-US" sz="2000" baseline="30000" smtClean="0">
                <a:cs typeface="Times New Roman" pitchFamily="16" charset="0"/>
              </a:rPr>
              <a:t>-1</a:t>
            </a:r>
            <a:r>
              <a:rPr lang="en-US" sz="2000" smtClean="0"/>
              <a:t>  for all a,b </a:t>
            </a:r>
            <a:r>
              <a:rPr lang="en-US" sz="2000" smtClean="0">
                <a:latin typeface="Symbol" pitchFamily="16" charset="2"/>
              </a:rPr>
              <a:t></a:t>
            </a:r>
            <a:r>
              <a:rPr lang="en-US" sz="2000" smtClean="0"/>
              <a:t>G.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u="sng" smtClean="0"/>
              <a:t>Proof : </a:t>
            </a:r>
            <a:r>
              <a:rPr lang="en-US" sz="2000" smtClean="0"/>
              <a:t> 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Consider,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(a * b) * ( b</a:t>
            </a:r>
            <a:r>
              <a:rPr lang="en-US" sz="2000" baseline="30000" smtClean="0">
                <a:cs typeface="Times New Roman" pitchFamily="16" charset="0"/>
              </a:rPr>
              <a:t>-1</a:t>
            </a:r>
            <a:r>
              <a:rPr lang="en-US" sz="2000" smtClean="0">
                <a:cs typeface="Times New Roman" pitchFamily="16" charset="0"/>
              </a:rPr>
              <a:t> * a</a:t>
            </a:r>
            <a:r>
              <a:rPr lang="en-US" sz="2000" baseline="30000" smtClean="0">
                <a:cs typeface="Times New Roman" pitchFamily="16" charset="0"/>
              </a:rPr>
              <a:t>-1</a:t>
            </a:r>
            <a:r>
              <a:rPr lang="en-US" sz="2000" smtClean="0">
                <a:cs typeface="Times New Roman" pitchFamily="16" charset="0"/>
              </a:rPr>
              <a:t>)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  =  (a * ( b *  b</a:t>
            </a:r>
            <a:r>
              <a:rPr lang="en-US" sz="2000" baseline="30000" smtClean="0">
                <a:cs typeface="Times New Roman" pitchFamily="16" charset="0"/>
              </a:rPr>
              <a:t>-1</a:t>
            </a:r>
            <a:r>
              <a:rPr lang="en-US" sz="2000" smtClean="0">
                <a:cs typeface="Times New Roman" pitchFamily="16" charset="0"/>
              </a:rPr>
              <a:t> ) * a</a:t>
            </a:r>
            <a:r>
              <a:rPr lang="en-US" sz="2000" baseline="30000" smtClean="0">
                <a:cs typeface="Times New Roman" pitchFamily="16" charset="0"/>
              </a:rPr>
              <a:t>-1</a:t>
            </a:r>
            <a:r>
              <a:rPr lang="en-US" sz="2000" smtClean="0">
                <a:cs typeface="Times New Roman" pitchFamily="16" charset="0"/>
              </a:rPr>
              <a:t>)       (By associative property).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    =  </a:t>
            </a:r>
            <a:r>
              <a:rPr lang="en-US" sz="2000" smtClean="0">
                <a:cs typeface="Times New Roman" pitchFamily="16" charset="0"/>
              </a:rPr>
              <a:t>(a * e * a</a:t>
            </a:r>
            <a:r>
              <a:rPr lang="en-US" sz="2000" baseline="30000" smtClean="0">
                <a:cs typeface="Times New Roman" pitchFamily="16" charset="0"/>
              </a:rPr>
              <a:t>-1</a:t>
            </a:r>
            <a:r>
              <a:rPr lang="en-US" sz="2000" smtClean="0">
                <a:cs typeface="Times New Roman" pitchFamily="16" charset="0"/>
              </a:rPr>
              <a:t>)</a:t>
            </a:r>
            <a:r>
              <a:rPr lang="en-US" sz="2000" smtClean="0"/>
              <a:t>                    ( By inverse property)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    =  ( a * </a:t>
            </a:r>
            <a:r>
              <a:rPr lang="en-US" sz="2000" smtClean="0">
                <a:cs typeface="Times New Roman" pitchFamily="16" charset="0"/>
              </a:rPr>
              <a:t>a</a:t>
            </a:r>
            <a:r>
              <a:rPr lang="en-US" sz="2000" baseline="30000" smtClean="0">
                <a:cs typeface="Times New Roman" pitchFamily="16" charset="0"/>
              </a:rPr>
              <a:t>-1</a:t>
            </a:r>
            <a:r>
              <a:rPr lang="en-US" sz="2000" smtClean="0">
                <a:cs typeface="Times New Roman" pitchFamily="16" charset="0"/>
              </a:rPr>
              <a:t>)</a:t>
            </a:r>
            <a:r>
              <a:rPr lang="en-US" sz="2000" smtClean="0"/>
              <a:t>                         ( Since, e is identity)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    =  e                                     ( By inverse property)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Similarly, we can show that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(b</a:t>
            </a:r>
            <a:r>
              <a:rPr lang="en-US" sz="2000" baseline="30000" smtClean="0">
                <a:cs typeface="Times New Roman" pitchFamily="16" charset="0"/>
              </a:rPr>
              <a:t>-1</a:t>
            </a:r>
            <a:r>
              <a:rPr lang="en-US" sz="2000" smtClean="0">
                <a:cs typeface="Times New Roman" pitchFamily="16" charset="0"/>
              </a:rPr>
              <a:t> * a</a:t>
            </a:r>
            <a:r>
              <a:rPr lang="en-US" sz="2000" baseline="30000" smtClean="0">
                <a:cs typeface="Times New Roman" pitchFamily="16" charset="0"/>
              </a:rPr>
              <a:t>-1</a:t>
            </a:r>
            <a:r>
              <a:rPr lang="en-US" sz="2000" smtClean="0">
                <a:cs typeface="Times New Roman" pitchFamily="16" charset="0"/>
              </a:rPr>
              <a:t>) * (a * b)  = e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Hence, (a * b)</a:t>
            </a:r>
            <a:r>
              <a:rPr lang="en-US" sz="2000" baseline="30000" smtClean="0">
                <a:cs typeface="Times New Roman" pitchFamily="16" charset="0"/>
              </a:rPr>
              <a:t>-1</a:t>
            </a:r>
            <a:r>
              <a:rPr lang="en-US" sz="2000" smtClean="0">
                <a:cs typeface="Times New Roman" pitchFamily="16" charset="0"/>
              </a:rPr>
              <a:t>   =   b</a:t>
            </a:r>
            <a:r>
              <a:rPr lang="en-US" sz="2000" baseline="30000" smtClean="0">
                <a:cs typeface="Times New Roman" pitchFamily="16" charset="0"/>
              </a:rPr>
              <a:t>-1</a:t>
            </a:r>
            <a:r>
              <a:rPr lang="en-US" sz="2000" smtClean="0">
                <a:cs typeface="Times New Roman" pitchFamily="16" charset="0"/>
              </a:rPr>
              <a:t> * a</a:t>
            </a:r>
            <a:r>
              <a:rPr lang="en-US" sz="2000" baseline="30000" smtClean="0">
                <a:cs typeface="Times New Roman" pitchFamily="16" charset="0"/>
              </a:rPr>
              <a:t>-1</a:t>
            </a:r>
            <a:r>
              <a:rPr lang="en-US" sz="2000" smtClean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1435259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27460"/>
            <a:ext cx="7772400" cy="8572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>
                <a:cs typeface="Times New Roman" pitchFamily="16" charset="0"/>
              </a:rPr>
              <a:t>Ex.    If (G, *) is a group and a </a:t>
            </a:r>
            <a:r>
              <a:rPr lang="en-IN" sz="2000" smtClean="0">
                <a:latin typeface="Symbol" pitchFamily="16" charset="2"/>
                <a:cs typeface="Arial" charset="0"/>
              </a:rPr>
              <a:t></a:t>
            </a:r>
            <a:r>
              <a:rPr lang="en-IN" sz="2000" smtClean="0">
                <a:cs typeface="Times New Roman" pitchFamily="16" charset="0"/>
              </a:rPr>
              <a:t> G  such that  a * a = a ,</a:t>
            </a:r>
            <a:br>
              <a:rPr lang="en-IN" sz="2000" smtClean="0">
                <a:cs typeface="Times New Roman" pitchFamily="16" charset="0"/>
              </a:rPr>
            </a:br>
            <a:r>
              <a:rPr lang="en-IN" sz="2000" smtClean="0">
                <a:cs typeface="Times New Roman" pitchFamily="16" charset="0"/>
              </a:rPr>
              <a:t>         then show that  a = e , where e is identity element in G</a:t>
            </a:r>
            <a:r>
              <a:rPr lang="en-IN" sz="2000" smtClean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576388"/>
            <a:ext cx="7772400" cy="30861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u="sng" smtClean="0"/>
              <a:t>Proof</a:t>
            </a:r>
            <a:r>
              <a:rPr lang="en-IN" sz="2000" smtClean="0"/>
              <a:t>:  Given that,   </a:t>
            </a:r>
            <a:r>
              <a:rPr lang="en-IN" sz="2000" smtClean="0">
                <a:cs typeface="Times New Roman" pitchFamily="16" charset="0"/>
              </a:rPr>
              <a:t>a * a  = a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smtClean="0">
                <a:cs typeface="Times New Roman" pitchFamily="16" charset="0"/>
              </a:rPr>
              <a:t>                             </a:t>
            </a:r>
            <a:r>
              <a:rPr lang="en-IN" sz="2000" smtClean="0">
                <a:latin typeface="Symbol" pitchFamily="16" charset="2"/>
              </a:rPr>
              <a:t></a:t>
            </a:r>
            <a:r>
              <a:rPr lang="en-IN" sz="2000" smtClean="0"/>
              <a:t> a * a = a * e      ( Since, e is identity in G)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smtClean="0"/>
              <a:t>                            </a:t>
            </a:r>
            <a:r>
              <a:rPr lang="en-IN" sz="2000" smtClean="0">
                <a:latin typeface="Symbol" pitchFamily="16" charset="2"/>
              </a:rPr>
              <a:t></a:t>
            </a:r>
            <a:r>
              <a:rPr lang="en-IN" sz="2000" smtClean="0"/>
              <a:t>       a  =  e         ( By left cancellation law)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smtClean="0"/>
              <a:t>Hence, the result follows.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IN" sz="2000" smtClean="0"/>
          </a:p>
        </p:txBody>
      </p:sp>
    </p:spTree>
    <p:extLst>
      <p:ext uri="{BB962C8B-B14F-4D97-AF65-F5344CB8AC3E}">
        <p14:creationId xmlns:p14="http://schemas.microsoft.com/office/powerpoint/2010/main" val="2994215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27460"/>
            <a:ext cx="7772400" cy="8572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smtClean="0">
                <a:cs typeface="Times New Roman" pitchFamily="16" charset="0"/>
              </a:rPr>
              <a:t>Ex.   If  every element of a group is its own inverse, then show that</a:t>
            </a:r>
            <a:br>
              <a:rPr lang="en-US" sz="2000" smtClean="0">
                <a:cs typeface="Times New Roman" pitchFamily="16" charset="0"/>
              </a:rPr>
            </a:br>
            <a:r>
              <a:rPr lang="en-US" sz="2000" smtClean="0">
                <a:cs typeface="Times New Roman" pitchFamily="16" charset="0"/>
              </a:rPr>
              <a:t>        the group must be abelian .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576388"/>
            <a:ext cx="7772400" cy="30861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Proof:  Let (G, *) be a group.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Let a and b are any two elements of G.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Consider the identity,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    </a:t>
            </a:r>
            <a:r>
              <a:rPr lang="en-US" sz="2000" smtClean="0">
                <a:cs typeface="Times New Roman" pitchFamily="16" charset="0"/>
              </a:rPr>
              <a:t>(a * b)</a:t>
            </a:r>
            <a:r>
              <a:rPr lang="en-US" sz="2000" baseline="30000" smtClean="0">
                <a:cs typeface="Times New Roman" pitchFamily="16" charset="0"/>
              </a:rPr>
              <a:t>-1</a:t>
            </a:r>
            <a:r>
              <a:rPr lang="en-US" sz="2000" smtClean="0">
                <a:cs typeface="Times New Roman" pitchFamily="16" charset="0"/>
              </a:rPr>
              <a:t>   =   b</a:t>
            </a:r>
            <a:r>
              <a:rPr lang="en-US" sz="2000" baseline="30000" smtClean="0">
                <a:cs typeface="Times New Roman" pitchFamily="16" charset="0"/>
              </a:rPr>
              <a:t>-1</a:t>
            </a:r>
            <a:r>
              <a:rPr lang="en-US" sz="2000" smtClean="0">
                <a:cs typeface="Times New Roman" pitchFamily="16" charset="0"/>
              </a:rPr>
              <a:t> * a</a:t>
            </a:r>
            <a:r>
              <a:rPr lang="en-US" sz="2000" baseline="30000" smtClean="0">
                <a:cs typeface="Times New Roman" pitchFamily="16" charset="0"/>
              </a:rPr>
              <a:t>-1</a:t>
            </a:r>
            <a:r>
              <a:rPr lang="en-US" sz="2000" smtClean="0"/>
              <a:t>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</a:t>
            </a:r>
            <a:r>
              <a:rPr lang="en-US" sz="2000" smtClean="0">
                <a:latin typeface="Symbol" pitchFamily="16" charset="2"/>
              </a:rPr>
              <a:t></a:t>
            </a:r>
            <a:r>
              <a:rPr lang="en-US" sz="2000" smtClean="0"/>
              <a:t>       (a * b )   =     b * a     ( Since each element of G is its own 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                                                                                     inverse)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Hence,  G is abelian.</a:t>
            </a:r>
          </a:p>
        </p:txBody>
      </p:sp>
    </p:spTree>
    <p:extLst>
      <p:ext uri="{BB962C8B-B14F-4D97-AF65-F5344CB8AC3E}">
        <p14:creationId xmlns:p14="http://schemas.microsoft.com/office/powerpoint/2010/main" val="23634414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627460"/>
            <a:ext cx="7772400" cy="8572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Algebraic Structures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1576388"/>
            <a:ext cx="7772400" cy="3086100"/>
          </a:xfrm>
        </p:spPr>
        <p:txBody>
          <a:bodyPr/>
          <a:lstStyle/>
          <a:p>
            <a:pPr marL="447675" indent="-447675" eaLnBrk="1" hangingPunct="1"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mtClean="0"/>
              <a:t>Algebraic systems Examples and general properties</a:t>
            </a:r>
          </a:p>
          <a:p>
            <a:pPr marL="447675" indent="-447675" eaLnBrk="1" hangingPunct="1"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mtClean="0"/>
              <a:t>Semi groups</a:t>
            </a:r>
          </a:p>
          <a:p>
            <a:pPr marL="447675" indent="-447675" eaLnBrk="1" hangingPunct="1"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mtClean="0"/>
              <a:t>Monoids</a:t>
            </a:r>
          </a:p>
          <a:p>
            <a:pPr marL="447675" indent="-447675" eaLnBrk="1" hangingPunct="1"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mtClean="0"/>
              <a:t>Groups</a:t>
            </a:r>
          </a:p>
          <a:p>
            <a:pPr marL="447675" indent="-447675" eaLnBrk="1" hangingPunct="1"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mtClean="0"/>
              <a:t>Sub groups</a:t>
            </a:r>
          </a:p>
          <a:p>
            <a:pPr marL="447675" indent="-447675" eaLnBrk="1" hangingPunct="1"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74784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27460"/>
            <a:ext cx="7772400" cy="8572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smtClean="0"/>
              <a:t>Note:    a</a:t>
            </a:r>
            <a:r>
              <a:rPr lang="en-US" sz="2000" baseline="30000" smtClean="0"/>
              <a:t>2</a:t>
            </a:r>
            <a:r>
              <a:rPr lang="en-US" sz="2000" smtClean="0"/>
              <a:t>  = a * a</a:t>
            </a:r>
            <a:br>
              <a:rPr lang="en-US" sz="2000" smtClean="0"/>
            </a:br>
            <a:r>
              <a:rPr lang="en-US" sz="2000" smtClean="0"/>
              <a:t>             a</a:t>
            </a:r>
            <a:r>
              <a:rPr lang="en-US" sz="2000" baseline="30000" smtClean="0"/>
              <a:t>3</a:t>
            </a:r>
            <a:r>
              <a:rPr lang="en-US" sz="2000" smtClean="0"/>
              <a:t>  = a * a * a    etc.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576388"/>
            <a:ext cx="7772400" cy="30861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Ex. In a group (G, *),   if   (a * b)</a:t>
            </a:r>
            <a:r>
              <a:rPr lang="en-US" sz="2000" baseline="30000" smtClean="0">
                <a:cs typeface="Times New Roman" pitchFamily="16" charset="0"/>
              </a:rPr>
              <a:t>2</a:t>
            </a:r>
            <a:r>
              <a:rPr lang="en-US" sz="2000" smtClean="0">
                <a:cs typeface="Times New Roman" pitchFamily="16" charset="0"/>
              </a:rPr>
              <a:t> = a</a:t>
            </a:r>
            <a:r>
              <a:rPr lang="en-US" sz="2000" baseline="30000" smtClean="0">
                <a:cs typeface="Times New Roman" pitchFamily="16" charset="0"/>
              </a:rPr>
              <a:t>2</a:t>
            </a:r>
            <a:r>
              <a:rPr lang="en-US" sz="2000" smtClean="0">
                <a:cs typeface="Times New Roman" pitchFamily="16" charset="0"/>
              </a:rPr>
              <a:t> * b</a:t>
            </a:r>
            <a:r>
              <a:rPr lang="en-US" sz="2000" baseline="30000" smtClean="0">
                <a:cs typeface="Times New Roman" pitchFamily="16" charset="0"/>
              </a:rPr>
              <a:t>2</a:t>
            </a:r>
            <a:r>
              <a:rPr lang="en-US" sz="2000" smtClean="0">
                <a:cs typeface="Times New Roman" pitchFamily="16" charset="0"/>
              </a:rPr>
              <a:t>    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</a:t>
            </a:r>
            <a:r>
              <a:rPr lang="en-US" sz="2000" smtClean="0">
                <a:cs typeface="Times New Roman" pitchFamily="16" charset="0"/>
              </a:rPr>
              <a:t>a,b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G 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then show that G is abelian group.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u="sng" smtClean="0"/>
              <a:t>Proof</a:t>
            </a:r>
            <a:r>
              <a:rPr lang="en-US" sz="2000" smtClean="0"/>
              <a:t>:  Given that  </a:t>
            </a:r>
            <a:r>
              <a:rPr lang="en-US" sz="2000" smtClean="0">
                <a:cs typeface="Times New Roman" pitchFamily="16" charset="0"/>
              </a:rPr>
              <a:t>(a * b)</a:t>
            </a:r>
            <a:r>
              <a:rPr lang="en-US" sz="2000" baseline="30000" smtClean="0">
                <a:cs typeface="Times New Roman" pitchFamily="16" charset="0"/>
              </a:rPr>
              <a:t>2</a:t>
            </a:r>
            <a:r>
              <a:rPr lang="en-US" sz="2000" smtClean="0">
                <a:cs typeface="Times New Roman" pitchFamily="16" charset="0"/>
              </a:rPr>
              <a:t> = a</a:t>
            </a:r>
            <a:r>
              <a:rPr lang="en-US" sz="2000" baseline="30000" smtClean="0">
                <a:cs typeface="Times New Roman" pitchFamily="16" charset="0"/>
              </a:rPr>
              <a:t>2</a:t>
            </a:r>
            <a:r>
              <a:rPr lang="en-US" sz="2000" smtClean="0">
                <a:cs typeface="Times New Roman" pitchFamily="16" charset="0"/>
              </a:rPr>
              <a:t> * b</a:t>
            </a:r>
            <a:r>
              <a:rPr lang="en-US" sz="2000" baseline="30000" smtClean="0">
                <a:cs typeface="Times New Roman" pitchFamily="16" charset="0"/>
              </a:rPr>
              <a:t>2</a:t>
            </a:r>
            <a:r>
              <a:rPr lang="en-US" sz="2000" smtClean="0">
                <a:cs typeface="Times New Roman" pitchFamily="16" charset="0"/>
              </a:rPr>
              <a:t>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</a:t>
            </a:r>
            <a:r>
              <a:rPr lang="en-US" sz="2000" smtClean="0">
                <a:cs typeface="Times New Roman" pitchFamily="16" charset="0"/>
              </a:rPr>
              <a:t> (a * b) * (a * b) =  (a * a )* (b * b)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</a:t>
            </a:r>
            <a:r>
              <a:rPr lang="en-US" sz="2000" smtClean="0">
                <a:cs typeface="Times New Roman" pitchFamily="16" charset="0"/>
              </a:rPr>
              <a:t> a *( b * a )* b =  a * (a * b) * b   ( By associative law)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  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</a:t>
            </a:r>
            <a:r>
              <a:rPr lang="en-US" sz="2000" smtClean="0">
                <a:cs typeface="Times New Roman" pitchFamily="16" charset="0"/>
              </a:rPr>
              <a:t> ( b * a )* b =   (a * b) * b       ( By left cancellation law)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       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</a:t>
            </a:r>
            <a:r>
              <a:rPr lang="en-US" sz="2000" smtClean="0">
                <a:cs typeface="Times New Roman" pitchFamily="16" charset="0"/>
              </a:rPr>
              <a:t> ( b * a ) =   (a * b)        ( By right cancellation law)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Hence, G is abelian group.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smtClean="0">
              <a:cs typeface="Times New Roman" pitchFamily="16" charset="0"/>
            </a:endParaRP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smtClean="0">
              <a:cs typeface="Times New Roman" pitchFamily="16" charset="0"/>
            </a:endParaRP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smtClean="0">
              <a:cs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3679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27460"/>
            <a:ext cx="7772400" cy="8572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smtClean="0"/>
              <a:t>Finite groups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576388"/>
            <a:ext cx="7772400" cy="3086100"/>
          </a:xfrm>
        </p:spPr>
        <p:txBody>
          <a:bodyPr rtlCol="0">
            <a:normAutofit lnSpcReduction="10000"/>
          </a:bodyPr>
          <a:lstStyle/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 smtClean="0">
                <a:cs typeface="Times New Roman" pitchFamily="16" charset="0"/>
              </a:rPr>
              <a:t>Ex. Show that  G = {1, -1} is an abelian group under multiplication.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 smtClean="0">
                <a:cs typeface="Times New Roman" pitchFamily="16" charset="0"/>
              </a:rPr>
              <a:t>Solution: The composition table of G is 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 smtClean="0">
                <a:cs typeface="Times New Roman" pitchFamily="16" charset="0"/>
              </a:rPr>
              <a:t>                     .      1      – 1  </a:t>
            </a:r>
            <a:r>
              <a:rPr lang="en-US" sz="2000" smtClean="0"/>
              <a:t>  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 smtClean="0"/>
              <a:t>                    1      1      </a:t>
            </a:r>
            <a:r>
              <a:rPr lang="en-US" sz="2000" smtClean="0">
                <a:cs typeface="Times New Roman" pitchFamily="16" charset="0"/>
              </a:rPr>
              <a:t>– 1 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 smtClean="0"/>
              <a:t>                 – 1   </a:t>
            </a:r>
            <a:r>
              <a:rPr lang="en-US" sz="2000" smtClean="0">
                <a:cs typeface="Times New Roman" pitchFamily="16" charset="0"/>
              </a:rPr>
              <a:t>– 1         1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 smtClean="0"/>
              <a:t>1. </a:t>
            </a:r>
            <a:r>
              <a:rPr lang="en-US" sz="2000" u="sng" smtClean="0"/>
              <a:t>Closure property: </a:t>
            </a:r>
            <a:r>
              <a:rPr lang="en-US" sz="2000" smtClean="0"/>
              <a:t>  Since all the entries of the composition table are the elements of the given set, the set G is closed under multiplication.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 smtClean="0"/>
              <a:t>2. </a:t>
            </a:r>
            <a:r>
              <a:rPr lang="en-US" sz="2000" u="sng" smtClean="0"/>
              <a:t>Associativity</a:t>
            </a:r>
            <a:r>
              <a:rPr lang="en-US" sz="2000" smtClean="0"/>
              <a:t>:  The elements of G are real numbers, and we know that multiplication of real numbers is  associative. 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 smtClean="0"/>
              <a:t>3. </a:t>
            </a:r>
            <a:r>
              <a:rPr lang="en-US" sz="2000" u="sng" smtClean="0"/>
              <a:t>Identity </a:t>
            </a:r>
            <a:r>
              <a:rPr lang="en-US" sz="2000" smtClean="0"/>
              <a:t>:  Here,  1  is the identity element and  1</a:t>
            </a:r>
            <a:r>
              <a:rPr lang="en-US" sz="2000" smtClean="0">
                <a:latin typeface="Symbol" pitchFamily="16" charset="2"/>
              </a:rPr>
              <a:t></a:t>
            </a:r>
            <a:r>
              <a:rPr lang="en-US" sz="2000" smtClean="0"/>
              <a:t> G. 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 smtClean="0"/>
              <a:t>4. </a:t>
            </a:r>
            <a:r>
              <a:rPr lang="en-US" sz="2000" u="sng" smtClean="0"/>
              <a:t>Inverse</a:t>
            </a:r>
            <a:r>
              <a:rPr lang="en-US" sz="2000" smtClean="0"/>
              <a:t>: From the composition table, we see that the inverse elements of 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 smtClean="0"/>
              <a:t>      1 and  – 1  are  1 and  – 1 respectively.</a:t>
            </a:r>
          </a:p>
        </p:txBody>
      </p:sp>
      <p:sp>
        <p:nvSpPr>
          <p:cNvPr id="30724" name="Line 3"/>
          <p:cNvSpPr>
            <a:spLocks noChangeShapeType="1"/>
          </p:cNvSpPr>
          <p:nvPr/>
        </p:nvSpPr>
        <p:spPr bwMode="auto">
          <a:xfrm>
            <a:off x="3124200" y="2171700"/>
            <a:ext cx="1588" cy="800100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25" name="Line 4"/>
          <p:cNvSpPr>
            <a:spLocks noChangeShapeType="1"/>
          </p:cNvSpPr>
          <p:nvPr/>
        </p:nvSpPr>
        <p:spPr bwMode="auto">
          <a:xfrm>
            <a:off x="2819400" y="2400300"/>
            <a:ext cx="1447800" cy="1191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983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27460"/>
            <a:ext cx="7772400" cy="8572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/>
              <a:t>Contd.,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576388"/>
            <a:ext cx="7772400" cy="3086100"/>
          </a:xfrm>
        </p:spPr>
        <p:txBody>
          <a:bodyPr/>
          <a:lstStyle/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smtClean="0"/>
              <a:t>Hence, G is a group w.r.t multiplication.</a:t>
            </a: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smtClean="0"/>
              <a:t>5. Commutativity:  The corresponding rows and columns of the table are identical. Therefore</a:t>
            </a:r>
            <a:r>
              <a:rPr lang="en-US" sz="2400" smtClean="0"/>
              <a:t> </a:t>
            </a:r>
            <a:r>
              <a:rPr lang="en-US" sz="2000" smtClean="0"/>
              <a:t>the binary operation  </a:t>
            </a:r>
            <a:r>
              <a:rPr lang="en-US" sz="2000" smtClean="0">
                <a:cs typeface="Times New Roman" pitchFamily="16" charset="0"/>
              </a:rPr>
              <a:t>.</a:t>
            </a:r>
            <a:r>
              <a:rPr lang="en-US" sz="2000" smtClean="0"/>
              <a:t>  is commutative. </a:t>
            </a: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smtClean="0"/>
              <a:t>Hence, G is an abelian group w.r.t. multiplication..</a:t>
            </a: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smtClean="0"/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smtClean="0">
              <a:cs typeface="Times New Roman" pitchFamily="16" charset="0"/>
            </a:endParaRPr>
          </a:p>
          <a:p>
            <a:pPr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smtClean="0">
              <a:cs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8699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27460"/>
            <a:ext cx="7772400" cy="8572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smtClean="0">
                <a:cs typeface="Times New Roman" pitchFamily="16" charset="0"/>
              </a:rPr>
              <a:t>Ex. Show that  G = {1,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sz="2000" smtClean="0">
                <a:cs typeface="Times New Roman" pitchFamily="16" charset="0"/>
              </a:rPr>
              <a:t>,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sz="2000" baseline="30000" smtClean="0">
                <a:cs typeface="Times New Roman" pitchFamily="16" charset="0"/>
              </a:rPr>
              <a:t>2</a:t>
            </a:r>
            <a:r>
              <a:rPr lang="en-US" sz="2000" smtClean="0">
                <a:cs typeface="Times New Roman" pitchFamily="16" charset="0"/>
              </a:rPr>
              <a:t>} is an abelian group under multiplication.   </a:t>
            </a:r>
            <a:br>
              <a:rPr lang="en-US" sz="2000" smtClean="0">
                <a:cs typeface="Times New Roman" pitchFamily="16" charset="0"/>
              </a:rPr>
            </a:br>
            <a:r>
              <a:rPr lang="en-US" sz="2000" smtClean="0">
                <a:cs typeface="Times New Roman" pitchFamily="16" charset="0"/>
              </a:rPr>
              <a:t>        Where 1,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sz="2000" smtClean="0">
                <a:cs typeface="Times New Roman" pitchFamily="16" charset="0"/>
              </a:rPr>
              <a:t>,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sz="2000" baseline="30000" smtClean="0">
                <a:cs typeface="Times New Roman" pitchFamily="16" charset="0"/>
              </a:rPr>
              <a:t>2</a:t>
            </a:r>
            <a:r>
              <a:rPr lang="en-US" sz="2000" smtClean="0">
                <a:cs typeface="Times New Roman" pitchFamily="16" charset="0"/>
              </a:rPr>
              <a:t> are cube roots of unity.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576388"/>
            <a:ext cx="7772400" cy="3086100"/>
          </a:xfrm>
        </p:spPr>
        <p:txBody>
          <a:bodyPr rtlCol="0">
            <a:normAutofit fontScale="92500"/>
          </a:bodyPr>
          <a:lstStyle/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 smtClean="0">
                <a:cs typeface="Times New Roman" pitchFamily="16" charset="0"/>
              </a:rPr>
              <a:t>Solution: The composition table of G is 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 smtClean="0">
                <a:cs typeface="Times New Roman" pitchFamily="16" charset="0"/>
              </a:rPr>
              <a:t>                        .      1       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sz="2000" smtClean="0">
                <a:cs typeface="Times New Roman" pitchFamily="16" charset="0"/>
              </a:rPr>
              <a:t>    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sz="2000" baseline="30000" smtClean="0">
                <a:cs typeface="Times New Roman" pitchFamily="16" charset="0"/>
              </a:rPr>
              <a:t>2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 smtClean="0"/>
              <a:t>                    1         1       </a:t>
            </a:r>
            <a:r>
              <a:rPr lang="en-US" sz="2000" smtClean="0">
                <a:cs typeface="Times New Roman" pitchFamily="16" charset="0"/>
              </a:rPr>
              <a:t>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sz="2000" smtClean="0">
                <a:cs typeface="Times New Roman" pitchFamily="16" charset="0"/>
              </a:rPr>
              <a:t> </a:t>
            </a:r>
            <a:r>
              <a:rPr lang="en-US" sz="2000" smtClean="0"/>
              <a:t>   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sz="2000" baseline="30000" smtClean="0">
                <a:cs typeface="Times New Roman" pitchFamily="16" charset="0"/>
              </a:rPr>
              <a:t>2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 smtClean="0">
                <a:cs typeface="Times New Roman" pitchFamily="16" charset="0"/>
              </a:rPr>
              <a:t>                   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sz="2000" baseline="30000" smtClean="0">
                <a:cs typeface="Times New Roman" pitchFamily="16" charset="0"/>
              </a:rPr>
              <a:t>            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sz="2000" smtClean="0">
                <a:cs typeface="Times New Roman" pitchFamily="16" charset="0"/>
              </a:rPr>
              <a:t>      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sz="2000" baseline="30000" smtClean="0">
                <a:cs typeface="Times New Roman" pitchFamily="16" charset="0"/>
              </a:rPr>
              <a:t>2       </a:t>
            </a:r>
            <a:r>
              <a:rPr lang="en-US" sz="2000" smtClean="0">
                <a:cs typeface="Times New Roman" pitchFamily="16" charset="0"/>
              </a:rPr>
              <a:t>1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 smtClean="0">
                <a:cs typeface="Times New Roman" pitchFamily="16" charset="0"/>
              </a:rPr>
              <a:t>                   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sz="2000" baseline="30000" smtClean="0">
                <a:cs typeface="Times New Roman" pitchFamily="16" charset="0"/>
              </a:rPr>
              <a:t>2          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sz="2000" baseline="30000" smtClean="0">
                <a:cs typeface="Times New Roman" pitchFamily="16" charset="0"/>
              </a:rPr>
              <a:t>2          </a:t>
            </a:r>
            <a:r>
              <a:rPr lang="en-US" sz="2000" smtClean="0">
                <a:cs typeface="Times New Roman" pitchFamily="16" charset="0"/>
              </a:rPr>
              <a:t>1     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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endParaRPr lang="en-US" sz="2000" smtClean="0">
              <a:cs typeface="Times New Roman" pitchFamily="16" charset="0"/>
            </a:endParaRP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 smtClean="0"/>
              <a:t>1. </a:t>
            </a:r>
            <a:r>
              <a:rPr lang="en-US" sz="2000" u="sng" smtClean="0"/>
              <a:t>Closure property: </a:t>
            </a:r>
            <a:r>
              <a:rPr lang="en-US" sz="2000" smtClean="0"/>
              <a:t>  Since all the entries of the composition table are the elements of the given set, the set G is closed under multiplication.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 smtClean="0"/>
              <a:t>2. </a:t>
            </a:r>
            <a:r>
              <a:rPr lang="en-US" sz="2000" u="sng" smtClean="0"/>
              <a:t>Associativity</a:t>
            </a:r>
            <a:r>
              <a:rPr lang="en-US" sz="2000" smtClean="0"/>
              <a:t>:  The elements of G are complex numbers, and we know that multiplication of complex numbers is  associative. 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 smtClean="0"/>
              <a:t>3. </a:t>
            </a:r>
            <a:r>
              <a:rPr lang="en-US" sz="2000" u="sng" smtClean="0"/>
              <a:t>Identity </a:t>
            </a:r>
            <a:r>
              <a:rPr lang="en-US" sz="2000" smtClean="0"/>
              <a:t>:  Here,  1  is the identity element and  1</a:t>
            </a:r>
            <a:r>
              <a:rPr lang="en-US" sz="2000" smtClean="0">
                <a:latin typeface="Symbol" pitchFamily="16" charset="2"/>
              </a:rPr>
              <a:t></a:t>
            </a:r>
            <a:r>
              <a:rPr lang="en-US" sz="2000" smtClean="0"/>
              <a:t> G. 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 smtClean="0"/>
              <a:t>4. </a:t>
            </a:r>
            <a:r>
              <a:rPr lang="en-US" sz="2000" u="sng" smtClean="0"/>
              <a:t>Inverse</a:t>
            </a:r>
            <a:r>
              <a:rPr lang="en-US" sz="2000" smtClean="0"/>
              <a:t>: From the composition table, we see that the inverse elements of 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 smtClean="0"/>
              <a:t>      1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sz="2000" smtClean="0">
                <a:cs typeface="Times New Roman" pitchFamily="16" charset="0"/>
              </a:rPr>
              <a:t>,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sz="2000" baseline="30000" smtClean="0">
                <a:cs typeface="Times New Roman" pitchFamily="16" charset="0"/>
              </a:rPr>
              <a:t>2</a:t>
            </a:r>
            <a:r>
              <a:rPr lang="en-US" sz="2000" smtClean="0"/>
              <a:t> are  1,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sz="2000" baseline="30000" smtClean="0">
                <a:cs typeface="Times New Roman" pitchFamily="16" charset="0"/>
              </a:rPr>
              <a:t>2</a:t>
            </a:r>
            <a:r>
              <a:rPr lang="en-US" sz="2000" smtClean="0">
                <a:cs typeface="Times New Roman" pitchFamily="16" charset="0"/>
              </a:rPr>
              <a:t>,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</a:t>
            </a:r>
            <a:r>
              <a:rPr lang="en-US" sz="2000" smtClean="0"/>
              <a:t> respectively.</a:t>
            </a:r>
          </a:p>
        </p:txBody>
      </p:sp>
      <p:sp>
        <p:nvSpPr>
          <p:cNvPr id="32772" name="Line 3"/>
          <p:cNvSpPr>
            <a:spLocks noChangeShapeType="1"/>
          </p:cNvSpPr>
          <p:nvPr/>
        </p:nvSpPr>
        <p:spPr bwMode="auto">
          <a:xfrm>
            <a:off x="3352800" y="1885950"/>
            <a:ext cx="1588" cy="1028700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>
            <a:off x="2895600" y="2114550"/>
            <a:ext cx="2286000" cy="1191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6108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27460"/>
            <a:ext cx="7772400" cy="8572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/>
              <a:t>Contd.,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576388"/>
            <a:ext cx="7772400" cy="30861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Hence, G is a group w.r.t multiplication.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5. Commutativity: The corresponding rows and columns of the table are identical. Therefore</a:t>
            </a:r>
            <a:r>
              <a:rPr lang="en-US" sz="2400" smtClean="0"/>
              <a:t> </a:t>
            </a:r>
            <a:r>
              <a:rPr lang="en-US" sz="2000" smtClean="0"/>
              <a:t>the binary operation  </a:t>
            </a:r>
            <a:r>
              <a:rPr lang="en-US" sz="2000" smtClean="0">
                <a:cs typeface="Times New Roman" pitchFamily="16" charset="0"/>
              </a:rPr>
              <a:t>.</a:t>
            </a:r>
            <a:r>
              <a:rPr lang="en-US" sz="2000" smtClean="0"/>
              <a:t>  is commutative.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Hence, G is an abelian group w.r.t. multiplication.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smtClean="0"/>
          </a:p>
          <a:p>
            <a:pPr marL="447675" indent="-447675" eaLnBrk="1" hangingPunct="1">
              <a:spcBef>
                <a:spcPts val="6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400" smtClean="0">
              <a:cs typeface="Times New Roman" pitchFamily="16" charset="0"/>
            </a:endParaRP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smtClean="0"/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3921008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27460"/>
            <a:ext cx="7772400" cy="8572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smtClean="0">
                <a:cs typeface="Times New Roman" pitchFamily="16" charset="0"/>
              </a:rPr>
              <a:t>Ex. Show that  G = {1,  –1,  i, –i } is an abelian group under multiplication.   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576388"/>
            <a:ext cx="7772400" cy="3086100"/>
          </a:xfrm>
        </p:spPr>
        <p:txBody>
          <a:bodyPr rtlCol="0">
            <a:normAutofit lnSpcReduction="10000"/>
          </a:bodyPr>
          <a:lstStyle/>
          <a:p>
            <a:pPr marL="447675" indent="-447675" eaLnBrk="1" fontAlgn="auto" hangingPunct="1"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 smtClean="0">
                <a:solidFill>
                  <a:srgbClr val="000000"/>
                </a:solidFill>
                <a:cs typeface="Times New Roman" pitchFamily="16" charset="0"/>
              </a:rPr>
              <a:t>Solution: The composition table of G is </a:t>
            </a:r>
          </a:p>
          <a:p>
            <a:pPr marL="447675" indent="-447675" eaLnBrk="1" fontAlgn="auto" hangingPunct="1"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 smtClean="0">
                <a:solidFill>
                  <a:srgbClr val="000000"/>
                </a:solidFill>
                <a:cs typeface="Times New Roman" pitchFamily="16" charset="0"/>
              </a:rPr>
              <a:t>                        .      1        –1       i      -i</a:t>
            </a:r>
          </a:p>
          <a:p>
            <a:pPr marL="447675" indent="-447675" eaLnBrk="1" fontAlgn="auto" hangingPunct="1"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 smtClean="0">
                <a:solidFill>
                  <a:srgbClr val="000000"/>
                </a:solidFill>
              </a:rPr>
              <a:t>                    1         1       </a:t>
            </a:r>
            <a:r>
              <a:rPr lang="en-US" sz="2000" smtClean="0">
                <a:solidFill>
                  <a:srgbClr val="000000"/>
                </a:solidFill>
                <a:cs typeface="Times New Roman" pitchFamily="16" charset="0"/>
              </a:rPr>
              <a:t> -1 </a:t>
            </a:r>
            <a:r>
              <a:rPr lang="en-US" sz="2000" smtClean="0">
                <a:solidFill>
                  <a:srgbClr val="000000"/>
                </a:solidFill>
              </a:rPr>
              <a:t>     </a:t>
            </a:r>
            <a:r>
              <a:rPr lang="en-US" sz="2000" smtClean="0">
                <a:solidFill>
                  <a:srgbClr val="000000"/>
                </a:solidFill>
                <a:cs typeface="Times New Roman" pitchFamily="16" charset="0"/>
              </a:rPr>
              <a:t>i      - i</a:t>
            </a:r>
          </a:p>
          <a:p>
            <a:pPr marL="447675" indent="-447675" eaLnBrk="1" fontAlgn="auto" hangingPunct="1"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 smtClean="0">
                <a:solidFill>
                  <a:srgbClr val="000000"/>
                </a:solidFill>
                <a:cs typeface="Times New Roman" pitchFamily="16" charset="0"/>
              </a:rPr>
              <a:t>                   -1</a:t>
            </a:r>
            <a:r>
              <a:rPr lang="en-US" sz="2000" baseline="30000" smtClean="0">
                <a:solidFill>
                  <a:srgbClr val="000000"/>
                </a:solidFill>
                <a:cs typeface="Times New Roman" pitchFamily="16" charset="0"/>
              </a:rPr>
              <a:t>            </a:t>
            </a:r>
            <a:r>
              <a:rPr lang="en-US" sz="2000" smtClean="0">
                <a:solidFill>
                  <a:srgbClr val="000000"/>
                </a:solidFill>
                <a:cs typeface="Times New Roman" pitchFamily="16" charset="0"/>
              </a:rPr>
              <a:t>-1          1</a:t>
            </a:r>
            <a:r>
              <a:rPr lang="en-US" sz="2000" baseline="30000" smtClean="0">
                <a:solidFill>
                  <a:srgbClr val="000000"/>
                </a:solidFill>
                <a:cs typeface="Times New Roman" pitchFamily="16" charset="0"/>
              </a:rPr>
              <a:t>        </a:t>
            </a:r>
            <a:r>
              <a:rPr lang="en-US" sz="2000" smtClean="0">
                <a:solidFill>
                  <a:srgbClr val="000000"/>
                </a:solidFill>
                <a:cs typeface="Times New Roman" pitchFamily="16" charset="0"/>
              </a:rPr>
              <a:t>-i        i</a:t>
            </a:r>
          </a:p>
          <a:p>
            <a:pPr marL="447675" indent="-447675" eaLnBrk="1" fontAlgn="auto" hangingPunct="1"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 smtClean="0">
                <a:solidFill>
                  <a:srgbClr val="000000"/>
                </a:solidFill>
                <a:cs typeface="Times New Roman" pitchFamily="16" charset="0"/>
              </a:rPr>
              <a:t>                    i</a:t>
            </a:r>
            <a:r>
              <a:rPr lang="en-US" sz="2000" baseline="30000" smtClean="0">
                <a:solidFill>
                  <a:srgbClr val="000000"/>
                </a:solidFill>
                <a:cs typeface="Times New Roman" pitchFamily="16" charset="0"/>
              </a:rPr>
              <a:t>                 </a:t>
            </a:r>
            <a:r>
              <a:rPr lang="en-US" sz="2000" smtClean="0">
                <a:solidFill>
                  <a:srgbClr val="000000"/>
                </a:solidFill>
                <a:cs typeface="Times New Roman" pitchFamily="16" charset="0"/>
              </a:rPr>
              <a:t>i</a:t>
            </a:r>
            <a:r>
              <a:rPr lang="en-US" sz="2000" baseline="30000" smtClean="0">
                <a:solidFill>
                  <a:srgbClr val="000000"/>
                </a:solidFill>
                <a:cs typeface="Times New Roman" pitchFamily="16" charset="0"/>
              </a:rPr>
              <a:t>                </a:t>
            </a:r>
            <a:r>
              <a:rPr lang="en-US" sz="2000" smtClean="0">
                <a:solidFill>
                  <a:srgbClr val="000000"/>
                </a:solidFill>
                <a:cs typeface="Times New Roman" pitchFamily="16" charset="0"/>
              </a:rPr>
              <a:t>-i     -1       1</a:t>
            </a:r>
          </a:p>
          <a:p>
            <a:pPr marL="447675" indent="-447675" eaLnBrk="1" fontAlgn="auto" hangingPunct="1"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 smtClean="0">
                <a:solidFill>
                  <a:srgbClr val="000000"/>
                </a:solidFill>
                <a:cs typeface="Times New Roman" pitchFamily="16" charset="0"/>
              </a:rPr>
              <a:t>                   -i         -i          i      1      -1</a:t>
            </a:r>
          </a:p>
          <a:p>
            <a:pPr marL="447675" indent="-447675" eaLnBrk="1" fontAlgn="auto" hangingPunct="1">
              <a:spcBef>
                <a:spcPts val="500"/>
              </a:spcBef>
              <a:spcAft>
                <a:spcPts val="0"/>
              </a:spcAft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 smtClean="0">
                <a:solidFill>
                  <a:srgbClr val="000000"/>
                </a:solidFill>
              </a:rPr>
              <a:t>1. </a:t>
            </a:r>
            <a:r>
              <a:rPr lang="en-US" sz="2000" u="sng" smtClean="0">
                <a:solidFill>
                  <a:srgbClr val="000000"/>
                </a:solidFill>
              </a:rPr>
              <a:t>Closure property: </a:t>
            </a:r>
            <a:r>
              <a:rPr lang="en-US" sz="2000" smtClean="0">
                <a:solidFill>
                  <a:srgbClr val="000000"/>
                </a:solidFill>
              </a:rPr>
              <a:t>  Since all the entries of the composition table are the elements of the given set, the set G is closed under multiplication.</a:t>
            </a:r>
          </a:p>
          <a:p>
            <a:pPr marL="447675" indent="-447675" eaLnBrk="1" fontAlgn="auto" hangingPunct="1">
              <a:spcBef>
                <a:spcPts val="500"/>
              </a:spcBef>
              <a:spcAft>
                <a:spcPts val="0"/>
              </a:spcAft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 smtClean="0">
                <a:solidFill>
                  <a:srgbClr val="000000"/>
                </a:solidFill>
              </a:rPr>
              <a:t>2. </a:t>
            </a:r>
            <a:r>
              <a:rPr lang="en-US" sz="2000" u="sng" smtClean="0">
                <a:solidFill>
                  <a:srgbClr val="000000"/>
                </a:solidFill>
              </a:rPr>
              <a:t>Associativity</a:t>
            </a:r>
            <a:r>
              <a:rPr lang="en-US" sz="2000" smtClean="0">
                <a:solidFill>
                  <a:srgbClr val="000000"/>
                </a:solidFill>
              </a:rPr>
              <a:t>:  The elements of G are complex numbers, and we know that multiplication of complex numbers is  associative. </a:t>
            </a:r>
          </a:p>
          <a:p>
            <a:pPr marL="447675" indent="-447675" eaLnBrk="1" fontAlgn="auto" hangingPunct="1">
              <a:spcBef>
                <a:spcPts val="500"/>
              </a:spcBef>
              <a:spcAft>
                <a:spcPts val="0"/>
              </a:spcAft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en-US" sz="2000" smtClean="0">
                <a:solidFill>
                  <a:srgbClr val="000000"/>
                </a:solidFill>
              </a:rPr>
              <a:t>3. </a:t>
            </a:r>
            <a:r>
              <a:rPr lang="en-US" sz="2000" u="sng" smtClean="0">
                <a:solidFill>
                  <a:srgbClr val="000000"/>
                </a:solidFill>
              </a:rPr>
              <a:t>Identity </a:t>
            </a:r>
            <a:r>
              <a:rPr lang="en-US" sz="2000" smtClean="0">
                <a:solidFill>
                  <a:srgbClr val="000000"/>
                </a:solidFill>
              </a:rPr>
              <a:t>:  Here,  1  is the identity element and  1</a:t>
            </a:r>
            <a:r>
              <a:rPr lang="en-US" sz="2000" smtClean="0">
                <a:solidFill>
                  <a:srgbClr val="000000"/>
                </a:solidFill>
                <a:latin typeface="Symbol" pitchFamily="16" charset="2"/>
              </a:rPr>
              <a:t></a:t>
            </a:r>
            <a:r>
              <a:rPr lang="en-US" sz="2000" smtClean="0">
                <a:solidFill>
                  <a:srgbClr val="000000"/>
                </a:solidFill>
              </a:rPr>
              <a:t> G. </a:t>
            </a:r>
          </a:p>
          <a:p>
            <a:pPr marL="447675" indent="-447675" eaLnBrk="1" fontAlgn="auto" hangingPunct="1">
              <a:spcBef>
                <a:spcPts val="500"/>
              </a:spcBef>
              <a:spcAft>
                <a:spcPts val="0"/>
              </a:spcAft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endParaRPr lang="en-US" sz="2000" smtClean="0">
              <a:solidFill>
                <a:srgbClr val="000000"/>
              </a:solidFill>
            </a:endParaRPr>
          </a:p>
        </p:txBody>
      </p:sp>
      <p:sp>
        <p:nvSpPr>
          <p:cNvPr id="34820" name="Line 3"/>
          <p:cNvSpPr>
            <a:spLocks noChangeShapeType="1"/>
          </p:cNvSpPr>
          <p:nvPr/>
        </p:nvSpPr>
        <p:spPr bwMode="auto">
          <a:xfrm>
            <a:off x="3352800" y="1943100"/>
            <a:ext cx="1588" cy="1371600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21" name="Line 4"/>
          <p:cNvSpPr>
            <a:spLocks noChangeShapeType="1"/>
          </p:cNvSpPr>
          <p:nvPr/>
        </p:nvSpPr>
        <p:spPr bwMode="auto">
          <a:xfrm>
            <a:off x="2743200" y="2171700"/>
            <a:ext cx="2971800" cy="1191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4242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27460"/>
            <a:ext cx="7772400" cy="8572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/>
              <a:t>Contd.,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576388"/>
            <a:ext cx="7772400" cy="30861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4. </a:t>
            </a:r>
            <a:r>
              <a:rPr lang="en-US" sz="2000" u="sng" smtClean="0"/>
              <a:t>Inverse</a:t>
            </a:r>
            <a:r>
              <a:rPr lang="en-US" sz="2000" smtClean="0"/>
              <a:t>: From the composition table, we see that the inverse elements of </a:t>
            </a:r>
          </a:p>
          <a:p>
            <a:pPr marL="447675" indent="-447675" eaLnBrk="1" hangingPunct="1">
              <a:spcBef>
                <a:spcPts val="6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1 </a:t>
            </a:r>
            <a:r>
              <a:rPr lang="en-US" sz="2000" smtClean="0">
                <a:cs typeface="Times New Roman" pitchFamily="16" charset="0"/>
              </a:rPr>
              <a:t>-1, i, -i</a:t>
            </a:r>
            <a:r>
              <a:rPr lang="en-US" sz="2000" smtClean="0"/>
              <a:t>   are  1, </a:t>
            </a:r>
            <a:r>
              <a:rPr lang="en-US" sz="2000" smtClean="0">
                <a:cs typeface="Times New Roman" pitchFamily="16" charset="0"/>
              </a:rPr>
              <a:t>-1, -i, i</a:t>
            </a:r>
            <a:r>
              <a:rPr lang="en-US" sz="2000" smtClean="0"/>
              <a:t>   respectively</a:t>
            </a:r>
            <a:r>
              <a:rPr lang="en-US" sz="2400" smtClean="0"/>
              <a:t>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5. Commutativity: The corresponding rows and columns of the table are identical. Therefore</a:t>
            </a:r>
            <a:r>
              <a:rPr lang="en-US" sz="2400" smtClean="0"/>
              <a:t> </a:t>
            </a:r>
            <a:r>
              <a:rPr lang="en-US" sz="2000" smtClean="0"/>
              <a:t>the binary operation  </a:t>
            </a:r>
            <a:r>
              <a:rPr lang="en-US" sz="2000" smtClean="0">
                <a:cs typeface="Times New Roman" pitchFamily="16" charset="0"/>
              </a:rPr>
              <a:t>.</a:t>
            </a:r>
            <a:r>
              <a:rPr lang="en-US" sz="2000" smtClean="0"/>
              <a:t>  is commutative. Hence, (G, .) is an abelian group.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smtClean="0"/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smtClean="0"/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18926367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27460"/>
            <a:ext cx="7772400" cy="8572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smtClean="0"/>
              <a:t>Modulo systems.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576388"/>
            <a:ext cx="7772400" cy="30861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u="sng" smtClean="0"/>
              <a:t>Addition modulo m</a:t>
            </a:r>
            <a:r>
              <a:rPr lang="en-US" sz="2000" smtClean="0"/>
              <a:t>    (  +</a:t>
            </a:r>
            <a:r>
              <a:rPr lang="en-US" sz="2000" baseline="-25000" smtClean="0"/>
              <a:t>m </a:t>
            </a:r>
            <a:r>
              <a:rPr lang="en-US" sz="2000" smtClean="0"/>
              <a:t>)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let  m is a positive integer. For any two positive integers a and b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a  </a:t>
            </a:r>
            <a:r>
              <a:rPr lang="en-US" sz="1600" smtClean="0"/>
              <a:t>+</a:t>
            </a:r>
            <a:r>
              <a:rPr lang="en-US" sz="1600" baseline="-25000" smtClean="0"/>
              <a:t>m  </a:t>
            </a:r>
            <a:r>
              <a:rPr lang="en-US" sz="2000" smtClean="0">
                <a:cs typeface="Times New Roman" pitchFamily="16" charset="0"/>
              </a:rPr>
              <a:t>b  =   a + b    if   a + b &lt; m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a  </a:t>
            </a:r>
            <a:r>
              <a:rPr lang="en-US" sz="1600" smtClean="0"/>
              <a:t>+</a:t>
            </a:r>
            <a:r>
              <a:rPr lang="en-US" sz="1600" baseline="-25000" smtClean="0"/>
              <a:t>m  </a:t>
            </a:r>
            <a:r>
              <a:rPr lang="en-US" sz="2000" smtClean="0">
                <a:cs typeface="Times New Roman" pitchFamily="16" charset="0"/>
              </a:rPr>
              <a:t>b  =      r        if   a + b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</a:t>
            </a:r>
            <a:r>
              <a:rPr lang="en-US" sz="2000" smtClean="0">
                <a:cs typeface="Times New Roman" pitchFamily="16" charset="0"/>
              </a:rPr>
              <a:t> m    where  r is the remainder obtained  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                                                            by dividing (a+b) with m.</a:t>
            </a:r>
          </a:p>
          <a:p>
            <a:pPr marL="447675" indent="-447675" eaLnBrk="1" hangingPunct="1">
              <a:spcBef>
                <a:spcPts val="4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u="sng" smtClean="0">
                <a:cs typeface="Times New Roman" pitchFamily="16" charset="0"/>
              </a:rPr>
              <a:t>Multiplication modulo p</a:t>
            </a:r>
            <a:r>
              <a:rPr lang="en-US" sz="2000" smtClean="0">
                <a:cs typeface="Times New Roman" pitchFamily="16" charset="0"/>
              </a:rPr>
              <a:t>   ( </a:t>
            </a:r>
            <a:r>
              <a:rPr lang="en-US" sz="1600" smtClean="0">
                <a:latin typeface="Symbol" pitchFamily="16" charset="2"/>
              </a:rPr>
              <a:t></a:t>
            </a:r>
            <a:r>
              <a:rPr lang="en-US" sz="1600" baseline="-25000" smtClean="0"/>
              <a:t>p </a:t>
            </a:r>
            <a:r>
              <a:rPr lang="en-US" sz="1600" smtClean="0"/>
              <a:t>)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let  p is a positive integer. For any two positive integers a and b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a  </a:t>
            </a:r>
            <a:r>
              <a:rPr lang="en-US" sz="1600" smtClean="0">
                <a:latin typeface="Symbol" pitchFamily="16" charset="2"/>
              </a:rPr>
              <a:t></a:t>
            </a:r>
            <a:r>
              <a:rPr lang="en-US" sz="1600" baseline="-25000" smtClean="0"/>
              <a:t>p  </a:t>
            </a:r>
            <a:r>
              <a:rPr lang="en-US" sz="2000" smtClean="0">
                <a:cs typeface="Times New Roman" pitchFamily="16" charset="0"/>
              </a:rPr>
              <a:t>b  =   a b        if   a b &lt; p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a  </a:t>
            </a:r>
            <a:r>
              <a:rPr lang="en-US" sz="1600" baseline="-25000" smtClean="0"/>
              <a:t> </a:t>
            </a:r>
            <a:r>
              <a:rPr lang="en-US" sz="1600" smtClean="0">
                <a:latin typeface="Symbol" pitchFamily="16" charset="2"/>
              </a:rPr>
              <a:t></a:t>
            </a:r>
            <a:r>
              <a:rPr lang="en-US" sz="1600" baseline="-25000" smtClean="0"/>
              <a:t>p  </a:t>
            </a:r>
            <a:r>
              <a:rPr lang="en-US" sz="2000" smtClean="0">
                <a:cs typeface="Times New Roman" pitchFamily="16" charset="0"/>
              </a:rPr>
              <a:t>b  =      r        if   a b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</a:t>
            </a:r>
            <a:r>
              <a:rPr lang="en-US" sz="2000" smtClean="0">
                <a:cs typeface="Times New Roman" pitchFamily="16" charset="0"/>
              </a:rPr>
              <a:t> p    where  r is the remainder obtained  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                                                            by dividing (ab) with p.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Ex.  3 </a:t>
            </a:r>
            <a:r>
              <a:rPr lang="en-US" sz="1600" baseline="-25000" smtClean="0"/>
              <a:t> </a:t>
            </a:r>
            <a:r>
              <a:rPr lang="en-US" sz="1600" smtClean="0">
                <a:latin typeface="Symbol" pitchFamily="16" charset="2"/>
              </a:rPr>
              <a:t></a:t>
            </a:r>
            <a:r>
              <a:rPr lang="en-US" sz="2000" baseline="-25000" smtClean="0"/>
              <a:t>5</a:t>
            </a:r>
            <a:r>
              <a:rPr lang="en-US" sz="2000" smtClean="0"/>
              <a:t>  4  = 2    ,      5</a:t>
            </a:r>
            <a:r>
              <a:rPr lang="en-US" sz="2000" baseline="-25000" smtClean="0"/>
              <a:t>  </a:t>
            </a:r>
            <a:r>
              <a:rPr lang="en-US" sz="1600" baseline="-25000" smtClean="0"/>
              <a:t> </a:t>
            </a:r>
            <a:r>
              <a:rPr lang="en-US" sz="1600" smtClean="0">
                <a:latin typeface="Symbol" pitchFamily="16" charset="2"/>
              </a:rPr>
              <a:t></a:t>
            </a:r>
            <a:r>
              <a:rPr lang="en-US" sz="2000" baseline="-25000" smtClean="0"/>
              <a:t>5</a:t>
            </a:r>
            <a:r>
              <a:rPr lang="en-US" sz="2000" smtClean="0"/>
              <a:t>  4  = 0       ,    2 </a:t>
            </a:r>
            <a:r>
              <a:rPr lang="en-US" sz="2000" baseline="-25000" smtClean="0"/>
              <a:t> </a:t>
            </a:r>
            <a:r>
              <a:rPr lang="en-US" sz="1600" baseline="-25000" smtClean="0"/>
              <a:t> </a:t>
            </a:r>
            <a:r>
              <a:rPr lang="en-US" sz="1600" smtClean="0">
                <a:latin typeface="Symbol" pitchFamily="16" charset="2"/>
              </a:rPr>
              <a:t></a:t>
            </a:r>
            <a:r>
              <a:rPr lang="en-US" sz="2000" baseline="-25000" smtClean="0"/>
              <a:t>5</a:t>
            </a:r>
            <a:r>
              <a:rPr lang="en-US" sz="2000" smtClean="0"/>
              <a:t>  2  = 4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280782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4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43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27460"/>
            <a:ext cx="7772400" cy="8572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/>
              <a:t>Ex.</a:t>
            </a:r>
            <a:r>
              <a:rPr lang="en-IN" sz="2000" smtClean="0">
                <a:cs typeface="Times New Roman" pitchFamily="16" charset="0"/>
              </a:rPr>
              <a:t>The set G = {0,1,2,3,4,5} is a group with respect to addition modulo 6. 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576388"/>
            <a:ext cx="7772400" cy="30861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smtClean="0">
                <a:cs typeface="Times New Roman" pitchFamily="16" charset="0"/>
              </a:rPr>
              <a:t>Solution: The composition table of G is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smtClean="0">
                <a:cs typeface="Times New Roman" pitchFamily="16" charset="0"/>
              </a:rPr>
              <a:t>                     +</a:t>
            </a:r>
            <a:r>
              <a:rPr lang="en-IN" sz="2000" baseline="-25000" smtClean="0">
                <a:cs typeface="Times New Roman" pitchFamily="16" charset="0"/>
              </a:rPr>
              <a:t>6</a:t>
            </a:r>
            <a:r>
              <a:rPr lang="en-IN" sz="2000" smtClean="0">
                <a:cs typeface="Times New Roman" pitchFamily="16" charset="0"/>
              </a:rPr>
              <a:t>       0       1       2      3     4     5  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smtClean="0"/>
              <a:t>                   0          0       </a:t>
            </a:r>
            <a:r>
              <a:rPr lang="en-IN" sz="2000" smtClean="0">
                <a:cs typeface="Times New Roman" pitchFamily="16" charset="0"/>
              </a:rPr>
              <a:t>1 </a:t>
            </a:r>
            <a:r>
              <a:rPr lang="en-IN" sz="2000" smtClean="0"/>
              <a:t>      </a:t>
            </a:r>
            <a:r>
              <a:rPr lang="en-IN" sz="2000" smtClean="0">
                <a:cs typeface="Times New Roman" pitchFamily="16" charset="0"/>
              </a:rPr>
              <a:t>2      3      4     5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smtClean="0">
                <a:cs typeface="Times New Roman" pitchFamily="16" charset="0"/>
              </a:rPr>
              <a:t>                   1</a:t>
            </a:r>
            <a:r>
              <a:rPr lang="en-IN" sz="2000" baseline="30000" smtClean="0">
                <a:cs typeface="Times New Roman" pitchFamily="16" charset="0"/>
              </a:rPr>
              <a:t>               </a:t>
            </a:r>
            <a:r>
              <a:rPr lang="en-IN" sz="2000" smtClean="0">
                <a:cs typeface="Times New Roman" pitchFamily="16" charset="0"/>
              </a:rPr>
              <a:t>1       2       3      4      5     0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smtClean="0">
                <a:cs typeface="Times New Roman" pitchFamily="16" charset="0"/>
              </a:rPr>
              <a:t>                   2</a:t>
            </a:r>
            <a:r>
              <a:rPr lang="en-IN" sz="2000" baseline="30000" smtClean="0">
                <a:cs typeface="Times New Roman" pitchFamily="16" charset="0"/>
              </a:rPr>
              <a:t>               </a:t>
            </a:r>
            <a:r>
              <a:rPr lang="en-IN" sz="2000" smtClean="0">
                <a:cs typeface="Times New Roman" pitchFamily="16" charset="0"/>
              </a:rPr>
              <a:t>2</a:t>
            </a:r>
            <a:r>
              <a:rPr lang="en-IN" sz="2000" baseline="30000" smtClean="0">
                <a:cs typeface="Times New Roman" pitchFamily="16" charset="0"/>
              </a:rPr>
              <a:t>           </a:t>
            </a:r>
            <a:r>
              <a:rPr lang="en-IN" sz="2000" smtClean="0">
                <a:cs typeface="Times New Roman" pitchFamily="16" charset="0"/>
              </a:rPr>
              <a:t>3       4      5      0     1 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smtClean="0">
                <a:cs typeface="Times New Roman" pitchFamily="16" charset="0"/>
              </a:rPr>
              <a:t>                   3          3       4       5      0      1     2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smtClean="0">
                <a:cs typeface="Times New Roman" pitchFamily="16" charset="0"/>
              </a:rPr>
              <a:t>                   4          4       5       0      1      2     3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smtClean="0">
                <a:cs typeface="Times New Roman" pitchFamily="16" charset="0"/>
              </a:rPr>
              <a:t>                   5          5       0       1      2      3     4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IN" sz="2000" smtClean="0"/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smtClean="0"/>
              <a:t>1. </a:t>
            </a:r>
            <a:r>
              <a:rPr lang="en-IN" sz="2000" u="sng" smtClean="0"/>
              <a:t>Closure property: </a:t>
            </a:r>
            <a:r>
              <a:rPr lang="en-IN" sz="2000" smtClean="0"/>
              <a:t>  Since all the entries of the composition table are the elements of the given set, the set G is closed under  </a:t>
            </a:r>
            <a:r>
              <a:rPr lang="en-IN" sz="2000" smtClean="0">
                <a:cs typeface="Times New Roman" pitchFamily="16" charset="0"/>
              </a:rPr>
              <a:t>+</a:t>
            </a:r>
            <a:r>
              <a:rPr lang="en-IN" sz="2000" baseline="-25000" smtClean="0">
                <a:cs typeface="Times New Roman" pitchFamily="16" charset="0"/>
              </a:rPr>
              <a:t>6  </a:t>
            </a:r>
            <a:r>
              <a:rPr lang="en-IN" sz="2000" smtClean="0"/>
              <a:t>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IN" sz="2000" smtClean="0"/>
          </a:p>
        </p:txBody>
      </p:sp>
      <p:sp>
        <p:nvSpPr>
          <p:cNvPr id="37892" name="Line 3"/>
          <p:cNvSpPr>
            <a:spLocks noChangeShapeType="1"/>
          </p:cNvSpPr>
          <p:nvPr/>
        </p:nvSpPr>
        <p:spPr bwMode="auto">
          <a:xfrm>
            <a:off x="3276600" y="1943100"/>
            <a:ext cx="1588" cy="1885950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893" name="Line 4"/>
          <p:cNvSpPr>
            <a:spLocks noChangeShapeType="1"/>
          </p:cNvSpPr>
          <p:nvPr/>
        </p:nvSpPr>
        <p:spPr bwMode="auto">
          <a:xfrm>
            <a:off x="2743200" y="2114550"/>
            <a:ext cx="3733800" cy="1191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8794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44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4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27460"/>
            <a:ext cx="7772400" cy="8572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smtClean="0"/>
              <a:t>Contd.,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576388"/>
            <a:ext cx="7772400" cy="30861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2. </a:t>
            </a:r>
            <a:r>
              <a:rPr lang="en-US" sz="2000" u="sng" smtClean="0"/>
              <a:t>Associativity</a:t>
            </a:r>
            <a:r>
              <a:rPr lang="en-US" sz="2000" smtClean="0"/>
              <a:t>:  The binary operation </a:t>
            </a:r>
            <a:r>
              <a:rPr lang="en-US" sz="2000" smtClean="0">
                <a:cs typeface="Times New Roman" pitchFamily="16" charset="0"/>
              </a:rPr>
              <a:t>+</a:t>
            </a:r>
            <a:r>
              <a:rPr lang="en-US" sz="2000" baseline="-25000" smtClean="0">
                <a:cs typeface="Times New Roman" pitchFamily="16" charset="0"/>
              </a:rPr>
              <a:t>6</a:t>
            </a:r>
            <a:r>
              <a:rPr lang="en-US" sz="2000" smtClean="0"/>
              <a:t> is  associative in G.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  for ex.   (2 </a:t>
            </a:r>
            <a:r>
              <a:rPr lang="en-US" sz="2000" smtClean="0">
                <a:cs typeface="Times New Roman" pitchFamily="16" charset="0"/>
              </a:rPr>
              <a:t>+</a:t>
            </a:r>
            <a:r>
              <a:rPr lang="en-US" sz="2000" baseline="-25000" smtClean="0">
                <a:cs typeface="Times New Roman" pitchFamily="16" charset="0"/>
              </a:rPr>
              <a:t>6  </a:t>
            </a:r>
            <a:r>
              <a:rPr lang="en-US" sz="2000" smtClean="0">
                <a:cs typeface="Times New Roman" pitchFamily="16" charset="0"/>
              </a:rPr>
              <a:t>3) +</a:t>
            </a:r>
            <a:r>
              <a:rPr lang="en-US" sz="2000" baseline="-25000" smtClean="0">
                <a:cs typeface="Times New Roman" pitchFamily="16" charset="0"/>
              </a:rPr>
              <a:t>6 </a:t>
            </a:r>
            <a:r>
              <a:rPr lang="en-US" sz="2000" smtClean="0">
                <a:cs typeface="Times New Roman" pitchFamily="16" charset="0"/>
              </a:rPr>
              <a:t> 4    = 5 +</a:t>
            </a:r>
            <a:r>
              <a:rPr lang="en-US" sz="2000" baseline="-25000" smtClean="0">
                <a:cs typeface="Times New Roman" pitchFamily="16" charset="0"/>
              </a:rPr>
              <a:t>6</a:t>
            </a:r>
            <a:r>
              <a:rPr lang="en-US" sz="2000" smtClean="0">
                <a:cs typeface="Times New Roman" pitchFamily="16" charset="0"/>
              </a:rPr>
              <a:t> 4 = 3    and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              </a:t>
            </a:r>
            <a:r>
              <a:rPr lang="en-US" sz="2000" smtClean="0"/>
              <a:t>2 </a:t>
            </a:r>
            <a:r>
              <a:rPr lang="en-US" sz="2000" smtClean="0">
                <a:cs typeface="Times New Roman" pitchFamily="16" charset="0"/>
              </a:rPr>
              <a:t>+</a:t>
            </a:r>
            <a:r>
              <a:rPr lang="en-US" sz="2000" baseline="-25000" smtClean="0">
                <a:cs typeface="Times New Roman" pitchFamily="16" charset="0"/>
              </a:rPr>
              <a:t>6 </a:t>
            </a:r>
            <a:r>
              <a:rPr lang="en-US" sz="2000" smtClean="0">
                <a:cs typeface="Times New Roman" pitchFamily="16" charset="0"/>
              </a:rPr>
              <a:t>( 3 +</a:t>
            </a:r>
            <a:r>
              <a:rPr lang="en-US" sz="2000" baseline="-25000" smtClean="0">
                <a:cs typeface="Times New Roman" pitchFamily="16" charset="0"/>
              </a:rPr>
              <a:t>6 </a:t>
            </a:r>
            <a:r>
              <a:rPr lang="en-US" sz="2000" smtClean="0">
                <a:cs typeface="Times New Roman" pitchFamily="16" charset="0"/>
              </a:rPr>
              <a:t> 4 )  = 2 +</a:t>
            </a:r>
            <a:r>
              <a:rPr lang="en-US" sz="2000" baseline="-25000" smtClean="0">
                <a:cs typeface="Times New Roman" pitchFamily="16" charset="0"/>
              </a:rPr>
              <a:t>6</a:t>
            </a:r>
            <a:r>
              <a:rPr lang="en-US" sz="2000" smtClean="0">
                <a:cs typeface="Times New Roman" pitchFamily="16" charset="0"/>
              </a:rPr>
              <a:t> 1 = 3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3. </a:t>
            </a:r>
            <a:r>
              <a:rPr lang="en-US" sz="2000" u="sng" smtClean="0"/>
              <a:t>Identity </a:t>
            </a:r>
            <a:r>
              <a:rPr lang="en-US" sz="2000" smtClean="0"/>
              <a:t>:  Here, The first row of the table coincides with the top row.   The element heading that row , i.e., 0 is the identity element. </a:t>
            </a:r>
          </a:p>
          <a:p>
            <a:pPr marL="447675" indent="-447675" eaLnBrk="1" hangingPunct="1">
              <a:spcBef>
                <a:spcPts val="6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4. . </a:t>
            </a:r>
            <a:r>
              <a:rPr lang="en-US" sz="2000" u="sng" smtClean="0"/>
              <a:t>Inverse</a:t>
            </a:r>
            <a:r>
              <a:rPr lang="en-US" sz="2000" smtClean="0"/>
              <a:t>: From the composition table, we see that the inverse elements of  0, 1, 2, 3, 4. 5  are  0, </a:t>
            </a:r>
            <a:r>
              <a:rPr lang="en-US" sz="2000" smtClean="0">
                <a:cs typeface="Times New Roman" pitchFamily="16" charset="0"/>
              </a:rPr>
              <a:t>5, 4, 3, 2, 1</a:t>
            </a:r>
            <a:r>
              <a:rPr lang="en-US" sz="2000" smtClean="0"/>
              <a:t>   respectively</a:t>
            </a:r>
            <a:r>
              <a:rPr lang="en-US" sz="2400" smtClean="0"/>
              <a:t>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5. Commutativity:  The corresponding rows and columns of the table are identical. Therefore</a:t>
            </a:r>
            <a:r>
              <a:rPr lang="en-US" sz="2400" smtClean="0"/>
              <a:t> </a:t>
            </a:r>
            <a:r>
              <a:rPr lang="en-US" sz="2000" smtClean="0"/>
              <a:t>the binary operation  </a:t>
            </a:r>
            <a:r>
              <a:rPr lang="en-US" sz="2000" smtClean="0">
                <a:cs typeface="Times New Roman" pitchFamily="16" charset="0"/>
              </a:rPr>
              <a:t>+</a:t>
            </a:r>
            <a:r>
              <a:rPr lang="en-US" sz="2000" baseline="-25000" smtClean="0">
                <a:cs typeface="Times New Roman" pitchFamily="16" charset="0"/>
              </a:rPr>
              <a:t>6</a:t>
            </a:r>
            <a:r>
              <a:rPr lang="en-US" sz="2000" smtClean="0"/>
              <a:t>  is commutative.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Hence, (G, </a:t>
            </a:r>
            <a:r>
              <a:rPr lang="en-US" sz="2000" smtClean="0">
                <a:cs typeface="Times New Roman" pitchFamily="16" charset="0"/>
              </a:rPr>
              <a:t>+</a:t>
            </a:r>
            <a:r>
              <a:rPr lang="en-US" sz="2000" baseline="-25000" smtClean="0">
                <a:cs typeface="Times New Roman" pitchFamily="16" charset="0"/>
              </a:rPr>
              <a:t>6</a:t>
            </a:r>
            <a:r>
              <a:rPr lang="en-US" sz="2000" smtClean="0"/>
              <a:t> ) is an abelian group.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u="sng" smtClean="0"/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u="sng" smtClean="0">
              <a:cs typeface="Times New Roman" pitchFamily="16" charset="0"/>
            </a:endParaRP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u="sng" smtClean="0">
              <a:cs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1537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27460"/>
            <a:ext cx="7772400" cy="8572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800" smtClean="0"/>
              <a:t>Algebraic systems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576388"/>
            <a:ext cx="7772400" cy="3086100"/>
          </a:xfrm>
        </p:spPr>
        <p:txBody>
          <a:bodyPr/>
          <a:lstStyle/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b="1" smtClean="0">
                <a:cs typeface="Times New Roman" pitchFamily="16" charset="0"/>
              </a:rPr>
              <a:t> N = {1,2,3,4,…..</a:t>
            </a:r>
            <a:r>
              <a:rPr lang="en-US" sz="2000" b="1" smtClean="0">
                <a:latin typeface="Symbol" pitchFamily="16" charset="2"/>
                <a:cs typeface="Times New Roman" pitchFamily="16" charset="0"/>
              </a:rPr>
              <a:t></a:t>
            </a:r>
            <a:r>
              <a:rPr lang="en-US" sz="2000" b="1" smtClean="0">
                <a:cs typeface="Times New Roman" pitchFamily="16" charset="0"/>
              </a:rPr>
              <a:t> } = Set of all natural numbers.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b="1" smtClean="0">
                <a:cs typeface="Times New Roman" pitchFamily="16" charset="0"/>
              </a:rPr>
              <a:t>        Z = { 0,  </a:t>
            </a:r>
            <a:r>
              <a:rPr lang="en-US" sz="2000" b="1" smtClean="0">
                <a:latin typeface="Symbol" pitchFamily="16" charset="2"/>
                <a:cs typeface="Times New Roman" pitchFamily="16" charset="0"/>
              </a:rPr>
              <a:t></a:t>
            </a:r>
            <a:r>
              <a:rPr lang="en-US" sz="2000" b="1" smtClean="0">
                <a:cs typeface="Times New Roman" pitchFamily="16" charset="0"/>
              </a:rPr>
              <a:t> 1,  </a:t>
            </a:r>
            <a:r>
              <a:rPr lang="en-US" sz="2000" b="1" smtClean="0">
                <a:latin typeface="Symbol" pitchFamily="16" charset="2"/>
                <a:cs typeface="Times New Roman" pitchFamily="16" charset="0"/>
              </a:rPr>
              <a:t></a:t>
            </a:r>
            <a:r>
              <a:rPr lang="en-US" sz="2000" b="1" smtClean="0">
                <a:cs typeface="Times New Roman" pitchFamily="16" charset="0"/>
              </a:rPr>
              <a:t> 2,  </a:t>
            </a:r>
            <a:r>
              <a:rPr lang="en-US" sz="2000" b="1" smtClean="0">
                <a:latin typeface="Symbol" pitchFamily="16" charset="2"/>
                <a:cs typeface="Times New Roman" pitchFamily="16" charset="0"/>
              </a:rPr>
              <a:t></a:t>
            </a:r>
            <a:r>
              <a:rPr lang="en-US" sz="2000" b="1" smtClean="0">
                <a:cs typeface="Times New Roman" pitchFamily="16" charset="0"/>
              </a:rPr>
              <a:t> 3,  </a:t>
            </a:r>
            <a:r>
              <a:rPr lang="en-US" sz="2000" b="1" smtClean="0">
                <a:latin typeface="Symbol" pitchFamily="16" charset="2"/>
                <a:cs typeface="Times New Roman" pitchFamily="16" charset="0"/>
              </a:rPr>
              <a:t></a:t>
            </a:r>
            <a:r>
              <a:rPr lang="en-US" sz="2000" b="1" smtClean="0">
                <a:cs typeface="Times New Roman" pitchFamily="16" charset="0"/>
              </a:rPr>
              <a:t> 4 ,  ….. </a:t>
            </a:r>
            <a:r>
              <a:rPr lang="en-US" sz="2000" b="1" smtClean="0">
                <a:latin typeface="Symbol" pitchFamily="16" charset="2"/>
                <a:cs typeface="Times New Roman" pitchFamily="16" charset="0"/>
              </a:rPr>
              <a:t></a:t>
            </a:r>
            <a:r>
              <a:rPr lang="en-US" sz="2000" b="1" smtClean="0">
                <a:cs typeface="Times New Roman" pitchFamily="16" charset="0"/>
              </a:rPr>
              <a:t>} = Set of all integers.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b="1" smtClean="0">
                <a:cs typeface="Times New Roman" pitchFamily="16" charset="0"/>
              </a:rPr>
              <a:t>        Q = Set of all rational numbers.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b="1" smtClean="0">
                <a:cs typeface="Times New Roman" pitchFamily="16" charset="0"/>
              </a:rPr>
              <a:t>        R = Set of all real numbers.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b="1" smtClean="0">
                <a:cs typeface="Times New Roman" pitchFamily="16" charset="0"/>
              </a:rPr>
              <a:t>Binary Operation: </a:t>
            </a:r>
            <a:r>
              <a:rPr lang="en-US" sz="2000" smtClean="0">
                <a:cs typeface="Times New Roman" pitchFamily="16" charset="0"/>
              </a:rPr>
              <a:t>The binary operator * is said to be a binary operation (closed operation) on a non empty set A, if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a * b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A     for all     a, b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A    (Closure property).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Ex: The set N is closed with respect to addition and multiplication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    but not w.r.t subtraction and division.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b="1" smtClean="0">
                <a:cs typeface="Times New Roman" pitchFamily="16" charset="0"/>
              </a:rPr>
              <a:t>Algebraic System:</a:t>
            </a:r>
            <a:r>
              <a:rPr lang="en-US" sz="2000" smtClean="0">
                <a:cs typeface="Times New Roman" pitchFamily="16" charset="0"/>
              </a:rPr>
              <a:t> A set ‘A’ with one or more binary(closed) operations defined on it is called an algebraic system.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Ex:  (N, + ),   (Z, +,  – ),  (R, +, </a:t>
            </a:r>
            <a:r>
              <a:rPr lang="en-US" sz="2000" b="1" smtClean="0">
                <a:cs typeface="Times New Roman" pitchFamily="16" charset="0"/>
              </a:rPr>
              <a:t>. , –  </a:t>
            </a:r>
            <a:r>
              <a:rPr lang="en-US" sz="2000" smtClean="0">
                <a:cs typeface="Times New Roman" pitchFamily="16" charset="0"/>
              </a:rPr>
              <a:t>) are algebraic systems.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smtClean="0">
              <a:cs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5865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27460"/>
            <a:ext cx="7772400" cy="8572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/>
              <a:t>Ex.</a:t>
            </a:r>
            <a:r>
              <a:rPr lang="en-IN" sz="2000" smtClean="0">
                <a:cs typeface="Times New Roman" pitchFamily="16" charset="0"/>
              </a:rPr>
              <a:t>The set G = {1,2,3,4,5,6} is a group with respect to multiplication   </a:t>
            </a:r>
            <a:br>
              <a:rPr lang="en-IN" sz="2000" smtClean="0">
                <a:cs typeface="Times New Roman" pitchFamily="16" charset="0"/>
              </a:rPr>
            </a:br>
            <a:r>
              <a:rPr lang="en-IN" sz="2000" smtClean="0">
                <a:cs typeface="Times New Roman" pitchFamily="16" charset="0"/>
              </a:rPr>
              <a:t>     modulo 7.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576388"/>
            <a:ext cx="7772400" cy="30861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Solution: The composition table of G is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          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</a:t>
            </a:r>
            <a:r>
              <a:rPr lang="en-US" sz="2000" baseline="-25000" smtClean="0">
                <a:cs typeface="Times New Roman" pitchFamily="16" charset="0"/>
              </a:rPr>
              <a:t>7</a:t>
            </a:r>
            <a:r>
              <a:rPr lang="en-US" sz="2000" smtClean="0">
                <a:cs typeface="Times New Roman" pitchFamily="16" charset="0"/>
              </a:rPr>
              <a:t>       1       2      3     4      5      6  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           1          1       </a:t>
            </a:r>
            <a:r>
              <a:rPr lang="en-US" sz="2000" smtClean="0">
                <a:cs typeface="Times New Roman" pitchFamily="16" charset="0"/>
              </a:rPr>
              <a:t>2</a:t>
            </a:r>
            <a:r>
              <a:rPr lang="en-US" sz="2000" smtClean="0"/>
              <a:t>      </a:t>
            </a:r>
            <a:r>
              <a:rPr lang="en-US" sz="2000" smtClean="0">
                <a:cs typeface="Times New Roman" pitchFamily="16" charset="0"/>
              </a:rPr>
              <a:t>3      4      5      6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         2</a:t>
            </a:r>
            <a:r>
              <a:rPr lang="en-US" sz="2000" baseline="30000" smtClean="0">
                <a:cs typeface="Times New Roman" pitchFamily="16" charset="0"/>
              </a:rPr>
              <a:t>               </a:t>
            </a:r>
            <a:r>
              <a:rPr lang="en-US" sz="2000" smtClean="0">
                <a:cs typeface="Times New Roman" pitchFamily="16" charset="0"/>
              </a:rPr>
              <a:t>2       4       6      1     3      5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         3</a:t>
            </a:r>
            <a:r>
              <a:rPr lang="en-US" sz="2000" baseline="30000" smtClean="0">
                <a:cs typeface="Times New Roman" pitchFamily="16" charset="0"/>
              </a:rPr>
              <a:t>               </a:t>
            </a:r>
            <a:r>
              <a:rPr lang="en-US" sz="2000" smtClean="0">
                <a:cs typeface="Times New Roman" pitchFamily="16" charset="0"/>
              </a:rPr>
              <a:t>3</a:t>
            </a:r>
            <a:r>
              <a:rPr lang="en-US" sz="2000" baseline="30000" smtClean="0">
                <a:cs typeface="Times New Roman" pitchFamily="16" charset="0"/>
              </a:rPr>
              <a:t>           </a:t>
            </a:r>
            <a:r>
              <a:rPr lang="en-US" sz="2000" smtClean="0">
                <a:cs typeface="Times New Roman" pitchFamily="16" charset="0"/>
              </a:rPr>
              <a:t>6       2      5     1      4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         4          4       1       5      2      6     3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         5          5       3       1      6      4     2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         6          6       5       4      3      2     1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1. </a:t>
            </a:r>
            <a:r>
              <a:rPr lang="en-US" sz="2000" u="sng" smtClean="0"/>
              <a:t>Closure property: </a:t>
            </a:r>
            <a:r>
              <a:rPr lang="en-US" sz="2000" smtClean="0"/>
              <a:t>  Since all the entries of the composition table are the elements of the given set, the set G is closed under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</a:t>
            </a:r>
            <a:r>
              <a:rPr lang="en-US" sz="2000" baseline="-25000" smtClean="0">
                <a:cs typeface="Times New Roman" pitchFamily="16" charset="0"/>
              </a:rPr>
              <a:t>7</a:t>
            </a:r>
            <a:r>
              <a:rPr lang="en-US" sz="2000" smtClean="0">
                <a:cs typeface="Times New Roman" pitchFamily="16" charset="0"/>
              </a:rPr>
              <a:t> </a:t>
            </a:r>
            <a:r>
              <a:rPr lang="en-US" sz="2000" smtClean="0"/>
              <a:t>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smtClean="0">
              <a:cs typeface="Times New Roman" pitchFamily="16" charset="0"/>
            </a:endParaRP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smtClean="0">
              <a:cs typeface="Times New Roman" pitchFamily="16" charset="0"/>
            </a:endParaRP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smtClean="0">
              <a:cs typeface="Times New Roman" pitchFamily="16" charset="0"/>
            </a:endParaRPr>
          </a:p>
        </p:txBody>
      </p:sp>
      <p:sp>
        <p:nvSpPr>
          <p:cNvPr id="39940" name="Line 3"/>
          <p:cNvSpPr>
            <a:spLocks noChangeShapeType="1"/>
          </p:cNvSpPr>
          <p:nvPr/>
        </p:nvSpPr>
        <p:spPr bwMode="auto">
          <a:xfrm>
            <a:off x="3276600" y="1943100"/>
            <a:ext cx="1588" cy="1943100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941" name="Line 4"/>
          <p:cNvSpPr>
            <a:spLocks noChangeShapeType="1"/>
          </p:cNvSpPr>
          <p:nvPr/>
        </p:nvSpPr>
        <p:spPr bwMode="auto">
          <a:xfrm>
            <a:off x="2819400" y="2171700"/>
            <a:ext cx="3657600" cy="1191"/>
          </a:xfrm>
          <a:prstGeom prst="line">
            <a:avLst/>
          </a:prstGeom>
          <a:noFill/>
          <a:ln w="9360">
            <a:solidFill>
              <a:srgbClr val="5B524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359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27460"/>
            <a:ext cx="7772400" cy="8572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/>
              <a:t>Contd.,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576388"/>
            <a:ext cx="7772400" cy="30861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2. </a:t>
            </a:r>
            <a:r>
              <a:rPr lang="en-US" sz="2000" u="sng" smtClean="0"/>
              <a:t>Associativity</a:t>
            </a:r>
            <a:r>
              <a:rPr lang="en-US" sz="2000" smtClean="0"/>
              <a:t>:  The binary operation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</a:t>
            </a:r>
            <a:r>
              <a:rPr lang="en-US" sz="2000" baseline="-25000" smtClean="0">
                <a:cs typeface="Times New Roman" pitchFamily="16" charset="0"/>
              </a:rPr>
              <a:t>7</a:t>
            </a:r>
            <a:r>
              <a:rPr lang="en-US" sz="2000" smtClean="0">
                <a:cs typeface="Times New Roman" pitchFamily="16" charset="0"/>
              </a:rPr>
              <a:t>  </a:t>
            </a:r>
            <a:r>
              <a:rPr lang="en-US" sz="2000" smtClean="0"/>
              <a:t>is  associative in G.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  for ex.   (2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</a:t>
            </a:r>
            <a:r>
              <a:rPr lang="en-US" sz="2000" baseline="-25000" smtClean="0">
                <a:cs typeface="Times New Roman" pitchFamily="16" charset="0"/>
              </a:rPr>
              <a:t>7</a:t>
            </a:r>
            <a:r>
              <a:rPr lang="en-US" sz="2000" smtClean="0">
                <a:cs typeface="Times New Roman" pitchFamily="16" charset="0"/>
              </a:rPr>
              <a:t> 3)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</a:t>
            </a:r>
            <a:r>
              <a:rPr lang="en-US" sz="2000" baseline="-25000" smtClean="0">
                <a:cs typeface="Times New Roman" pitchFamily="16" charset="0"/>
              </a:rPr>
              <a:t>7</a:t>
            </a:r>
            <a:r>
              <a:rPr lang="en-US" sz="2000" smtClean="0">
                <a:cs typeface="Times New Roman" pitchFamily="16" charset="0"/>
              </a:rPr>
              <a:t> 4    = 6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</a:t>
            </a:r>
            <a:r>
              <a:rPr lang="en-US" sz="2000" baseline="-25000" smtClean="0">
                <a:cs typeface="Times New Roman" pitchFamily="16" charset="0"/>
              </a:rPr>
              <a:t>7</a:t>
            </a:r>
            <a:r>
              <a:rPr lang="en-US" sz="2000" smtClean="0">
                <a:cs typeface="Times New Roman" pitchFamily="16" charset="0"/>
              </a:rPr>
              <a:t> 4 = 3    and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              </a:t>
            </a:r>
            <a:r>
              <a:rPr lang="en-US" sz="2000" smtClean="0"/>
              <a:t>2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</a:t>
            </a:r>
            <a:r>
              <a:rPr lang="en-US" sz="2000" baseline="-25000" smtClean="0">
                <a:cs typeface="Times New Roman" pitchFamily="16" charset="0"/>
              </a:rPr>
              <a:t>7</a:t>
            </a:r>
            <a:r>
              <a:rPr lang="en-US" sz="2000" smtClean="0">
                <a:cs typeface="Times New Roman" pitchFamily="16" charset="0"/>
              </a:rPr>
              <a:t> ( 3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</a:t>
            </a:r>
            <a:r>
              <a:rPr lang="en-US" sz="2000" baseline="-25000" smtClean="0">
                <a:cs typeface="Times New Roman" pitchFamily="16" charset="0"/>
              </a:rPr>
              <a:t>7</a:t>
            </a:r>
            <a:r>
              <a:rPr lang="en-US" sz="2000" smtClean="0">
                <a:cs typeface="Times New Roman" pitchFamily="16" charset="0"/>
              </a:rPr>
              <a:t> 4 )  = 2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</a:t>
            </a:r>
            <a:r>
              <a:rPr lang="en-US" sz="2000" baseline="-25000" smtClean="0">
                <a:cs typeface="Times New Roman" pitchFamily="16" charset="0"/>
              </a:rPr>
              <a:t>7</a:t>
            </a:r>
            <a:r>
              <a:rPr lang="en-US" sz="2000" smtClean="0">
                <a:cs typeface="Times New Roman" pitchFamily="16" charset="0"/>
              </a:rPr>
              <a:t> 5 = 3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3. </a:t>
            </a:r>
            <a:r>
              <a:rPr lang="en-US" sz="2000" u="sng" smtClean="0"/>
              <a:t>Identity </a:t>
            </a:r>
            <a:r>
              <a:rPr lang="en-US" sz="2000" smtClean="0"/>
              <a:t>:  Here, The first row of the table coincides with the top row.   The element heading that row , i.e., 1 is the identity element. </a:t>
            </a:r>
          </a:p>
          <a:p>
            <a:pPr marL="447675" indent="-447675" eaLnBrk="1" hangingPunct="1">
              <a:spcBef>
                <a:spcPts val="6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4. . </a:t>
            </a:r>
            <a:r>
              <a:rPr lang="en-US" sz="2000" u="sng" smtClean="0"/>
              <a:t>Inverse</a:t>
            </a:r>
            <a:r>
              <a:rPr lang="en-US" sz="2000" smtClean="0"/>
              <a:t>: From the composition table, we see that the inverse elements of  1, 2, 3, 4. 5 ,6 are  1, </a:t>
            </a:r>
            <a:r>
              <a:rPr lang="en-US" sz="2000" smtClean="0">
                <a:cs typeface="Times New Roman" pitchFamily="16" charset="0"/>
              </a:rPr>
              <a:t>4, 5, 2, 5, 6</a:t>
            </a:r>
            <a:r>
              <a:rPr lang="en-US" sz="2000" smtClean="0"/>
              <a:t>   respectively</a:t>
            </a:r>
            <a:r>
              <a:rPr lang="en-US" sz="2400" smtClean="0"/>
              <a:t>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5. Commutativity:  The corresponding rows and columns of the table are identical. Therefore</a:t>
            </a:r>
            <a:r>
              <a:rPr lang="en-US" sz="2400" smtClean="0"/>
              <a:t> </a:t>
            </a:r>
            <a:r>
              <a:rPr lang="en-US" sz="2000" smtClean="0"/>
              <a:t>the binary operation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</a:t>
            </a:r>
            <a:r>
              <a:rPr lang="en-US" sz="2000" baseline="-25000" smtClean="0">
                <a:cs typeface="Times New Roman" pitchFamily="16" charset="0"/>
              </a:rPr>
              <a:t>7</a:t>
            </a:r>
            <a:r>
              <a:rPr lang="en-US" sz="2000" smtClean="0">
                <a:cs typeface="Times New Roman" pitchFamily="16" charset="0"/>
              </a:rPr>
              <a:t> </a:t>
            </a:r>
            <a:r>
              <a:rPr lang="en-US" sz="2000" smtClean="0"/>
              <a:t>is commutative.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Hence, (G,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</a:t>
            </a:r>
            <a:r>
              <a:rPr lang="en-US" sz="2000" baseline="-25000" smtClean="0">
                <a:cs typeface="Times New Roman" pitchFamily="16" charset="0"/>
              </a:rPr>
              <a:t>7</a:t>
            </a:r>
            <a:r>
              <a:rPr lang="en-US" sz="2000" smtClean="0">
                <a:cs typeface="Times New Roman" pitchFamily="16" charset="0"/>
              </a:rPr>
              <a:t> </a:t>
            </a:r>
            <a:r>
              <a:rPr lang="en-US" sz="2000" smtClean="0"/>
              <a:t>) is an abelian group.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u="sng" smtClean="0"/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u="sng" smtClean="0"/>
          </a:p>
        </p:txBody>
      </p:sp>
    </p:spTree>
    <p:extLst>
      <p:ext uri="{BB962C8B-B14F-4D97-AF65-F5344CB8AC3E}">
        <p14:creationId xmlns:p14="http://schemas.microsoft.com/office/powerpoint/2010/main" val="12996969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27460"/>
            <a:ext cx="7772400" cy="8572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/>
              <a:t>More on finite groups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576388"/>
            <a:ext cx="7772400" cy="30861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smtClean="0">
                <a:cs typeface="Times New Roman" pitchFamily="16" charset="0"/>
              </a:rPr>
              <a:t>In a group with 2 elements, each element is its own inverse</a:t>
            </a:r>
            <a:r>
              <a:rPr lang="en-IN" sz="2000" smtClean="0"/>
              <a:t>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smtClean="0">
                <a:cs typeface="Times New Roman" pitchFamily="16" charset="0"/>
              </a:rPr>
              <a:t>In a group of even order there will be at least one element (other than identity element) which is its own inverse</a:t>
            </a:r>
            <a:r>
              <a:rPr lang="en-IN" sz="2000" smtClean="0"/>
              <a:t>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smtClean="0">
                <a:cs typeface="Times New Roman" pitchFamily="16" charset="0"/>
              </a:rPr>
              <a:t>The set G = {0,1,2,3,4,…..m-1} is a group with respect to addition modulo m.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smtClean="0">
                <a:cs typeface="Times New Roman" pitchFamily="16" charset="0"/>
              </a:rPr>
              <a:t>The set G = {1,2,3,4,….p-1} is a group with respect to multiplication   </a:t>
            </a:r>
            <a:br>
              <a:rPr lang="en-IN" sz="2000" smtClean="0">
                <a:cs typeface="Times New Roman" pitchFamily="16" charset="0"/>
              </a:rPr>
            </a:br>
            <a:r>
              <a:rPr lang="en-IN" sz="2000" smtClean="0">
                <a:cs typeface="Times New Roman" pitchFamily="16" charset="0"/>
              </a:rPr>
              <a:t>     modulo p, where p is a prime number.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b="1" smtClean="0">
                <a:cs typeface="Times New Roman" pitchFamily="16" charset="0"/>
              </a:rPr>
              <a:t>Order of an element of a group: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smtClean="0">
                <a:cs typeface="Times New Roman" pitchFamily="16" charset="0"/>
              </a:rPr>
              <a:t>Let (G, </a:t>
            </a:r>
            <a:r>
              <a:rPr lang="en-IN" sz="2000" b="1" smtClean="0">
                <a:cs typeface="Times New Roman" pitchFamily="16" charset="0"/>
              </a:rPr>
              <a:t>*</a:t>
            </a:r>
            <a:r>
              <a:rPr lang="en-IN" sz="2000" smtClean="0">
                <a:cs typeface="Times New Roman" pitchFamily="16" charset="0"/>
              </a:rPr>
              <a:t>) be  a group. Let ‘a’ be an element of  G. The smallest integer n such that a</a:t>
            </a:r>
            <a:r>
              <a:rPr lang="en-IN" sz="2000" baseline="30000" smtClean="0">
                <a:cs typeface="Times New Roman" pitchFamily="16" charset="0"/>
              </a:rPr>
              <a:t>n</a:t>
            </a:r>
            <a:r>
              <a:rPr lang="en-IN" sz="2000" smtClean="0">
                <a:cs typeface="Times New Roman" pitchFamily="16" charset="0"/>
              </a:rPr>
              <a:t> = e is called order of ‘a’. If no such number exists then the order is infinite.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IN" sz="2000" smtClean="0">
              <a:cs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1586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27460"/>
            <a:ext cx="7772400" cy="8572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/>
              <a:t>Examples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657350"/>
            <a:ext cx="7696200" cy="3086100"/>
          </a:xfrm>
        </p:spPr>
        <p:txBody>
          <a:bodyPr rtlCol="0">
            <a:normAutofit lnSpcReduction="10000"/>
          </a:bodyPr>
          <a:lstStyle/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17163" algn="l"/>
                <a:tab pos="10769600" algn="l"/>
                <a:tab pos="10772775" algn="l"/>
                <a:tab pos="10775950" algn="l"/>
                <a:tab pos="10779125" algn="l"/>
              </a:tabLst>
              <a:defRPr/>
            </a:pPr>
            <a:r>
              <a:rPr lang="en-US" sz="2000" smtClean="0">
                <a:cs typeface="Times New Roman" pitchFamily="16" charset="0"/>
              </a:rPr>
              <a:t>Ex. G = {1, -1, i, -i } is a group w.r.t  multiplication.The order   –i   is      a) 2	              b) 3	          c) 4	          d) 1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17163" algn="l"/>
                <a:tab pos="10769600" algn="l"/>
                <a:tab pos="10772775" algn="l"/>
                <a:tab pos="10775950" algn="l"/>
                <a:tab pos="10779125" algn="l"/>
              </a:tabLst>
              <a:defRPr/>
            </a:pPr>
            <a:r>
              <a:rPr lang="en-US" sz="2000" smtClean="0">
                <a:cs typeface="Times New Roman" pitchFamily="16" charset="0"/>
              </a:rPr>
              <a:t> Ex.  Which of the following is not true.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17163" algn="l"/>
                <a:tab pos="10769600" algn="l"/>
                <a:tab pos="10772775" algn="l"/>
                <a:tab pos="10775950" algn="l"/>
                <a:tab pos="10779125" algn="l"/>
              </a:tabLst>
              <a:defRPr/>
            </a:pPr>
            <a:r>
              <a:rPr lang="en-US" sz="2000" smtClean="0">
                <a:cs typeface="Times New Roman" pitchFamily="16" charset="0"/>
              </a:rPr>
              <a:t>a)  The order of every element of a finite group is finite and is a divisor of  the order of the group.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17163" algn="l"/>
                <a:tab pos="10769600" algn="l"/>
                <a:tab pos="10772775" algn="l"/>
                <a:tab pos="10775950" algn="l"/>
                <a:tab pos="10779125" algn="l"/>
              </a:tabLst>
              <a:defRPr/>
            </a:pPr>
            <a:r>
              <a:rPr lang="en-US" sz="2000" smtClean="0">
                <a:cs typeface="Times New Roman" pitchFamily="16" charset="0"/>
              </a:rPr>
              <a:t>       b) The order of an element of a group is same as that of its inverse.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17163" algn="l"/>
                <a:tab pos="10769600" algn="l"/>
                <a:tab pos="10772775" algn="l"/>
                <a:tab pos="10775950" algn="l"/>
                <a:tab pos="10779125" algn="l"/>
              </a:tabLst>
              <a:defRPr/>
            </a:pPr>
            <a:r>
              <a:rPr lang="en-US" sz="2000" smtClean="0">
                <a:cs typeface="Times New Roman" pitchFamily="16" charset="0"/>
              </a:rPr>
              <a:t>c) In the additive group of integers the order of every element except 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17163" algn="l"/>
                <a:tab pos="10769600" algn="l"/>
                <a:tab pos="10772775" algn="l"/>
                <a:tab pos="10775950" algn="l"/>
                <a:tab pos="10779125" algn="l"/>
              </a:tabLst>
              <a:defRPr/>
            </a:pPr>
            <a:r>
              <a:rPr lang="en-US" sz="2000" smtClean="0">
                <a:cs typeface="Times New Roman" pitchFamily="16" charset="0"/>
              </a:rPr>
              <a:t>        0 is infinite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17163" algn="l"/>
                <a:tab pos="10769600" algn="l"/>
                <a:tab pos="10772775" algn="l"/>
                <a:tab pos="10775950" algn="l"/>
                <a:tab pos="10779125" algn="l"/>
              </a:tabLst>
              <a:defRPr/>
            </a:pPr>
            <a:r>
              <a:rPr lang="en-US" sz="2000" smtClean="0">
                <a:cs typeface="Times New Roman" pitchFamily="16" charset="0"/>
              </a:rPr>
              <a:t>d) In the infinite multiplicative group of nonzero rational numbers the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17163" algn="l"/>
                <a:tab pos="10769600" algn="l"/>
                <a:tab pos="10772775" algn="l"/>
                <a:tab pos="10775950" algn="l"/>
                <a:tab pos="10779125" algn="l"/>
              </a:tabLst>
              <a:defRPr/>
            </a:pPr>
            <a:r>
              <a:rPr lang="en-US" sz="2000" smtClean="0">
                <a:cs typeface="Times New Roman" pitchFamily="16" charset="0"/>
              </a:rPr>
              <a:t>      order of every element  except 1 is infinite.</a:t>
            </a:r>
          </a:p>
          <a:p>
            <a:pPr marL="447675" indent="-4476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17163" algn="l"/>
                <a:tab pos="10769600" algn="l"/>
                <a:tab pos="10772775" algn="l"/>
                <a:tab pos="10775950" algn="l"/>
                <a:tab pos="10779125" algn="l"/>
              </a:tabLst>
              <a:defRPr/>
            </a:pPr>
            <a:r>
              <a:rPr lang="en-US" sz="2000" smtClean="0"/>
              <a:t>Ans. d</a:t>
            </a:r>
          </a:p>
        </p:txBody>
      </p:sp>
    </p:spTree>
    <p:extLst>
      <p:ext uri="{BB962C8B-B14F-4D97-AF65-F5344CB8AC3E}">
        <p14:creationId xmlns:p14="http://schemas.microsoft.com/office/powerpoint/2010/main" val="7366029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27460"/>
            <a:ext cx="7772400" cy="8572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smtClean="0"/>
              <a:t>Sub groups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576388"/>
            <a:ext cx="7772400" cy="30861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u="sng" smtClean="0">
                <a:cs typeface="Times New Roman" pitchFamily="16" charset="0"/>
              </a:rPr>
              <a:t>Def</a:t>
            </a:r>
            <a:r>
              <a:rPr lang="en-US" sz="2000" smtClean="0">
                <a:cs typeface="Times New Roman" pitchFamily="16" charset="0"/>
              </a:rPr>
              <a:t>.  A non empty sub set H of a group (G, *) is a sub group of G,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if  (H, *) is a group.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</a:t>
            </a:r>
            <a:r>
              <a:rPr lang="en-US" sz="2000" u="sng" smtClean="0">
                <a:cs typeface="Times New Roman" pitchFamily="16" charset="0"/>
              </a:rPr>
              <a:t>Note</a:t>
            </a:r>
            <a:r>
              <a:rPr lang="en-US" sz="2000" smtClean="0">
                <a:cs typeface="Times New Roman" pitchFamily="16" charset="0"/>
              </a:rPr>
              <a:t>:  For any group {G, *}, {e, * } and (G, * ) are trivial sub groups.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Ex.  G = {1, -1, i, -i } is a group w.r.t multiplication.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         H</a:t>
            </a:r>
            <a:r>
              <a:rPr lang="en-US" sz="2000" baseline="-25000" smtClean="0"/>
              <a:t>1</a:t>
            </a:r>
            <a:r>
              <a:rPr lang="en-US" sz="2000" smtClean="0"/>
              <a:t> =  { 1, -1 } is a subgroup of G 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         H</a:t>
            </a:r>
            <a:r>
              <a:rPr lang="en-US" sz="2000" baseline="-25000" smtClean="0"/>
              <a:t>2</a:t>
            </a:r>
            <a:r>
              <a:rPr lang="en-US" sz="2000" smtClean="0"/>
              <a:t> =  { 1 }    is a  trivial subgroup of G.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Ex.  ( Z , + ) and (Q , + ) are sub groups of the group (R +).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u="sng" smtClean="0">
                <a:cs typeface="Times New Roman" pitchFamily="16" charset="0"/>
              </a:rPr>
              <a:t>Theorem</a:t>
            </a:r>
            <a:r>
              <a:rPr lang="en-US" sz="2000" smtClean="0">
                <a:cs typeface="Times New Roman" pitchFamily="16" charset="0"/>
              </a:rPr>
              <a:t>: A non empty sub set H of a group (G, *) is a sub group of G    iff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i)            a * b </a:t>
            </a:r>
            <a:r>
              <a:rPr lang="en-US" sz="2000" smtClean="0">
                <a:latin typeface="Symbol" pitchFamily="16" charset="2"/>
                <a:cs typeface="Arial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H    </a:t>
            </a:r>
            <a:r>
              <a:rPr lang="en-US" sz="2000" smtClean="0">
                <a:latin typeface="Symbol" pitchFamily="16" charset="2"/>
                <a:cs typeface="Arial" charset="0"/>
              </a:rPr>
              <a:t></a:t>
            </a:r>
            <a:r>
              <a:rPr lang="en-US" sz="2000" smtClean="0">
                <a:cs typeface="Times New Roman" pitchFamily="16" charset="0"/>
              </a:rPr>
              <a:t> a, b </a:t>
            </a:r>
            <a:r>
              <a:rPr lang="en-US" sz="2000" smtClean="0">
                <a:latin typeface="Symbol" pitchFamily="16" charset="2"/>
                <a:cs typeface="Arial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H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ii)           a</a:t>
            </a:r>
            <a:r>
              <a:rPr lang="en-US" sz="2000" baseline="30000" smtClean="0">
                <a:cs typeface="Times New Roman" pitchFamily="16" charset="0"/>
              </a:rPr>
              <a:t>-1 </a:t>
            </a:r>
            <a:r>
              <a:rPr lang="en-US" sz="2000" smtClean="0">
                <a:latin typeface="Symbol" pitchFamily="16" charset="2"/>
                <a:cs typeface="Arial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H        </a:t>
            </a:r>
            <a:r>
              <a:rPr lang="en-US" sz="2000" smtClean="0">
                <a:latin typeface="Symbol" pitchFamily="16" charset="2"/>
                <a:cs typeface="Arial" charset="0"/>
              </a:rPr>
              <a:t></a:t>
            </a:r>
            <a:r>
              <a:rPr lang="en-US" sz="2000" smtClean="0">
                <a:cs typeface="Times New Roman" pitchFamily="16" charset="0"/>
              </a:rPr>
              <a:t> a </a:t>
            </a:r>
            <a:r>
              <a:rPr lang="en-US" sz="2000" smtClean="0">
                <a:latin typeface="Symbol" pitchFamily="16" charset="2"/>
                <a:cs typeface="Arial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H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smtClean="0">
              <a:cs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7510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27460"/>
            <a:ext cx="7772400" cy="8572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/>
              <a:t>Theorem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576388"/>
            <a:ext cx="7772400" cy="3086100"/>
          </a:xfrm>
        </p:spPr>
        <p:txBody>
          <a:bodyPr/>
          <a:lstStyle/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u="sng" smtClean="0">
                <a:cs typeface="Times New Roman" pitchFamily="16" charset="0"/>
              </a:rPr>
              <a:t>Theorem</a:t>
            </a:r>
            <a:r>
              <a:rPr lang="en-US" sz="2000" smtClean="0">
                <a:cs typeface="Times New Roman" pitchFamily="16" charset="0"/>
              </a:rPr>
              <a:t>: A necessary and sufficient condition for a non empty subset H of a group  (G, *) to be a  sub group is that  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a </a:t>
            </a:r>
            <a:r>
              <a:rPr lang="en-US" sz="2000" smtClean="0">
                <a:latin typeface="Symbol" pitchFamily="16" charset="2"/>
                <a:cs typeface="Arial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H,  b </a:t>
            </a:r>
            <a:r>
              <a:rPr lang="en-US" sz="2000" smtClean="0">
                <a:latin typeface="Symbol" pitchFamily="16" charset="2"/>
                <a:cs typeface="Arial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H  </a:t>
            </a:r>
            <a:r>
              <a:rPr lang="en-US" sz="2000" smtClean="0">
                <a:latin typeface="Symbol" pitchFamily="16" charset="2"/>
                <a:cs typeface="Arial" charset="0"/>
              </a:rPr>
              <a:t></a:t>
            </a:r>
            <a:r>
              <a:rPr lang="en-US" sz="2000" smtClean="0">
                <a:cs typeface="Times New Roman" pitchFamily="16" charset="0"/>
              </a:rPr>
              <a:t>  a * b</a:t>
            </a:r>
            <a:r>
              <a:rPr lang="en-US" sz="2000" baseline="30000" smtClean="0">
                <a:cs typeface="Times New Roman" pitchFamily="16" charset="0"/>
              </a:rPr>
              <a:t>-1</a:t>
            </a:r>
            <a:r>
              <a:rPr lang="en-US" sz="2000" smtClean="0">
                <a:cs typeface="Times New Roman" pitchFamily="16" charset="0"/>
              </a:rPr>
              <a:t> </a:t>
            </a:r>
            <a:r>
              <a:rPr lang="en-US" sz="2000" smtClean="0">
                <a:latin typeface="Symbol" pitchFamily="16" charset="2"/>
                <a:cs typeface="Arial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H.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u="sng" smtClean="0">
                <a:cs typeface="Times New Roman" pitchFamily="16" charset="0"/>
              </a:rPr>
              <a:t>Proof</a:t>
            </a:r>
            <a:r>
              <a:rPr lang="en-US" sz="2000" smtClean="0">
                <a:cs typeface="Times New Roman" pitchFamily="16" charset="0"/>
              </a:rPr>
              <a:t>:  </a:t>
            </a:r>
            <a:r>
              <a:rPr lang="en-US" sz="2000" u="sng" smtClean="0">
                <a:cs typeface="Times New Roman" pitchFamily="16" charset="0"/>
              </a:rPr>
              <a:t>Case1</a:t>
            </a:r>
            <a:r>
              <a:rPr lang="en-US" sz="2000" smtClean="0">
                <a:cs typeface="Times New Roman" pitchFamily="16" charset="0"/>
              </a:rPr>
              <a:t>:  Let (G, *) be a group and H is a subgroup of G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Let a,b </a:t>
            </a:r>
            <a:r>
              <a:rPr lang="en-US" sz="2000" smtClean="0">
                <a:latin typeface="Symbol" pitchFamily="16" charset="2"/>
                <a:cs typeface="Arial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H 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</a:t>
            </a:r>
            <a:r>
              <a:rPr lang="en-US" sz="2000" smtClean="0">
                <a:cs typeface="Times New Roman" pitchFamily="16" charset="0"/>
              </a:rPr>
              <a:t>  b</a:t>
            </a:r>
            <a:r>
              <a:rPr lang="en-US" sz="2000" baseline="30000" smtClean="0">
                <a:cs typeface="Times New Roman" pitchFamily="16" charset="0"/>
              </a:rPr>
              <a:t>-1</a:t>
            </a:r>
            <a:r>
              <a:rPr lang="en-US" sz="2000" smtClean="0">
                <a:cs typeface="Times New Roman" pitchFamily="16" charset="0"/>
              </a:rPr>
              <a:t> </a:t>
            </a:r>
            <a:r>
              <a:rPr lang="en-US" sz="2000" smtClean="0">
                <a:latin typeface="Symbol" pitchFamily="16" charset="2"/>
                <a:cs typeface="Arial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H      ( since H is is a group)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Arial" charset="0"/>
              </a:rPr>
              <a:t>                        </a:t>
            </a:r>
            <a:r>
              <a:rPr lang="en-US" sz="2000" smtClean="0">
                <a:latin typeface="Symbol" pitchFamily="16" charset="2"/>
                <a:cs typeface="Arial" charset="0"/>
              </a:rPr>
              <a:t></a:t>
            </a:r>
            <a:r>
              <a:rPr lang="en-US" sz="2000" smtClean="0">
                <a:cs typeface="Times New Roman" pitchFamily="16" charset="0"/>
              </a:rPr>
              <a:t>  a * b</a:t>
            </a:r>
            <a:r>
              <a:rPr lang="en-US" sz="2000" baseline="30000" smtClean="0">
                <a:cs typeface="Times New Roman" pitchFamily="16" charset="0"/>
              </a:rPr>
              <a:t>-1</a:t>
            </a:r>
            <a:r>
              <a:rPr lang="en-US" sz="2000" smtClean="0">
                <a:cs typeface="Times New Roman" pitchFamily="16" charset="0"/>
              </a:rPr>
              <a:t> </a:t>
            </a:r>
            <a:r>
              <a:rPr lang="en-US" sz="2000" smtClean="0">
                <a:latin typeface="Symbol" pitchFamily="16" charset="2"/>
                <a:cs typeface="Arial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H.           ( By closure property in H)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u="sng" smtClean="0">
                <a:cs typeface="Times New Roman" pitchFamily="16" charset="0"/>
              </a:rPr>
              <a:t>Case2</a:t>
            </a:r>
            <a:r>
              <a:rPr lang="en-US" sz="2000" smtClean="0">
                <a:cs typeface="Times New Roman" pitchFamily="16" charset="0"/>
              </a:rPr>
              <a:t>: Let H be a non empty set of  a group (G, *).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         Let    a * b</a:t>
            </a:r>
            <a:r>
              <a:rPr lang="en-US" sz="2000" baseline="30000" smtClean="0">
                <a:cs typeface="Times New Roman" pitchFamily="16" charset="0"/>
              </a:rPr>
              <a:t>-1</a:t>
            </a:r>
            <a:r>
              <a:rPr lang="en-US" sz="2000" smtClean="0">
                <a:cs typeface="Times New Roman" pitchFamily="16" charset="0"/>
              </a:rPr>
              <a:t> </a:t>
            </a:r>
            <a:r>
              <a:rPr lang="en-US" sz="2000" smtClean="0">
                <a:latin typeface="Symbol" pitchFamily="16" charset="2"/>
                <a:cs typeface="Arial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H     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</a:t>
            </a:r>
            <a:r>
              <a:rPr lang="en-US" sz="2000" smtClean="0">
                <a:cs typeface="Times New Roman" pitchFamily="16" charset="0"/>
              </a:rPr>
              <a:t> a, b </a:t>
            </a:r>
            <a:r>
              <a:rPr lang="en-US" sz="2000" smtClean="0">
                <a:latin typeface="Symbol" pitchFamily="16" charset="2"/>
                <a:cs typeface="Arial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H 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Arial" charset="0"/>
              </a:rPr>
              <a:t>Now,          </a:t>
            </a:r>
            <a:r>
              <a:rPr lang="en-US" sz="2000" smtClean="0">
                <a:cs typeface="Times New Roman" pitchFamily="16" charset="0"/>
              </a:rPr>
              <a:t>  a * a</a:t>
            </a:r>
            <a:r>
              <a:rPr lang="en-US" sz="2000" baseline="30000" smtClean="0">
                <a:cs typeface="Times New Roman" pitchFamily="16" charset="0"/>
              </a:rPr>
              <a:t>-1</a:t>
            </a:r>
            <a:r>
              <a:rPr lang="en-US" sz="2000" smtClean="0">
                <a:cs typeface="Times New Roman" pitchFamily="16" charset="0"/>
              </a:rPr>
              <a:t> </a:t>
            </a:r>
            <a:r>
              <a:rPr lang="en-US" sz="2000" smtClean="0">
                <a:latin typeface="Symbol" pitchFamily="16" charset="2"/>
                <a:cs typeface="Arial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H     ( Taking  b = a )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         </a:t>
            </a:r>
            <a:r>
              <a:rPr lang="en-US" sz="2000" smtClean="0">
                <a:latin typeface="Symbol" pitchFamily="16" charset="2"/>
                <a:cs typeface="Arial" charset="0"/>
              </a:rPr>
              <a:t></a:t>
            </a:r>
            <a:r>
              <a:rPr lang="en-US" sz="2000" smtClean="0">
                <a:cs typeface="Times New Roman" pitchFamily="16" charset="0"/>
              </a:rPr>
              <a:t>  e </a:t>
            </a:r>
            <a:r>
              <a:rPr lang="en-US" sz="2000" smtClean="0">
                <a:latin typeface="Symbol" pitchFamily="16" charset="2"/>
                <a:cs typeface="Arial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H      i.e., identity exists in H.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Now, e </a:t>
            </a:r>
            <a:r>
              <a:rPr lang="en-US" sz="2000" smtClean="0">
                <a:latin typeface="Symbol" pitchFamily="16" charset="2"/>
                <a:cs typeface="Arial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H,  a </a:t>
            </a:r>
            <a:r>
              <a:rPr lang="en-US" sz="2000" smtClean="0">
                <a:latin typeface="Symbol" pitchFamily="16" charset="2"/>
                <a:cs typeface="Arial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H    </a:t>
            </a:r>
            <a:r>
              <a:rPr lang="en-US" sz="2000" smtClean="0">
                <a:latin typeface="Symbol" pitchFamily="16" charset="2"/>
                <a:cs typeface="Arial" charset="0"/>
              </a:rPr>
              <a:t></a:t>
            </a:r>
            <a:r>
              <a:rPr lang="en-US" sz="2000" smtClean="0">
                <a:cs typeface="Times New Roman" pitchFamily="16" charset="0"/>
              </a:rPr>
              <a:t>  e * a</a:t>
            </a:r>
            <a:r>
              <a:rPr lang="en-US" sz="2000" baseline="30000" smtClean="0">
                <a:cs typeface="Times New Roman" pitchFamily="16" charset="0"/>
              </a:rPr>
              <a:t>-1</a:t>
            </a:r>
            <a:r>
              <a:rPr lang="en-US" sz="2000" smtClean="0">
                <a:cs typeface="Times New Roman" pitchFamily="16" charset="0"/>
              </a:rPr>
              <a:t> </a:t>
            </a:r>
            <a:r>
              <a:rPr lang="en-US" sz="2000" smtClean="0">
                <a:latin typeface="Symbol" pitchFamily="16" charset="2"/>
                <a:cs typeface="Arial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H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                                 </a:t>
            </a:r>
            <a:r>
              <a:rPr lang="en-US" sz="2000" smtClean="0">
                <a:latin typeface="Symbol" pitchFamily="16" charset="2"/>
                <a:cs typeface="Arial" charset="0"/>
              </a:rPr>
              <a:t></a:t>
            </a:r>
            <a:r>
              <a:rPr lang="en-US" sz="2000" smtClean="0">
                <a:cs typeface="Times New Roman" pitchFamily="16" charset="0"/>
              </a:rPr>
              <a:t>     a</a:t>
            </a:r>
            <a:r>
              <a:rPr lang="en-US" sz="2000" baseline="30000" smtClean="0">
                <a:cs typeface="Times New Roman" pitchFamily="16" charset="0"/>
              </a:rPr>
              <a:t>-1</a:t>
            </a:r>
            <a:r>
              <a:rPr lang="en-US" sz="2000" smtClean="0">
                <a:cs typeface="Times New Roman" pitchFamily="16" charset="0"/>
              </a:rPr>
              <a:t>    </a:t>
            </a:r>
            <a:r>
              <a:rPr lang="en-US" sz="2000" smtClean="0">
                <a:latin typeface="Symbol" pitchFamily="16" charset="2"/>
                <a:cs typeface="Arial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H  </a:t>
            </a:r>
            <a:r>
              <a:rPr lang="en-US" sz="1800" smtClean="0">
                <a:cs typeface="Times New Roman" pitchFamily="16" charset="0"/>
              </a:rPr>
              <a:t>	 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1800" smtClean="0">
              <a:cs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1822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27460"/>
            <a:ext cx="7772400" cy="8572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/>
              <a:t>Contd.,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576388"/>
            <a:ext cx="7772400" cy="30861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latin typeface="Symbol" pitchFamily="16" charset="2"/>
              </a:rPr>
              <a:t></a:t>
            </a:r>
            <a:r>
              <a:rPr lang="en-US" sz="2000" smtClean="0"/>
              <a:t>  Each element of H  has inverse in H.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    Further, </a:t>
            </a:r>
            <a:r>
              <a:rPr lang="en-US" sz="2000" smtClean="0">
                <a:cs typeface="Times New Roman" pitchFamily="16" charset="0"/>
              </a:rPr>
              <a:t>a </a:t>
            </a:r>
            <a:r>
              <a:rPr lang="en-US" sz="2000" smtClean="0">
                <a:latin typeface="Symbol" pitchFamily="16" charset="2"/>
                <a:cs typeface="Arial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H,  b </a:t>
            </a:r>
            <a:r>
              <a:rPr lang="en-US" sz="2000" smtClean="0">
                <a:latin typeface="Symbol" pitchFamily="16" charset="2"/>
                <a:cs typeface="Arial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H  </a:t>
            </a:r>
            <a:r>
              <a:rPr lang="en-US" sz="2000" smtClean="0">
                <a:latin typeface="Symbol" pitchFamily="16" charset="2"/>
                <a:cs typeface="Arial" charset="0"/>
              </a:rPr>
              <a:t></a:t>
            </a:r>
            <a:r>
              <a:rPr lang="en-US" sz="2000" smtClean="0">
                <a:cs typeface="Times New Roman" pitchFamily="16" charset="0"/>
              </a:rPr>
              <a:t> a </a:t>
            </a:r>
            <a:r>
              <a:rPr lang="en-US" sz="2000" smtClean="0">
                <a:latin typeface="Symbol" pitchFamily="16" charset="2"/>
                <a:cs typeface="Arial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H,  b</a:t>
            </a:r>
            <a:r>
              <a:rPr lang="en-US" sz="2000" baseline="30000" smtClean="0">
                <a:cs typeface="Times New Roman" pitchFamily="16" charset="0"/>
              </a:rPr>
              <a:t>-1</a:t>
            </a:r>
            <a:r>
              <a:rPr lang="en-US" sz="2000" smtClean="0">
                <a:cs typeface="Times New Roman" pitchFamily="16" charset="0"/>
              </a:rPr>
              <a:t> </a:t>
            </a:r>
            <a:r>
              <a:rPr lang="en-US" sz="2000" smtClean="0">
                <a:latin typeface="Symbol" pitchFamily="16" charset="2"/>
                <a:cs typeface="Arial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H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Arial" charset="0"/>
              </a:rPr>
              <a:t>            </a:t>
            </a:r>
            <a:r>
              <a:rPr lang="en-US" sz="2000" smtClean="0">
                <a:latin typeface="Symbol" pitchFamily="16" charset="2"/>
                <a:cs typeface="Arial" charset="0"/>
              </a:rPr>
              <a:t></a:t>
            </a:r>
            <a:r>
              <a:rPr lang="en-US" sz="2000" smtClean="0">
                <a:cs typeface="Times New Roman" pitchFamily="16" charset="0"/>
              </a:rPr>
              <a:t> a * (b</a:t>
            </a:r>
            <a:r>
              <a:rPr lang="en-US" sz="2000" baseline="30000" smtClean="0">
                <a:cs typeface="Times New Roman" pitchFamily="16" charset="0"/>
              </a:rPr>
              <a:t>-1</a:t>
            </a:r>
            <a:r>
              <a:rPr lang="en-US" sz="2000" smtClean="0">
                <a:cs typeface="Times New Roman" pitchFamily="16" charset="0"/>
              </a:rPr>
              <a:t>)</a:t>
            </a:r>
            <a:r>
              <a:rPr lang="en-US" sz="2000" baseline="30000" smtClean="0">
                <a:cs typeface="Times New Roman" pitchFamily="16" charset="0"/>
              </a:rPr>
              <a:t>-1</a:t>
            </a:r>
            <a:r>
              <a:rPr lang="en-US" sz="2000" smtClean="0">
                <a:cs typeface="Times New Roman" pitchFamily="16" charset="0"/>
              </a:rPr>
              <a:t> </a:t>
            </a:r>
            <a:r>
              <a:rPr lang="en-US" sz="2000" smtClean="0">
                <a:latin typeface="Symbol" pitchFamily="16" charset="2"/>
                <a:cs typeface="Arial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H.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Arial" charset="0"/>
              </a:rPr>
              <a:t>            </a:t>
            </a:r>
            <a:r>
              <a:rPr lang="en-US" sz="2000" smtClean="0">
                <a:latin typeface="Symbol" pitchFamily="16" charset="2"/>
                <a:cs typeface="Arial" charset="0"/>
              </a:rPr>
              <a:t></a:t>
            </a:r>
            <a:r>
              <a:rPr lang="en-US" sz="2000" smtClean="0">
                <a:cs typeface="Times New Roman" pitchFamily="16" charset="0"/>
              </a:rPr>
              <a:t> a * b </a:t>
            </a:r>
            <a:r>
              <a:rPr lang="en-US" sz="2000" smtClean="0">
                <a:latin typeface="Symbol" pitchFamily="16" charset="2"/>
                <a:cs typeface="Arial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H.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    </a:t>
            </a:r>
            <a:r>
              <a:rPr lang="en-US" sz="2000" smtClean="0">
                <a:latin typeface="Symbol" pitchFamily="16" charset="2"/>
              </a:rPr>
              <a:t></a:t>
            </a:r>
            <a:r>
              <a:rPr lang="en-US" sz="2000" smtClean="0"/>
              <a:t> H is closed w.r.t   *</a:t>
            </a:r>
            <a:r>
              <a:rPr lang="en-US" sz="2000" smtClean="0">
                <a:cs typeface="Times New Roman" pitchFamily="16" charset="0"/>
              </a:rPr>
              <a:t> 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Finally, Let a,b,c </a:t>
            </a:r>
            <a:r>
              <a:rPr lang="en-US" sz="2000" smtClean="0">
                <a:latin typeface="Symbol" pitchFamily="16" charset="2"/>
                <a:cs typeface="Arial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H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     </a:t>
            </a:r>
            <a:r>
              <a:rPr lang="en-US" sz="2000" smtClean="0">
                <a:latin typeface="Symbol" pitchFamily="16" charset="2"/>
                <a:cs typeface="Arial" charset="0"/>
              </a:rPr>
              <a:t></a:t>
            </a:r>
            <a:r>
              <a:rPr lang="en-US" sz="2000" smtClean="0">
                <a:cs typeface="Arial" charset="0"/>
              </a:rPr>
              <a:t> a,b,c </a:t>
            </a:r>
            <a:r>
              <a:rPr lang="en-US" sz="2000" smtClean="0">
                <a:latin typeface="Symbol" pitchFamily="16" charset="2"/>
                <a:cs typeface="Arial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G  ( since H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</a:t>
            </a:r>
            <a:r>
              <a:rPr lang="en-US" sz="2000" smtClean="0">
                <a:cs typeface="Times New Roman" pitchFamily="16" charset="0"/>
              </a:rPr>
              <a:t> G )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     </a:t>
            </a:r>
            <a:r>
              <a:rPr lang="en-US" sz="2000" smtClean="0">
                <a:latin typeface="Symbol" pitchFamily="16" charset="2"/>
                <a:cs typeface="Arial" charset="0"/>
              </a:rPr>
              <a:t></a:t>
            </a:r>
            <a:r>
              <a:rPr lang="en-US" sz="2000" smtClean="0">
                <a:cs typeface="Arial" charset="0"/>
              </a:rPr>
              <a:t> (</a:t>
            </a:r>
            <a:r>
              <a:rPr lang="en-US" sz="2000" smtClean="0">
                <a:cs typeface="Times New Roman" pitchFamily="16" charset="0"/>
              </a:rPr>
              <a:t>a * b) * c = a * (b * c)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      </a:t>
            </a:r>
            <a:r>
              <a:rPr lang="en-US" sz="2000" smtClean="0">
                <a:latin typeface="Symbol" pitchFamily="16" charset="2"/>
              </a:rPr>
              <a:t></a:t>
            </a:r>
            <a:r>
              <a:rPr lang="en-US" sz="2000" smtClean="0"/>
              <a:t> * is associative in H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Hence, H is a subgroup of G.</a:t>
            </a:r>
          </a:p>
        </p:txBody>
      </p:sp>
    </p:spTree>
    <p:extLst>
      <p:ext uri="{BB962C8B-B14F-4D97-AF65-F5344CB8AC3E}">
        <p14:creationId xmlns:p14="http://schemas.microsoft.com/office/powerpoint/2010/main" val="27344735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52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52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27460"/>
            <a:ext cx="7772400" cy="8572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/>
              <a:t>Ex. Show that the intersection of two sub groups of a group G  is again a sub group of G.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576388"/>
            <a:ext cx="7772400" cy="30861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Proof: Let (G, *) be a group.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Let H</a:t>
            </a:r>
            <a:r>
              <a:rPr lang="en-US" sz="2000" baseline="-25000" smtClean="0"/>
              <a:t>1</a:t>
            </a:r>
            <a:r>
              <a:rPr lang="en-US" sz="2000" smtClean="0"/>
              <a:t> and H</a:t>
            </a:r>
            <a:r>
              <a:rPr lang="en-US" sz="2000" baseline="-25000" smtClean="0"/>
              <a:t>2</a:t>
            </a:r>
            <a:r>
              <a:rPr lang="en-US" sz="2000" smtClean="0"/>
              <a:t> are two sub groups of G.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Let   a , b </a:t>
            </a:r>
            <a:r>
              <a:rPr lang="en-US" sz="2400" smtClean="0">
                <a:latin typeface="Symbol" pitchFamily="16" charset="2"/>
                <a:cs typeface="Arial" charset="0"/>
              </a:rPr>
              <a:t></a:t>
            </a:r>
            <a:r>
              <a:rPr lang="en-US" sz="2400" smtClean="0">
                <a:cs typeface="Arial" charset="0"/>
              </a:rPr>
              <a:t> </a:t>
            </a:r>
            <a:r>
              <a:rPr lang="en-US" sz="2000" smtClean="0"/>
              <a:t>H</a:t>
            </a:r>
            <a:r>
              <a:rPr lang="en-US" sz="2000" baseline="-25000" smtClean="0"/>
              <a:t>1</a:t>
            </a:r>
            <a:r>
              <a:rPr lang="en-US" sz="2000" smtClean="0"/>
              <a:t> </a:t>
            </a:r>
            <a:r>
              <a:rPr lang="en-US" sz="2000" smtClean="0">
                <a:latin typeface="Symbol" pitchFamily="16" charset="2"/>
              </a:rPr>
              <a:t></a:t>
            </a:r>
            <a:r>
              <a:rPr lang="en-US" sz="2000" smtClean="0"/>
              <a:t> H</a:t>
            </a:r>
            <a:r>
              <a:rPr lang="en-US" sz="2000" baseline="-25000" smtClean="0"/>
              <a:t>2</a:t>
            </a:r>
            <a:r>
              <a:rPr lang="en-US" sz="2000" smtClean="0"/>
              <a:t> 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Now, a , b </a:t>
            </a:r>
            <a:r>
              <a:rPr lang="en-US" sz="2000" smtClean="0">
                <a:latin typeface="Symbol" pitchFamily="16" charset="2"/>
                <a:cs typeface="Arial" charset="0"/>
              </a:rPr>
              <a:t></a:t>
            </a:r>
            <a:r>
              <a:rPr lang="en-US" sz="2000" smtClean="0">
                <a:cs typeface="Arial" charset="0"/>
              </a:rPr>
              <a:t> </a:t>
            </a:r>
            <a:r>
              <a:rPr lang="en-US" sz="2000" smtClean="0"/>
              <a:t>H</a:t>
            </a:r>
            <a:r>
              <a:rPr lang="en-US" sz="2000" baseline="-25000" smtClean="0"/>
              <a:t>1  </a:t>
            </a:r>
            <a:r>
              <a:rPr lang="en-US" sz="2000" smtClean="0"/>
              <a:t> </a:t>
            </a:r>
            <a:r>
              <a:rPr lang="en-US" sz="2000" smtClean="0">
                <a:latin typeface="Symbol" pitchFamily="16" charset="2"/>
                <a:cs typeface="Arial" charset="0"/>
              </a:rPr>
              <a:t></a:t>
            </a:r>
            <a:r>
              <a:rPr lang="en-US" sz="2000" smtClean="0"/>
              <a:t> </a:t>
            </a:r>
            <a:r>
              <a:rPr lang="en-US" sz="2000" smtClean="0">
                <a:cs typeface="Times New Roman" pitchFamily="16" charset="0"/>
              </a:rPr>
              <a:t>a * b</a:t>
            </a:r>
            <a:r>
              <a:rPr lang="en-US" sz="2000" baseline="30000" smtClean="0">
                <a:cs typeface="Times New Roman" pitchFamily="16" charset="0"/>
              </a:rPr>
              <a:t>-1</a:t>
            </a:r>
            <a:r>
              <a:rPr lang="en-US" sz="2000" smtClean="0">
                <a:cs typeface="Times New Roman" pitchFamily="16" charset="0"/>
              </a:rPr>
              <a:t> </a:t>
            </a:r>
            <a:r>
              <a:rPr lang="en-US" sz="2000" smtClean="0">
                <a:latin typeface="Symbol" pitchFamily="16" charset="2"/>
                <a:cs typeface="Arial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H</a:t>
            </a:r>
            <a:r>
              <a:rPr lang="en-US" sz="2000" baseline="-25000" smtClean="0">
                <a:cs typeface="Times New Roman" pitchFamily="16" charset="0"/>
              </a:rPr>
              <a:t>1</a:t>
            </a:r>
            <a:r>
              <a:rPr lang="en-US" sz="2000" smtClean="0">
                <a:cs typeface="Times New Roman" pitchFamily="16" charset="0"/>
              </a:rPr>
              <a:t>   ( Since, H</a:t>
            </a:r>
            <a:r>
              <a:rPr lang="en-US" sz="2000" baseline="-25000" smtClean="0">
                <a:cs typeface="Times New Roman" pitchFamily="16" charset="0"/>
              </a:rPr>
              <a:t>1 </a:t>
            </a:r>
            <a:r>
              <a:rPr lang="en-US" sz="2000" smtClean="0">
                <a:cs typeface="Times New Roman" pitchFamily="16" charset="0"/>
              </a:rPr>
              <a:t>is a subgroup of G)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again, a , b </a:t>
            </a:r>
            <a:r>
              <a:rPr lang="en-US" sz="2000" smtClean="0">
                <a:latin typeface="Symbol" pitchFamily="16" charset="2"/>
                <a:cs typeface="Arial" charset="0"/>
              </a:rPr>
              <a:t></a:t>
            </a:r>
            <a:r>
              <a:rPr lang="en-US" sz="2000" smtClean="0">
                <a:cs typeface="Arial" charset="0"/>
              </a:rPr>
              <a:t> </a:t>
            </a:r>
            <a:r>
              <a:rPr lang="en-US" sz="2000" smtClean="0"/>
              <a:t>H</a:t>
            </a:r>
            <a:r>
              <a:rPr lang="en-US" sz="2000" baseline="-25000" smtClean="0"/>
              <a:t>2  </a:t>
            </a:r>
            <a:r>
              <a:rPr lang="en-US" sz="2000" smtClean="0"/>
              <a:t> </a:t>
            </a:r>
            <a:r>
              <a:rPr lang="en-US" sz="2000" smtClean="0">
                <a:latin typeface="Symbol" pitchFamily="16" charset="2"/>
                <a:cs typeface="Arial" charset="0"/>
              </a:rPr>
              <a:t></a:t>
            </a:r>
            <a:r>
              <a:rPr lang="en-US" sz="2000" smtClean="0"/>
              <a:t> </a:t>
            </a:r>
            <a:r>
              <a:rPr lang="en-US" sz="2000" smtClean="0">
                <a:cs typeface="Times New Roman" pitchFamily="16" charset="0"/>
              </a:rPr>
              <a:t>a * b</a:t>
            </a:r>
            <a:r>
              <a:rPr lang="en-US" sz="2000" baseline="30000" smtClean="0">
                <a:cs typeface="Times New Roman" pitchFamily="16" charset="0"/>
              </a:rPr>
              <a:t>-1</a:t>
            </a:r>
            <a:r>
              <a:rPr lang="en-US" sz="2000" smtClean="0">
                <a:cs typeface="Times New Roman" pitchFamily="16" charset="0"/>
              </a:rPr>
              <a:t> </a:t>
            </a:r>
            <a:r>
              <a:rPr lang="en-US" sz="2000" smtClean="0">
                <a:latin typeface="Symbol" pitchFamily="16" charset="2"/>
                <a:cs typeface="Arial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H</a:t>
            </a:r>
            <a:r>
              <a:rPr lang="en-US" sz="2000" baseline="-25000" smtClean="0">
                <a:cs typeface="Times New Roman" pitchFamily="16" charset="0"/>
              </a:rPr>
              <a:t>2</a:t>
            </a:r>
            <a:r>
              <a:rPr lang="en-US" sz="2000" smtClean="0">
                <a:cs typeface="Times New Roman" pitchFamily="16" charset="0"/>
              </a:rPr>
              <a:t>   ( Since, H</a:t>
            </a:r>
            <a:r>
              <a:rPr lang="en-US" sz="2000" baseline="-25000" smtClean="0">
                <a:cs typeface="Times New Roman" pitchFamily="16" charset="0"/>
              </a:rPr>
              <a:t>2 </a:t>
            </a:r>
            <a:r>
              <a:rPr lang="en-US" sz="2000" smtClean="0">
                <a:cs typeface="Times New Roman" pitchFamily="16" charset="0"/>
              </a:rPr>
              <a:t>is a subgroup of G)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latin typeface="Symbol" pitchFamily="16" charset="2"/>
                <a:cs typeface="Times New Roman" pitchFamily="16" charset="0"/>
              </a:rPr>
              <a:t></a:t>
            </a:r>
            <a:r>
              <a:rPr lang="en-US" sz="2000" smtClean="0">
                <a:cs typeface="Times New Roman" pitchFamily="16" charset="0"/>
              </a:rPr>
              <a:t>  a * b</a:t>
            </a:r>
            <a:r>
              <a:rPr lang="en-US" sz="2000" baseline="30000" smtClean="0">
                <a:cs typeface="Times New Roman" pitchFamily="16" charset="0"/>
              </a:rPr>
              <a:t>-1</a:t>
            </a:r>
            <a:r>
              <a:rPr lang="en-US" sz="2000" smtClean="0">
                <a:cs typeface="Times New Roman" pitchFamily="16" charset="0"/>
              </a:rPr>
              <a:t> </a:t>
            </a:r>
            <a:r>
              <a:rPr lang="en-US" sz="2000" smtClean="0">
                <a:latin typeface="Symbol" pitchFamily="16" charset="2"/>
                <a:cs typeface="Arial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</a:t>
            </a:r>
            <a:r>
              <a:rPr lang="en-US" sz="2000" smtClean="0"/>
              <a:t>H</a:t>
            </a:r>
            <a:r>
              <a:rPr lang="en-US" sz="2000" baseline="-25000" smtClean="0"/>
              <a:t>1</a:t>
            </a:r>
            <a:r>
              <a:rPr lang="en-US" sz="2000" smtClean="0"/>
              <a:t> </a:t>
            </a:r>
            <a:r>
              <a:rPr lang="en-US" sz="2000" smtClean="0">
                <a:latin typeface="Symbol" pitchFamily="16" charset="2"/>
              </a:rPr>
              <a:t></a:t>
            </a:r>
            <a:r>
              <a:rPr lang="en-US" sz="2000" smtClean="0"/>
              <a:t> H</a:t>
            </a:r>
            <a:r>
              <a:rPr lang="en-US" sz="2000" baseline="-25000" smtClean="0"/>
              <a:t>2</a:t>
            </a:r>
            <a:r>
              <a:rPr lang="en-US" sz="2000" smtClean="0"/>
              <a:t> 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Hence, H</a:t>
            </a:r>
            <a:r>
              <a:rPr lang="en-US" sz="2000" baseline="-25000" smtClean="0"/>
              <a:t>1</a:t>
            </a:r>
            <a:r>
              <a:rPr lang="en-US" sz="2000" smtClean="0"/>
              <a:t> </a:t>
            </a:r>
            <a:r>
              <a:rPr lang="en-US" sz="2000" smtClean="0">
                <a:latin typeface="Symbol" pitchFamily="16" charset="2"/>
              </a:rPr>
              <a:t></a:t>
            </a:r>
            <a:r>
              <a:rPr lang="en-US" sz="2000" smtClean="0"/>
              <a:t> H</a:t>
            </a:r>
            <a:r>
              <a:rPr lang="en-US" sz="2000" baseline="-25000" smtClean="0"/>
              <a:t>2  </a:t>
            </a:r>
            <a:r>
              <a:rPr lang="en-US" sz="2000" smtClean="0"/>
              <a:t>is a subgroup of G 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36327580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27460"/>
            <a:ext cx="7772400" cy="8572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/>
              <a:t>Ex. Show that the union of two sub groups of a group G  need not be </a:t>
            </a:r>
            <a:br>
              <a:rPr lang="en-IN" sz="2000" smtClean="0"/>
            </a:br>
            <a:r>
              <a:rPr lang="en-IN" sz="2000" smtClean="0"/>
              <a:t>      a sub group of G.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1081088" y="1774031"/>
            <a:ext cx="7772400" cy="3086100"/>
          </a:xfrm>
        </p:spPr>
        <p:txBody>
          <a:bodyPr/>
          <a:lstStyle/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u="sng" smtClean="0"/>
              <a:t>Proof</a:t>
            </a:r>
            <a:r>
              <a:rPr lang="en-US" sz="2000" smtClean="0"/>
              <a:t>:  Let G be an additive group of integers.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Let   H</a:t>
            </a:r>
            <a:r>
              <a:rPr lang="en-US" sz="2000" baseline="-25000" smtClean="0"/>
              <a:t>1</a:t>
            </a:r>
            <a:r>
              <a:rPr lang="en-US" sz="2000" smtClean="0"/>
              <a:t> = { 0, </a:t>
            </a:r>
            <a:r>
              <a:rPr lang="en-US" sz="2000" smtClean="0">
                <a:latin typeface="Symbol" pitchFamily="16" charset="2"/>
              </a:rPr>
              <a:t></a:t>
            </a:r>
            <a:r>
              <a:rPr lang="en-US" sz="2000" smtClean="0"/>
              <a:t>2,  </a:t>
            </a:r>
            <a:r>
              <a:rPr lang="en-US" sz="2000" smtClean="0">
                <a:latin typeface="Symbol" pitchFamily="16" charset="2"/>
              </a:rPr>
              <a:t></a:t>
            </a:r>
            <a:r>
              <a:rPr lang="en-US" sz="2000" smtClean="0"/>
              <a:t>4,  </a:t>
            </a:r>
            <a:r>
              <a:rPr lang="en-US" sz="2000" smtClean="0">
                <a:latin typeface="Symbol" pitchFamily="16" charset="2"/>
              </a:rPr>
              <a:t></a:t>
            </a:r>
            <a:r>
              <a:rPr lang="en-US" sz="2000" smtClean="0"/>
              <a:t>6,  </a:t>
            </a:r>
            <a:r>
              <a:rPr lang="en-US" sz="2000" smtClean="0">
                <a:latin typeface="Symbol" pitchFamily="16" charset="2"/>
              </a:rPr>
              <a:t></a:t>
            </a:r>
            <a:r>
              <a:rPr lang="en-US" sz="2000" smtClean="0"/>
              <a:t>8, …..}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and  H</a:t>
            </a:r>
            <a:r>
              <a:rPr lang="en-US" sz="2000" baseline="-25000" smtClean="0"/>
              <a:t>2</a:t>
            </a:r>
            <a:r>
              <a:rPr lang="en-US" sz="2000" smtClean="0"/>
              <a:t> = { 0, </a:t>
            </a:r>
            <a:r>
              <a:rPr lang="en-US" sz="2000" smtClean="0">
                <a:latin typeface="Symbol" pitchFamily="16" charset="2"/>
              </a:rPr>
              <a:t></a:t>
            </a:r>
            <a:r>
              <a:rPr lang="en-US" sz="2000" smtClean="0"/>
              <a:t>3,  </a:t>
            </a:r>
            <a:r>
              <a:rPr lang="en-US" sz="2000" smtClean="0">
                <a:latin typeface="Symbol" pitchFamily="16" charset="2"/>
              </a:rPr>
              <a:t></a:t>
            </a:r>
            <a:r>
              <a:rPr lang="en-US" sz="2000" smtClean="0"/>
              <a:t>6,  </a:t>
            </a:r>
            <a:r>
              <a:rPr lang="en-US" sz="2000" smtClean="0">
                <a:latin typeface="Symbol" pitchFamily="16" charset="2"/>
              </a:rPr>
              <a:t></a:t>
            </a:r>
            <a:r>
              <a:rPr lang="en-US" sz="2000" smtClean="0"/>
              <a:t>9,  </a:t>
            </a:r>
            <a:r>
              <a:rPr lang="en-US" sz="2000" smtClean="0">
                <a:latin typeface="Symbol" pitchFamily="16" charset="2"/>
              </a:rPr>
              <a:t></a:t>
            </a:r>
            <a:r>
              <a:rPr lang="en-US" sz="2000" smtClean="0"/>
              <a:t>12, …..}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Here, H</a:t>
            </a:r>
            <a:r>
              <a:rPr lang="en-US" sz="2000" baseline="-25000" smtClean="0"/>
              <a:t>1</a:t>
            </a:r>
            <a:r>
              <a:rPr lang="en-US" sz="2000" smtClean="0"/>
              <a:t> and H</a:t>
            </a:r>
            <a:r>
              <a:rPr lang="en-US" sz="2000" baseline="-25000" smtClean="0"/>
              <a:t>2</a:t>
            </a:r>
            <a:r>
              <a:rPr lang="en-US" sz="2000" smtClean="0"/>
              <a:t> are groups w.r.t addition.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Further, H</a:t>
            </a:r>
            <a:r>
              <a:rPr lang="en-US" sz="2000" baseline="-25000" smtClean="0"/>
              <a:t>1</a:t>
            </a:r>
            <a:r>
              <a:rPr lang="en-US" sz="2000" smtClean="0"/>
              <a:t> and H</a:t>
            </a:r>
            <a:r>
              <a:rPr lang="en-US" sz="2000" baseline="-25000" smtClean="0"/>
              <a:t>2 </a:t>
            </a:r>
            <a:r>
              <a:rPr lang="en-US" sz="2000" smtClean="0"/>
              <a:t>are subsets of G.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latin typeface="Symbol" pitchFamily="16" charset="2"/>
              </a:rPr>
              <a:t></a:t>
            </a:r>
            <a:r>
              <a:rPr lang="en-US" sz="2000" smtClean="0"/>
              <a:t>  H</a:t>
            </a:r>
            <a:r>
              <a:rPr lang="en-US" sz="2000" baseline="-25000" smtClean="0"/>
              <a:t>1</a:t>
            </a:r>
            <a:r>
              <a:rPr lang="en-US" sz="2000" smtClean="0"/>
              <a:t> and H</a:t>
            </a:r>
            <a:r>
              <a:rPr lang="en-US" sz="2000" baseline="-25000" smtClean="0"/>
              <a:t>2</a:t>
            </a:r>
            <a:r>
              <a:rPr lang="en-US" sz="2000" smtClean="0"/>
              <a:t> are sub groups of G.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H</a:t>
            </a:r>
            <a:r>
              <a:rPr lang="en-US" sz="2000" baseline="-25000" smtClean="0"/>
              <a:t>1</a:t>
            </a:r>
            <a:r>
              <a:rPr lang="en-US" sz="2000" smtClean="0"/>
              <a:t> </a:t>
            </a:r>
            <a:r>
              <a:rPr lang="en-US" sz="2000" smtClean="0">
                <a:latin typeface="Symbol" pitchFamily="16" charset="2"/>
              </a:rPr>
              <a:t></a:t>
            </a:r>
            <a:r>
              <a:rPr lang="en-US" sz="2000" smtClean="0"/>
              <a:t> H</a:t>
            </a:r>
            <a:r>
              <a:rPr lang="en-US" sz="2000" baseline="-25000" smtClean="0"/>
              <a:t>2</a:t>
            </a:r>
            <a:r>
              <a:rPr lang="en-US" sz="2000" smtClean="0"/>
              <a:t> = { 0, </a:t>
            </a:r>
            <a:r>
              <a:rPr lang="en-US" sz="2000" smtClean="0">
                <a:latin typeface="Symbol" pitchFamily="16" charset="2"/>
              </a:rPr>
              <a:t></a:t>
            </a:r>
            <a:r>
              <a:rPr lang="en-US" sz="2000" smtClean="0"/>
              <a:t>2,  </a:t>
            </a:r>
            <a:r>
              <a:rPr lang="en-US" sz="2000" smtClean="0">
                <a:latin typeface="Symbol" pitchFamily="16" charset="2"/>
              </a:rPr>
              <a:t></a:t>
            </a:r>
            <a:r>
              <a:rPr lang="en-US" sz="2000" smtClean="0"/>
              <a:t>3,  </a:t>
            </a:r>
            <a:r>
              <a:rPr lang="en-US" sz="2000" smtClean="0">
                <a:latin typeface="Symbol" pitchFamily="16" charset="2"/>
              </a:rPr>
              <a:t></a:t>
            </a:r>
            <a:r>
              <a:rPr lang="en-US" sz="2000" smtClean="0"/>
              <a:t>4,  </a:t>
            </a:r>
            <a:r>
              <a:rPr lang="en-US" sz="2000" smtClean="0">
                <a:latin typeface="Symbol" pitchFamily="16" charset="2"/>
              </a:rPr>
              <a:t></a:t>
            </a:r>
            <a:r>
              <a:rPr lang="en-US" sz="2000" smtClean="0"/>
              <a:t>6, …..}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Here, H</a:t>
            </a:r>
            <a:r>
              <a:rPr lang="en-US" sz="2000" baseline="-25000" smtClean="0"/>
              <a:t>1</a:t>
            </a:r>
            <a:r>
              <a:rPr lang="en-US" sz="2000" smtClean="0"/>
              <a:t> </a:t>
            </a:r>
            <a:r>
              <a:rPr lang="en-US" sz="2000" smtClean="0">
                <a:latin typeface="Symbol" pitchFamily="16" charset="2"/>
              </a:rPr>
              <a:t></a:t>
            </a:r>
            <a:r>
              <a:rPr lang="en-US" sz="2000" smtClean="0"/>
              <a:t> H</a:t>
            </a:r>
            <a:r>
              <a:rPr lang="en-US" sz="2000" baseline="-25000" smtClean="0"/>
              <a:t>2</a:t>
            </a:r>
            <a:r>
              <a:rPr lang="en-US" sz="2000" smtClean="0"/>
              <a:t>   is not closed w.r.t addition.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For ex.   2 , 3 </a:t>
            </a:r>
            <a:r>
              <a:rPr lang="en-US" sz="2400" smtClean="0">
                <a:latin typeface="Symbol" pitchFamily="16" charset="2"/>
                <a:cs typeface="Arial" charset="0"/>
              </a:rPr>
              <a:t></a:t>
            </a:r>
            <a:r>
              <a:rPr lang="en-US" sz="2000" smtClean="0"/>
              <a:t> G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But,    2 + 3 = 5   and   5 does not belongs to H</a:t>
            </a:r>
            <a:r>
              <a:rPr lang="en-US" sz="2000" baseline="-25000" smtClean="0"/>
              <a:t>1</a:t>
            </a:r>
            <a:r>
              <a:rPr lang="en-US" sz="2000" smtClean="0"/>
              <a:t> </a:t>
            </a:r>
            <a:r>
              <a:rPr lang="en-US" sz="2000" smtClean="0">
                <a:latin typeface="Symbol" pitchFamily="16" charset="2"/>
              </a:rPr>
              <a:t></a:t>
            </a:r>
            <a:r>
              <a:rPr lang="en-US" sz="2000" smtClean="0"/>
              <a:t> H</a:t>
            </a:r>
            <a:r>
              <a:rPr lang="en-US" sz="2000" baseline="-25000" smtClean="0"/>
              <a:t>2</a:t>
            </a:r>
            <a:r>
              <a:rPr lang="en-US" sz="2000" smtClean="0"/>
              <a:t> 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Hence, H</a:t>
            </a:r>
            <a:r>
              <a:rPr lang="en-US" sz="2000" baseline="-25000" smtClean="0"/>
              <a:t>1</a:t>
            </a:r>
            <a:r>
              <a:rPr lang="en-US" sz="2000" smtClean="0"/>
              <a:t> </a:t>
            </a:r>
            <a:r>
              <a:rPr lang="en-US" sz="2000" smtClean="0">
                <a:latin typeface="Symbol" pitchFamily="16" charset="2"/>
              </a:rPr>
              <a:t></a:t>
            </a:r>
            <a:r>
              <a:rPr lang="en-US" sz="2000" smtClean="0"/>
              <a:t> H</a:t>
            </a:r>
            <a:r>
              <a:rPr lang="en-US" sz="2000" baseline="-25000" smtClean="0"/>
              <a:t>2</a:t>
            </a:r>
            <a:r>
              <a:rPr lang="en-US" sz="2000" smtClean="0"/>
              <a:t>  is not a sub group of G.</a:t>
            </a:r>
          </a:p>
        </p:txBody>
      </p:sp>
    </p:spTree>
    <p:extLst>
      <p:ext uri="{BB962C8B-B14F-4D97-AF65-F5344CB8AC3E}">
        <p14:creationId xmlns:p14="http://schemas.microsoft.com/office/powerpoint/2010/main" val="4064523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55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55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27460"/>
            <a:ext cx="7772400" cy="8572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/>
              <a:t>Homomorphism and Isomorphism.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576388"/>
            <a:ext cx="7772400" cy="30861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b="1" smtClean="0">
                <a:cs typeface="Times New Roman" pitchFamily="16" charset="0"/>
              </a:rPr>
              <a:t>Homomorphism : </a:t>
            </a:r>
            <a:r>
              <a:rPr lang="en-US" sz="2000" smtClean="0">
                <a:cs typeface="Times New Roman" pitchFamily="16" charset="0"/>
              </a:rPr>
              <a:t>Consider the groups  ( G,  *)  and ( G</a:t>
            </a:r>
            <a:r>
              <a:rPr lang="en-US" sz="2000" baseline="30000" smtClean="0">
                <a:cs typeface="Times New Roman" pitchFamily="16" charset="0"/>
              </a:rPr>
              <a:t>1</a:t>
            </a:r>
            <a:r>
              <a:rPr lang="en-US" sz="2000" smtClean="0">
                <a:cs typeface="Times New Roman" pitchFamily="16" charset="0"/>
              </a:rPr>
              <a:t>,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</a:t>
            </a:r>
            <a:r>
              <a:rPr lang="en-US" sz="2000" smtClean="0">
                <a:cs typeface="Times New Roman" pitchFamily="16" charset="0"/>
              </a:rPr>
              <a:t>)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A function  f : G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</a:t>
            </a:r>
            <a:r>
              <a:rPr lang="en-US" sz="2000" smtClean="0">
                <a:cs typeface="Times New Roman" pitchFamily="16" charset="0"/>
              </a:rPr>
              <a:t> G</a:t>
            </a:r>
            <a:r>
              <a:rPr lang="en-US" sz="2000" baseline="30000" smtClean="0">
                <a:cs typeface="Times New Roman" pitchFamily="16" charset="0"/>
              </a:rPr>
              <a:t>1</a:t>
            </a:r>
            <a:r>
              <a:rPr lang="en-US" sz="2000" smtClean="0">
                <a:cs typeface="Times New Roman" pitchFamily="16" charset="0"/>
              </a:rPr>
              <a:t> is called a homomorphism if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         f ( a * b) = f(a)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</a:t>
            </a:r>
            <a:r>
              <a:rPr lang="en-US" sz="2000" smtClean="0">
                <a:cs typeface="Times New Roman" pitchFamily="16" charset="0"/>
              </a:rPr>
              <a:t> f (b)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smtClean="0">
              <a:latin typeface="Arial" charset="0"/>
              <a:cs typeface="Times New Roman" pitchFamily="16" charset="0"/>
            </a:endParaRP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b="1" smtClean="0">
                <a:cs typeface="Times New Roman" pitchFamily="16" charset="0"/>
              </a:rPr>
              <a:t>Isomorphism</a:t>
            </a:r>
            <a:r>
              <a:rPr lang="en-US" sz="2000" smtClean="0">
                <a:cs typeface="Times New Roman" pitchFamily="16" charset="0"/>
              </a:rPr>
              <a:t> : If a homomorphism f : G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</a:t>
            </a:r>
            <a:r>
              <a:rPr lang="en-US" sz="2000" smtClean="0">
                <a:cs typeface="Times New Roman" pitchFamily="16" charset="0"/>
              </a:rPr>
              <a:t> G</a:t>
            </a:r>
            <a:r>
              <a:rPr lang="en-US" sz="2000" baseline="30000" smtClean="0">
                <a:cs typeface="Times New Roman" pitchFamily="16" charset="0"/>
              </a:rPr>
              <a:t>1 </a:t>
            </a:r>
            <a:r>
              <a:rPr lang="en-US" sz="2000" smtClean="0">
                <a:cs typeface="Times New Roman" pitchFamily="16" charset="0"/>
              </a:rPr>
              <a:t> is a bijection then f is called isomorphism between G and G</a:t>
            </a:r>
            <a:r>
              <a:rPr lang="en-US" sz="2000" baseline="30000" smtClean="0">
                <a:cs typeface="Times New Roman" pitchFamily="16" charset="0"/>
              </a:rPr>
              <a:t>1</a:t>
            </a:r>
            <a:r>
              <a:rPr lang="en-US" sz="2000" smtClean="0">
                <a:cs typeface="Times New Roman" pitchFamily="16" charset="0"/>
              </a:rPr>
              <a:t> 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Then  we write   G 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</a:t>
            </a:r>
            <a:r>
              <a:rPr lang="en-US" sz="2000" smtClean="0">
                <a:cs typeface="Times New Roman" pitchFamily="16" charset="0"/>
              </a:rPr>
              <a:t> G</a:t>
            </a:r>
            <a:r>
              <a:rPr lang="en-US" sz="2000" baseline="30000" smtClean="0">
                <a:cs typeface="Times New Roman" pitchFamily="16" charset="0"/>
              </a:rPr>
              <a:t>1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smtClean="0">
              <a:latin typeface="Arial" charset="0"/>
              <a:cs typeface="Times New Roman" pitchFamily="16" charset="0"/>
            </a:endParaRP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smtClean="0">
              <a:latin typeface="Arial" charset="0"/>
              <a:cs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1261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42900"/>
            <a:ext cx="7772400" cy="5715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800" b="1" smtClean="0"/>
              <a:t>Properties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idx="1"/>
          </p:nvPr>
        </p:nvSpPr>
        <p:spPr>
          <a:xfrm>
            <a:off x="990600" y="1085850"/>
            <a:ext cx="7772400" cy="38862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b="1" smtClean="0">
                <a:cs typeface="Times New Roman" pitchFamily="16" charset="0"/>
              </a:rPr>
              <a:t>Commutative:  </a:t>
            </a:r>
            <a:r>
              <a:rPr lang="en-US" sz="2000" smtClean="0">
                <a:cs typeface="Times New Roman" pitchFamily="16" charset="0"/>
              </a:rPr>
              <a:t>Let  *  be a binary operation on a set A.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The operation  *  is said  to be commutative in A if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a * b=  b * a  for all a, b in A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b="1" smtClean="0">
                <a:cs typeface="Times New Roman" pitchFamily="16" charset="0"/>
              </a:rPr>
              <a:t>Associativity:  </a:t>
            </a:r>
            <a:r>
              <a:rPr lang="en-US" sz="2000" smtClean="0">
                <a:cs typeface="Times New Roman" pitchFamily="16" charset="0"/>
              </a:rPr>
              <a:t>Let  *  be a binary operation on a set A.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The operation  *  is said  to be associative in A if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(a * b) * c = a *( b * c)   for all a, b, c in A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b="1" smtClean="0">
                <a:cs typeface="Times New Roman" pitchFamily="16" charset="0"/>
              </a:rPr>
              <a:t>Identity:</a:t>
            </a:r>
            <a:r>
              <a:rPr lang="en-US" sz="2000" smtClean="0">
                <a:cs typeface="Times New Roman" pitchFamily="16" charset="0"/>
              </a:rPr>
              <a:t> For an algebraic system (A, *)</a:t>
            </a:r>
            <a:r>
              <a:rPr lang="en-US" sz="2000" b="1" smtClean="0">
                <a:cs typeface="Times New Roman" pitchFamily="16" charset="0"/>
              </a:rPr>
              <a:t>, </a:t>
            </a:r>
            <a:r>
              <a:rPr lang="en-US" sz="2000" smtClean="0">
                <a:cs typeface="Times New Roman" pitchFamily="16" charset="0"/>
              </a:rPr>
              <a:t>an element ‘e’ in A is said to be an identity element of A if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 a * e = e * a = a    for all   a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A.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b="1" smtClean="0">
                <a:cs typeface="Times New Roman" pitchFamily="16" charset="0"/>
              </a:rPr>
              <a:t>Note:</a:t>
            </a:r>
            <a:r>
              <a:rPr lang="en-US" sz="2000" smtClean="0">
                <a:cs typeface="Times New Roman" pitchFamily="16" charset="0"/>
              </a:rPr>
              <a:t> For an algebraic system (A, *), the identity element, if exists, is unique.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b="1" smtClean="0">
                <a:cs typeface="Times New Roman" pitchFamily="16" charset="0"/>
              </a:rPr>
              <a:t>Inverse:</a:t>
            </a:r>
            <a:r>
              <a:rPr lang="en-US" sz="2000" smtClean="0">
                <a:cs typeface="Times New Roman" pitchFamily="16" charset="0"/>
              </a:rPr>
              <a:t>  Let (A, *) be an algebraic system with identity ‘e’. Let  a  be an element in A. An element  b  is said to be inverse of A if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       a * b = b * a = e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smtClean="0">
              <a:cs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00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27460"/>
            <a:ext cx="7772400" cy="8572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/>
              <a:t>Example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576388"/>
            <a:ext cx="7772400" cy="30861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Ex.  Let R be a group of all real numbers under addition and R</a:t>
            </a:r>
            <a:r>
              <a:rPr lang="en-US" sz="2000" baseline="30000" smtClean="0">
                <a:cs typeface="Times New Roman" pitchFamily="16" charset="0"/>
              </a:rPr>
              <a:t>+</a:t>
            </a:r>
            <a:r>
              <a:rPr lang="en-US" sz="2000" smtClean="0">
                <a:cs typeface="Times New Roman" pitchFamily="16" charset="0"/>
              </a:rPr>
              <a:t> be a group of all  positive real numbers under  multiplication.  Show that the mapping    f : R </a:t>
            </a:r>
            <a:r>
              <a:rPr lang="en-US" sz="2000" smtClean="0">
                <a:latin typeface="Symbol" pitchFamily="16" charset="2"/>
                <a:cs typeface="Arial" charset="0"/>
              </a:rPr>
              <a:t></a:t>
            </a:r>
            <a:r>
              <a:rPr lang="en-US" sz="2000" smtClean="0">
                <a:cs typeface="Times New Roman" pitchFamily="16" charset="0"/>
              </a:rPr>
              <a:t> R</a:t>
            </a:r>
            <a:r>
              <a:rPr lang="en-US" sz="2000" baseline="30000" smtClean="0">
                <a:cs typeface="Times New Roman" pitchFamily="16" charset="0"/>
              </a:rPr>
              <a:t>+</a:t>
            </a:r>
            <a:r>
              <a:rPr lang="en-US" sz="2000" smtClean="0">
                <a:cs typeface="Times New Roman" pitchFamily="16" charset="0"/>
              </a:rPr>
              <a:t>   defined by   f(x)  = 2</a:t>
            </a:r>
            <a:r>
              <a:rPr lang="en-US" sz="2000" baseline="30000" smtClean="0">
                <a:cs typeface="Times New Roman" pitchFamily="16" charset="0"/>
              </a:rPr>
              <a:t>x</a:t>
            </a:r>
            <a:r>
              <a:rPr lang="en-US" sz="2000" smtClean="0">
                <a:cs typeface="Times New Roman" pitchFamily="16" charset="0"/>
              </a:rPr>
              <a:t>  for all x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R  is  an isomorphism.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u="sng" smtClean="0">
                <a:cs typeface="Times New Roman" pitchFamily="16" charset="0"/>
              </a:rPr>
              <a:t>Solution</a:t>
            </a:r>
            <a:r>
              <a:rPr lang="en-US" sz="2000" smtClean="0">
                <a:cs typeface="Times New Roman" pitchFamily="16" charset="0"/>
              </a:rPr>
              <a:t>:  First, let us show that f is a homomorphism.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Let a , b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R  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Now,  f(a+b) = 2</a:t>
            </a:r>
            <a:r>
              <a:rPr lang="en-US" sz="2000" baseline="30000" smtClean="0">
                <a:cs typeface="Times New Roman" pitchFamily="16" charset="0"/>
              </a:rPr>
              <a:t>a+b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            = 2</a:t>
            </a:r>
            <a:r>
              <a:rPr lang="en-US" sz="2000" baseline="30000" smtClean="0">
                <a:cs typeface="Times New Roman" pitchFamily="16" charset="0"/>
              </a:rPr>
              <a:t>a   </a:t>
            </a:r>
            <a:r>
              <a:rPr lang="en-US" sz="2000" smtClean="0">
                <a:cs typeface="Times New Roman" pitchFamily="16" charset="0"/>
              </a:rPr>
              <a:t>2</a:t>
            </a:r>
            <a:r>
              <a:rPr lang="en-US" sz="2000" baseline="30000" smtClean="0">
                <a:cs typeface="Times New Roman" pitchFamily="16" charset="0"/>
              </a:rPr>
              <a:t>b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            = f(a).f(b)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latin typeface="Symbol" pitchFamily="16" charset="2"/>
                <a:cs typeface="Times New Roman" pitchFamily="16" charset="0"/>
              </a:rPr>
              <a:t></a:t>
            </a:r>
            <a:r>
              <a:rPr lang="en-US" sz="2000" smtClean="0">
                <a:cs typeface="Times New Roman" pitchFamily="16" charset="0"/>
              </a:rPr>
              <a:t> f is an homomorphism.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Next, let us prove that  f  is a Bijection. </a:t>
            </a:r>
          </a:p>
        </p:txBody>
      </p:sp>
    </p:spTree>
    <p:extLst>
      <p:ext uri="{BB962C8B-B14F-4D97-AF65-F5344CB8AC3E}">
        <p14:creationId xmlns:p14="http://schemas.microsoft.com/office/powerpoint/2010/main" val="26220165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27460"/>
            <a:ext cx="7772400" cy="8572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/>
              <a:t>Contd.,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576388"/>
            <a:ext cx="7772400" cy="3086100"/>
          </a:xfrm>
        </p:spPr>
        <p:txBody>
          <a:bodyPr/>
          <a:lstStyle/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For any </a:t>
            </a:r>
            <a:r>
              <a:rPr lang="en-US" sz="2000" smtClean="0">
                <a:cs typeface="Times New Roman" pitchFamily="16" charset="0"/>
              </a:rPr>
              <a:t>a , b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R,  </a:t>
            </a:r>
            <a:r>
              <a:rPr lang="en-US" sz="2000" smtClean="0"/>
              <a:t> Let,   f(a) = f(b)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                              </a:t>
            </a:r>
            <a:r>
              <a:rPr lang="en-US" sz="2000" smtClean="0">
                <a:latin typeface="Symbol" pitchFamily="16" charset="2"/>
              </a:rPr>
              <a:t></a:t>
            </a:r>
            <a:r>
              <a:rPr lang="en-US" sz="2000" smtClean="0"/>
              <a:t> </a:t>
            </a:r>
            <a:r>
              <a:rPr lang="en-US" smtClean="0"/>
              <a:t> </a:t>
            </a:r>
            <a:r>
              <a:rPr lang="en-US" sz="2000" smtClean="0">
                <a:cs typeface="Times New Roman" pitchFamily="16" charset="0"/>
              </a:rPr>
              <a:t>2</a:t>
            </a:r>
            <a:r>
              <a:rPr lang="en-US" sz="2000" baseline="30000" smtClean="0">
                <a:cs typeface="Times New Roman" pitchFamily="16" charset="0"/>
              </a:rPr>
              <a:t>a  </a:t>
            </a:r>
            <a:r>
              <a:rPr lang="en-US" sz="2000" smtClean="0">
                <a:cs typeface="Times New Roman" pitchFamily="16" charset="0"/>
              </a:rPr>
              <a:t> =  2</a:t>
            </a:r>
            <a:r>
              <a:rPr lang="en-US" sz="2000" baseline="30000" smtClean="0">
                <a:cs typeface="Times New Roman" pitchFamily="16" charset="0"/>
              </a:rPr>
              <a:t>b</a:t>
            </a:r>
          </a:p>
          <a:p>
            <a:pPr marL="447675" indent="-447675" eaLnBrk="1" hangingPunct="1">
              <a:lnSpc>
                <a:spcPct val="90000"/>
              </a:lnSpc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baseline="30000" smtClean="0">
                <a:cs typeface="Times New Roman" pitchFamily="16" charset="0"/>
              </a:rPr>
              <a:t>                                                              </a:t>
            </a:r>
            <a:r>
              <a:rPr lang="en-US" sz="2000" smtClean="0">
                <a:latin typeface="Symbol" pitchFamily="16" charset="2"/>
              </a:rPr>
              <a:t></a:t>
            </a:r>
            <a:r>
              <a:rPr lang="en-US" sz="2000" smtClean="0"/>
              <a:t> </a:t>
            </a:r>
            <a:r>
              <a:rPr lang="en-US" smtClean="0"/>
              <a:t> </a:t>
            </a:r>
            <a:r>
              <a:rPr lang="en-US" sz="2000" smtClean="0">
                <a:cs typeface="Times New Roman" pitchFamily="16" charset="0"/>
              </a:rPr>
              <a:t>a</a:t>
            </a:r>
            <a:r>
              <a:rPr lang="en-US" sz="2000" baseline="30000" smtClean="0">
                <a:cs typeface="Times New Roman" pitchFamily="16" charset="0"/>
              </a:rPr>
              <a:t>  </a:t>
            </a:r>
            <a:r>
              <a:rPr lang="en-US" sz="2000" smtClean="0">
                <a:cs typeface="Times New Roman" pitchFamily="16" charset="0"/>
              </a:rPr>
              <a:t> =  b</a:t>
            </a:r>
            <a:r>
              <a:rPr lang="en-US" smtClean="0"/>
              <a:t> 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           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</a:t>
            </a:r>
            <a:r>
              <a:rPr lang="en-US" sz="2000" smtClean="0">
                <a:cs typeface="Times New Roman" pitchFamily="16" charset="0"/>
              </a:rPr>
              <a:t> f  is  one.to-one.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Next, take any  c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R</a:t>
            </a:r>
            <a:r>
              <a:rPr lang="en-US" sz="2000" baseline="30000" smtClean="0">
                <a:cs typeface="Times New Roman" pitchFamily="16" charset="0"/>
              </a:rPr>
              <a:t>+</a:t>
            </a:r>
            <a:r>
              <a:rPr lang="en-US" sz="2000" smtClean="0">
                <a:cs typeface="Times New Roman" pitchFamily="16" charset="0"/>
              </a:rPr>
              <a:t>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Then   log</a:t>
            </a:r>
            <a:r>
              <a:rPr lang="en-US" sz="2000" baseline="-25000" smtClean="0">
                <a:cs typeface="Times New Roman" pitchFamily="16" charset="0"/>
              </a:rPr>
              <a:t>2</a:t>
            </a:r>
            <a:r>
              <a:rPr lang="en-US" sz="2000" smtClean="0">
                <a:cs typeface="Times New Roman" pitchFamily="16" charset="0"/>
              </a:rPr>
              <a:t> c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R   and f (log</a:t>
            </a:r>
            <a:r>
              <a:rPr lang="en-US" sz="2000" baseline="-25000" smtClean="0">
                <a:cs typeface="Times New Roman" pitchFamily="16" charset="0"/>
              </a:rPr>
              <a:t>2</a:t>
            </a:r>
            <a:r>
              <a:rPr lang="en-US" sz="2000" smtClean="0">
                <a:cs typeface="Times New Roman" pitchFamily="16" charset="0"/>
              </a:rPr>
              <a:t> c ) = 2 </a:t>
            </a:r>
            <a:r>
              <a:rPr lang="en-US" sz="2000" baseline="30000" smtClean="0">
                <a:cs typeface="Times New Roman" pitchFamily="16" charset="0"/>
              </a:rPr>
              <a:t>log2 c</a:t>
            </a:r>
            <a:r>
              <a:rPr lang="en-US" sz="2000" smtClean="0">
                <a:cs typeface="Times New Roman" pitchFamily="16" charset="0"/>
              </a:rPr>
              <a:t> = c.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latin typeface="Symbol" pitchFamily="16" charset="2"/>
              </a:rPr>
              <a:t></a:t>
            </a:r>
            <a:r>
              <a:rPr lang="en-US" sz="2000" smtClean="0">
                <a:cs typeface="Times New Roman" pitchFamily="16" charset="0"/>
              </a:rPr>
              <a:t> Every element in R</a:t>
            </a:r>
            <a:r>
              <a:rPr lang="en-US" sz="2000" baseline="30000" smtClean="0">
                <a:cs typeface="Times New Roman" pitchFamily="16" charset="0"/>
              </a:rPr>
              <a:t>+ </a:t>
            </a:r>
            <a:r>
              <a:rPr lang="en-US" sz="2000" smtClean="0">
                <a:cs typeface="Times New Roman" pitchFamily="16" charset="0"/>
              </a:rPr>
              <a:t>has a pre image in R.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i.e., f is onto. 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latin typeface="Symbol" pitchFamily="16" charset="2"/>
                <a:cs typeface="Times New Roman" pitchFamily="16" charset="0"/>
              </a:rPr>
              <a:t></a:t>
            </a:r>
            <a:r>
              <a:rPr lang="en-US" sz="2000" smtClean="0">
                <a:cs typeface="Times New Roman" pitchFamily="16" charset="0"/>
              </a:rPr>
              <a:t> f is a bijection.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Hence, f is an isomorphism.</a:t>
            </a:r>
          </a:p>
        </p:txBody>
      </p:sp>
    </p:spTree>
    <p:extLst>
      <p:ext uri="{BB962C8B-B14F-4D97-AF65-F5344CB8AC3E}">
        <p14:creationId xmlns:p14="http://schemas.microsoft.com/office/powerpoint/2010/main" val="37859261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58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58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27460"/>
            <a:ext cx="7772400" cy="8572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/>
              <a:t>Example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576388"/>
            <a:ext cx="7772400" cy="30861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Ex.  Let R be a group of all real numbers under addition and R</a:t>
            </a:r>
            <a:r>
              <a:rPr lang="en-US" sz="2000" baseline="30000" smtClean="0">
                <a:cs typeface="Times New Roman" pitchFamily="16" charset="0"/>
              </a:rPr>
              <a:t>+</a:t>
            </a:r>
            <a:r>
              <a:rPr lang="en-US" sz="2000" smtClean="0">
                <a:cs typeface="Times New Roman" pitchFamily="16" charset="0"/>
              </a:rPr>
              <a:t> be a group of all  positive real numbers under  multiplication.  Show that the mapping    f : R</a:t>
            </a:r>
            <a:r>
              <a:rPr lang="en-US" sz="2000" baseline="30000" smtClean="0">
                <a:cs typeface="Times New Roman" pitchFamily="16" charset="0"/>
              </a:rPr>
              <a:t>+</a:t>
            </a:r>
            <a:r>
              <a:rPr lang="en-US" sz="2000" smtClean="0">
                <a:cs typeface="Times New Roman" pitchFamily="16" charset="0"/>
              </a:rPr>
              <a:t> </a:t>
            </a:r>
            <a:r>
              <a:rPr lang="en-US" sz="2000" smtClean="0">
                <a:latin typeface="Symbol" pitchFamily="16" charset="2"/>
                <a:cs typeface="Arial" charset="0"/>
              </a:rPr>
              <a:t></a:t>
            </a:r>
            <a:r>
              <a:rPr lang="en-US" sz="2000" smtClean="0">
                <a:cs typeface="Times New Roman" pitchFamily="16" charset="0"/>
              </a:rPr>
              <a:t> R   defined by   f(x)  = log</a:t>
            </a:r>
            <a:r>
              <a:rPr lang="en-US" sz="2000" baseline="-25000" smtClean="0">
                <a:cs typeface="Times New Roman" pitchFamily="16" charset="0"/>
              </a:rPr>
              <a:t>10</a:t>
            </a:r>
            <a:r>
              <a:rPr lang="en-US" sz="2000" smtClean="0">
                <a:cs typeface="Times New Roman" pitchFamily="16" charset="0"/>
              </a:rPr>
              <a:t> x  for all x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R  is  an isomorphism.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u="sng" smtClean="0">
                <a:cs typeface="Times New Roman" pitchFamily="16" charset="0"/>
              </a:rPr>
              <a:t>Solution</a:t>
            </a:r>
            <a:r>
              <a:rPr lang="en-US" sz="2000" smtClean="0">
                <a:cs typeface="Times New Roman" pitchFamily="16" charset="0"/>
              </a:rPr>
              <a:t>:  First, let us show that f is a homomorphism.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Let a , b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R</a:t>
            </a:r>
            <a:r>
              <a:rPr lang="en-US" sz="2000" baseline="30000" smtClean="0">
                <a:cs typeface="Times New Roman" pitchFamily="16" charset="0"/>
              </a:rPr>
              <a:t>+</a:t>
            </a:r>
            <a:r>
              <a:rPr lang="en-US" sz="2000" smtClean="0">
                <a:cs typeface="Times New Roman" pitchFamily="16" charset="0"/>
              </a:rPr>
              <a:t> 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Now,  f(a.b) = log</a:t>
            </a:r>
            <a:r>
              <a:rPr lang="en-US" sz="2000" baseline="-25000" smtClean="0">
                <a:cs typeface="Times New Roman" pitchFamily="16" charset="0"/>
              </a:rPr>
              <a:t>10</a:t>
            </a:r>
            <a:r>
              <a:rPr lang="en-US" sz="2000" smtClean="0">
                <a:cs typeface="Times New Roman" pitchFamily="16" charset="0"/>
              </a:rPr>
              <a:t> (a.b)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             = log</a:t>
            </a:r>
            <a:r>
              <a:rPr lang="en-US" sz="2000" baseline="-25000" smtClean="0">
                <a:cs typeface="Times New Roman" pitchFamily="16" charset="0"/>
              </a:rPr>
              <a:t>10</a:t>
            </a:r>
            <a:r>
              <a:rPr lang="en-US" sz="2000" smtClean="0">
                <a:cs typeface="Times New Roman" pitchFamily="16" charset="0"/>
              </a:rPr>
              <a:t> a  +  log</a:t>
            </a:r>
            <a:r>
              <a:rPr lang="en-US" sz="2000" baseline="-25000" smtClean="0">
                <a:cs typeface="Times New Roman" pitchFamily="16" charset="0"/>
              </a:rPr>
              <a:t>10</a:t>
            </a:r>
            <a:r>
              <a:rPr lang="en-US" sz="2000" smtClean="0">
                <a:cs typeface="Times New Roman" pitchFamily="16" charset="0"/>
              </a:rPr>
              <a:t> b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             = f(a) + f(b)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latin typeface="Symbol" pitchFamily="16" charset="2"/>
                <a:cs typeface="Times New Roman" pitchFamily="16" charset="0"/>
              </a:rPr>
              <a:t></a:t>
            </a:r>
            <a:r>
              <a:rPr lang="en-US" sz="2000" smtClean="0">
                <a:cs typeface="Times New Roman" pitchFamily="16" charset="0"/>
              </a:rPr>
              <a:t> f is an homomorphism.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Next, let us prove that  f  is a Bijection.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smtClean="0">
              <a:cs typeface="Times New Roman" pitchFamily="16" charset="0"/>
            </a:endParaRP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smtClean="0">
              <a:cs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154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59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59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27460"/>
            <a:ext cx="7772400" cy="8572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/>
              <a:t>Contd.,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576388"/>
            <a:ext cx="7772400" cy="3086100"/>
          </a:xfrm>
        </p:spPr>
        <p:txBody>
          <a:bodyPr/>
          <a:lstStyle/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For any </a:t>
            </a:r>
            <a:r>
              <a:rPr lang="en-US" sz="2000" smtClean="0">
                <a:cs typeface="Times New Roman" pitchFamily="16" charset="0"/>
              </a:rPr>
              <a:t>a , b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R</a:t>
            </a:r>
            <a:r>
              <a:rPr lang="en-US" sz="2000" baseline="30000" smtClean="0">
                <a:cs typeface="Times New Roman" pitchFamily="16" charset="0"/>
              </a:rPr>
              <a:t>+</a:t>
            </a:r>
            <a:r>
              <a:rPr lang="en-US" sz="2000" smtClean="0">
                <a:cs typeface="Times New Roman" pitchFamily="16" charset="0"/>
              </a:rPr>
              <a:t> ,  </a:t>
            </a:r>
            <a:r>
              <a:rPr lang="en-US" sz="2000" smtClean="0"/>
              <a:t> Let,   f(a) = f(b)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                              </a:t>
            </a:r>
            <a:r>
              <a:rPr lang="en-US" sz="2000" smtClean="0">
                <a:latin typeface="Symbol" pitchFamily="16" charset="2"/>
              </a:rPr>
              <a:t></a:t>
            </a:r>
            <a:r>
              <a:rPr lang="en-US" sz="2000" smtClean="0"/>
              <a:t> </a:t>
            </a:r>
            <a:r>
              <a:rPr lang="en-US" smtClean="0"/>
              <a:t> </a:t>
            </a:r>
            <a:r>
              <a:rPr lang="en-US" sz="2000" smtClean="0">
                <a:cs typeface="Times New Roman" pitchFamily="16" charset="0"/>
              </a:rPr>
              <a:t>log</a:t>
            </a:r>
            <a:r>
              <a:rPr lang="en-US" sz="2000" baseline="-25000" smtClean="0">
                <a:cs typeface="Times New Roman" pitchFamily="16" charset="0"/>
              </a:rPr>
              <a:t>10</a:t>
            </a:r>
            <a:r>
              <a:rPr lang="en-US" sz="2000" smtClean="0">
                <a:cs typeface="Times New Roman" pitchFamily="16" charset="0"/>
              </a:rPr>
              <a:t> a</a:t>
            </a:r>
            <a:r>
              <a:rPr lang="en-US" sz="2000" baseline="30000" smtClean="0">
                <a:cs typeface="Times New Roman" pitchFamily="16" charset="0"/>
              </a:rPr>
              <a:t>  </a:t>
            </a:r>
            <a:r>
              <a:rPr lang="en-US" sz="2000" smtClean="0">
                <a:cs typeface="Times New Roman" pitchFamily="16" charset="0"/>
              </a:rPr>
              <a:t> =  log</a:t>
            </a:r>
            <a:r>
              <a:rPr lang="en-US" sz="2000" baseline="-25000" smtClean="0">
                <a:cs typeface="Times New Roman" pitchFamily="16" charset="0"/>
              </a:rPr>
              <a:t>10</a:t>
            </a:r>
            <a:r>
              <a:rPr lang="en-US" sz="2000" smtClean="0">
                <a:cs typeface="Times New Roman" pitchFamily="16" charset="0"/>
              </a:rPr>
              <a:t> b</a:t>
            </a:r>
          </a:p>
          <a:p>
            <a:pPr marL="447675" indent="-447675" eaLnBrk="1" hangingPunct="1">
              <a:lnSpc>
                <a:spcPct val="90000"/>
              </a:lnSpc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baseline="30000" smtClean="0">
                <a:cs typeface="Times New Roman" pitchFamily="16" charset="0"/>
              </a:rPr>
              <a:t>                                                              </a:t>
            </a:r>
            <a:r>
              <a:rPr lang="en-US" sz="2000" smtClean="0">
                <a:latin typeface="Symbol" pitchFamily="16" charset="2"/>
              </a:rPr>
              <a:t></a:t>
            </a:r>
            <a:r>
              <a:rPr lang="en-US" sz="2000" smtClean="0"/>
              <a:t> </a:t>
            </a:r>
            <a:r>
              <a:rPr lang="en-US" smtClean="0"/>
              <a:t> </a:t>
            </a:r>
            <a:r>
              <a:rPr lang="en-US" sz="2000" smtClean="0">
                <a:cs typeface="Times New Roman" pitchFamily="16" charset="0"/>
              </a:rPr>
              <a:t>a</a:t>
            </a:r>
            <a:r>
              <a:rPr lang="en-US" sz="2000" baseline="30000" smtClean="0">
                <a:cs typeface="Times New Roman" pitchFamily="16" charset="0"/>
              </a:rPr>
              <a:t>  </a:t>
            </a:r>
            <a:r>
              <a:rPr lang="en-US" sz="2000" smtClean="0">
                <a:cs typeface="Times New Roman" pitchFamily="16" charset="0"/>
              </a:rPr>
              <a:t> =  b</a:t>
            </a:r>
            <a:r>
              <a:rPr lang="en-US" smtClean="0"/>
              <a:t> 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           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</a:t>
            </a:r>
            <a:r>
              <a:rPr lang="en-US" sz="2000" smtClean="0">
                <a:cs typeface="Times New Roman" pitchFamily="16" charset="0"/>
              </a:rPr>
              <a:t> f  is  one.to-one.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Next, take any  c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R.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Then   10</a:t>
            </a:r>
            <a:r>
              <a:rPr lang="en-US" sz="2000" baseline="30000" smtClean="0">
                <a:cs typeface="Times New Roman" pitchFamily="16" charset="0"/>
              </a:rPr>
              <a:t>c</a:t>
            </a:r>
            <a:r>
              <a:rPr lang="en-US" sz="2000" smtClean="0">
                <a:cs typeface="Times New Roman" pitchFamily="16" charset="0"/>
              </a:rPr>
              <a:t>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R   and f (10</a:t>
            </a:r>
            <a:r>
              <a:rPr lang="en-US" sz="2000" baseline="30000" smtClean="0">
                <a:cs typeface="Times New Roman" pitchFamily="16" charset="0"/>
              </a:rPr>
              <a:t>c</a:t>
            </a:r>
            <a:r>
              <a:rPr lang="en-US" sz="2000" smtClean="0">
                <a:cs typeface="Times New Roman" pitchFamily="16" charset="0"/>
              </a:rPr>
              <a:t>) = log</a:t>
            </a:r>
            <a:r>
              <a:rPr lang="en-US" sz="2000" baseline="-25000" smtClean="0">
                <a:cs typeface="Times New Roman" pitchFamily="16" charset="0"/>
              </a:rPr>
              <a:t>10</a:t>
            </a:r>
            <a:r>
              <a:rPr lang="en-US" sz="2000" smtClean="0">
                <a:cs typeface="Times New Roman" pitchFamily="16" charset="0"/>
              </a:rPr>
              <a:t> 10</a:t>
            </a:r>
            <a:r>
              <a:rPr lang="en-US" sz="2000" baseline="30000" smtClean="0">
                <a:cs typeface="Times New Roman" pitchFamily="16" charset="0"/>
              </a:rPr>
              <a:t>c</a:t>
            </a:r>
            <a:r>
              <a:rPr lang="en-US" sz="2000" smtClean="0">
                <a:cs typeface="Times New Roman" pitchFamily="16" charset="0"/>
              </a:rPr>
              <a:t>  = c.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latin typeface="Symbol" pitchFamily="16" charset="2"/>
              </a:rPr>
              <a:t></a:t>
            </a:r>
            <a:r>
              <a:rPr lang="en-US" sz="2000" smtClean="0">
                <a:cs typeface="Times New Roman" pitchFamily="16" charset="0"/>
              </a:rPr>
              <a:t> Every element in R</a:t>
            </a:r>
            <a:r>
              <a:rPr lang="en-US" sz="2000" baseline="30000" smtClean="0">
                <a:cs typeface="Times New Roman" pitchFamily="16" charset="0"/>
              </a:rPr>
              <a:t>  </a:t>
            </a:r>
            <a:r>
              <a:rPr lang="en-US" sz="2000" smtClean="0">
                <a:cs typeface="Times New Roman" pitchFamily="16" charset="0"/>
              </a:rPr>
              <a:t>has a pre image in R</a:t>
            </a:r>
            <a:r>
              <a:rPr lang="en-US" sz="2000" baseline="30000" smtClean="0">
                <a:cs typeface="Times New Roman" pitchFamily="16" charset="0"/>
              </a:rPr>
              <a:t>+</a:t>
            </a:r>
            <a:r>
              <a:rPr lang="en-US" sz="2000" smtClean="0">
                <a:cs typeface="Times New Roman" pitchFamily="16" charset="0"/>
              </a:rPr>
              <a:t> 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i.e., f is onto. 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latin typeface="Symbol" pitchFamily="16" charset="2"/>
                <a:cs typeface="Times New Roman" pitchFamily="16" charset="0"/>
              </a:rPr>
              <a:t></a:t>
            </a:r>
            <a:r>
              <a:rPr lang="en-US" sz="2000" smtClean="0">
                <a:cs typeface="Times New Roman" pitchFamily="16" charset="0"/>
              </a:rPr>
              <a:t> f is a bijection.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Hence, f is an isomorphism.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smtClean="0">
              <a:cs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021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60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60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60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60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27460"/>
            <a:ext cx="7772400" cy="8572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/>
              <a:t>Theorem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576388"/>
            <a:ext cx="7772400" cy="30861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u="sng" smtClean="0">
                <a:cs typeface="Times New Roman" pitchFamily="16" charset="0"/>
              </a:rPr>
              <a:t>Theorem</a:t>
            </a:r>
            <a:r>
              <a:rPr lang="en-US" sz="2000" smtClean="0">
                <a:cs typeface="Times New Roman" pitchFamily="16" charset="0"/>
              </a:rPr>
              <a:t>: Consider the groups  ( G</a:t>
            </a:r>
            <a:r>
              <a:rPr lang="en-US" sz="2000" baseline="-25000" smtClean="0">
                <a:cs typeface="Times New Roman" pitchFamily="16" charset="0"/>
              </a:rPr>
              <a:t>1</a:t>
            </a:r>
            <a:r>
              <a:rPr lang="en-US" sz="2000" smtClean="0">
                <a:cs typeface="Times New Roman" pitchFamily="16" charset="0"/>
              </a:rPr>
              <a:t>,  *)  and ( G</a:t>
            </a:r>
            <a:r>
              <a:rPr lang="en-US" sz="2000" baseline="-25000" smtClean="0">
                <a:cs typeface="Times New Roman" pitchFamily="16" charset="0"/>
              </a:rPr>
              <a:t>2</a:t>
            </a:r>
            <a:r>
              <a:rPr lang="en-US" sz="2000" smtClean="0">
                <a:cs typeface="Times New Roman" pitchFamily="16" charset="0"/>
              </a:rPr>
              <a:t>,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</a:t>
            </a:r>
            <a:r>
              <a:rPr lang="en-US" sz="2000" smtClean="0">
                <a:cs typeface="Times New Roman" pitchFamily="16" charset="0"/>
              </a:rPr>
              <a:t>) with identity elements e</a:t>
            </a:r>
            <a:r>
              <a:rPr lang="en-US" sz="2000" baseline="-25000" smtClean="0">
                <a:cs typeface="Times New Roman" pitchFamily="16" charset="0"/>
              </a:rPr>
              <a:t>1</a:t>
            </a:r>
            <a:r>
              <a:rPr lang="en-US" sz="2000" baseline="30000" smtClean="0">
                <a:cs typeface="Times New Roman" pitchFamily="16" charset="0"/>
              </a:rPr>
              <a:t> </a:t>
            </a:r>
            <a:r>
              <a:rPr lang="en-US" sz="2000" smtClean="0">
                <a:cs typeface="Times New Roman" pitchFamily="16" charset="0"/>
              </a:rPr>
              <a:t>and e</a:t>
            </a:r>
            <a:r>
              <a:rPr lang="en-US" sz="2000" baseline="-25000" smtClean="0">
                <a:cs typeface="Times New Roman" pitchFamily="16" charset="0"/>
              </a:rPr>
              <a:t>2  </a:t>
            </a:r>
            <a:r>
              <a:rPr lang="en-US" sz="2000" smtClean="0">
                <a:cs typeface="Times New Roman" pitchFamily="16" charset="0"/>
              </a:rPr>
              <a:t>respectively. If f  : G</a:t>
            </a:r>
            <a:r>
              <a:rPr lang="en-US" sz="2000" baseline="-25000" smtClean="0">
                <a:cs typeface="Times New Roman" pitchFamily="16" charset="0"/>
              </a:rPr>
              <a:t>1</a:t>
            </a:r>
            <a:r>
              <a:rPr lang="en-US" sz="2000" smtClean="0">
                <a:cs typeface="Times New Roman" pitchFamily="16" charset="0"/>
              </a:rPr>
              <a:t> </a:t>
            </a:r>
            <a:r>
              <a:rPr lang="en-US" sz="2000" smtClean="0">
                <a:latin typeface="Symbol" pitchFamily="16" charset="2"/>
                <a:cs typeface="Arial" charset="0"/>
              </a:rPr>
              <a:t></a:t>
            </a:r>
            <a:r>
              <a:rPr lang="en-US" sz="2000" smtClean="0">
                <a:cs typeface="Times New Roman" pitchFamily="16" charset="0"/>
              </a:rPr>
              <a:t> G</a:t>
            </a:r>
            <a:r>
              <a:rPr lang="en-US" sz="2000" baseline="-25000" smtClean="0">
                <a:cs typeface="Times New Roman" pitchFamily="16" charset="0"/>
              </a:rPr>
              <a:t>2 </a:t>
            </a:r>
            <a:r>
              <a:rPr lang="en-US" sz="2000" smtClean="0">
                <a:cs typeface="Times New Roman" pitchFamily="16" charset="0"/>
              </a:rPr>
              <a:t>  is a group homomorphism,  then prove that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a)  f(e</a:t>
            </a:r>
            <a:r>
              <a:rPr lang="en-US" sz="2000" baseline="-25000" smtClean="0">
                <a:cs typeface="Times New Roman" pitchFamily="16" charset="0"/>
              </a:rPr>
              <a:t>1</a:t>
            </a:r>
            <a:r>
              <a:rPr lang="en-US" sz="2000" smtClean="0">
                <a:cs typeface="Times New Roman" pitchFamily="16" charset="0"/>
              </a:rPr>
              <a:t>)  =  e</a:t>
            </a:r>
            <a:r>
              <a:rPr lang="en-US" sz="2000" baseline="-25000" smtClean="0">
                <a:cs typeface="Times New Roman" pitchFamily="16" charset="0"/>
              </a:rPr>
              <a:t>2 </a:t>
            </a:r>
            <a:r>
              <a:rPr lang="en-US" sz="2000" smtClean="0">
                <a:cs typeface="Times New Roman" pitchFamily="16" charset="0"/>
              </a:rPr>
              <a:t>     				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b)  f(a</a:t>
            </a:r>
            <a:r>
              <a:rPr lang="en-US" sz="2000" baseline="30000" smtClean="0">
                <a:cs typeface="Times New Roman" pitchFamily="16" charset="0"/>
              </a:rPr>
              <a:t>-1</a:t>
            </a:r>
            <a:r>
              <a:rPr lang="en-US" sz="2000" smtClean="0">
                <a:cs typeface="Times New Roman" pitchFamily="16" charset="0"/>
              </a:rPr>
              <a:t>)  = [f(a)]</a:t>
            </a:r>
            <a:r>
              <a:rPr lang="en-US" sz="2000" baseline="30000" smtClean="0">
                <a:cs typeface="Times New Roman" pitchFamily="16" charset="0"/>
              </a:rPr>
              <a:t>-1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c)  If  H</a:t>
            </a:r>
            <a:r>
              <a:rPr lang="en-US" sz="2000" baseline="-25000" smtClean="0">
                <a:cs typeface="Times New Roman" pitchFamily="16" charset="0"/>
              </a:rPr>
              <a:t>1</a:t>
            </a:r>
            <a:r>
              <a:rPr lang="en-US" sz="2000" smtClean="0">
                <a:cs typeface="Times New Roman" pitchFamily="16" charset="0"/>
              </a:rPr>
              <a:t> is a sub group of G</a:t>
            </a:r>
            <a:r>
              <a:rPr lang="en-US" sz="2000" baseline="-25000" smtClean="0">
                <a:cs typeface="Times New Roman" pitchFamily="16" charset="0"/>
              </a:rPr>
              <a:t>1</a:t>
            </a:r>
            <a:r>
              <a:rPr lang="en-US" sz="2000" smtClean="0">
                <a:cs typeface="Times New Roman" pitchFamily="16" charset="0"/>
              </a:rPr>
              <a:t> and  H</a:t>
            </a:r>
            <a:r>
              <a:rPr lang="en-US" sz="2000" baseline="-25000" smtClean="0">
                <a:cs typeface="Times New Roman" pitchFamily="16" charset="0"/>
              </a:rPr>
              <a:t>2</a:t>
            </a:r>
            <a:r>
              <a:rPr lang="en-US" sz="2000" smtClean="0">
                <a:cs typeface="Times New Roman" pitchFamily="16" charset="0"/>
              </a:rPr>
              <a:t> = f(H</a:t>
            </a:r>
            <a:r>
              <a:rPr lang="en-US" sz="2000" baseline="-25000" smtClean="0">
                <a:cs typeface="Times New Roman" pitchFamily="16" charset="0"/>
              </a:rPr>
              <a:t>1</a:t>
            </a:r>
            <a:r>
              <a:rPr lang="en-US" sz="2000" smtClean="0">
                <a:cs typeface="Times New Roman" pitchFamily="16" charset="0"/>
              </a:rPr>
              <a:t>),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   then   H</a:t>
            </a:r>
            <a:r>
              <a:rPr lang="en-US" sz="2000" baseline="-25000" smtClean="0">
                <a:cs typeface="Times New Roman" pitchFamily="16" charset="0"/>
              </a:rPr>
              <a:t>2</a:t>
            </a:r>
            <a:r>
              <a:rPr lang="en-US" sz="2000" smtClean="0">
                <a:cs typeface="Times New Roman" pitchFamily="16" charset="0"/>
              </a:rPr>
              <a:t> is a sub group of G</a:t>
            </a:r>
            <a:r>
              <a:rPr lang="en-US" sz="2000" baseline="-25000" smtClean="0">
                <a:cs typeface="Times New Roman" pitchFamily="16" charset="0"/>
              </a:rPr>
              <a:t>2</a:t>
            </a:r>
            <a:r>
              <a:rPr lang="en-US" sz="2000" smtClean="0">
                <a:cs typeface="Times New Roman" pitchFamily="16" charset="0"/>
              </a:rPr>
              <a:t>.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d) If  f  is an isomorphism from  G</a:t>
            </a:r>
            <a:r>
              <a:rPr lang="en-US" sz="2000" baseline="-25000" smtClean="0">
                <a:cs typeface="Times New Roman" pitchFamily="16" charset="0"/>
              </a:rPr>
              <a:t>1</a:t>
            </a:r>
            <a:r>
              <a:rPr lang="en-US" sz="2000" smtClean="0">
                <a:cs typeface="Times New Roman" pitchFamily="16" charset="0"/>
              </a:rPr>
              <a:t> onto G</a:t>
            </a:r>
            <a:r>
              <a:rPr lang="en-US" sz="2000" baseline="-25000" smtClean="0">
                <a:cs typeface="Times New Roman" pitchFamily="16" charset="0"/>
              </a:rPr>
              <a:t>2</a:t>
            </a:r>
            <a:r>
              <a:rPr lang="en-US" sz="2000" smtClean="0">
                <a:cs typeface="Times New Roman" pitchFamily="16" charset="0"/>
              </a:rPr>
              <a:t>,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              then  f </a:t>
            </a:r>
            <a:r>
              <a:rPr lang="en-US" sz="2000" baseline="30000" smtClean="0">
                <a:cs typeface="Times New Roman" pitchFamily="16" charset="0"/>
              </a:rPr>
              <a:t>–1 </a:t>
            </a:r>
            <a:r>
              <a:rPr lang="en-US" sz="2000" smtClean="0">
                <a:cs typeface="Times New Roman" pitchFamily="16" charset="0"/>
              </a:rPr>
              <a:t> is an   isomorphism  from G</a:t>
            </a:r>
            <a:r>
              <a:rPr lang="en-US" sz="2000" baseline="-25000" smtClean="0">
                <a:cs typeface="Times New Roman" pitchFamily="16" charset="0"/>
              </a:rPr>
              <a:t>2</a:t>
            </a:r>
            <a:r>
              <a:rPr lang="en-US" sz="2000" smtClean="0">
                <a:cs typeface="Times New Roman" pitchFamily="16" charset="0"/>
              </a:rPr>
              <a:t> onto G</a:t>
            </a:r>
            <a:r>
              <a:rPr lang="en-US" sz="2000" baseline="-25000" smtClean="0">
                <a:cs typeface="Times New Roman" pitchFamily="16" charset="0"/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1057187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27460"/>
            <a:ext cx="7772400" cy="8572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smtClean="0"/>
              <a:t>Proof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576388"/>
            <a:ext cx="7772400" cy="30861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u="sng" smtClean="0">
                <a:cs typeface="Times New Roman" pitchFamily="16" charset="0"/>
              </a:rPr>
              <a:t>Proof</a:t>
            </a:r>
            <a:r>
              <a:rPr lang="en-US" sz="2000" smtClean="0">
                <a:cs typeface="Times New Roman" pitchFamily="16" charset="0"/>
              </a:rPr>
              <a:t>:  a)  we have in G</a:t>
            </a:r>
            <a:r>
              <a:rPr lang="en-US" sz="2000" baseline="-25000" smtClean="0">
                <a:cs typeface="Times New Roman" pitchFamily="16" charset="0"/>
              </a:rPr>
              <a:t>2</a:t>
            </a:r>
            <a:r>
              <a:rPr lang="en-US" sz="2000" smtClean="0">
                <a:cs typeface="Times New Roman" pitchFamily="16" charset="0"/>
              </a:rPr>
              <a:t>,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e</a:t>
            </a:r>
            <a:r>
              <a:rPr lang="en-US" sz="2000" baseline="-25000" smtClean="0">
                <a:cs typeface="Times New Roman" pitchFamily="16" charset="0"/>
              </a:rPr>
              <a:t>2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</a:t>
            </a:r>
            <a:r>
              <a:rPr lang="en-US" sz="2000" smtClean="0">
                <a:cs typeface="Times New Roman" pitchFamily="16" charset="0"/>
              </a:rPr>
              <a:t> f(e</a:t>
            </a:r>
            <a:r>
              <a:rPr lang="en-US" sz="2000" baseline="-25000" smtClean="0">
                <a:cs typeface="Times New Roman" pitchFamily="16" charset="0"/>
              </a:rPr>
              <a:t>1</a:t>
            </a:r>
            <a:r>
              <a:rPr lang="en-US" sz="2000" smtClean="0">
                <a:cs typeface="Times New Roman" pitchFamily="16" charset="0"/>
              </a:rPr>
              <a:t>)  = f (e</a:t>
            </a:r>
            <a:r>
              <a:rPr lang="en-US" sz="2000" baseline="-25000" smtClean="0">
                <a:cs typeface="Times New Roman" pitchFamily="16" charset="0"/>
              </a:rPr>
              <a:t>1</a:t>
            </a:r>
            <a:r>
              <a:rPr lang="en-US" sz="2000" smtClean="0">
                <a:cs typeface="Times New Roman" pitchFamily="16" charset="0"/>
              </a:rPr>
              <a:t>)                   ( since, e</a:t>
            </a:r>
            <a:r>
              <a:rPr lang="en-US" sz="2000" baseline="-25000" smtClean="0">
                <a:cs typeface="Times New Roman" pitchFamily="16" charset="0"/>
              </a:rPr>
              <a:t>2</a:t>
            </a:r>
            <a:r>
              <a:rPr lang="en-US" sz="2000" smtClean="0">
                <a:cs typeface="Times New Roman" pitchFamily="16" charset="0"/>
              </a:rPr>
              <a:t> is identity in G</a:t>
            </a:r>
            <a:r>
              <a:rPr lang="en-US" sz="2000" baseline="-25000" smtClean="0">
                <a:cs typeface="Times New Roman" pitchFamily="16" charset="0"/>
              </a:rPr>
              <a:t>2</a:t>
            </a:r>
            <a:r>
              <a:rPr lang="en-US" sz="2000" smtClean="0">
                <a:cs typeface="Times New Roman" pitchFamily="16" charset="0"/>
              </a:rPr>
              <a:t>)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               = f (e</a:t>
            </a:r>
            <a:r>
              <a:rPr lang="en-US" sz="2000" baseline="-25000" smtClean="0">
                <a:cs typeface="Times New Roman" pitchFamily="16" charset="0"/>
              </a:rPr>
              <a:t>1 * </a:t>
            </a:r>
            <a:r>
              <a:rPr lang="en-US" sz="2000" smtClean="0">
                <a:cs typeface="Times New Roman" pitchFamily="16" charset="0"/>
              </a:rPr>
              <a:t>e</a:t>
            </a:r>
            <a:r>
              <a:rPr lang="en-US" sz="2000" baseline="-25000" smtClean="0">
                <a:cs typeface="Times New Roman" pitchFamily="16" charset="0"/>
              </a:rPr>
              <a:t>1</a:t>
            </a:r>
            <a:r>
              <a:rPr lang="en-US" sz="2000" smtClean="0">
                <a:cs typeface="Times New Roman" pitchFamily="16" charset="0"/>
              </a:rPr>
              <a:t>)                 ( since, e</a:t>
            </a:r>
            <a:r>
              <a:rPr lang="en-US" sz="2000" baseline="-25000" smtClean="0">
                <a:cs typeface="Times New Roman" pitchFamily="16" charset="0"/>
              </a:rPr>
              <a:t>1</a:t>
            </a:r>
            <a:r>
              <a:rPr lang="en-US" sz="2000" smtClean="0">
                <a:cs typeface="Times New Roman" pitchFamily="16" charset="0"/>
              </a:rPr>
              <a:t> is identity in G</a:t>
            </a:r>
            <a:r>
              <a:rPr lang="en-US" sz="2000" baseline="-25000" smtClean="0">
                <a:cs typeface="Times New Roman" pitchFamily="16" charset="0"/>
              </a:rPr>
              <a:t>1</a:t>
            </a:r>
            <a:r>
              <a:rPr lang="en-US" sz="2000" smtClean="0">
                <a:cs typeface="Times New Roman" pitchFamily="16" charset="0"/>
              </a:rPr>
              <a:t>)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               = f(e</a:t>
            </a:r>
            <a:r>
              <a:rPr lang="en-US" sz="2000" baseline="-25000" smtClean="0">
                <a:cs typeface="Times New Roman" pitchFamily="16" charset="0"/>
              </a:rPr>
              <a:t>1</a:t>
            </a:r>
            <a:r>
              <a:rPr lang="en-US" sz="2000" smtClean="0">
                <a:cs typeface="Times New Roman" pitchFamily="16" charset="0"/>
              </a:rPr>
              <a:t>)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</a:t>
            </a:r>
            <a:r>
              <a:rPr lang="en-US" sz="2000" smtClean="0">
                <a:cs typeface="Times New Roman" pitchFamily="16" charset="0"/>
              </a:rPr>
              <a:t> f(e</a:t>
            </a:r>
            <a:r>
              <a:rPr lang="en-US" sz="2000" baseline="-25000" smtClean="0">
                <a:cs typeface="Times New Roman" pitchFamily="16" charset="0"/>
              </a:rPr>
              <a:t>1</a:t>
            </a:r>
            <a:r>
              <a:rPr lang="en-US" sz="2000" smtClean="0">
                <a:cs typeface="Times New Roman" pitchFamily="16" charset="0"/>
              </a:rPr>
              <a:t>)        ( since f is a homomorphism)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           e</a:t>
            </a:r>
            <a:r>
              <a:rPr lang="en-US" sz="2000" baseline="-25000" smtClean="0">
                <a:cs typeface="Times New Roman" pitchFamily="16" charset="0"/>
              </a:rPr>
              <a:t>2</a:t>
            </a:r>
            <a:r>
              <a:rPr lang="en-US" sz="2000" smtClean="0">
                <a:cs typeface="Times New Roman" pitchFamily="16" charset="0"/>
              </a:rPr>
              <a:t> = f(e</a:t>
            </a:r>
            <a:r>
              <a:rPr lang="en-US" sz="2000" baseline="-25000" smtClean="0">
                <a:cs typeface="Times New Roman" pitchFamily="16" charset="0"/>
              </a:rPr>
              <a:t>1</a:t>
            </a:r>
            <a:r>
              <a:rPr lang="en-US" sz="2000" smtClean="0">
                <a:cs typeface="Times New Roman" pitchFamily="16" charset="0"/>
              </a:rPr>
              <a:t>)                    ( By right cancellation law )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smtClean="0">
              <a:cs typeface="Times New Roman" pitchFamily="16" charset="0"/>
            </a:endParaRP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b) For any a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G</a:t>
            </a:r>
            <a:r>
              <a:rPr lang="en-US" sz="2000" baseline="-25000" smtClean="0">
                <a:cs typeface="Times New Roman" pitchFamily="16" charset="0"/>
              </a:rPr>
              <a:t>1</a:t>
            </a:r>
            <a:r>
              <a:rPr lang="en-US" sz="2000" smtClean="0">
                <a:cs typeface="Times New Roman" pitchFamily="16" charset="0"/>
              </a:rPr>
              <a:t>, we have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f(a)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</a:t>
            </a:r>
            <a:r>
              <a:rPr lang="en-US" sz="2000" smtClean="0">
                <a:cs typeface="Times New Roman" pitchFamily="16" charset="0"/>
              </a:rPr>
              <a:t> f(a</a:t>
            </a:r>
            <a:r>
              <a:rPr lang="en-US" sz="2000" baseline="30000" smtClean="0">
                <a:cs typeface="Times New Roman" pitchFamily="16" charset="0"/>
              </a:rPr>
              <a:t>-1</a:t>
            </a:r>
            <a:r>
              <a:rPr lang="en-US" sz="2000" smtClean="0">
                <a:cs typeface="Times New Roman" pitchFamily="16" charset="0"/>
              </a:rPr>
              <a:t>) = f (a * a</a:t>
            </a:r>
            <a:r>
              <a:rPr lang="en-US" sz="2000" baseline="30000" smtClean="0">
                <a:cs typeface="Times New Roman" pitchFamily="16" charset="0"/>
              </a:rPr>
              <a:t>-1</a:t>
            </a:r>
            <a:r>
              <a:rPr lang="en-US" sz="2000" smtClean="0">
                <a:cs typeface="Times New Roman" pitchFamily="16" charset="0"/>
              </a:rPr>
              <a:t>) = f(e</a:t>
            </a:r>
            <a:r>
              <a:rPr lang="en-US" sz="2000" baseline="-25000" smtClean="0">
                <a:cs typeface="Times New Roman" pitchFamily="16" charset="0"/>
              </a:rPr>
              <a:t>1</a:t>
            </a:r>
            <a:r>
              <a:rPr lang="en-US" sz="2000" smtClean="0">
                <a:cs typeface="Times New Roman" pitchFamily="16" charset="0"/>
              </a:rPr>
              <a:t>)  = e</a:t>
            </a:r>
            <a:r>
              <a:rPr lang="en-US" sz="2000" baseline="-25000" smtClean="0">
                <a:cs typeface="Times New Roman" pitchFamily="16" charset="0"/>
              </a:rPr>
              <a:t>2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and    f(a</a:t>
            </a:r>
            <a:r>
              <a:rPr lang="en-US" sz="2000" baseline="30000" smtClean="0">
                <a:cs typeface="Times New Roman" pitchFamily="16" charset="0"/>
              </a:rPr>
              <a:t>-1</a:t>
            </a:r>
            <a:r>
              <a:rPr lang="en-US" sz="2000" smtClean="0">
                <a:cs typeface="Times New Roman" pitchFamily="16" charset="0"/>
              </a:rPr>
              <a:t>)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</a:t>
            </a:r>
            <a:r>
              <a:rPr lang="en-US" sz="2000" smtClean="0">
                <a:cs typeface="Times New Roman" pitchFamily="16" charset="0"/>
              </a:rPr>
              <a:t> f(a) = f (a</a:t>
            </a:r>
            <a:r>
              <a:rPr lang="en-US" sz="2000" baseline="30000" smtClean="0">
                <a:cs typeface="Times New Roman" pitchFamily="16" charset="0"/>
              </a:rPr>
              <a:t>-1</a:t>
            </a:r>
            <a:r>
              <a:rPr lang="en-US" sz="2000" smtClean="0">
                <a:cs typeface="Times New Roman" pitchFamily="16" charset="0"/>
              </a:rPr>
              <a:t> * a) = f(e</a:t>
            </a:r>
            <a:r>
              <a:rPr lang="en-US" sz="2000" baseline="-25000" smtClean="0">
                <a:cs typeface="Times New Roman" pitchFamily="16" charset="0"/>
              </a:rPr>
              <a:t>1</a:t>
            </a:r>
            <a:r>
              <a:rPr lang="en-US" sz="2000" smtClean="0">
                <a:cs typeface="Times New Roman" pitchFamily="16" charset="0"/>
              </a:rPr>
              <a:t>)  = e</a:t>
            </a:r>
            <a:r>
              <a:rPr lang="en-US" sz="2000" baseline="-25000" smtClean="0">
                <a:cs typeface="Times New Roman" pitchFamily="16" charset="0"/>
              </a:rPr>
              <a:t>2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latin typeface="Symbol" pitchFamily="16" charset="2"/>
                <a:cs typeface="Times New Roman" pitchFamily="16" charset="0"/>
              </a:rPr>
              <a:t></a:t>
            </a:r>
            <a:r>
              <a:rPr lang="en-US" sz="2000" smtClean="0">
                <a:cs typeface="Times New Roman" pitchFamily="16" charset="0"/>
              </a:rPr>
              <a:t>  f(a</a:t>
            </a:r>
            <a:r>
              <a:rPr lang="en-US" sz="2000" baseline="30000" smtClean="0">
                <a:cs typeface="Times New Roman" pitchFamily="16" charset="0"/>
              </a:rPr>
              <a:t>-1</a:t>
            </a:r>
            <a:r>
              <a:rPr lang="en-US" sz="2000" smtClean="0">
                <a:cs typeface="Times New Roman" pitchFamily="16" charset="0"/>
              </a:rPr>
              <a:t>) is the inverse of  f(a) in G</a:t>
            </a:r>
            <a:r>
              <a:rPr lang="en-US" sz="2000" baseline="-25000" smtClean="0">
                <a:cs typeface="Times New Roman" pitchFamily="16" charset="0"/>
              </a:rPr>
              <a:t>2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i.e.,  [f(a)]</a:t>
            </a:r>
            <a:r>
              <a:rPr lang="en-US" sz="2000" baseline="30000" smtClean="0">
                <a:cs typeface="Times New Roman" pitchFamily="16" charset="0"/>
              </a:rPr>
              <a:t>-1</a:t>
            </a:r>
            <a:r>
              <a:rPr lang="en-US" sz="2000" smtClean="0">
                <a:cs typeface="Times New Roman" pitchFamily="16" charset="0"/>
              </a:rPr>
              <a:t> = f(a</a:t>
            </a:r>
            <a:r>
              <a:rPr lang="en-US" sz="2000" baseline="30000" smtClean="0">
                <a:cs typeface="Times New Roman" pitchFamily="16" charset="0"/>
              </a:rPr>
              <a:t>-1</a:t>
            </a:r>
            <a:r>
              <a:rPr lang="en-US" sz="2000" smtClean="0">
                <a:cs typeface="Times New Roman" pitchFamily="16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9082638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62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624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624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624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27460"/>
            <a:ext cx="7772400" cy="8572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/>
              <a:t>Contd.,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576388"/>
            <a:ext cx="7772400" cy="30861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smtClean="0"/>
              <a:t>c) H</a:t>
            </a:r>
            <a:r>
              <a:rPr lang="en-IN" sz="2000" baseline="-25000" smtClean="0"/>
              <a:t>2</a:t>
            </a:r>
            <a:r>
              <a:rPr lang="en-IN" sz="2000" smtClean="0"/>
              <a:t> =</a:t>
            </a:r>
            <a:r>
              <a:rPr lang="en-IN" sz="2000" baseline="-25000" smtClean="0"/>
              <a:t>  </a:t>
            </a:r>
            <a:r>
              <a:rPr lang="en-IN" sz="2000" smtClean="0"/>
              <a:t>f (H</a:t>
            </a:r>
            <a:r>
              <a:rPr lang="en-IN" sz="2000" baseline="-25000" smtClean="0"/>
              <a:t>1</a:t>
            </a:r>
            <a:r>
              <a:rPr lang="en-IN" sz="2000" smtClean="0"/>
              <a:t>)  is the image of H</a:t>
            </a:r>
            <a:r>
              <a:rPr lang="en-IN" sz="2000" baseline="-25000" smtClean="0"/>
              <a:t>1</a:t>
            </a:r>
            <a:r>
              <a:rPr lang="en-IN" sz="2000" smtClean="0"/>
              <a:t> under f; this is a subset of G</a:t>
            </a:r>
            <a:r>
              <a:rPr lang="en-IN" sz="2000" baseline="-25000" smtClean="0"/>
              <a:t>2</a:t>
            </a:r>
            <a:r>
              <a:rPr lang="en-IN" sz="2000" smtClean="0"/>
              <a:t>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smtClean="0"/>
              <a:t> Let  x , y </a:t>
            </a:r>
            <a:r>
              <a:rPr lang="en-IN" sz="2000" smtClean="0">
                <a:latin typeface="Symbol" pitchFamily="16" charset="2"/>
              </a:rPr>
              <a:t></a:t>
            </a:r>
            <a:r>
              <a:rPr lang="en-IN" sz="2000" smtClean="0"/>
              <a:t> H</a:t>
            </a:r>
            <a:r>
              <a:rPr lang="en-IN" sz="2000" baseline="-25000" smtClean="0"/>
              <a:t>2</a:t>
            </a:r>
            <a:r>
              <a:rPr lang="en-IN" sz="2000" smtClean="0"/>
              <a:t>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smtClean="0"/>
              <a:t>Then  x = f(a) ,  y = f(b)  for some  a,b </a:t>
            </a:r>
            <a:r>
              <a:rPr lang="en-IN" sz="2000" smtClean="0">
                <a:latin typeface="Symbol" pitchFamily="16" charset="2"/>
              </a:rPr>
              <a:t></a:t>
            </a:r>
            <a:r>
              <a:rPr lang="en-IN" sz="2000" smtClean="0"/>
              <a:t>H</a:t>
            </a:r>
            <a:r>
              <a:rPr lang="en-IN" sz="2000" baseline="-25000" smtClean="0"/>
              <a:t>1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smtClean="0"/>
              <a:t>Since, H</a:t>
            </a:r>
            <a:r>
              <a:rPr lang="en-IN" sz="2000" baseline="-25000" smtClean="0"/>
              <a:t>1</a:t>
            </a:r>
            <a:r>
              <a:rPr lang="en-IN" sz="2000" smtClean="0"/>
              <a:t>is a subgroup of G</a:t>
            </a:r>
            <a:r>
              <a:rPr lang="en-IN" sz="2000" baseline="-25000" smtClean="0"/>
              <a:t>1</a:t>
            </a:r>
            <a:r>
              <a:rPr lang="en-IN" sz="2000" smtClean="0"/>
              <a:t>, we have a * b</a:t>
            </a:r>
            <a:r>
              <a:rPr lang="en-IN" sz="2000" baseline="30000" smtClean="0"/>
              <a:t>-1 </a:t>
            </a:r>
            <a:r>
              <a:rPr lang="en-IN" sz="2000" smtClean="0">
                <a:latin typeface="Symbol" pitchFamily="16" charset="2"/>
              </a:rPr>
              <a:t></a:t>
            </a:r>
            <a:r>
              <a:rPr lang="en-IN" sz="2000" smtClean="0"/>
              <a:t> H</a:t>
            </a:r>
            <a:r>
              <a:rPr lang="en-IN" sz="2000" baseline="-25000" smtClean="0"/>
              <a:t>1</a:t>
            </a:r>
            <a:r>
              <a:rPr lang="en-IN" sz="2000" smtClean="0"/>
              <a:t>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smtClean="0"/>
              <a:t>Consequently,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smtClean="0"/>
              <a:t> x </a:t>
            </a:r>
            <a:r>
              <a:rPr lang="en-IN" sz="2000" smtClean="0">
                <a:latin typeface="Symbol" pitchFamily="16" charset="2"/>
                <a:cs typeface="Times New Roman" pitchFamily="16" charset="0"/>
              </a:rPr>
              <a:t></a:t>
            </a:r>
            <a:r>
              <a:rPr lang="en-IN" sz="2000" smtClean="0">
                <a:cs typeface="Times New Roman" pitchFamily="16" charset="0"/>
              </a:rPr>
              <a:t> y</a:t>
            </a:r>
            <a:r>
              <a:rPr lang="en-IN" sz="2000" baseline="30000" smtClean="0">
                <a:cs typeface="Times New Roman" pitchFamily="16" charset="0"/>
              </a:rPr>
              <a:t>-1</a:t>
            </a:r>
            <a:r>
              <a:rPr lang="en-IN" sz="2000" smtClean="0">
                <a:cs typeface="Times New Roman" pitchFamily="16" charset="0"/>
              </a:rPr>
              <a:t> =  f(a) </a:t>
            </a:r>
            <a:r>
              <a:rPr lang="en-IN" sz="2000" smtClean="0">
                <a:latin typeface="Symbol" pitchFamily="16" charset="2"/>
                <a:cs typeface="Times New Roman" pitchFamily="16" charset="0"/>
              </a:rPr>
              <a:t></a:t>
            </a:r>
            <a:r>
              <a:rPr lang="en-IN" sz="2000" smtClean="0">
                <a:cs typeface="Times New Roman" pitchFamily="16" charset="0"/>
              </a:rPr>
              <a:t> [f(b)]</a:t>
            </a:r>
            <a:r>
              <a:rPr lang="en-IN" sz="2000" baseline="30000" smtClean="0">
                <a:cs typeface="Times New Roman" pitchFamily="16" charset="0"/>
              </a:rPr>
              <a:t>-1</a:t>
            </a:r>
            <a:r>
              <a:rPr lang="en-IN" sz="2000" smtClean="0">
                <a:cs typeface="Times New Roman" pitchFamily="16" charset="0"/>
              </a:rPr>
              <a:t>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smtClean="0">
                <a:cs typeface="Times New Roman" pitchFamily="16" charset="0"/>
              </a:rPr>
              <a:t>             =  f(a) </a:t>
            </a:r>
            <a:r>
              <a:rPr lang="en-IN" sz="2000" smtClean="0">
                <a:latin typeface="Symbol" pitchFamily="16" charset="2"/>
                <a:cs typeface="Times New Roman" pitchFamily="16" charset="0"/>
              </a:rPr>
              <a:t></a:t>
            </a:r>
            <a:r>
              <a:rPr lang="en-IN" sz="2000" smtClean="0">
                <a:cs typeface="Times New Roman" pitchFamily="16" charset="0"/>
              </a:rPr>
              <a:t> f(b</a:t>
            </a:r>
            <a:r>
              <a:rPr lang="en-IN" sz="2000" baseline="30000" smtClean="0">
                <a:cs typeface="Times New Roman" pitchFamily="16" charset="0"/>
              </a:rPr>
              <a:t>-1</a:t>
            </a:r>
            <a:r>
              <a:rPr lang="en-IN" sz="2000" smtClean="0">
                <a:cs typeface="Times New Roman" pitchFamily="16" charset="0"/>
              </a:rPr>
              <a:t>)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smtClean="0">
                <a:cs typeface="Times New Roman" pitchFamily="16" charset="0"/>
              </a:rPr>
              <a:t>             =  f (a * b</a:t>
            </a:r>
            <a:r>
              <a:rPr lang="en-IN" sz="2000" baseline="30000" smtClean="0">
                <a:cs typeface="Times New Roman" pitchFamily="16" charset="0"/>
              </a:rPr>
              <a:t>-1</a:t>
            </a:r>
            <a:r>
              <a:rPr lang="en-IN" sz="2000" smtClean="0">
                <a:cs typeface="Times New Roman" pitchFamily="16" charset="0"/>
              </a:rPr>
              <a:t>) </a:t>
            </a:r>
            <a:r>
              <a:rPr lang="en-IN" sz="2000" smtClean="0">
                <a:latin typeface="Symbol" pitchFamily="16" charset="2"/>
              </a:rPr>
              <a:t></a:t>
            </a:r>
            <a:r>
              <a:rPr lang="en-IN" sz="2000" smtClean="0"/>
              <a:t>f(H</a:t>
            </a:r>
            <a:r>
              <a:rPr lang="en-IN" sz="2000" baseline="-25000" smtClean="0"/>
              <a:t>1</a:t>
            </a:r>
            <a:r>
              <a:rPr lang="en-IN" sz="2000" smtClean="0"/>
              <a:t>) = H</a:t>
            </a:r>
            <a:r>
              <a:rPr lang="en-IN" sz="2000" baseline="-25000" smtClean="0"/>
              <a:t>2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sz="2000" smtClean="0"/>
              <a:t>Hence, H</a:t>
            </a:r>
            <a:r>
              <a:rPr lang="en-IN" sz="2000" baseline="-25000" smtClean="0"/>
              <a:t>2</a:t>
            </a:r>
            <a:r>
              <a:rPr lang="en-IN" sz="2000" smtClean="0"/>
              <a:t> is a subgroup of G</a:t>
            </a:r>
            <a:r>
              <a:rPr lang="en-IN" sz="2000" baseline="-25000" smtClean="0"/>
              <a:t>2</a:t>
            </a:r>
            <a:r>
              <a:rPr lang="en-IN" sz="2000" smtClean="0"/>
              <a:t>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IN" sz="2000" smtClean="0"/>
          </a:p>
        </p:txBody>
      </p:sp>
    </p:spTree>
    <p:extLst>
      <p:ext uri="{BB962C8B-B14F-4D97-AF65-F5344CB8AC3E}">
        <p14:creationId xmlns:p14="http://schemas.microsoft.com/office/powerpoint/2010/main" val="3180864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27460"/>
            <a:ext cx="7772400" cy="8572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/>
              <a:t>Contd.,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576388"/>
            <a:ext cx="7772400" cy="30861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d) Since </a:t>
            </a:r>
            <a:r>
              <a:rPr lang="en-US" sz="2000" smtClean="0">
                <a:cs typeface="Times New Roman" pitchFamily="16" charset="0"/>
              </a:rPr>
              <a:t>f  : G</a:t>
            </a:r>
            <a:r>
              <a:rPr lang="en-US" sz="2000" baseline="-25000" smtClean="0">
                <a:cs typeface="Times New Roman" pitchFamily="16" charset="0"/>
              </a:rPr>
              <a:t>1</a:t>
            </a:r>
            <a:r>
              <a:rPr lang="en-US" sz="2000" smtClean="0">
                <a:cs typeface="Times New Roman" pitchFamily="16" charset="0"/>
              </a:rPr>
              <a:t> </a:t>
            </a:r>
            <a:r>
              <a:rPr lang="en-US" sz="2000" smtClean="0">
                <a:latin typeface="Symbol" pitchFamily="16" charset="2"/>
                <a:cs typeface="Arial" charset="0"/>
              </a:rPr>
              <a:t></a:t>
            </a:r>
            <a:r>
              <a:rPr lang="en-US" sz="2000" smtClean="0">
                <a:cs typeface="Times New Roman" pitchFamily="16" charset="0"/>
              </a:rPr>
              <a:t> G</a:t>
            </a:r>
            <a:r>
              <a:rPr lang="en-US" sz="2000" baseline="-25000" smtClean="0">
                <a:cs typeface="Times New Roman" pitchFamily="16" charset="0"/>
              </a:rPr>
              <a:t>2  </a:t>
            </a:r>
            <a:r>
              <a:rPr lang="en-US" sz="2000" smtClean="0">
                <a:cs typeface="Times New Roman" pitchFamily="16" charset="0"/>
              </a:rPr>
              <a:t> is an isomorphism, f  is a bijection.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latin typeface="Symbol" pitchFamily="16" charset="2"/>
                <a:cs typeface="Times New Roman" pitchFamily="16" charset="0"/>
              </a:rPr>
              <a:t></a:t>
            </a:r>
            <a:r>
              <a:rPr lang="en-US" sz="2000" smtClean="0">
                <a:cs typeface="Times New Roman" pitchFamily="16" charset="0"/>
              </a:rPr>
              <a:t>  f </a:t>
            </a:r>
            <a:r>
              <a:rPr lang="en-US" sz="2000" baseline="30000" smtClean="0">
                <a:cs typeface="Times New Roman" pitchFamily="16" charset="0"/>
              </a:rPr>
              <a:t>–1 </a:t>
            </a:r>
            <a:r>
              <a:rPr lang="en-US" sz="2000" smtClean="0">
                <a:cs typeface="Times New Roman" pitchFamily="16" charset="0"/>
              </a:rPr>
              <a:t>: G</a:t>
            </a:r>
            <a:r>
              <a:rPr lang="en-US" sz="2000" baseline="-25000" smtClean="0">
                <a:cs typeface="Times New Roman" pitchFamily="16" charset="0"/>
              </a:rPr>
              <a:t>2</a:t>
            </a:r>
            <a:r>
              <a:rPr lang="en-US" sz="2000" smtClean="0">
                <a:cs typeface="Times New Roman" pitchFamily="16" charset="0"/>
              </a:rPr>
              <a:t> </a:t>
            </a:r>
            <a:r>
              <a:rPr lang="en-US" sz="2000" smtClean="0">
                <a:latin typeface="Symbol" pitchFamily="16" charset="2"/>
                <a:cs typeface="Arial" charset="0"/>
              </a:rPr>
              <a:t></a:t>
            </a:r>
            <a:r>
              <a:rPr lang="en-US" sz="2000" smtClean="0">
                <a:cs typeface="Times New Roman" pitchFamily="16" charset="0"/>
              </a:rPr>
              <a:t> G</a:t>
            </a:r>
            <a:r>
              <a:rPr lang="en-US" sz="2000" baseline="-25000" smtClean="0">
                <a:cs typeface="Times New Roman" pitchFamily="16" charset="0"/>
              </a:rPr>
              <a:t>1   </a:t>
            </a:r>
            <a:r>
              <a:rPr lang="en-US" sz="2000" smtClean="0">
                <a:cs typeface="Times New Roman" pitchFamily="16" charset="0"/>
              </a:rPr>
              <a:t>exists and is a bijection.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Let   x, y </a:t>
            </a:r>
            <a:r>
              <a:rPr lang="en-US" sz="2000" smtClean="0">
                <a:latin typeface="Symbol" pitchFamily="16" charset="2"/>
              </a:rPr>
              <a:t></a:t>
            </a:r>
            <a:r>
              <a:rPr lang="en-US" sz="2000" smtClean="0"/>
              <a:t> G</a:t>
            </a:r>
            <a:r>
              <a:rPr lang="en-US" sz="2000" baseline="-25000" smtClean="0"/>
              <a:t>2.     </a:t>
            </a:r>
            <a:r>
              <a:rPr lang="en-US" sz="2000" smtClean="0"/>
              <a:t>Then   x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</a:t>
            </a:r>
            <a:r>
              <a:rPr lang="en-US" sz="2000" smtClean="0">
                <a:cs typeface="Times New Roman" pitchFamily="16" charset="0"/>
              </a:rPr>
              <a:t> y </a:t>
            </a:r>
            <a:r>
              <a:rPr lang="en-US" sz="2000" smtClean="0">
                <a:latin typeface="Symbol" pitchFamily="16" charset="2"/>
              </a:rPr>
              <a:t></a:t>
            </a:r>
            <a:r>
              <a:rPr lang="en-US" sz="2000" smtClean="0"/>
              <a:t> G</a:t>
            </a:r>
            <a:r>
              <a:rPr lang="en-US" sz="2000" baseline="-25000" smtClean="0"/>
              <a:t>2</a:t>
            </a:r>
            <a:r>
              <a:rPr lang="en-US" sz="2000" smtClean="0"/>
              <a:t>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and there exists   a, b </a:t>
            </a:r>
            <a:r>
              <a:rPr lang="en-US" sz="2000" smtClean="0">
                <a:latin typeface="Symbol" pitchFamily="16" charset="2"/>
              </a:rPr>
              <a:t></a:t>
            </a:r>
            <a:r>
              <a:rPr lang="en-US" sz="2000" smtClean="0"/>
              <a:t> G</a:t>
            </a:r>
            <a:r>
              <a:rPr lang="en-US" sz="2000" baseline="-25000" smtClean="0"/>
              <a:t>1</a:t>
            </a:r>
            <a:r>
              <a:rPr lang="en-US" sz="2000" smtClean="0"/>
              <a:t>   such that x = f(a) and y = f(b).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latin typeface="Symbol" pitchFamily="16" charset="2"/>
                <a:cs typeface="Times New Roman" pitchFamily="16" charset="0"/>
              </a:rPr>
              <a:t></a:t>
            </a:r>
            <a:r>
              <a:rPr lang="en-US" sz="2000" smtClean="0">
                <a:cs typeface="Times New Roman" pitchFamily="16" charset="0"/>
              </a:rPr>
              <a:t>  f </a:t>
            </a:r>
            <a:r>
              <a:rPr lang="en-US" sz="2000" baseline="30000" smtClean="0">
                <a:cs typeface="Times New Roman" pitchFamily="16" charset="0"/>
              </a:rPr>
              <a:t>–1 </a:t>
            </a:r>
            <a:r>
              <a:rPr lang="en-US" sz="2000" smtClean="0">
                <a:cs typeface="Times New Roman" pitchFamily="16" charset="0"/>
              </a:rPr>
              <a:t>(</a:t>
            </a:r>
            <a:r>
              <a:rPr lang="en-US" sz="2000" smtClean="0"/>
              <a:t>x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</a:t>
            </a:r>
            <a:r>
              <a:rPr lang="en-US" sz="2000" smtClean="0">
                <a:cs typeface="Times New Roman" pitchFamily="16" charset="0"/>
              </a:rPr>
              <a:t> y ) = f </a:t>
            </a:r>
            <a:r>
              <a:rPr lang="en-US" sz="2000" baseline="30000" smtClean="0">
                <a:cs typeface="Times New Roman" pitchFamily="16" charset="0"/>
              </a:rPr>
              <a:t>–1 </a:t>
            </a:r>
            <a:r>
              <a:rPr lang="en-US" sz="2000" smtClean="0">
                <a:cs typeface="Times New Roman" pitchFamily="16" charset="0"/>
              </a:rPr>
              <a:t>(</a:t>
            </a:r>
            <a:r>
              <a:rPr lang="en-US" sz="2000" smtClean="0"/>
              <a:t>f(a)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</a:t>
            </a:r>
            <a:r>
              <a:rPr lang="en-US" sz="2000" smtClean="0">
                <a:cs typeface="Times New Roman" pitchFamily="16" charset="0"/>
              </a:rPr>
              <a:t> f(b) )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              = f </a:t>
            </a:r>
            <a:r>
              <a:rPr lang="en-US" sz="2000" baseline="30000" smtClean="0">
                <a:cs typeface="Times New Roman" pitchFamily="16" charset="0"/>
              </a:rPr>
              <a:t>–1 </a:t>
            </a:r>
            <a:r>
              <a:rPr lang="en-US" sz="2000" smtClean="0">
                <a:cs typeface="Times New Roman" pitchFamily="16" charset="0"/>
              </a:rPr>
              <a:t>(</a:t>
            </a:r>
            <a:r>
              <a:rPr lang="en-US" sz="2000" smtClean="0"/>
              <a:t>f  (a*</a:t>
            </a:r>
            <a:r>
              <a:rPr lang="en-US" sz="2000" smtClean="0">
                <a:cs typeface="Times New Roman" pitchFamily="16" charset="0"/>
              </a:rPr>
              <a:t> b ) )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              =  a * b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              =  f </a:t>
            </a:r>
            <a:r>
              <a:rPr lang="en-US" sz="2000" baseline="30000" smtClean="0">
                <a:cs typeface="Times New Roman" pitchFamily="16" charset="0"/>
              </a:rPr>
              <a:t>–1 </a:t>
            </a:r>
            <a:r>
              <a:rPr lang="en-US" sz="2000" smtClean="0">
                <a:cs typeface="Times New Roman" pitchFamily="16" charset="0"/>
              </a:rPr>
              <a:t>(</a:t>
            </a:r>
            <a:r>
              <a:rPr lang="en-US" sz="2000" smtClean="0"/>
              <a:t>x) * </a:t>
            </a:r>
            <a:r>
              <a:rPr lang="en-US" sz="2000" smtClean="0">
                <a:cs typeface="Times New Roman" pitchFamily="16" charset="0"/>
              </a:rPr>
              <a:t>f </a:t>
            </a:r>
            <a:r>
              <a:rPr lang="en-US" sz="2000" baseline="30000" smtClean="0">
                <a:cs typeface="Times New Roman" pitchFamily="16" charset="0"/>
              </a:rPr>
              <a:t>–1 </a:t>
            </a:r>
            <a:r>
              <a:rPr lang="en-US" sz="2000" smtClean="0">
                <a:cs typeface="Times New Roman" pitchFamily="16" charset="0"/>
              </a:rPr>
              <a:t>(</a:t>
            </a:r>
            <a:r>
              <a:rPr lang="en-US" sz="2000" smtClean="0"/>
              <a:t>y)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This shows that  </a:t>
            </a:r>
            <a:r>
              <a:rPr lang="en-US" sz="2000" smtClean="0">
                <a:cs typeface="Times New Roman" pitchFamily="16" charset="0"/>
              </a:rPr>
              <a:t>f </a:t>
            </a:r>
            <a:r>
              <a:rPr lang="en-US" sz="2000" baseline="30000" smtClean="0">
                <a:cs typeface="Times New Roman" pitchFamily="16" charset="0"/>
              </a:rPr>
              <a:t>–1 </a:t>
            </a:r>
            <a:r>
              <a:rPr lang="en-US" sz="2000" smtClean="0">
                <a:cs typeface="Times New Roman" pitchFamily="16" charset="0"/>
              </a:rPr>
              <a:t>: G</a:t>
            </a:r>
            <a:r>
              <a:rPr lang="en-US" sz="2000" baseline="-25000" smtClean="0">
                <a:cs typeface="Times New Roman" pitchFamily="16" charset="0"/>
              </a:rPr>
              <a:t>2</a:t>
            </a:r>
            <a:r>
              <a:rPr lang="en-US" sz="2000" smtClean="0">
                <a:cs typeface="Times New Roman" pitchFamily="16" charset="0"/>
              </a:rPr>
              <a:t> </a:t>
            </a:r>
            <a:r>
              <a:rPr lang="en-US" sz="2000" smtClean="0">
                <a:latin typeface="Symbol" pitchFamily="16" charset="2"/>
                <a:cs typeface="Arial" charset="0"/>
              </a:rPr>
              <a:t></a:t>
            </a:r>
            <a:r>
              <a:rPr lang="en-US" sz="2000" smtClean="0">
                <a:cs typeface="Times New Roman" pitchFamily="16" charset="0"/>
              </a:rPr>
              <a:t> G</a:t>
            </a:r>
            <a:r>
              <a:rPr lang="en-US" sz="2000" baseline="-25000" smtClean="0">
                <a:cs typeface="Times New Roman" pitchFamily="16" charset="0"/>
              </a:rPr>
              <a:t>1 </a:t>
            </a:r>
            <a:r>
              <a:rPr lang="en-US" sz="2000" smtClean="0">
                <a:cs typeface="Times New Roman" pitchFamily="16" charset="0"/>
              </a:rPr>
              <a:t>is an homomorphism as well.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latin typeface="Symbol" pitchFamily="16" charset="2"/>
                <a:cs typeface="Times New Roman" pitchFamily="16" charset="0"/>
              </a:rPr>
              <a:t></a:t>
            </a:r>
            <a:r>
              <a:rPr lang="en-US" sz="2000" smtClean="0">
                <a:cs typeface="Times New Roman" pitchFamily="16" charset="0"/>
              </a:rPr>
              <a:t>  f </a:t>
            </a:r>
            <a:r>
              <a:rPr lang="en-US" sz="2000" baseline="30000" smtClean="0">
                <a:cs typeface="Times New Roman" pitchFamily="16" charset="0"/>
              </a:rPr>
              <a:t>–1 </a:t>
            </a:r>
            <a:r>
              <a:rPr lang="en-US" sz="2000" smtClean="0">
                <a:cs typeface="Times New Roman" pitchFamily="16" charset="0"/>
              </a:rPr>
              <a:t>is an isomorphism.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smtClean="0">
              <a:cs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0557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64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64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64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645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64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27460"/>
            <a:ext cx="7772400" cy="8572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b="1" smtClean="0">
                <a:cs typeface="Times New Roman" pitchFamily="16" charset="0"/>
              </a:rPr>
              <a:t>Cosets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576388"/>
            <a:ext cx="7772400" cy="3086100"/>
          </a:xfrm>
        </p:spPr>
        <p:txBody>
          <a:bodyPr/>
          <a:lstStyle/>
          <a:p>
            <a:pPr marL="447675" indent="-447675" algn="ctr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If  H is a sub group of( G, * ) and a </a:t>
            </a:r>
            <a:r>
              <a:rPr lang="en-US" sz="2000" smtClean="0">
                <a:latin typeface="Symbol" pitchFamily="16" charset="2"/>
                <a:cs typeface="Arial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G then the set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	                Ha = { h * a</a:t>
            </a:r>
            <a:r>
              <a:rPr lang="en-US" sz="2000" smtClean="0">
                <a:latin typeface="Symbol" pitchFamily="16" charset="2"/>
                <a:cs typeface="Arial" charset="0"/>
              </a:rPr>
              <a:t></a:t>
            </a:r>
            <a:r>
              <a:rPr lang="en-US" sz="2000" smtClean="0">
                <a:cs typeface="Times New Roman" pitchFamily="16" charset="0"/>
              </a:rPr>
              <a:t> h </a:t>
            </a:r>
            <a:r>
              <a:rPr lang="en-US" sz="2000" smtClean="0">
                <a:latin typeface="Symbol" pitchFamily="16" charset="2"/>
                <a:cs typeface="Arial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H}is called a right coset of H in G.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Similarly    aH = {a * h  </a:t>
            </a:r>
            <a:r>
              <a:rPr lang="en-US" sz="2000" smtClean="0">
                <a:latin typeface="Symbol" pitchFamily="16" charset="2"/>
                <a:cs typeface="Arial" charset="0"/>
              </a:rPr>
              <a:t></a:t>
            </a:r>
            <a:r>
              <a:rPr lang="en-US" sz="2000" smtClean="0">
                <a:cs typeface="Times New Roman" pitchFamily="16" charset="0"/>
              </a:rPr>
              <a:t>  h </a:t>
            </a:r>
            <a:r>
              <a:rPr lang="en-US" sz="2000" smtClean="0">
                <a:latin typeface="Symbol" pitchFamily="16" charset="2"/>
                <a:cs typeface="Arial" charset="0"/>
              </a:rPr>
              <a:t></a:t>
            </a:r>
            <a:r>
              <a:rPr lang="en-US" sz="2000" smtClean="0">
                <a:cs typeface="Times New Roman" pitchFamily="16" charset="0"/>
              </a:rPr>
              <a:t> H}is called a left coset of H is G.</a:t>
            </a:r>
            <a:r>
              <a:rPr lang="en-US" sz="2000" i="1" smtClean="0">
                <a:cs typeface="Times New Roman" pitchFamily="16" charset="0"/>
              </a:rPr>
              <a:t> 	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b="1" i="1" smtClean="0">
                <a:cs typeface="Times New Roman" pitchFamily="16" charset="0"/>
              </a:rPr>
              <a:t>Note:-</a:t>
            </a:r>
            <a:r>
              <a:rPr lang="en-US" sz="2000" smtClean="0">
                <a:cs typeface="Times New Roman" pitchFamily="16" charset="0"/>
              </a:rPr>
              <a:t> 1) Any two left (right) cosets of H in G are either identical or disjoint.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2) Let H be a sub group of G. Then the right cosets of H form a partition of G.  i.e., the union of all right cosets of a sub group H is equal to G.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	3) </a:t>
            </a:r>
            <a:r>
              <a:rPr lang="en-US" sz="2000" u="sng" smtClean="0">
                <a:cs typeface="Times New Roman" pitchFamily="16" charset="0"/>
              </a:rPr>
              <a:t>Lagrange’s theorem</a:t>
            </a:r>
            <a:r>
              <a:rPr lang="en-US" sz="2000" smtClean="0">
                <a:cs typeface="Times New Roman" pitchFamily="16" charset="0"/>
              </a:rPr>
              <a:t>: The order of each sub group of a finite group is a divisor of the  order of the group.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 4) The order of every element of a finite group is a divisor of the order of the group.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5) The converse of the lagrange’s theorem need not be true.</a:t>
            </a:r>
          </a:p>
        </p:txBody>
      </p:sp>
    </p:spTree>
    <p:extLst>
      <p:ext uri="{BB962C8B-B14F-4D97-AF65-F5344CB8AC3E}">
        <p14:creationId xmlns:p14="http://schemas.microsoft.com/office/powerpoint/2010/main" val="25383081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65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27460"/>
            <a:ext cx="7772400" cy="8572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/>
              <a:t>Example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576388"/>
            <a:ext cx="7772400" cy="30861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Ex. If G is a group of order p, where p is a prime number. Then the number of sub groups of G is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a) 1		b) 2		c) p – 1		d) p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 Ans. b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Ex. Prove that every sub group of an abelian group is abelian.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u="sng" smtClean="0"/>
              <a:t>Solution</a:t>
            </a:r>
            <a:r>
              <a:rPr lang="en-US" sz="2000" smtClean="0"/>
              <a:t>: Let (G, * ) be a group and H is a sub group of G.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Let a , b </a:t>
            </a:r>
            <a:r>
              <a:rPr lang="en-US" sz="2000" smtClean="0">
                <a:latin typeface="Symbol" pitchFamily="16" charset="2"/>
              </a:rPr>
              <a:t></a:t>
            </a:r>
            <a:r>
              <a:rPr lang="en-US" sz="2000" smtClean="0"/>
              <a:t> H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</a:t>
            </a:r>
            <a:r>
              <a:rPr lang="en-US" sz="2000" smtClean="0">
                <a:cs typeface="Times New Roman" pitchFamily="16" charset="0"/>
              </a:rPr>
              <a:t> </a:t>
            </a:r>
            <a:r>
              <a:rPr lang="en-US" sz="2000" smtClean="0"/>
              <a:t>a , b </a:t>
            </a:r>
            <a:r>
              <a:rPr lang="en-US" sz="2000" smtClean="0">
                <a:latin typeface="Symbol" pitchFamily="16" charset="2"/>
              </a:rPr>
              <a:t></a:t>
            </a:r>
            <a:r>
              <a:rPr lang="en-US" sz="2000" smtClean="0"/>
              <a:t> G        ( Since H is a subgroup of G)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</a:t>
            </a:r>
            <a:r>
              <a:rPr lang="en-US" sz="2000" smtClean="0">
                <a:latin typeface="Symbol" pitchFamily="16" charset="2"/>
                <a:cs typeface="Times New Roman" pitchFamily="16" charset="0"/>
              </a:rPr>
              <a:t></a:t>
            </a:r>
            <a:r>
              <a:rPr lang="en-US" sz="2000" smtClean="0">
                <a:cs typeface="Times New Roman" pitchFamily="16" charset="0"/>
              </a:rPr>
              <a:t> a * b = b * a   ( Since G is an abelian group)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Hence, H is also abelian.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smtClean="0">
              <a:cs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6948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1219200" y="342900"/>
            <a:ext cx="7162800" cy="6286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200" smtClean="0"/>
              <a:t>Semi group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idx="1"/>
          </p:nvPr>
        </p:nvSpPr>
        <p:spPr>
          <a:xfrm>
            <a:off x="990600" y="1085850"/>
            <a:ext cx="7772400" cy="371475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b="1" smtClean="0">
                <a:cs typeface="Times New Roman" pitchFamily="16" charset="0"/>
              </a:rPr>
              <a:t>Semi Group:</a:t>
            </a:r>
            <a:r>
              <a:rPr lang="en-US" sz="2000" smtClean="0">
                <a:cs typeface="Times New Roman" pitchFamily="16" charset="0"/>
              </a:rPr>
              <a:t> An algebraic system (A, *) is said to be a semi group if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                   1. * is closed operation on A.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                     2. * is an associative operation, for all a, b, c in A.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Ex. (N, +) is a semi group.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Ex. (N, .) is a semi group.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Ex. (N,  –  ) is not a semi group.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Times New Roman" pitchFamily="16" charset="0"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smtClean="0"/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b="1" smtClean="0">
                <a:cs typeface="Times New Roman" pitchFamily="16" charset="0"/>
              </a:rPr>
              <a:t>Monoid:</a:t>
            </a:r>
            <a:r>
              <a:rPr lang="en-US" sz="2000" smtClean="0">
                <a:cs typeface="Times New Roman" pitchFamily="16" charset="0"/>
              </a:rPr>
              <a:t> An algebraic system (A, *) is said to be a </a:t>
            </a:r>
            <a:r>
              <a:rPr lang="en-US" sz="2000" b="1" smtClean="0">
                <a:cs typeface="Times New Roman" pitchFamily="16" charset="0"/>
              </a:rPr>
              <a:t>monoid  </a:t>
            </a:r>
            <a:r>
              <a:rPr lang="en-US" sz="2000" smtClean="0">
                <a:cs typeface="Times New Roman" pitchFamily="16" charset="0"/>
              </a:rPr>
              <a:t>if the following conditions are satisfied.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1)   *  is a closed operation in A.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2)   *  is an associative operation in A.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 3)  There is an identity in A.</a:t>
            </a:r>
          </a:p>
        </p:txBody>
      </p:sp>
    </p:spTree>
    <p:extLst>
      <p:ext uri="{BB962C8B-B14F-4D97-AF65-F5344CB8AC3E}">
        <p14:creationId xmlns:p14="http://schemas.microsoft.com/office/powerpoint/2010/main" val="34423554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627460"/>
            <a:ext cx="7772400" cy="8572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/>
              <a:t>State and prove Lagrange’s Theorem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idx="1"/>
          </p:nvPr>
        </p:nvSpPr>
        <p:spPr>
          <a:xfrm>
            <a:off x="1066800" y="1576388"/>
            <a:ext cx="7772400" cy="30861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u="sng" smtClean="0">
                <a:cs typeface="Times New Roman" pitchFamily="16" charset="0"/>
              </a:rPr>
              <a:t>Lagrange’s theorem</a:t>
            </a:r>
            <a:r>
              <a:rPr lang="en-US" sz="2000" smtClean="0">
                <a:cs typeface="Times New Roman" pitchFamily="16" charset="0"/>
              </a:rPr>
              <a:t>: The order of each sub group H of a finite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cs typeface="Times New Roman" pitchFamily="16" charset="0"/>
              </a:rPr>
              <a:t>       group G  is a divisor of the  order of the group.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u="sng" smtClean="0"/>
              <a:t>Proof</a:t>
            </a:r>
            <a:r>
              <a:rPr lang="en-US" sz="2000" smtClean="0"/>
              <a:t>:  Since G is finite group, H is finite.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Therefore, the number of cosets of H in G is finite.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Let Ha</a:t>
            </a:r>
            <a:r>
              <a:rPr lang="en-US" sz="2000" baseline="-25000" smtClean="0"/>
              <a:t>1</a:t>
            </a:r>
            <a:r>
              <a:rPr lang="en-US" sz="2000" smtClean="0"/>
              <a:t>,Ha</a:t>
            </a:r>
            <a:r>
              <a:rPr lang="en-US" sz="2000" baseline="-25000" smtClean="0"/>
              <a:t>2</a:t>
            </a:r>
            <a:r>
              <a:rPr lang="en-US" sz="2000" smtClean="0"/>
              <a:t>, …,Ha</a:t>
            </a:r>
            <a:r>
              <a:rPr lang="en-US" sz="2000" baseline="-25000" smtClean="0"/>
              <a:t>r</a:t>
            </a:r>
            <a:r>
              <a:rPr lang="en-US" sz="2000" smtClean="0"/>
              <a:t> be the distinct right cosets of H in G.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Then, G = Ha</a:t>
            </a:r>
            <a:r>
              <a:rPr lang="en-US" sz="2000" baseline="-25000" smtClean="0"/>
              <a:t>1</a:t>
            </a:r>
            <a:r>
              <a:rPr lang="en-US" sz="2000" smtClean="0">
                <a:latin typeface="Symbol" pitchFamily="16" charset="2"/>
              </a:rPr>
              <a:t></a:t>
            </a:r>
            <a:r>
              <a:rPr lang="en-US" sz="2000" smtClean="0"/>
              <a:t>Ha</a:t>
            </a:r>
            <a:r>
              <a:rPr lang="en-US" sz="2000" baseline="-25000" smtClean="0"/>
              <a:t>2</a:t>
            </a:r>
            <a:r>
              <a:rPr lang="en-US" sz="2000" smtClean="0">
                <a:latin typeface="Symbol" pitchFamily="16" charset="2"/>
              </a:rPr>
              <a:t></a:t>
            </a:r>
            <a:r>
              <a:rPr lang="en-US" sz="2000" smtClean="0"/>
              <a:t> …, </a:t>
            </a:r>
            <a:r>
              <a:rPr lang="en-US" sz="2000" smtClean="0">
                <a:latin typeface="Symbol" pitchFamily="16" charset="2"/>
              </a:rPr>
              <a:t></a:t>
            </a:r>
            <a:r>
              <a:rPr lang="en-US" sz="2000" smtClean="0"/>
              <a:t>Ha</a:t>
            </a:r>
            <a:r>
              <a:rPr lang="en-US" sz="2000" baseline="-25000" smtClean="0"/>
              <a:t>r</a:t>
            </a:r>
            <a:r>
              <a:rPr lang="en-US" sz="2000" smtClean="0"/>
              <a:t> 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So that  O(G) = O(Ha</a:t>
            </a:r>
            <a:r>
              <a:rPr lang="en-US" sz="2000" baseline="-25000" smtClean="0"/>
              <a:t>1</a:t>
            </a:r>
            <a:r>
              <a:rPr lang="en-US" sz="2000" smtClean="0"/>
              <a:t>)+O(Ha</a:t>
            </a:r>
            <a:r>
              <a:rPr lang="en-US" sz="2000" baseline="-25000" smtClean="0"/>
              <a:t>2</a:t>
            </a:r>
            <a:r>
              <a:rPr lang="en-US" sz="2000" smtClean="0"/>
              <a:t>) …+ O(Ha</a:t>
            </a:r>
            <a:r>
              <a:rPr lang="en-US" sz="2000" baseline="-25000" smtClean="0"/>
              <a:t>r</a:t>
            </a:r>
            <a:r>
              <a:rPr lang="en-US" sz="2000" smtClean="0"/>
              <a:t>).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But, O(Ha</a:t>
            </a:r>
            <a:r>
              <a:rPr lang="en-US" sz="2000" baseline="-25000" smtClean="0"/>
              <a:t>1</a:t>
            </a:r>
            <a:r>
              <a:rPr lang="en-US" sz="2000" smtClean="0"/>
              <a:t>) = O(Ha</a:t>
            </a:r>
            <a:r>
              <a:rPr lang="en-US" sz="2000" baseline="-25000" smtClean="0"/>
              <a:t>2</a:t>
            </a:r>
            <a:r>
              <a:rPr lang="en-US" sz="2000" smtClean="0"/>
              <a:t>) = …..  = O(Ha</a:t>
            </a:r>
            <a:r>
              <a:rPr lang="en-US" sz="2000" baseline="-25000" smtClean="0"/>
              <a:t>r</a:t>
            </a:r>
            <a:r>
              <a:rPr lang="en-US" sz="2000" smtClean="0"/>
              <a:t>) = O(H)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>
                <a:latin typeface="Symbol" pitchFamily="16" charset="2"/>
              </a:rPr>
              <a:t></a:t>
            </a:r>
            <a:r>
              <a:rPr lang="en-US" sz="2000" smtClean="0"/>
              <a:t> O(G) = O(H)+O(H) …+ O(H). (r terms)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     = r . O(H)</a:t>
            </a: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This shows that O(H) divides O(G).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24438201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67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67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67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5143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smtClean="0"/>
              <a:t>Monoid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idx="1"/>
          </p:nvPr>
        </p:nvSpPr>
        <p:spPr>
          <a:xfrm>
            <a:off x="990600" y="1028700"/>
            <a:ext cx="7772400" cy="3943350"/>
          </a:xfrm>
        </p:spPr>
        <p:txBody>
          <a:bodyPr/>
          <a:lstStyle/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400" smtClean="0"/>
              <a:t>Ex. Show that the set  ‘N’ is a monoid with respect to multiplication.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u="sng" smtClean="0"/>
              <a:t>Solution</a:t>
            </a:r>
            <a:r>
              <a:rPr lang="en-US" sz="2000" smtClean="0"/>
              <a:t>:  Here, N = {1,2,3,4,……}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1. </a:t>
            </a:r>
            <a:r>
              <a:rPr lang="en-US" sz="2000" u="sng" smtClean="0"/>
              <a:t>Closure property </a:t>
            </a:r>
            <a:r>
              <a:rPr lang="en-US" sz="2000" smtClean="0"/>
              <a:t>: We know that product of two natural numbers is again a natural number.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i.e., a.b = b.a    for all a,b </a:t>
            </a:r>
            <a:r>
              <a:rPr lang="en-US" sz="2000" smtClean="0">
                <a:latin typeface="Symbol" pitchFamily="16" charset="2"/>
              </a:rPr>
              <a:t></a:t>
            </a:r>
            <a:r>
              <a:rPr lang="en-US" sz="2000" smtClean="0"/>
              <a:t> N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</a:t>
            </a:r>
            <a:r>
              <a:rPr lang="en-US" sz="2000" smtClean="0">
                <a:latin typeface="Symbol" pitchFamily="16" charset="2"/>
              </a:rPr>
              <a:t></a:t>
            </a:r>
            <a:r>
              <a:rPr lang="en-US" sz="2000" smtClean="0"/>
              <a:t>  Multiplication is a closed operation.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2. </a:t>
            </a:r>
            <a:r>
              <a:rPr lang="en-US" sz="2000" u="sng" smtClean="0"/>
              <a:t>Associativity </a:t>
            </a:r>
            <a:r>
              <a:rPr lang="en-US" sz="2000" smtClean="0"/>
              <a:t>: Multiplication of natural numbers is associative.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     i.e., (a.b).c = a.(b.c)    for all a,b,c </a:t>
            </a:r>
            <a:r>
              <a:rPr lang="en-US" sz="2000" smtClean="0">
                <a:latin typeface="Symbol" pitchFamily="16" charset="2"/>
              </a:rPr>
              <a:t></a:t>
            </a:r>
            <a:r>
              <a:rPr lang="en-US" sz="2000" smtClean="0"/>
              <a:t> N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3. </a:t>
            </a:r>
            <a:r>
              <a:rPr lang="en-US" sz="2000" u="sng" smtClean="0"/>
              <a:t>Identity </a:t>
            </a:r>
            <a:r>
              <a:rPr lang="en-US" sz="2000" smtClean="0"/>
              <a:t>:  We have,  1 </a:t>
            </a:r>
            <a:r>
              <a:rPr lang="en-US" sz="2000" smtClean="0">
                <a:latin typeface="Symbol" pitchFamily="16" charset="2"/>
              </a:rPr>
              <a:t></a:t>
            </a:r>
            <a:r>
              <a:rPr lang="en-US" sz="2000" smtClean="0"/>
              <a:t> N  such that 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      a.1 = 1.a = a  for all a </a:t>
            </a:r>
            <a:r>
              <a:rPr lang="en-US" sz="2000" smtClean="0">
                <a:latin typeface="Symbol" pitchFamily="16" charset="2"/>
              </a:rPr>
              <a:t></a:t>
            </a:r>
            <a:r>
              <a:rPr lang="en-US" sz="2000" smtClean="0"/>
              <a:t> N.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           </a:t>
            </a:r>
            <a:r>
              <a:rPr lang="en-US" sz="2000" smtClean="0">
                <a:latin typeface="Symbol" pitchFamily="16" charset="2"/>
              </a:rPr>
              <a:t></a:t>
            </a:r>
            <a:r>
              <a:rPr lang="en-US" sz="2000" smtClean="0"/>
              <a:t> Identity element exists, and 1 is the identity element.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000" smtClean="0"/>
              <a:t> Hence, N is a monoid with respect to multiplication.</a:t>
            </a:r>
          </a:p>
          <a:p>
            <a:pPr marL="447675" indent="-447675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2259677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066801" y="457200"/>
            <a:ext cx="7762875" cy="458391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Subsemigroup &amp; submonoid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066801" y="1028700"/>
            <a:ext cx="7762875" cy="3626644"/>
          </a:xfrm>
        </p:spPr>
        <p:txBody>
          <a:bodyPr/>
          <a:lstStyle/>
          <a:p>
            <a:pPr eaLnBrk="1" hangingPunct="1">
              <a:buFont typeface="Times New Roman" pitchFamily="16" charset="0"/>
              <a:buNone/>
            </a:pPr>
            <a:r>
              <a:rPr lang="en-US" sz="2400" b="1" smtClean="0"/>
              <a:t>Subsemigroup </a:t>
            </a:r>
            <a:r>
              <a:rPr lang="en-US" sz="2400" smtClean="0"/>
              <a:t>: Let (S, * ) be a semigroup and let T be a subset of S. If T is closed under operation * , then (T, * ) is called a subsemigroup of (S, * ).</a:t>
            </a:r>
          </a:p>
          <a:p>
            <a:pPr eaLnBrk="1" hangingPunct="1">
              <a:buFont typeface="Times New Roman" pitchFamily="16" charset="0"/>
              <a:buNone/>
            </a:pPr>
            <a:r>
              <a:rPr lang="en-US" sz="2400" smtClean="0"/>
              <a:t> Ex: (N, .) is semigroup and T is set of multiples of positive integer m then (T,.) is a sub semigroup.</a:t>
            </a:r>
          </a:p>
          <a:p>
            <a:pPr eaLnBrk="1" hangingPunct="1">
              <a:buFont typeface="Times New Roman" pitchFamily="16" charset="0"/>
              <a:buNone/>
            </a:pPr>
            <a:r>
              <a:rPr lang="en-US" sz="2400" smtClean="0"/>
              <a:t> </a:t>
            </a:r>
          </a:p>
          <a:p>
            <a:pPr eaLnBrk="1" hangingPunct="1">
              <a:buFont typeface="Times New Roman" pitchFamily="16" charset="0"/>
              <a:buNone/>
            </a:pPr>
            <a:r>
              <a:rPr lang="en-US" sz="2400" b="1" smtClean="0"/>
              <a:t>Submonoid : </a:t>
            </a:r>
            <a:r>
              <a:rPr lang="en-US" sz="2400" smtClean="0"/>
              <a:t>Let (S, * ) be a monoid with identity e, and let T be a non- empty subset of S. If T is closed under the operation * and e </a:t>
            </a:r>
            <a:r>
              <a:rPr lang="en-US" sz="2400" smtClean="0">
                <a:latin typeface="Symbol" pitchFamily="16" charset="2"/>
                <a:cs typeface="Times New Roman" pitchFamily="16" charset="0"/>
              </a:rPr>
              <a:t></a:t>
            </a:r>
            <a:r>
              <a:rPr lang="en-US" sz="2400" smtClean="0"/>
              <a:t>  T, then (T, * ) is called a submonoid of (S, * ).</a:t>
            </a:r>
          </a:p>
        </p:txBody>
      </p:sp>
    </p:spTree>
    <p:extLst>
      <p:ext uri="{BB962C8B-B14F-4D97-AF65-F5344CB8AC3E}">
        <p14:creationId xmlns:p14="http://schemas.microsoft.com/office/powerpoint/2010/main" val="289118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85750"/>
            <a:ext cx="7772400" cy="62865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200" smtClean="0"/>
              <a:t>Group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085850"/>
            <a:ext cx="7772400" cy="3771900"/>
          </a:xfrm>
        </p:spPr>
        <p:txBody>
          <a:bodyPr/>
          <a:lstStyle/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400" b="1" smtClean="0">
                <a:cs typeface="Times New Roman" pitchFamily="16" charset="0"/>
              </a:rPr>
              <a:t>Group:</a:t>
            </a:r>
            <a:r>
              <a:rPr lang="en-US" sz="2400" smtClean="0">
                <a:cs typeface="Times New Roman" pitchFamily="16" charset="0"/>
              </a:rPr>
              <a:t> An algebraic system (G, *) is said to be a </a:t>
            </a:r>
            <a:r>
              <a:rPr lang="en-US" sz="2400" b="1" smtClean="0">
                <a:cs typeface="Times New Roman" pitchFamily="16" charset="0"/>
              </a:rPr>
              <a:t>group </a:t>
            </a:r>
            <a:r>
              <a:rPr lang="en-US" sz="2400" smtClean="0">
                <a:cs typeface="Times New Roman" pitchFamily="16" charset="0"/>
              </a:rPr>
              <a:t>if the following conditions are satisfied.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400" smtClean="0">
                <a:cs typeface="Times New Roman" pitchFamily="16" charset="0"/>
              </a:rPr>
              <a:t>      1) *  is a closed operation.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400" smtClean="0">
                <a:cs typeface="Times New Roman" pitchFamily="16" charset="0"/>
              </a:rPr>
              <a:t>      2) *  is an associative operation.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400" smtClean="0">
                <a:cs typeface="Times New Roman" pitchFamily="16" charset="0"/>
              </a:rPr>
              <a:t>      3)  There is an identity in G.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400" smtClean="0">
                <a:cs typeface="Times New Roman" pitchFamily="16" charset="0"/>
              </a:rPr>
              <a:t>      4)  Every element in G has inverse in G.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400" smtClean="0">
              <a:cs typeface="Times New Roman" pitchFamily="16" charset="0"/>
            </a:endParaRPr>
          </a:p>
          <a:p>
            <a:pPr marL="447675" indent="-447675" eaLnBrk="1" hangingPunct="1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400" b="1" smtClean="0">
                <a:cs typeface="Times New Roman" pitchFamily="16" charset="0"/>
              </a:rPr>
              <a:t> Abelian group (Commutative group): </a:t>
            </a:r>
            <a:r>
              <a:rPr lang="en-US" sz="2400" smtClean="0">
                <a:cs typeface="Times New Roman" pitchFamily="16" charset="0"/>
              </a:rPr>
              <a:t>A group (G, *) is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400" smtClean="0">
                <a:cs typeface="Times New Roman" pitchFamily="16" charset="0"/>
              </a:rPr>
              <a:t>           said to be </a:t>
            </a:r>
            <a:r>
              <a:rPr lang="en-US" sz="2400" b="1" i="1" smtClean="0">
                <a:cs typeface="Times New Roman" pitchFamily="16" charset="0"/>
              </a:rPr>
              <a:t>abelian</a:t>
            </a:r>
            <a:r>
              <a:rPr lang="en-US" sz="2400" smtClean="0">
                <a:cs typeface="Times New Roman" pitchFamily="16" charset="0"/>
              </a:rPr>
              <a:t> (or </a:t>
            </a:r>
            <a:r>
              <a:rPr lang="en-US" sz="2400" b="1" i="1" smtClean="0">
                <a:cs typeface="Times New Roman" pitchFamily="16" charset="0"/>
              </a:rPr>
              <a:t>commutative) </a:t>
            </a:r>
            <a:r>
              <a:rPr lang="en-US" sz="2400" smtClean="0">
                <a:cs typeface="Times New Roman" pitchFamily="16" charset="0"/>
              </a:rPr>
              <a:t> if 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2400" smtClean="0">
                <a:cs typeface="Times New Roman" pitchFamily="16" charset="0"/>
              </a:rPr>
              <a:t>                    a * b  = b * a     a, b  G.</a:t>
            </a:r>
          </a:p>
          <a:p>
            <a:pPr marL="447675" indent="-447675" eaLnBrk="1" hangingPunct="1">
              <a:spcBef>
                <a:spcPts val="500"/>
              </a:spcBef>
              <a:buFontTx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2000" smtClean="0">
              <a:cs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0398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6055</Words>
  <Application>Microsoft Office PowerPoint</Application>
  <PresentationFormat>On-screen Show (16:9)</PresentationFormat>
  <Paragraphs>565</Paragraphs>
  <Slides>60</Slides>
  <Notes>59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Simple Light</vt:lpstr>
      <vt:lpstr>PowerPoint Presentation</vt:lpstr>
      <vt:lpstr>Group Theory</vt:lpstr>
      <vt:lpstr>  Algebraic Structures</vt:lpstr>
      <vt:lpstr>Algebraic systems</vt:lpstr>
      <vt:lpstr>Properties</vt:lpstr>
      <vt:lpstr>Semi group</vt:lpstr>
      <vt:lpstr>Monoid</vt:lpstr>
      <vt:lpstr>Subsemigroup &amp; submonoid</vt:lpstr>
      <vt:lpstr>Group</vt:lpstr>
      <vt:lpstr>Algebraic systems</vt:lpstr>
      <vt:lpstr>Theorem</vt:lpstr>
      <vt:lpstr>  Ex. Show that, the set of all integers is a group with         respect  to  addition.</vt:lpstr>
      <vt:lpstr>Contd.,</vt:lpstr>
      <vt:lpstr> Ex. Show that  set of all non zero real numbers is a group with respect to  multiplication .</vt:lpstr>
      <vt:lpstr>Contd.,</vt:lpstr>
      <vt:lpstr>Example</vt:lpstr>
      <vt:lpstr>Example</vt:lpstr>
      <vt:lpstr>Contd.,</vt:lpstr>
      <vt:lpstr>Example</vt:lpstr>
      <vt:lpstr>Contd.,</vt:lpstr>
      <vt:lpstr>Ex. If M is set of all non singular matrices of order ‘n x n’.       then show that M  is a group w.r.t. matrix multiplication.        Is (M, *) an abelian group?.   Justify your answer.</vt:lpstr>
      <vt:lpstr>Contd.,</vt:lpstr>
      <vt:lpstr>Ex. Show that the set of all positive rational  numbers forms an abelian        group under the composition * defined by             a * b = (ab)/2 . </vt:lpstr>
      <vt:lpstr>Contd.,</vt:lpstr>
      <vt:lpstr>Theorem</vt:lpstr>
      <vt:lpstr>Theorem</vt:lpstr>
      <vt:lpstr>Theorem</vt:lpstr>
      <vt:lpstr>Ex.    If (G, *) is a group and a  G  such that  a * a = a ,          then show that  a = e , where e is identity element in G.</vt:lpstr>
      <vt:lpstr>Ex.   If  every element of a group is its own inverse, then show that         the group must be abelian .</vt:lpstr>
      <vt:lpstr>Note:    a2  = a * a              a3  = a * a * a    etc.</vt:lpstr>
      <vt:lpstr>Finite groups</vt:lpstr>
      <vt:lpstr>Contd.,</vt:lpstr>
      <vt:lpstr>Ex. Show that  G = {1, , 2} is an abelian group under multiplication.            Where 1, , 2 are cube roots of unity.</vt:lpstr>
      <vt:lpstr>Contd.,</vt:lpstr>
      <vt:lpstr>Ex. Show that  G = {1,  –1,  i, –i } is an abelian group under multiplication.   </vt:lpstr>
      <vt:lpstr>Contd.,</vt:lpstr>
      <vt:lpstr>Modulo systems.</vt:lpstr>
      <vt:lpstr>Ex.The set G = {0,1,2,3,4,5} is a group with respect to addition modulo 6. </vt:lpstr>
      <vt:lpstr>Contd.,</vt:lpstr>
      <vt:lpstr>Ex.The set G = {1,2,3,4,5,6} is a group with respect to multiplication         modulo 7.</vt:lpstr>
      <vt:lpstr>Contd.,</vt:lpstr>
      <vt:lpstr>More on finite groups</vt:lpstr>
      <vt:lpstr>Examples</vt:lpstr>
      <vt:lpstr>Sub groups</vt:lpstr>
      <vt:lpstr>Theorem</vt:lpstr>
      <vt:lpstr>Contd.,</vt:lpstr>
      <vt:lpstr>Ex. Show that the intersection of two sub groups of a group G  is again a sub group of G.</vt:lpstr>
      <vt:lpstr>Ex. Show that the union of two sub groups of a group G  need not be        a sub group of G.</vt:lpstr>
      <vt:lpstr>Homomorphism and Isomorphism.</vt:lpstr>
      <vt:lpstr>Example</vt:lpstr>
      <vt:lpstr>Contd.,</vt:lpstr>
      <vt:lpstr>Example</vt:lpstr>
      <vt:lpstr>Contd.,</vt:lpstr>
      <vt:lpstr>Theorem</vt:lpstr>
      <vt:lpstr>Proof</vt:lpstr>
      <vt:lpstr>Contd.,</vt:lpstr>
      <vt:lpstr>Contd.,</vt:lpstr>
      <vt:lpstr>Cosets</vt:lpstr>
      <vt:lpstr>Example</vt:lpstr>
      <vt:lpstr>State and prove Lagrange’s Theorem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DELL</cp:lastModifiedBy>
  <cp:revision>16</cp:revision>
  <dcterms:modified xsi:type="dcterms:W3CDTF">2024-05-09T05:52:21Z</dcterms:modified>
</cp:coreProperties>
</file>