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313" r:id="rId3"/>
    <p:sldId id="330" r:id="rId4"/>
    <p:sldId id="331"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DE5A00"/>
    <a:srgbClr val="DB2703"/>
    <a:srgbClr val="D73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1144" autoAdjust="0"/>
  </p:normalViewPr>
  <p:slideViewPr>
    <p:cSldViewPr>
      <p:cViewPr varScale="1">
        <p:scale>
          <a:sx n="68" d="100"/>
          <a:sy n="68" d="100"/>
        </p:scale>
        <p:origin x="-114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71" d="100"/>
          <a:sy n="71" d="100"/>
        </p:scale>
        <p:origin x="-270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FCD442-40B2-4CE6-BC5A-4F7D802B2C74}" type="datetimeFigureOut">
              <a:rPr lang="en-US" smtClean="0"/>
              <a:t>6/29/2014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5B4CFC-0E01-4908-9C9F-370F7BFF66DC}" type="slidenum">
              <a:rPr lang="en-US" smtClean="0"/>
              <a:t>‹#›</a:t>
            </a:fld>
            <a:endParaRPr lang="en-US"/>
          </a:p>
        </p:txBody>
      </p:sp>
    </p:spTree>
    <p:extLst>
      <p:ext uri="{BB962C8B-B14F-4D97-AF65-F5344CB8AC3E}">
        <p14:creationId xmlns:p14="http://schemas.microsoft.com/office/powerpoint/2010/main" val="387249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FC4E93-B570-4056-B31C-CC4661BE97D2}" type="datetimeFigureOut">
              <a:rPr lang="en-US" smtClean="0"/>
              <a:t>6/29/2014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445FAC-0BC4-4EAA-81C8-CD7DE0430FAD}" type="slidenum">
              <a:rPr lang="en-US" smtClean="0"/>
              <a:t>‹#›</a:t>
            </a:fld>
            <a:endParaRPr lang="en-US"/>
          </a:p>
        </p:txBody>
      </p:sp>
    </p:spTree>
    <p:extLst>
      <p:ext uri="{BB962C8B-B14F-4D97-AF65-F5344CB8AC3E}">
        <p14:creationId xmlns:p14="http://schemas.microsoft.com/office/powerpoint/2010/main" val="3321173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445FAC-0BC4-4EAA-81C8-CD7DE0430FAD}" type="slidenum">
              <a:rPr lang="en-US" smtClean="0"/>
              <a:t>1</a:t>
            </a:fld>
            <a:endParaRPr lang="en-US"/>
          </a:p>
        </p:txBody>
      </p:sp>
    </p:spTree>
    <p:extLst>
      <p:ext uri="{BB962C8B-B14F-4D97-AF65-F5344CB8AC3E}">
        <p14:creationId xmlns:p14="http://schemas.microsoft.com/office/powerpoint/2010/main" val="227179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
        <p:nvSpPr>
          <p:cNvPr id="163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7FD0E91-944E-49C5-87BF-CFEBC6C78CAF}" type="slidenum">
              <a:rPr lang="en-US" sz="1200"/>
              <a:pPr/>
              <a:t>2</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8770150" cy="6858000"/>
          </a:xfrm>
          <a:prstGeom prst="rect">
            <a:avLst/>
          </a:prstGeom>
          <a:scene3d>
            <a:camera prst="orthographicFront"/>
            <a:lightRig rig="threePt" dir="t"/>
          </a:scene3d>
          <a:sp3d prstMaterial="clear"/>
        </p:spPr>
      </p:pic>
      <p:sp>
        <p:nvSpPr>
          <p:cNvPr id="11" name="Rectangle 10"/>
          <p:cNvSpPr/>
          <p:nvPr userDrawn="1"/>
        </p:nvSpPr>
        <p:spPr>
          <a:xfrm>
            <a:off x="76200" y="4842808"/>
            <a:ext cx="8382000" cy="1938992"/>
          </a:xfrm>
          <a:prstGeom prst="rect">
            <a:avLst/>
          </a:prstGeom>
          <a:noFill/>
          <a:ln>
            <a:noFill/>
          </a:ln>
          <a:effectLst/>
        </p:spPr>
        <p:txBody>
          <a:bodyPr wrap="square" lIns="91440" tIns="45720" rIns="91440" bIns="45720">
            <a:spAutoFit/>
          </a:bodyPr>
          <a:lstStyle/>
          <a:p>
            <a:r>
              <a:rPr lang="en-US" sz="60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F</a:t>
            </a:r>
            <a:r>
              <a:rPr lang="en-US" sz="48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UNDAMENTALS</a:t>
            </a:r>
            <a:r>
              <a:rPr lang="en-US" sz="60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 </a:t>
            </a:r>
            <a:r>
              <a:rPr lang="en-US" sz="48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OF</a:t>
            </a:r>
            <a:r>
              <a:rPr lang="en-US" sz="60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 F</a:t>
            </a:r>
            <a:r>
              <a:rPr lang="en-US" sz="48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INANCIAL</a:t>
            </a:r>
            <a:r>
              <a:rPr lang="en-US" sz="60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 M</a:t>
            </a:r>
            <a:r>
              <a:rPr lang="en-US" sz="48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ANAGEMENT</a:t>
            </a:r>
            <a:r>
              <a:rPr lang="en-US" sz="60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 </a:t>
            </a:r>
          </a:p>
        </p:txBody>
      </p:sp>
      <p:sp>
        <p:nvSpPr>
          <p:cNvPr id="12" name="Rectangle 11"/>
          <p:cNvSpPr/>
          <p:nvPr userDrawn="1"/>
        </p:nvSpPr>
        <p:spPr>
          <a:xfrm>
            <a:off x="76200" y="157774"/>
            <a:ext cx="3258777" cy="584775"/>
          </a:xfrm>
          <a:prstGeom prst="rect">
            <a:avLst/>
          </a:prstGeom>
          <a:noFill/>
        </p:spPr>
        <p:txBody>
          <a:bodyPr wrap="none" lIns="91440" tIns="45720" rIns="91440" bIns="45720">
            <a:spAutoFit/>
          </a:bodyPr>
          <a:lstStyle/>
          <a:p>
            <a:pPr algn="ctr"/>
            <a:r>
              <a:rPr lang="en-US" sz="3200" b="1" cap="none" spc="0" dirty="0" err="1" smtClean="0">
                <a:ln w="10541" cmpd="sng">
                  <a:solidFill>
                    <a:schemeClr val="accent1">
                      <a:shade val="88000"/>
                      <a:satMod val="110000"/>
                    </a:schemeClr>
                  </a:solidFill>
                  <a:prstDash val="solid"/>
                </a:ln>
                <a:solidFill>
                  <a:srgbClr val="FFC000"/>
                </a:solidFill>
                <a:effectLst/>
              </a:rPr>
              <a:t>Prasanna</a:t>
            </a:r>
            <a:r>
              <a:rPr lang="en-US" sz="3200" b="1" cap="none" spc="0" dirty="0" smtClean="0">
                <a:ln w="10541" cmpd="sng">
                  <a:solidFill>
                    <a:schemeClr val="accent1">
                      <a:shade val="88000"/>
                      <a:satMod val="110000"/>
                    </a:schemeClr>
                  </a:solidFill>
                  <a:prstDash val="solid"/>
                </a:ln>
                <a:solidFill>
                  <a:srgbClr val="FFC000"/>
                </a:solidFill>
                <a:effectLst/>
              </a:rPr>
              <a:t> Chandra</a:t>
            </a:r>
            <a:endParaRPr lang="en-US" sz="2000" b="1" cap="none" spc="0" dirty="0">
              <a:ln w="10541" cmpd="sng">
                <a:solidFill>
                  <a:schemeClr val="accent1">
                    <a:shade val="88000"/>
                    <a:satMod val="110000"/>
                  </a:schemeClr>
                </a:solidFill>
                <a:prstDash val="solid"/>
              </a:ln>
              <a:solidFill>
                <a:srgbClr val="FFC000"/>
              </a:solidFill>
              <a:effectLst/>
            </a:endParaRPr>
          </a:p>
        </p:txBody>
      </p:sp>
      <p:pic>
        <p:nvPicPr>
          <p:cNvPr id="1029" name="Picture 5"/>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53847" t="16223" r="11294" b="10196"/>
          <a:stretch/>
        </p:blipFill>
        <p:spPr bwMode="auto">
          <a:xfrm>
            <a:off x="5524500" y="450161"/>
            <a:ext cx="2971800" cy="3920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userDrawn="1"/>
        </p:nvSpPr>
        <p:spPr>
          <a:xfrm>
            <a:off x="73482" y="1981200"/>
            <a:ext cx="1117615" cy="1200329"/>
          </a:xfrm>
          <a:prstGeom prst="rect">
            <a:avLst/>
          </a:prstGeom>
          <a:noFill/>
        </p:spPr>
        <p:txBody>
          <a:bodyPr wrap="none" lIns="91440" tIns="45720" rIns="91440" bIns="45720">
            <a:spAutoFit/>
          </a:bodyPr>
          <a:lstStyle/>
          <a:p>
            <a:pPr algn="ctr"/>
            <a:r>
              <a:rPr lang="en-US" sz="7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6e</a:t>
            </a:r>
            <a:endParaRPr lang="en-US" sz="7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041061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CF811B-7687-459D-A08F-ABCF21F9BD3F}" type="datetimeFigureOut">
              <a:rPr lang="en-US" smtClean="0"/>
              <a:t>6/29/2014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211212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CF811B-7687-459D-A08F-ABCF21F9BD3F}" type="datetimeFigureOut">
              <a:rPr lang="en-US" smtClean="0"/>
              <a:t>6/29/2014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400668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09477748-F318-4021-89B6-689F16C8A09B}" type="datetimeFigureOut">
              <a:rPr lang="en-US">
                <a:solidFill>
                  <a:srgbClr val="D6ECFF"/>
                </a:solidFill>
              </a:rPr>
              <a:pPr/>
              <a:t>6/29/2014</a:t>
            </a:fld>
            <a:endParaRPr lang="en-US">
              <a:solidFill>
                <a:srgbClr val="D6ECFF"/>
              </a:solidFill>
            </a:endParaRPr>
          </a:p>
        </p:txBody>
      </p:sp>
      <p:sp>
        <p:nvSpPr>
          <p:cNvPr id="5" name="Footer Placeholder 2"/>
          <p:cNvSpPr>
            <a:spLocks noGrp="1"/>
          </p:cNvSpPr>
          <p:nvPr>
            <p:ph type="ftr" sz="quarter" idx="11"/>
          </p:nvPr>
        </p:nvSpPr>
        <p:spPr/>
        <p:txBody>
          <a:bodyPr/>
          <a:lstStyle>
            <a:lvl1pPr>
              <a:defRPr/>
            </a:lvl1pPr>
          </a:lstStyle>
          <a:p>
            <a:endParaRPr lang="en-US">
              <a:solidFill>
                <a:srgbClr val="D6ECFF"/>
              </a:solidFill>
            </a:endParaRPr>
          </a:p>
        </p:txBody>
      </p:sp>
      <p:sp>
        <p:nvSpPr>
          <p:cNvPr id="6" name="Slide Number Placeholder 22"/>
          <p:cNvSpPr>
            <a:spLocks noGrp="1"/>
          </p:cNvSpPr>
          <p:nvPr>
            <p:ph type="sldNum" sz="quarter" idx="12"/>
          </p:nvPr>
        </p:nvSpPr>
        <p:spPr/>
        <p:txBody>
          <a:bodyPr/>
          <a:lstStyle>
            <a:lvl1pPr>
              <a:defRPr/>
            </a:lvl1pPr>
          </a:lstStyle>
          <a:p>
            <a:fld id="{1153FA86-A194-4C3B-8403-3FE4B76043F7}" type="slidenum">
              <a:rPr lang="en-US">
                <a:solidFill>
                  <a:srgbClr val="D6ECFF"/>
                </a:solidFill>
              </a:rPr>
              <a:pPr/>
              <a:t>‹#›</a:t>
            </a:fld>
            <a:endParaRPr lang="en-US">
              <a:solidFill>
                <a:srgbClr val="D6ECFF"/>
              </a:solidFill>
            </a:endParaRPr>
          </a:p>
        </p:txBody>
      </p:sp>
    </p:spTree>
    <p:extLst>
      <p:ext uri="{BB962C8B-B14F-4D97-AF65-F5344CB8AC3E}">
        <p14:creationId xmlns:p14="http://schemas.microsoft.com/office/powerpoint/2010/main" val="641833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1252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8770150" cy="6858000"/>
          </a:xfrm>
          <a:prstGeom prst="rect">
            <a:avLst/>
          </a:prstGeom>
          <a:scene3d>
            <a:camera prst="orthographicFront"/>
            <a:lightRig rig="threePt" dir="t"/>
          </a:scene3d>
          <a:sp3d prstMaterial="clear"/>
        </p:spPr>
      </p:pic>
      <p:sp>
        <p:nvSpPr>
          <p:cNvPr id="5" name="Rectangle 4"/>
          <p:cNvSpPr/>
          <p:nvPr userDrawn="1"/>
        </p:nvSpPr>
        <p:spPr>
          <a:xfrm>
            <a:off x="76200" y="4648200"/>
            <a:ext cx="3276600"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Cambria" pitchFamily="18" charset="0"/>
                <a:ea typeface="Adobe Kaiti Std R" pitchFamily="18" charset="-128"/>
                <a:cs typeface="+mn-cs"/>
              </a:rPr>
              <a:t>C</a:t>
            </a:r>
            <a:r>
              <a:rPr kumimoji="0" lang="en-US" sz="24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Cambria" pitchFamily="18" charset="0"/>
                <a:ea typeface="Adobe Kaiti Std R" pitchFamily="18" charset="-128"/>
                <a:cs typeface="+mn-cs"/>
              </a:rPr>
              <a:t>hapter</a:t>
            </a:r>
            <a:r>
              <a:rPr kumimoji="0" lang="en-US" sz="32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Cambria" pitchFamily="18" charset="0"/>
                <a:ea typeface="Adobe Kaiti Std R" pitchFamily="18" charset="-128"/>
                <a:cs typeface="+mn-cs"/>
              </a:rPr>
              <a:t> 1</a:t>
            </a:r>
          </a:p>
        </p:txBody>
      </p:sp>
      <p:sp>
        <p:nvSpPr>
          <p:cNvPr id="6" name="Rectangle 5"/>
          <p:cNvSpPr/>
          <p:nvPr userDrawn="1"/>
        </p:nvSpPr>
        <p:spPr>
          <a:xfrm>
            <a:off x="76200" y="5150584"/>
            <a:ext cx="8382000" cy="1631216"/>
          </a:xfrm>
          <a:prstGeom prst="rect">
            <a:avLst/>
          </a:prstGeom>
          <a:noFill/>
          <a:ln>
            <a:noFill/>
          </a:ln>
          <a:effectLst/>
        </p:spPr>
        <p:txBody>
          <a:bodyPr wrap="square" lIns="91440" tIns="45720" rIns="91440" bIns="45720">
            <a:spAutoFit/>
          </a:bodyPr>
          <a:lstStyle/>
          <a:p>
            <a:r>
              <a:rPr lang="en-US" sz="60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F</a:t>
            </a:r>
            <a:r>
              <a:rPr lang="en-US" sz="48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INANCIAL </a:t>
            </a:r>
            <a:r>
              <a:rPr lang="en-US" sz="60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M</a:t>
            </a:r>
            <a:r>
              <a:rPr lang="en-US" sz="48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ANAGEMENT</a:t>
            </a:r>
          </a:p>
          <a:p>
            <a:r>
              <a:rPr lang="en-US" sz="36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A</a:t>
            </a:r>
            <a:r>
              <a:rPr lang="en-US" sz="28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N</a:t>
            </a:r>
            <a:r>
              <a:rPr lang="en-US" sz="36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 O</a:t>
            </a:r>
            <a:r>
              <a:rPr lang="en-US" sz="28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VERVIEW</a:t>
            </a:r>
          </a:p>
        </p:txBody>
      </p:sp>
    </p:spTree>
    <p:extLst>
      <p:ext uri="{BB962C8B-B14F-4D97-AF65-F5344CB8AC3E}">
        <p14:creationId xmlns:p14="http://schemas.microsoft.com/office/powerpoint/2010/main" val="28874702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CF811B-7687-459D-A08F-ABCF21F9BD3F}" type="datetimeFigureOut">
              <a:rPr lang="en-US" smtClean="0"/>
              <a:t>6/29/2014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235205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CF811B-7687-459D-A08F-ABCF21F9BD3F}" type="datetimeFigureOut">
              <a:rPr lang="en-US" smtClean="0"/>
              <a:t>6/29/2014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140391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CF811B-7687-459D-A08F-ABCF21F9BD3F}" type="datetimeFigureOut">
              <a:rPr lang="en-US" smtClean="0"/>
              <a:t>6/29/2014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677507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F811B-7687-459D-A08F-ABCF21F9BD3F}" type="datetimeFigureOut">
              <a:rPr lang="en-US" smtClean="0"/>
              <a:t>6/29/2014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256620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F811B-7687-459D-A08F-ABCF21F9BD3F}" type="datetimeFigureOut">
              <a:rPr lang="en-US" smtClean="0"/>
              <a:t>6/29/2014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3125940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F811B-7687-459D-A08F-ABCF21F9BD3F}" type="datetimeFigureOut">
              <a:rPr lang="en-US" smtClean="0"/>
              <a:t>6/29/2014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422191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a:no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F811B-7687-459D-A08F-ABCF21F9BD3F}" type="datetimeFigureOut">
              <a:rPr lang="en-US" smtClean="0"/>
              <a:t>6/29/2014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FEFC7-6407-4828-988A-AECB750A4E43}" type="slidenum">
              <a:rPr lang="en-US" smtClean="0"/>
              <a:t>‹#›</a:t>
            </a:fld>
            <a:endParaRPr lang="en-US"/>
          </a:p>
        </p:txBody>
      </p:sp>
      <p:sp>
        <p:nvSpPr>
          <p:cNvPr id="7" name="Rectangle 6"/>
          <p:cNvSpPr/>
          <p:nvPr userDrawn="1"/>
        </p:nvSpPr>
        <p:spPr>
          <a:xfrm rot="5400000">
            <a:off x="5591889" y="3305891"/>
            <a:ext cx="6858000" cy="246221"/>
          </a:xfrm>
          <a:prstGeom prst="rect">
            <a:avLst/>
          </a:prstGeom>
        </p:spPr>
        <p:txBody>
          <a:bodyPr wrap="square">
            <a:spAutoFit/>
          </a:bodyPr>
          <a:lstStyle/>
          <a:p>
            <a:pPr algn="ctr"/>
            <a:r>
              <a:rPr lang="fr-FR" sz="1000" dirty="0" smtClean="0">
                <a:solidFill>
                  <a:schemeClr val="bg1">
                    <a:lumMod val="65000"/>
                  </a:schemeClr>
                </a:solidFill>
              </a:rPr>
              <a:t>© Centre for Financial Management, Bangalore</a:t>
            </a:r>
            <a:endParaRPr lang="fr-FR" sz="1000" dirty="0">
              <a:solidFill>
                <a:schemeClr val="bg1">
                  <a:lumMod val="65000"/>
                </a:schemeClr>
              </a:solidFill>
            </a:endParaRPr>
          </a:p>
        </p:txBody>
      </p:sp>
    </p:spTree>
    <p:extLst>
      <p:ext uri="{BB962C8B-B14F-4D97-AF65-F5344CB8AC3E}">
        <p14:creationId xmlns:p14="http://schemas.microsoft.com/office/powerpoint/2010/main" val="3715939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iming>
    <p:tnLst>
      <p:par>
        <p:cTn id="1" dur="indefinite" restart="never" nodeType="tmRoot"/>
      </p:par>
    </p:tnLst>
  </p:timing>
  <p:txStyles>
    <p:titleStyle>
      <a:lvl1pPr algn="r" defTabSz="914400" rtl="0" eaLnBrk="1" latinLnBrk="0" hangingPunct="1">
        <a:spcBef>
          <a:spcPct val="0"/>
        </a:spcBef>
        <a:buNone/>
        <a:defRPr sz="4400" b="1" kern="1200">
          <a:solidFill>
            <a:srgbClr val="00CCFF"/>
          </a:solidFill>
          <a:latin typeface="Cambria"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
        <a:defRPr sz="3200" b="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599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DECISIONS, RETURN, </a:t>
            </a:r>
            <a:r>
              <a:rPr lang="en-US" dirty="0" smtClean="0"/>
              <a:t>RISK, AND </a:t>
            </a:r>
            <a:r>
              <a:rPr lang="en-US" dirty="0"/>
              <a:t>MARKET VALUE</a:t>
            </a:r>
          </a:p>
        </p:txBody>
      </p:sp>
      <p:pic>
        <p:nvPicPr>
          <p:cNvPr id="1024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1272" t="5780" r="2800" b="12028"/>
          <a:stretch/>
        </p:blipFill>
        <p:spPr bwMode="auto">
          <a:xfrm>
            <a:off x="788019" y="1981199"/>
            <a:ext cx="7593981" cy="457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8506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 AGENCY PROBLEM</a:t>
            </a:r>
          </a:p>
        </p:txBody>
      </p:sp>
      <p:sp>
        <p:nvSpPr>
          <p:cNvPr id="3" name="Content Placeholder 2"/>
          <p:cNvSpPr>
            <a:spLocks noGrp="1"/>
          </p:cNvSpPr>
          <p:nvPr>
            <p:ph idx="1"/>
          </p:nvPr>
        </p:nvSpPr>
        <p:spPr>
          <a:xfrm>
            <a:off x="609600" y="1905000"/>
            <a:ext cx="8001000" cy="4419600"/>
          </a:xfrm>
        </p:spPr>
        <p:txBody>
          <a:bodyPr>
            <a:normAutofit/>
          </a:bodyPr>
          <a:lstStyle/>
          <a:p>
            <a:pPr marL="457200" indent="-457200" fontAlgn="base">
              <a:spcBef>
                <a:spcPts val="0"/>
              </a:spcBef>
              <a:spcAft>
                <a:spcPct val="0"/>
              </a:spcAft>
            </a:pPr>
            <a:r>
              <a:rPr lang="en-US" sz="2400" dirty="0">
                <a:solidFill>
                  <a:prstClr val="white"/>
                </a:solidFill>
              </a:rPr>
              <a:t>While there are compelling reasons for separation </a:t>
            </a:r>
            <a:r>
              <a:rPr lang="en-US" sz="2400" dirty="0" smtClean="0">
                <a:solidFill>
                  <a:prstClr val="white"/>
                </a:solidFill>
              </a:rPr>
              <a:t>of ownership </a:t>
            </a:r>
            <a:r>
              <a:rPr lang="en-US" sz="2400" dirty="0">
                <a:solidFill>
                  <a:prstClr val="white"/>
                </a:solidFill>
              </a:rPr>
              <a:t>and management, a separated structure leads </a:t>
            </a:r>
            <a:r>
              <a:rPr lang="en-US" sz="2400" dirty="0" smtClean="0">
                <a:solidFill>
                  <a:prstClr val="white"/>
                </a:solidFill>
              </a:rPr>
              <a:t>to a </a:t>
            </a:r>
            <a:r>
              <a:rPr lang="en-US" sz="2400" dirty="0">
                <a:solidFill>
                  <a:prstClr val="white"/>
                </a:solidFill>
              </a:rPr>
              <a:t>possible conflict of interest between managers and </a:t>
            </a:r>
            <a:r>
              <a:rPr lang="en-US" sz="2400" dirty="0" smtClean="0">
                <a:solidFill>
                  <a:prstClr val="white"/>
                </a:solidFill>
              </a:rPr>
              <a:t>shareholders</a:t>
            </a:r>
            <a:r>
              <a:rPr lang="en-US" sz="2400" dirty="0">
                <a:solidFill>
                  <a:prstClr val="white"/>
                </a:solidFill>
              </a:rPr>
              <a:t>.</a:t>
            </a:r>
          </a:p>
          <a:p>
            <a:pPr marL="457200" indent="-457200" fontAlgn="base">
              <a:spcBef>
                <a:spcPts val="0"/>
              </a:spcBef>
              <a:spcAft>
                <a:spcPct val="0"/>
              </a:spcAft>
            </a:pPr>
            <a:endParaRPr lang="en-US" sz="2400" dirty="0">
              <a:solidFill>
                <a:prstClr val="white"/>
              </a:solidFill>
            </a:endParaRPr>
          </a:p>
          <a:p>
            <a:pPr marL="457200" indent="-457200" fontAlgn="base">
              <a:spcBef>
                <a:spcPts val="0"/>
              </a:spcBef>
              <a:spcAft>
                <a:spcPct val="0"/>
              </a:spcAft>
            </a:pPr>
            <a:r>
              <a:rPr lang="en-US" sz="2400" dirty="0" smtClean="0">
                <a:solidFill>
                  <a:prstClr val="white"/>
                </a:solidFill>
              </a:rPr>
              <a:t>The </a:t>
            </a:r>
            <a:r>
              <a:rPr lang="en-US" sz="2400" dirty="0">
                <a:solidFill>
                  <a:prstClr val="white"/>
                </a:solidFill>
              </a:rPr>
              <a:t>lack of perfect alignment between the interests of </a:t>
            </a:r>
            <a:r>
              <a:rPr lang="en-US" sz="2400" dirty="0" smtClean="0">
                <a:solidFill>
                  <a:prstClr val="white"/>
                </a:solidFill>
              </a:rPr>
              <a:t>managers </a:t>
            </a:r>
            <a:r>
              <a:rPr lang="en-US" sz="2400" dirty="0">
                <a:solidFill>
                  <a:prstClr val="white"/>
                </a:solidFill>
              </a:rPr>
              <a:t>and shareholders results in the agency problem.</a:t>
            </a:r>
          </a:p>
          <a:p>
            <a:pPr marL="457200" indent="-457200" fontAlgn="base">
              <a:spcBef>
                <a:spcPts val="0"/>
              </a:spcBef>
              <a:spcAft>
                <a:spcPct val="0"/>
              </a:spcAft>
            </a:pPr>
            <a:endParaRPr lang="en-US" sz="2400" dirty="0">
              <a:solidFill>
                <a:prstClr val="white"/>
              </a:solidFill>
            </a:endParaRPr>
          </a:p>
          <a:p>
            <a:pPr marL="457200" indent="-457200" fontAlgn="base">
              <a:spcBef>
                <a:spcPts val="0"/>
              </a:spcBef>
              <a:spcAft>
                <a:spcPct val="0"/>
              </a:spcAft>
            </a:pPr>
            <a:r>
              <a:rPr lang="en-US" sz="2400" dirty="0" smtClean="0">
                <a:solidFill>
                  <a:prstClr val="white"/>
                </a:solidFill>
              </a:rPr>
              <a:t>To </a:t>
            </a:r>
            <a:r>
              <a:rPr lang="en-US" sz="2400" dirty="0">
                <a:solidFill>
                  <a:prstClr val="white"/>
                </a:solidFill>
              </a:rPr>
              <a:t>mitigate the agency problem, effective monitoring has </a:t>
            </a:r>
            <a:r>
              <a:rPr lang="en-US" sz="2400" dirty="0" smtClean="0">
                <a:solidFill>
                  <a:prstClr val="white"/>
                </a:solidFill>
              </a:rPr>
              <a:t>to </a:t>
            </a:r>
            <a:r>
              <a:rPr lang="en-US" sz="2400" dirty="0">
                <a:solidFill>
                  <a:prstClr val="white"/>
                </a:solidFill>
              </a:rPr>
              <a:t>be done and appropriate incentives have to be offered.</a:t>
            </a:r>
          </a:p>
        </p:txBody>
      </p:sp>
    </p:spTree>
    <p:extLst>
      <p:ext uri="{BB962C8B-B14F-4D97-AF65-F5344CB8AC3E}">
        <p14:creationId xmlns:p14="http://schemas.microsoft.com/office/powerpoint/2010/main" val="2705558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ALL MANAGERS ARE FINANCIAL MANAGERS</a:t>
            </a:r>
          </a:p>
        </p:txBody>
      </p:sp>
      <p:sp>
        <p:nvSpPr>
          <p:cNvPr id="3" name="Content Placeholder 2"/>
          <p:cNvSpPr>
            <a:spLocks noGrp="1"/>
          </p:cNvSpPr>
          <p:nvPr>
            <p:ph idx="1"/>
          </p:nvPr>
        </p:nvSpPr>
        <p:spPr>
          <a:xfrm>
            <a:off x="609600" y="2133600"/>
            <a:ext cx="7924800" cy="4419600"/>
          </a:xfrm>
        </p:spPr>
        <p:txBody>
          <a:bodyPr>
            <a:normAutofit/>
          </a:bodyPr>
          <a:lstStyle/>
          <a:p>
            <a:pPr marL="457200" indent="-457200" fontAlgn="base">
              <a:spcBef>
                <a:spcPts val="1200"/>
              </a:spcBef>
              <a:spcAft>
                <a:spcPct val="0"/>
              </a:spcAft>
            </a:pPr>
            <a:r>
              <a:rPr lang="en-US" sz="2400" dirty="0" smtClean="0">
                <a:solidFill>
                  <a:prstClr val="white"/>
                </a:solidFill>
              </a:rPr>
              <a:t>The </a:t>
            </a:r>
            <a:r>
              <a:rPr lang="en-US" sz="2400" dirty="0">
                <a:solidFill>
                  <a:prstClr val="white"/>
                </a:solidFill>
              </a:rPr>
              <a:t>engineer, who proposes a new plant, shapes the </a:t>
            </a:r>
            <a:r>
              <a:rPr lang="en-US" sz="2400" dirty="0" smtClean="0">
                <a:solidFill>
                  <a:prstClr val="white"/>
                </a:solidFill>
              </a:rPr>
              <a:t>investment </a:t>
            </a:r>
            <a:r>
              <a:rPr lang="en-US" sz="2400" dirty="0">
                <a:solidFill>
                  <a:prstClr val="white"/>
                </a:solidFill>
              </a:rPr>
              <a:t>policy of the firm</a:t>
            </a:r>
          </a:p>
          <a:p>
            <a:pPr marL="457200" indent="-457200" fontAlgn="base">
              <a:spcBef>
                <a:spcPts val="1200"/>
              </a:spcBef>
              <a:spcAft>
                <a:spcPct val="0"/>
              </a:spcAft>
            </a:pPr>
            <a:r>
              <a:rPr lang="en-US" sz="2400" dirty="0" smtClean="0">
                <a:solidFill>
                  <a:prstClr val="white"/>
                </a:solidFill>
              </a:rPr>
              <a:t>The </a:t>
            </a:r>
            <a:r>
              <a:rPr lang="en-US" sz="2400" dirty="0">
                <a:solidFill>
                  <a:prstClr val="white"/>
                </a:solidFill>
              </a:rPr>
              <a:t>marketing analyst provides inputs in the process </a:t>
            </a:r>
            <a:r>
              <a:rPr lang="en-US" sz="2400" dirty="0" smtClean="0">
                <a:solidFill>
                  <a:prstClr val="white"/>
                </a:solidFill>
              </a:rPr>
              <a:t>of forecasting </a:t>
            </a:r>
            <a:r>
              <a:rPr lang="en-US" sz="2400" dirty="0">
                <a:solidFill>
                  <a:prstClr val="white"/>
                </a:solidFill>
              </a:rPr>
              <a:t>and planning</a:t>
            </a:r>
          </a:p>
          <a:p>
            <a:pPr marL="457200" indent="-457200" fontAlgn="base">
              <a:spcBef>
                <a:spcPts val="1200"/>
              </a:spcBef>
              <a:spcAft>
                <a:spcPct val="0"/>
              </a:spcAft>
            </a:pPr>
            <a:r>
              <a:rPr lang="en-US" sz="2400" dirty="0" smtClean="0">
                <a:solidFill>
                  <a:prstClr val="white"/>
                </a:solidFill>
              </a:rPr>
              <a:t>The </a:t>
            </a:r>
            <a:r>
              <a:rPr lang="en-US" sz="2400" dirty="0">
                <a:solidFill>
                  <a:prstClr val="white"/>
                </a:solidFill>
              </a:rPr>
              <a:t>purchase manager influences the level of </a:t>
            </a:r>
            <a:r>
              <a:rPr lang="en-US" sz="2400" dirty="0" smtClean="0">
                <a:solidFill>
                  <a:prstClr val="white"/>
                </a:solidFill>
              </a:rPr>
              <a:t>investment in </a:t>
            </a:r>
            <a:r>
              <a:rPr lang="en-US" sz="2400" dirty="0">
                <a:solidFill>
                  <a:prstClr val="white"/>
                </a:solidFill>
              </a:rPr>
              <a:t>inventories</a:t>
            </a:r>
          </a:p>
          <a:p>
            <a:pPr marL="457200" indent="-457200" fontAlgn="base">
              <a:spcBef>
                <a:spcPts val="1200"/>
              </a:spcBef>
              <a:spcAft>
                <a:spcPct val="0"/>
              </a:spcAft>
            </a:pPr>
            <a:r>
              <a:rPr lang="en-US" sz="2400" dirty="0" smtClean="0">
                <a:solidFill>
                  <a:prstClr val="white"/>
                </a:solidFill>
              </a:rPr>
              <a:t>The </a:t>
            </a:r>
            <a:r>
              <a:rPr lang="en-US" sz="2400" dirty="0">
                <a:solidFill>
                  <a:prstClr val="white"/>
                </a:solidFill>
              </a:rPr>
              <a:t>sales manager has a say in the determination of </a:t>
            </a:r>
            <a:r>
              <a:rPr lang="en-US" sz="2400" dirty="0" smtClean="0">
                <a:solidFill>
                  <a:prstClr val="white"/>
                </a:solidFill>
              </a:rPr>
              <a:t>the receivables </a:t>
            </a:r>
            <a:r>
              <a:rPr lang="en-US" sz="2400" dirty="0">
                <a:solidFill>
                  <a:prstClr val="white"/>
                </a:solidFill>
              </a:rPr>
              <a:t>policy</a:t>
            </a:r>
          </a:p>
          <a:p>
            <a:pPr marL="457200" indent="-457200" fontAlgn="base">
              <a:spcBef>
                <a:spcPts val="1200"/>
              </a:spcBef>
              <a:spcAft>
                <a:spcPct val="0"/>
              </a:spcAft>
            </a:pPr>
            <a:r>
              <a:rPr lang="en-US" sz="2400" dirty="0" smtClean="0">
                <a:solidFill>
                  <a:prstClr val="white"/>
                </a:solidFill>
              </a:rPr>
              <a:t>Departmental </a:t>
            </a:r>
            <a:r>
              <a:rPr lang="en-US" sz="2400" dirty="0">
                <a:solidFill>
                  <a:prstClr val="white"/>
                </a:solidFill>
              </a:rPr>
              <a:t>managers, in general, are important links </a:t>
            </a:r>
            <a:r>
              <a:rPr lang="en-US" sz="2400" dirty="0" smtClean="0">
                <a:solidFill>
                  <a:prstClr val="white"/>
                </a:solidFill>
              </a:rPr>
              <a:t>in </a:t>
            </a:r>
            <a:r>
              <a:rPr lang="en-US" sz="2400" dirty="0">
                <a:solidFill>
                  <a:prstClr val="white"/>
                </a:solidFill>
              </a:rPr>
              <a:t>the finance control system of the </a:t>
            </a:r>
            <a:r>
              <a:rPr lang="en-US" sz="2400" dirty="0" smtClean="0">
                <a:solidFill>
                  <a:prstClr val="white"/>
                </a:solidFill>
              </a:rPr>
              <a:t>firm</a:t>
            </a:r>
            <a:endParaRPr lang="en-US" sz="2400" dirty="0">
              <a:solidFill>
                <a:prstClr val="white"/>
              </a:solidFill>
            </a:endParaRPr>
          </a:p>
        </p:txBody>
      </p:sp>
    </p:spTree>
    <p:extLst>
      <p:ext uri="{BB962C8B-B14F-4D97-AF65-F5344CB8AC3E}">
        <p14:creationId xmlns:p14="http://schemas.microsoft.com/office/powerpoint/2010/main" val="1940634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ORGANISATION </a:t>
            </a:r>
            <a:r>
              <a:rPr lang="en-US" sz="4000" dirty="0" smtClean="0"/>
              <a:t>OF</a:t>
            </a:r>
            <a:br>
              <a:rPr lang="en-US" sz="4000" dirty="0" smtClean="0"/>
            </a:br>
            <a:r>
              <a:rPr lang="en-US" sz="4000" dirty="0" smtClean="0"/>
              <a:t>FINANCE </a:t>
            </a:r>
            <a:r>
              <a:rPr lang="en-US" sz="4000" dirty="0"/>
              <a:t>FUNCTION</a:t>
            </a: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01" t="8299" r="6812" b="5229"/>
          <a:stretch/>
        </p:blipFill>
        <p:spPr bwMode="auto">
          <a:xfrm>
            <a:off x="170985" y="1592876"/>
            <a:ext cx="6687015" cy="5265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7169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RELATIONSHIP </a:t>
            </a:r>
            <a:r>
              <a:rPr lang="en-US" dirty="0" smtClean="0"/>
              <a:t>OF</a:t>
            </a:r>
            <a:br>
              <a:rPr lang="en-US" dirty="0" smtClean="0"/>
            </a:br>
            <a:r>
              <a:rPr lang="en-US" dirty="0" smtClean="0"/>
              <a:t>FINANCE TO </a:t>
            </a:r>
            <a:r>
              <a:rPr lang="en-US" dirty="0"/>
              <a:t>ECONOMICS</a:t>
            </a:r>
          </a:p>
        </p:txBody>
      </p:sp>
      <p:sp>
        <p:nvSpPr>
          <p:cNvPr id="3" name="Content Placeholder 2"/>
          <p:cNvSpPr>
            <a:spLocks noGrp="1"/>
          </p:cNvSpPr>
          <p:nvPr>
            <p:ph idx="1"/>
          </p:nvPr>
        </p:nvSpPr>
        <p:spPr>
          <a:xfrm>
            <a:off x="609600" y="2362200"/>
            <a:ext cx="7924800" cy="4191000"/>
          </a:xfrm>
        </p:spPr>
        <p:txBody>
          <a:bodyPr>
            <a:noAutofit/>
          </a:bodyPr>
          <a:lstStyle/>
          <a:p>
            <a:pPr marL="457200" indent="-457200" fontAlgn="base">
              <a:spcBef>
                <a:spcPts val="1200"/>
              </a:spcBef>
              <a:spcAft>
                <a:spcPct val="0"/>
              </a:spcAft>
            </a:pPr>
            <a:r>
              <a:rPr lang="en-US" sz="2600" dirty="0">
                <a:solidFill>
                  <a:prstClr val="white"/>
                </a:solidFill>
              </a:rPr>
              <a:t>Macroeconomic environment defines the setting </a:t>
            </a:r>
            <a:r>
              <a:rPr lang="en-US" sz="2600" dirty="0" smtClean="0">
                <a:solidFill>
                  <a:prstClr val="white"/>
                </a:solidFill>
              </a:rPr>
              <a:t>within which </a:t>
            </a:r>
            <a:r>
              <a:rPr lang="en-US" sz="2600" dirty="0">
                <a:solidFill>
                  <a:prstClr val="white"/>
                </a:solidFill>
              </a:rPr>
              <a:t>the firm operates. GDP growth rate, savings </a:t>
            </a:r>
            <a:r>
              <a:rPr lang="en-US" sz="2600" dirty="0" smtClean="0">
                <a:solidFill>
                  <a:prstClr val="white"/>
                </a:solidFill>
              </a:rPr>
              <a:t>rate, fiscal </a:t>
            </a:r>
            <a:r>
              <a:rPr lang="en-US" sz="2600" dirty="0">
                <a:solidFill>
                  <a:prstClr val="white"/>
                </a:solidFill>
              </a:rPr>
              <a:t>deficit, interest rates, inflation rate, </a:t>
            </a:r>
            <a:r>
              <a:rPr lang="en-US" sz="2600" dirty="0" smtClean="0">
                <a:solidFill>
                  <a:prstClr val="white"/>
                </a:solidFill>
              </a:rPr>
              <a:t>exchange rates</a:t>
            </a:r>
            <a:r>
              <a:rPr lang="en-US" sz="2600" dirty="0">
                <a:solidFill>
                  <a:prstClr val="white"/>
                </a:solidFill>
              </a:rPr>
              <a:t>, tax rates, and so on have an impact on the firm</a:t>
            </a:r>
          </a:p>
          <a:p>
            <a:pPr marL="457200" indent="-457200" fontAlgn="base">
              <a:spcBef>
                <a:spcPts val="1200"/>
              </a:spcBef>
              <a:spcAft>
                <a:spcPct val="0"/>
              </a:spcAft>
            </a:pPr>
            <a:endParaRPr lang="en-US" sz="1050" dirty="0">
              <a:solidFill>
                <a:prstClr val="white"/>
              </a:solidFill>
            </a:endParaRPr>
          </a:p>
          <a:p>
            <a:pPr marL="457200" indent="-457200" fontAlgn="base">
              <a:spcBef>
                <a:spcPts val="1200"/>
              </a:spcBef>
              <a:spcAft>
                <a:spcPct val="0"/>
              </a:spcAft>
            </a:pPr>
            <a:r>
              <a:rPr lang="en-US" sz="2600" dirty="0" smtClean="0">
                <a:solidFill>
                  <a:prstClr val="white"/>
                </a:solidFill>
              </a:rPr>
              <a:t>Microeconomic  </a:t>
            </a:r>
            <a:r>
              <a:rPr lang="en-US" sz="2600" dirty="0">
                <a:solidFill>
                  <a:prstClr val="white"/>
                </a:solidFill>
              </a:rPr>
              <a:t>theory provides the </a:t>
            </a:r>
            <a:r>
              <a:rPr lang="en-US" sz="2600" dirty="0" smtClean="0">
                <a:solidFill>
                  <a:prstClr val="white"/>
                </a:solidFill>
              </a:rPr>
              <a:t>conceptual underpinnings </a:t>
            </a:r>
            <a:r>
              <a:rPr lang="en-US" sz="2600" dirty="0">
                <a:solidFill>
                  <a:prstClr val="white"/>
                </a:solidFill>
              </a:rPr>
              <a:t>for the tools of financial decision </a:t>
            </a:r>
            <a:r>
              <a:rPr lang="en-US" sz="2600" dirty="0" smtClean="0">
                <a:solidFill>
                  <a:prstClr val="white"/>
                </a:solidFill>
              </a:rPr>
              <a:t>making. Finance</a:t>
            </a:r>
            <a:r>
              <a:rPr lang="en-US" sz="2600" dirty="0">
                <a:solidFill>
                  <a:prstClr val="white"/>
                </a:solidFill>
              </a:rPr>
              <a:t>, in essence, is applied </a:t>
            </a:r>
            <a:r>
              <a:rPr lang="en-US" sz="2600" dirty="0" smtClean="0">
                <a:solidFill>
                  <a:prstClr val="white"/>
                </a:solidFill>
              </a:rPr>
              <a:t>microeconomics.</a:t>
            </a:r>
            <a:endParaRPr lang="en-US" sz="2600" dirty="0">
              <a:solidFill>
                <a:prstClr val="white"/>
              </a:solidFill>
            </a:endParaRPr>
          </a:p>
        </p:txBody>
      </p:sp>
    </p:spTree>
    <p:extLst>
      <p:ext uri="{BB962C8B-B14F-4D97-AF65-F5344CB8AC3E}">
        <p14:creationId xmlns:p14="http://schemas.microsoft.com/office/powerpoint/2010/main" val="1259581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RELATIONSHIP </a:t>
            </a:r>
            <a:r>
              <a:rPr lang="en-US" dirty="0" smtClean="0"/>
              <a:t>OF</a:t>
            </a:r>
            <a:br>
              <a:rPr lang="en-US" dirty="0" smtClean="0"/>
            </a:br>
            <a:r>
              <a:rPr lang="en-US" dirty="0" smtClean="0"/>
              <a:t>FINANCE </a:t>
            </a:r>
            <a:r>
              <a:rPr lang="en-US" dirty="0"/>
              <a:t>TO ACCOUNTING</a:t>
            </a:r>
          </a:p>
        </p:txBody>
      </p:sp>
      <p:sp>
        <p:nvSpPr>
          <p:cNvPr id="3" name="Content Placeholder 2"/>
          <p:cNvSpPr>
            <a:spLocks noGrp="1"/>
          </p:cNvSpPr>
          <p:nvPr>
            <p:ph idx="1"/>
          </p:nvPr>
        </p:nvSpPr>
        <p:spPr>
          <a:xfrm>
            <a:off x="685800" y="2286000"/>
            <a:ext cx="7696200" cy="4267200"/>
          </a:xfrm>
        </p:spPr>
        <p:txBody>
          <a:bodyPr>
            <a:noAutofit/>
          </a:bodyPr>
          <a:lstStyle/>
          <a:p>
            <a:pPr marL="457200" indent="-457200" fontAlgn="base">
              <a:spcBef>
                <a:spcPts val="2400"/>
              </a:spcBef>
              <a:spcAft>
                <a:spcPct val="0"/>
              </a:spcAft>
            </a:pPr>
            <a:r>
              <a:rPr lang="en-US" sz="2600" dirty="0">
                <a:solidFill>
                  <a:prstClr val="white"/>
                </a:solidFill>
              </a:rPr>
              <a:t>Accounting is concerned with score keeping, whereas </a:t>
            </a:r>
            <a:r>
              <a:rPr lang="en-US" sz="2600" dirty="0" smtClean="0">
                <a:solidFill>
                  <a:prstClr val="white"/>
                </a:solidFill>
              </a:rPr>
              <a:t>finance </a:t>
            </a:r>
            <a:r>
              <a:rPr lang="en-US" sz="2600" dirty="0">
                <a:solidFill>
                  <a:prstClr val="white"/>
                </a:solidFill>
              </a:rPr>
              <a:t>is aimed at value </a:t>
            </a:r>
            <a:r>
              <a:rPr lang="en-US" sz="2600" dirty="0" err="1">
                <a:solidFill>
                  <a:prstClr val="white"/>
                </a:solidFill>
              </a:rPr>
              <a:t>maximising</a:t>
            </a:r>
            <a:r>
              <a:rPr lang="en-US" sz="2600" dirty="0">
                <a:solidFill>
                  <a:prstClr val="white"/>
                </a:solidFill>
              </a:rPr>
              <a:t>.</a:t>
            </a:r>
          </a:p>
          <a:p>
            <a:pPr marL="457200" indent="-457200" fontAlgn="base">
              <a:spcBef>
                <a:spcPts val="2400"/>
              </a:spcBef>
              <a:spcAft>
                <a:spcPct val="0"/>
              </a:spcAft>
            </a:pPr>
            <a:r>
              <a:rPr lang="en-US" sz="2600" dirty="0" smtClean="0">
                <a:solidFill>
                  <a:prstClr val="white"/>
                </a:solidFill>
              </a:rPr>
              <a:t>The </a:t>
            </a:r>
            <a:r>
              <a:rPr lang="en-US" sz="2600" dirty="0">
                <a:solidFill>
                  <a:prstClr val="white"/>
                </a:solidFill>
              </a:rPr>
              <a:t>accountant prepares the accounting </a:t>
            </a:r>
            <a:r>
              <a:rPr lang="en-US" sz="2600" dirty="0" smtClean="0">
                <a:solidFill>
                  <a:prstClr val="white"/>
                </a:solidFill>
              </a:rPr>
              <a:t>reports based on </a:t>
            </a:r>
            <a:r>
              <a:rPr lang="en-US" sz="2600" dirty="0">
                <a:solidFill>
                  <a:prstClr val="white"/>
                </a:solidFill>
              </a:rPr>
              <a:t>the accrual method. The focus of the financial </a:t>
            </a:r>
            <a:r>
              <a:rPr lang="en-US" sz="2600" dirty="0" smtClean="0">
                <a:solidFill>
                  <a:prstClr val="white"/>
                </a:solidFill>
              </a:rPr>
              <a:t>manager </a:t>
            </a:r>
            <a:r>
              <a:rPr lang="en-US" sz="2600" dirty="0">
                <a:solidFill>
                  <a:prstClr val="white"/>
                </a:solidFill>
              </a:rPr>
              <a:t>is on cash flows.</a:t>
            </a:r>
          </a:p>
          <a:p>
            <a:pPr marL="457200" indent="-457200" fontAlgn="base">
              <a:spcBef>
                <a:spcPts val="2400"/>
              </a:spcBef>
              <a:spcAft>
                <a:spcPct val="0"/>
              </a:spcAft>
            </a:pPr>
            <a:r>
              <a:rPr lang="en-US" sz="2600" dirty="0" smtClean="0">
                <a:solidFill>
                  <a:prstClr val="white"/>
                </a:solidFill>
              </a:rPr>
              <a:t>Accounting </a:t>
            </a:r>
            <a:r>
              <a:rPr lang="en-US" sz="2600" dirty="0">
                <a:solidFill>
                  <a:prstClr val="white"/>
                </a:solidFill>
              </a:rPr>
              <a:t>deals primarily with the past. Finance is </a:t>
            </a:r>
            <a:r>
              <a:rPr lang="en-US" sz="2600" dirty="0" smtClean="0">
                <a:solidFill>
                  <a:prstClr val="white"/>
                </a:solidFill>
              </a:rPr>
              <a:t>concerned </a:t>
            </a:r>
            <a:r>
              <a:rPr lang="en-US" sz="2600" dirty="0">
                <a:solidFill>
                  <a:prstClr val="white"/>
                </a:solidFill>
              </a:rPr>
              <a:t>mainly with the future</a:t>
            </a:r>
            <a:r>
              <a:rPr lang="en-US" sz="2600" dirty="0" smtClean="0">
                <a:solidFill>
                  <a:prstClr val="white"/>
                </a:solidFill>
              </a:rPr>
              <a:t>.</a:t>
            </a:r>
            <a:endParaRPr lang="en-US" sz="2600" dirty="0">
              <a:solidFill>
                <a:prstClr val="white"/>
              </a:solidFill>
            </a:endParaRPr>
          </a:p>
        </p:txBody>
      </p:sp>
    </p:spTree>
    <p:extLst>
      <p:ext uri="{BB962C8B-B14F-4D97-AF65-F5344CB8AC3E}">
        <p14:creationId xmlns:p14="http://schemas.microsoft.com/office/powerpoint/2010/main" val="2859431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944562"/>
          </a:xfrm>
        </p:spPr>
        <p:txBody>
          <a:bodyPr>
            <a:noAutofit/>
          </a:bodyPr>
          <a:lstStyle/>
          <a:p>
            <a:r>
              <a:rPr lang="en-US" dirty="0"/>
              <a:t>SUMMING UP</a:t>
            </a:r>
          </a:p>
        </p:txBody>
      </p:sp>
      <p:sp>
        <p:nvSpPr>
          <p:cNvPr id="3" name="Content Placeholder 2"/>
          <p:cNvSpPr>
            <a:spLocks noGrp="1"/>
          </p:cNvSpPr>
          <p:nvPr>
            <p:ph idx="1"/>
          </p:nvPr>
        </p:nvSpPr>
        <p:spPr>
          <a:xfrm>
            <a:off x="228600" y="1524000"/>
            <a:ext cx="8534400" cy="5181600"/>
          </a:xfrm>
        </p:spPr>
        <p:txBody>
          <a:bodyPr>
            <a:noAutofit/>
          </a:bodyPr>
          <a:lstStyle/>
          <a:p>
            <a:pPr marL="457200" indent="-457200" fontAlgn="base">
              <a:spcBef>
                <a:spcPts val="1200"/>
              </a:spcBef>
              <a:spcAft>
                <a:spcPct val="0"/>
              </a:spcAft>
            </a:pPr>
            <a:r>
              <a:rPr lang="en-US" sz="2100" dirty="0">
                <a:solidFill>
                  <a:prstClr val="white"/>
                </a:solidFill>
              </a:rPr>
              <a:t>There are three broad areas of financial decision making, viz., capital </a:t>
            </a:r>
            <a:r>
              <a:rPr lang="en-US" sz="2100" dirty="0" smtClean="0">
                <a:solidFill>
                  <a:prstClr val="white"/>
                </a:solidFill>
              </a:rPr>
              <a:t>budgeting</a:t>
            </a:r>
            <a:r>
              <a:rPr lang="en-US" sz="2100" dirty="0">
                <a:solidFill>
                  <a:prstClr val="white"/>
                </a:solidFill>
              </a:rPr>
              <a:t>, capital structure, and working </a:t>
            </a:r>
            <a:r>
              <a:rPr lang="en-US" sz="2100" dirty="0" smtClean="0">
                <a:solidFill>
                  <a:prstClr val="white"/>
                </a:solidFill>
              </a:rPr>
              <a:t>capital management</a:t>
            </a:r>
            <a:r>
              <a:rPr lang="en-US" sz="2100" dirty="0">
                <a:solidFill>
                  <a:prstClr val="white"/>
                </a:solidFill>
              </a:rPr>
              <a:t>.</a:t>
            </a:r>
          </a:p>
          <a:p>
            <a:pPr marL="457200" indent="-457200" fontAlgn="base">
              <a:spcBef>
                <a:spcPts val="1200"/>
              </a:spcBef>
              <a:spcAft>
                <a:spcPct val="0"/>
              </a:spcAft>
            </a:pPr>
            <a:r>
              <a:rPr lang="en-US" sz="2100" dirty="0" smtClean="0">
                <a:solidFill>
                  <a:prstClr val="white"/>
                </a:solidFill>
              </a:rPr>
              <a:t>Finance </a:t>
            </a:r>
            <a:r>
              <a:rPr lang="en-US" sz="2100" dirty="0">
                <a:solidFill>
                  <a:prstClr val="white"/>
                </a:solidFill>
              </a:rPr>
              <a:t>theory, in general, rests on the premise that the goal of financial </a:t>
            </a:r>
            <a:r>
              <a:rPr lang="en-US" sz="2100" dirty="0" smtClean="0">
                <a:solidFill>
                  <a:prstClr val="white"/>
                </a:solidFill>
              </a:rPr>
              <a:t>management </a:t>
            </a:r>
            <a:r>
              <a:rPr lang="en-US" sz="2100" dirty="0">
                <a:solidFill>
                  <a:prstClr val="white"/>
                </a:solidFill>
              </a:rPr>
              <a:t>should be to </a:t>
            </a:r>
            <a:r>
              <a:rPr lang="en-US" sz="2100" dirty="0" err="1">
                <a:solidFill>
                  <a:prstClr val="white"/>
                </a:solidFill>
              </a:rPr>
              <a:t>maximise</a:t>
            </a:r>
            <a:r>
              <a:rPr lang="en-US" sz="2100" dirty="0">
                <a:solidFill>
                  <a:prstClr val="white"/>
                </a:solidFill>
              </a:rPr>
              <a:t> the wealth of shareholders.</a:t>
            </a:r>
          </a:p>
          <a:p>
            <a:pPr marL="457200" indent="-457200" fontAlgn="base">
              <a:spcBef>
                <a:spcPts val="1200"/>
              </a:spcBef>
              <a:spcAft>
                <a:spcPct val="0"/>
              </a:spcAft>
            </a:pPr>
            <a:r>
              <a:rPr lang="en-US" sz="2100" dirty="0" smtClean="0">
                <a:solidFill>
                  <a:prstClr val="white"/>
                </a:solidFill>
              </a:rPr>
              <a:t>A </a:t>
            </a:r>
            <a:r>
              <a:rPr lang="en-US" sz="2100" dirty="0">
                <a:solidFill>
                  <a:prstClr val="white"/>
                </a:solidFill>
              </a:rPr>
              <a:t>business proposal raises the value of the firm only if the present value </a:t>
            </a:r>
            <a:r>
              <a:rPr lang="en-US" sz="2100" dirty="0" smtClean="0">
                <a:solidFill>
                  <a:prstClr val="white"/>
                </a:solidFill>
              </a:rPr>
              <a:t>of </a:t>
            </a:r>
            <a:r>
              <a:rPr lang="en-US" sz="2100" dirty="0">
                <a:solidFill>
                  <a:prstClr val="white"/>
                </a:solidFill>
              </a:rPr>
              <a:t>the future stream of net cash benefits expected from the proposal is </a:t>
            </a:r>
            <a:r>
              <a:rPr lang="en-US" sz="2100" dirty="0" smtClean="0">
                <a:solidFill>
                  <a:prstClr val="white"/>
                </a:solidFill>
              </a:rPr>
              <a:t>greater </a:t>
            </a:r>
            <a:r>
              <a:rPr lang="en-US" sz="2100" dirty="0">
                <a:solidFill>
                  <a:prstClr val="white"/>
                </a:solidFill>
              </a:rPr>
              <a:t>than the initial cash outlay required </a:t>
            </a:r>
            <a:r>
              <a:rPr lang="en-US" sz="2100" dirty="0" smtClean="0">
                <a:solidFill>
                  <a:prstClr val="white"/>
                </a:solidFill>
              </a:rPr>
              <a:t>to implement </a:t>
            </a:r>
            <a:r>
              <a:rPr lang="en-US" sz="2100" dirty="0">
                <a:solidFill>
                  <a:prstClr val="white"/>
                </a:solidFill>
              </a:rPr>
              <a:t>the proposal.</a:t>
            </a:r>
          </a:p>
          <a:p>
            <a:pPr marL="457200" indent="-457200" fontAlgn="base">
              <a:spcBef>
                <a:spcPts val="1200"/>
              </a:spcBef>
              <a:spcAft>
                <a:spcPct val="0"/>
              </a:spcAft>
            </a:pPr>
            <a:r>
              <a:rPr lang="en-US" sz="2100" dirty="0" smtClean="0">
                <a:solidFill>
                  <a:prstClr val="white"/>
                </a:solidFill>
              </a:rPr>
              <a:t>A </a:t>
            </a:r>
            <a:r>
              <a:rPr lang="en-US" sz="2100" dirty="0">
                <a:solidFill>
                  <a:prstClr val="white"/>
                </a:solidFill>
              </a:rPr>
              <a:t>confluence of forces appears now to be prodding Indian companies to </a:t>
            </a:r>
            <a:r>
              <a:rPr lang="en-US" sz="2100" dirty="0" smtClean="0">
                <a:solidFill>
                  <a:prstClr val="white"/>
                </a:solidFill>
              </a:rPr>
              <a:t>accord </a:t>
            </a:r>
            <a:r>
              <a:rPr lang="en-US" sz="2100" dirty="0">
                <a:solidFill>
                  <a:prstClr val="white"/>
                </a:solidFill>
              </a:rPr>
              <a:t>greater importance to the goal of  shareholder wealth </a:t>
            </a:r>
            <a:r>
              <a:rPr lang="en-US" sz="2100" dirty="0" err="1" smtClean="0">
                <a:solidFill>
                  <a:prstClr val="white"/>
                </a:solidFill>
              </a:rPr>
              <a:t>maximisation</a:t>
            </a:r>
            <a:r>
              <a:rPr lang="en-US" sz="2100" dirty="0">
                <a:solidFill>
                  <a:prstClr val="white"/>
                </a:solidFill>
              </a:rPr>
              <a:t>.</a:t>
            </a:r>
          </a:p>
          <a:p>
            <a:pPr marL="457200" indent="-457200" fontAlgn="base">
              <a:spcBef>
                <a:spcPts val="1200"/>
              </a:spcBef>
              <a:spcAft>
                <a:spcPct val="0"/>
              </a:spcAft>
            </a:pPr>
            <a:r>
              <a:rPr lang="en-US" sz="2100" dirty="0" smtClean="0">
                <a:solidFill>
                  <a:prstClr val="white"/>
                </a:solidFill>
              </a:rPr>
              <a:t>In </a:t>
            </a:r>
            <a:r>
              <a:rPr lang="en-US" sz="2100" dirty="0">
                <a:solidFill>
                  <a:prstClr val="white"/>
                </a:solidFill>
              </a:rPr>
              <a:t>general, when you take a financial decision, you have to answer the </a:t>
            </a:r>
            <a:r>
              <a:rPr lang="en-US" sz="2100" dirty="0" smtClean="0">
                <a:solidFill>
                  <a:prstClr val="white"/>
                </a:solidFill>
              </a:rPr>
              <a:t>following </a:t>
            </a:r>
            <a:r>
              <a:rPr lang="en-US" sz="2100" dirty="0">
                <a:solidFill>
                  <a:prstClr val="white"/>
                </a:solidFill>
              </a:rPr>
              <a:t>questions : What is the expected return ? What is the risk </a:t>
            </a:r>
            <a:r>
              <a:rPr lang="en-US" sz="2100" dirty="0" smtClean="0">
                <a:solidFill>
                  <a:prstClr val="white"/>
                </a:solidFill>
              </a:rPr>
              <a:t>exposure </a:t>
            </a:r>
            <a:r>
              <a:rPr lang="en-US" sz="2100" dirty="0">
                <a:solidFill>
                  <a:prstClr val="white"/>
                </a:solidFill>
              </a:rPr>
              <a:t>? Given the risk-return characteristics of the decision, how </a:t>
            </a:r>
            <a:r>
              <a:rPr lang="en-US" sz="2100" dirty="0" smtClean="0">
                <a:solidFill>
                  <a:prstClr val="white"/>
                </a:solidFill>
              </a:rPr>
              <a:t>would </a:t>
            </a:r>
            <a:r>
              <a:rPr lang="en-US" sz="2100" dirty="0">
                <a:solidFill>
                  <a:prstClr val="white"/>
                </a:solidFill>
              </a:rPr>
              <a:t>it influence value ?</a:t>
            </a:r>
          </a:p>
        </p:txBody>
      </p:sp>
    </p:spTree>
    <p:extLst>
      <p:ext uri="{BB962C8B-B14F-4D97-AF65-F5344CB8AC3E}">
        <p14:creationId xmlns:p14="http://schemas.microsoft.com/office/powerpoint/2010/main" val="2817402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944562"/>
          </a:xfrm>
        </p:spPr>
        <p:txBody>
          <a:bodyPr>
            <a:noAutofit/>
          </a:bodyPr>
          <a:lstStyle/>
          <a:p>
            <a:r>
              <a:rPr lang="en-US" dirty="0"/>
              <a:t>SUMMING </a:t>
            </a:r>
            <a:r>
              <a:rPr lang="en-US" dirty="0" smtClean="0"/>
              <a:t>UP</a:t>
            </a:r>
            <a:endParaRPr lang="en-US" dirty="0"/>
          </a:p>
        </p:txBody>
      </p:sp>
      <p:sp>
        <p:nvSpPr>
          <p:cNvPr id="3" name="Content Placeholder 2"/>
          <p:cNvSpPr>
            <a:spLocks noGrp="1"/>
          </p:cNvSpPr>
          <p:nvPr>
            <p:ph idx="1"/>
          </p:nvPr>
        </p:nvSpPr>
        <p:spPr>
          <a:xfrm>
            <a:off x="228600" y="1752600"/>
            <a:ext cx="8534400" cy="4876800"/>
          </a:xfrm>
        </p:spPr>
        <p:txBody>
          <a:bodyPr>
            <a:noAutofit/>
          </a:bodyPr>
          <a:lstStyle/>
          <a:p>
            <a:pPr marL="457200" indent="-457200" fontAlgn="base">
              <a:spcBef>
                <a:spcPts val="1200"/>
              </a:spcBef>
              <a:spcAft>
                <a:spcPct val="0"/>
              </a:spcAft>
            </a:pPr>
            <a:r>
              <a:rPr lang="en-US" sz="2100" dirty="0" smtClean="0">
                <a:solidFill>
                  <a:prstClr val="white"/>
                </a:solidFill>
              </a:rPr>
              <a:t>The </a:t>
            </a:r>
            <a:r>
              <a:rPr lang="en-US" sz="2100" dirty="0">
                <a:solidFill>
                  <a:prstClr val="white"/>
                </a:solidFill>
              </a:rPr>
              <a:t>important forms of business organisation are : sole proprietorship,  </a:t>
            </a:r>
            <a:r>
              <a:rPr lang="en-US" sz="2100" dirty="0" smtClean="0">
                <a:solidFill>
                  <a:prstClr val="white"/>
                </a:solidFill>
              </a:rPr>
              <a:t>partnership</a:t>
            </a:r>
            <a:r>
              <a:rPr lang="en-US" sz="2100" dirty="0">
                <a:solidFill>
                  <a:prstClr val="white"/>
                </a:solidFill>
              </a:rPr>
              <a:t>, private limited company, and public limited company. </a:t>
            </a:r>
          </a:p>
          <a:p>
            <a:pPr marL="457200" indent="-457200" fontAlgn="base">
              <a:spcBef>
                <a:spcPts val="1200"/>
              </a:spcBef>
              <a:spcAft>
                <a:spcPct val="0"/>
              </a:spcAft>
            </a:pPr>
            <a:r>
              <a:rPr lang="en-US" sz="2100" dirty="0" smtClean="0">
                <a:solidFill>
                  <a:prstClr val="white"/>
                </a:solidFill>
              </a:rPr>
              <a:t>While </a:t>
            </a:r>
            <a:r>
              <a:rPr lang="en-US" sz="2100" dirty="0">
                <a:solidFill>
                  <a:prstClr val="white"/>
                </a:solidFill>
              </a:rPr>
              <a:t>each form of organisation has certain advantages and limitations, </a:t>
            </a:r>
            <a:r>
              <a:rPr lang="en-US" sz="2100" dirty="0" smtClean="0">
                <a:solidFill>
                  <a:prstClr val="white"/>
                </a:solidFill>
              </a:rPr>
              <a:t>the </a:t>
            </a:r>
            <a:r>
              <a:rPr lang="en-US" sz="2100" dirty="0">
                <a:solidFill>
                  <a:prstClr val="white"/>
                </a:solidFill>
              </a:rPr>
              <a:t>public limited company form of organisation generally appears to be </a:t>
            </a:r>
            <a:r>
              <a:rPr lang="en-US" sz="2100" dirty="0" smtClean="0">
                <a:solidFill>
                  <a:prstClr val="white"/>
                </a:solidFill>
              </a:rPr>
              <a:t>the </a:t>
            </a:r>
            <a:r>
              <a:rPr lang="en-US" sz="2100" dirty="0">
                <a:solidFill>
                  <a:prstClr val="white"/>
                </a:solidFill>
              </a:rPr>
              <a:t>most appropriate form from the point of view of shareholder wealth </a:t>
            </a:r>
            <a:r>
              <a:rPr lang="en-US" sz="2100" dirty="0" err="1" smtClean="0">
                <a:solidFill>
                  <a:prstClr val="white"/>
                </a:solidFill>
              </a:rPr>
              <a:t>maximisation</a:t>
            </a:r>
            <a:r>
              <a:rPr lang="en-US" sz="2100" dirty="0">
                <a:solidFill>
                  <a:prstClr val="white"/>
                </a:solidFill>
              </a:rPr>
              <a:t>.</a:t>
            </a:r>
          </a:p>
          <a:p>
            <a:pPr marL="457200" indent="-457200" fontAlgn="base">
              <a:spcBef>
                <a:spcPts val="1200"/>
              </a:spcBef>
              <a:spcAft>
                <a:spcPct val="0"/>
              </a:spcAft>
            </a:pPr>
            <a:r>
              <a:rPr lang="en-US" sz="2100" dirty="0" smtClean="0">
                <a:solidFill>
                  <a:prstClr val="white"/>
                </a:solidFill>
              </a:rPr>
              <a:t>While </a:t>
            </a:r>
            <a:r>
              <a:rPr lang="en-US" sz="2100" dirty="0">
                <a:solidFill>
                  <a:prstClr val="white"/>
                </a:solidFill>
              </a:rPr>
              <a:t>there are compelling reasons for separation of ownership and </a:t>
            </a:r>
            <a:r>
              <a:rPr lang="en-US" sz="2100" dirty="0" smtClean="0">
                <a:solidFill>
                  <a:prstClr val="white"/>
                </a:solidFill>
              </a:rPr>
              <a:t>management</a:t>
            </a:r>
            <a:r>
              <a:rPr lang="en-US" sz="2100" dirty="0">
                <a:solidFill>
                  <a:prstClr val="white"/>
                </a:solidFill>
              </a:rPr>
              <a:t>, a separated structure leads to a possible conflict of interest </a:t>
            </a:r>
            <a:r>
              <a:rPr lang="en-US" sz="2100" dirty="0" smtClean="0">
                <a:solidFill>
                  <a:prstClr val="white"/>
                </a:solidFill>
              </a:rPr>
              <a:t>between </a:t>
            </a:r>
            <a:r>
              <a:rPr lang="en-US" sz="2100" dirty="0">
                <a:solidFill>
                  <a:prstClr val="white"/>
                </a:solidFill>
              </a:rPr>
              <a:t>managers and shareholders. </a:t>
            </a:r>
          </a:p>
          <a:p>
            <a:pPr marL="457200" indent="-457200" fontAlgn="base">
              <a:spcBef>
                <a:spcPts val="1200"/>
              </a:spcBef>
              <a:spcAft>
                <a:spcPct val="0"/>
              </a:spcAft>
            </a:pPr>
            <a:r>
              <a:rPr lang="en-US" sz="2100" dirty="0" smtClean="0">
                <a:solidFill>
                  <a:prstClr val="white"/>
                </a:solidFill>
              </a:rPr>
              <a:t>The </a:t>
            </a:r>
            <a:r>
              <a:rPr lang="en-US" sz="2100" dirty="0">
                <a:solidFill>
                  <a:prstClr val="white"/>
                </a:solidFill>
              </a:rPr>
              <a:t>lack of perfect alignment between the interests of managers and </a:t>
            </a:r>
            <a:r>
              <a:rPr lang="en-US" sz="2100" dirty="0" smtClean="0">
                <a:solidFill>
                  <a:prstClr val="white"/>
                </a:solidFill>
              </a:rPr>
              <a:t>shareholders </a:t>
            </a:r>
            <a:r>
              <a:rPr lang="en-US" sz="2100" dirty="0">
                <a:solidFill>
                  <a:prstClr val="white"/>
                </a:solidFill>
              </a:rPr>
              <a:t>results in the agency problem. To mitigate the agency </a:t>
            </a:r>
            <a:r>
              <a:rPr lang="en-US" sz="2100" dirty="0" smtClean="0">
                <a:solidFill>
                  <a:prstClr val="white"/>
                </a:solidFill>
              </a:rPr>
              <a:t>problem</a:t>
            </a:r>
            <a:r>
              <a:rPr lang="en-US" sz="2100" dirty="0">
                <a:solidFill>
                  <a:prstClr val="white"/>
                </a:solidFill>
              </a:rPr>
              <a:t>, effective monitoring has to be done and appropriate incentives </a:t>
            </a:r>
            <a:r>
              <a:rPr lang="en-US" sz="2100" dirty="0" smtClean="0">
                <a:solidFill>
                  <a:prstClr val="white"/>
                </a:solidFill>
              </a:rPr>
              <a:t>have </a:t>
            </a:r>
            <a:r>
              <a:rPr lang="en-US" sz="2100" dirty="0">
                <a:solidFill>
                  <a:prstClr val="white"/>
                </a:solidFill>
              </a:rPr>
              <a:t>to be offered.</a:t>
            </a:r>
          </a:p>
        </p:txBody>
      </p:sp>
      <p:sp>
        <p:nvSpPr>
          <p:cNvPr id="4" name="TextBox 3"/>
          <p:cNvSpPr txBox="1"/>
          <p:nvPr/>
        </p:nvSpPr>
        <p:spPr>
          <a:xfrm>
            <a:off x="7696200" y="1230868"/>
            <a:ext cx="918970" cy="369332"/>
          </a:xfrm>
          <a:prstGeom prst="rect">
            <a:avLst/>
          </a:prstGeom>
          <a:noFill/>
        </p:spPr>
        <p:txBody>
          <a:bodyPr wrap="none" rtlCol="0">
            <a:spAutoFit/>
          </a:bodyPr>
          <a:lstStyle/>
          <a:p>
            <a:r>
              <a:rPr lang="en-US" b="1" dirty="0" err="1" smtClean="0">
                <a:solidFill>
                  <a:srgbClr val="FFC000"/>
                </a:solidFill>
              </a:rPr>
              <a:t>Contd</a:t>
            </a:r>
            <a:r>
              <a:rPr lang="en-US" b="1" dirty="0" smtClean="0">
                <a:solidFill>
                  <a:srgbClr val="FFC000"/>
                </a:solidFill>
              </a:rPr>
              <a:t>…</a:t>
            </a:r>
            <a:endParaRPr lang="en-US" b="1" dirty="0">
              <a:solidFill>
                <a:srgbClr val="FFC000"/>
              </a:solidFill>
            </a:endParaRPr>
          </a:p>
        </p:txBody>
      </p:sp>
    </p:spTree>
    <p:extLst>
      <p:ext uri="{BB962C8B-B14F-4D97-AF65-F5344CB8AC3E}">
        <p14:creationId xmlns:p14="http://schemas.microsoft.com/office/powerpoint/2010/main" val="4192121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269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en-US" dirty="0" smtClean="0"/>
              <a:t>FORMS OF BUSINESS ORGANISATIONS</a:t>
            </a:r>
            <a:endParaRPr lang="en-US" dirty="0"/>
          </a:p>
        </p:txBody>
      </p:sp>
      <p:sp>
        <p:nvSpPr>
          <p:cNvPr id="3" name="Content Placeholder 2"/>
          <p:cNvSpPr>
            <a:spLocks noGrp="1"/>
          </p:cNvSpPr>
          <p:nvPr>
            <p:ph idx="1"/>
          </p:nvPr>
        </p:nvSpPr>
        <p:spPr>
          <a:xfrm>
            <a:off x="457200" y="1600200"/>
            <a:ext cx="8458200" cy="5148146"/>
          </a:xfrm>
        </p:spPr>
        <p:txBody>
          <a:bodyPr>
            <a:normAutofit fontScale="55000" lnSpcReduction="20000"/>
          </a:bodyPr>
          <a:lstStyle/>
          <a:p>
            <a:pPr fontAlgn="base">
              <a:spcBef>
                <a:spcPct val="50000"/>
              </a:spcBef>
              <a:spcAft>
                <a:spcPct val="0"/>
              </a:spcAft>
            </a:pPr>
            <a:r>
              <a:rPr lang="en-US" sz="3600" b="1" dirty="0" smtClean="0">
                <a:solidFill>
                  <a:prstClr val="white"/>
                </a:solidFill>
              </a:rPr>
              <a:t>SOLE PROPRIETORSHIP</a:t>
            </a:r>
          </a:p>
          <a:p>
            <a:pPr marL="696913" lvl="2" fontAlgn="base">
              <a:lnSpc>
                <a:spcPct val="120000"/>
              </a:lnSpc>
              <a:spcBef>
                <a:spcPts val="300"/>
              </a:spcBef>
              <a:spcAft>
                <a:spcPct val="0"/>
              </a:spcAft>
            </a:pPr>
            <a:r>
              <a:rPr lang="en-US" sz="3300" dirty="0" smtClean="0">
                <a:solidFill>
                  <a:prstClr val="white"/>
                </a:solidFill>
              </a:rPr>
              <a:t>One </a:t>
            </a:r>
            <a:r>
              <a:rPr lang="en-US" sz="3300" dirty="0">
                <a:solidFill>
                  <a:prstClr val="white"/>
                </a:solidFill>
              </a:rPr>
              <a:t>owner</a:t>
            </a:r>
          </a:p>
          <a:p>
            <a:pPr marL="696913" lvl="2" fontAlgn="base">
              <a:lnSpc>
                <a:spcPct val="120000"/>
              </a:lnSpc>
              <a:spcBef>
                <a:spcPts val="300"/>
              </a:spcBef>
              <a:spcAft>
                <a:spcPct val="0"/>
              </a:spcAft>
              <a:buFontTx/>
              <a:buChar char="•"/>
            </a:pPr>
            <a:r>
              <a:rPr lang="en-US" sz="3300" dirty="0" smtClean="0">
                <a:solidFill>
                  <a:prstClr val="white"/>
                </a:solidFill>
              </a:rPr>
              <a:t>Very </a:t>
            </a:r>
            <a:r>
              <a:rPr lang="en-US" sz="3300" dirty="0">
                <a:solidFill>
                  <a:prstClr val="white"/>
                </a:solidFill>
              </a:rPr>
              <a:t>simple</a:t>
            </a:r>
          </a:p>
          <a:p>
            <a:pPr marL="696913" lvl="2" fontAlgn="base">
              <a:lnSpc>
                <a:spcPct val="120000"/>
              </a:lnSpc>
              <a:spcBef>
                <a:spcPts val="300"/>
              </a:spcBef>
              <a:spcAft>
                <a:spcPct val="0"/>
              </a:spcAft>
              <a:buFontTx/>
              <a:buChar char="•"/>
            </a:pPr>
            <a:r>
              <a:rPr lang="en-US" sz="3300" dirty="0" smtClean="0">
                <a:solidFill>
                  <a:prstClr val="white"/>
                </a:solidFill>
              </a:rPr>
              <a:t>Unlimited </a:t>
            </a:r>
            <a:r>
              <a:rPr lang="en-US" sz="3300" dirty="0">
                <a:solidFill>
                  <a:prstClr val="white"/>
                </a:solidFill>
              </a:rPr>
              <a:t>liability</a:t>
            </a:r>
          </a:p>
          <a:p>
            <a:pPr marL="696913" lvl="2" fontAlgn="base">
              <a:lnSpc>
                <a:spcPct val="120000"/>
              </a:lnSpc>
              <a:spcBef>
                <a:spcPts val="300"/>
              </a:spcBef>
              <a:spcAft>
                <a:spcPct val="0"/>
              </a:spcAft>
              <a:buFontTx/>
              <a:buChar char="•"/>
            </a:pPr>
            <a:r>
              <a:rPr lang="en-US" sz="3300" dirty="0" smtClean="0">
                <a:solidFill>
                  <a:prstClr val="white"/>
                </a:solidFill>
              </a:rPr>
              <a:t>The </a:t>
            </a:r>
            <a:r>
              <a:rPr lang="en-US" sz="3300" dirty="0">
                <a:solidFill>
                  <a:prstClr val="white"/>
                </a:solidFill>
              </a:rPr>
              <a:t>firm has no separate status from a legal and tax </a:t>
            </a:r>
            <a:r>
              <a:rPr lang="en-US" sz="3300" dirty="0" smtClean="0">
                <a:solidFill>
                  <a:prstClr val="white"/>
                </a:solidFill>
              </a:rPr>
              <a:t>point </a:t>
            </a:r>
            <a:r>
              <a:rPr lang="en-US" sz="3300" dirty="0">
                <a:solidFill>
                  <a:prstClr val="white"/>
                </a:solidFill>
              </a:rPr>
              <a:t>of view</a:t>
            </a:r>
          </a:p>
          <a:p>
            <a:pPr fontAlgn="base">
              <a:lnSpc>
                <a:spcPct val="45000"/>
              </a:lnSpc>
              <a:spcBef>
                <a:spcPct val="50000"/>
              </a:spcBef>
              <a:spcAft>
                <a:spcPct val="0"/>
              </a:spcAft>
            </a:pPr>
            <a:endParaRPr lang="en-US" u="sng" dirty="0" smtClean="0">
              <a:solidFill>
                <a:prstClr val="white"/>
              </a:solidFill>
            </a:endParaRPr>
          </a:p>
          <a:p>
            <a:pPr fontAlgn="base">
              <a:lnSpc>
                <a:spcPct val="120000"/>
              </a:lnSpc>
              <a:spcBef>
                <a:spcPts val="0"/>
              </a:spcBef>
              <a:spcAft>
                <a:spcPct val="0"/>
              </a:spcAft>
            </a:pPr>
            <a:r>
              <a:rPr lang="en-US" sz="3600" b="1" dirty="0" smtClean="0">
                <a:solidFill>
                  <a:prstClr val="white"/>
                </a:solidFill>
              </a:rPr>
              <a:t>PARTNERSHIP</a:t>
            </a:r>
            <a:endParaRPr lang="en-US" b="1" dirty="0">
              <a:solidFill>
                <a:prstClr val="white"/>
              </a:solidFill>
            </a:endParaRPr>
          </a:p>
          <a:p>
            <a:pPr marL="696913" lvl="2" fontAlgn="base">
              <a:lnSpc>
                <a:spcPct val="120000"/>
              </a:lnSpc>
              <a:spcBef>
                <a:spcPts val="300"/>
              </a:spcBef>
              <a:spcAft>
                <a:spcPct val="0"/>
              </a:spcAft>
              <a:buFontTx/>
              <a:buChar char="•"/>
            </a:pPr>
            <a:r>
              <a:rPr lang="en-US" sz="3300" dirty="0" smtClean="0">
                <a:solidFill>
                  <a:prstClr val="white"/>
                </a:solidFill>
              </a:rPr>
              <a:t>Two </a:t>
            </a:r>
            <a:r>
              <a:rPr lang="en-US" sz="3300" dirty="0">
                <a:solidFill>
                  <a:prstClr val="white"/>
                </a:solidFill>
              </a:rPr>
              <a:t>or more owners</a:t>
            </a:r>
          </a:p>
          <a:p>
            <a:pPr marL="696913" lvl="2" fontAlgn="base">
              <a:lnSpc>
                <a:spcPct val="120000"/>
              </a:lnSpc>
              <a:spcBef>
                <a:spcPts val="300"/>
              </a:spcBef>
              <a:spcAft>
                <a:spcPct val="0"/>
              </a:spcAft>
              <a:buFontTx/>
              <a:buChar char="•"/>
            </a:pPr>
            <a:r>
              <a:rPr lang="en-US" sz="3300" dirty="0" smtClean="0">
                <a:solidFill>
                  <a:prstClr val="white"/>
                </a:solidFill>
              </a:rPr>
              <a:t>Fairly </a:t>
            </a:r>
            <a:r>
              <a:rPr lang="en-US" sz="3300" dirty="0">
                <a:solidFill>
                  <a:prstClr val="white"/>
                </a:solidFill>
              </a:rPr>
              <a:t>simple</a:t>
            </a:r>
          </a:p>
          <a:p>
            <a:pPr marL="696913" lvl="2" fontAlgn="base">
              <a:lnSpc>
                <a:spcPct val="120000"/>
              </a:lnSpc>
              <a:spcBef>
                <a:spcPts val="300"/>
              </a:spcBef>
              <a:spcAft>
                <a:spcPct val="0"/>
              </a:spcAft>
              <a:buFontTx/>
              <a:buChar char="•"/>
            </a:pPr>
            <a:r>
              <a:rPr lang="en-US" sz="3300" dirty="0" smtClean="0">
                <a:solidFill>
                  <a:prstClr val="white"/>
                </a:solidFill>
              </a:rPr>
              <a:t>Unlimited </a:t>
            </a:r>
            <a:r>
              <a:rPr lang="en-US" sz="3300" dirty="0">
                <a:solidFill>
                  <a:prstClr val="white"/>
                </a:solidFill>
              </a:rPr>
              <a:t>liability</a:t>
            </a:r>
          </a:p>
          <a:p>
            <a:pPr marL="696913" lvl="2" fontAlgn="base">
              <a:lnSpc>
                <a:spcPct val="120000"/>
              </a:lnSpc>
              <a:spcBef>
                <a:spcPts val="300"/>
              </a:spcBef>
              <a:spcAft>
                <a:spcPct val="0"/>
              </a:spcAft>
              <a:buFontTx/>
              <a:buChar char="•"/>
            </a:pPr>
            <a:r>
              <a:rPr lang="en-US" sz="3300" dirty="0" smtClean="0">
                <a:solidFill>
                  <a:prstClr val="white"/>
                </a:solidFill>
              </a:rPr>
              <a:t>The </a:t>
            </a:r>
            <a:r>
              <a:rPr lang="en-US" sz="3300" dirty="0">
                <a:solidFill>
                  <a:prstClr val="white"/>
                </a:solidFill>
              </a:rPr>
              <a:t>firm has a separate </a:t>
            </a:r>
            <a:r>
              <a:rPr lang="en-US" sz="3300" dirty="0" smtClean="0">
                <a:solidFill>
                  <a:prstClr val="white"/>
                </a:solidFill>
              </a:rPr>
              <a:t>status</a:t>
            </a:r>
          </a:p>
          <a:p>
            <a:pPr marL="342900" lvl="2" indent="-342900" fontAlgn="base">
              <a:lnSpc>
                <a:spcPct val="45000"/>
              </a:lnSpc>
              <a:spcBef>
                <a:spcPct val="50000"/>
              </a:spcBef>
              <a:spcAft>
                <a:spcPct val="0"/>
              </a:spcAft>
              <a:buFont typeface="Wingdings" pitchFamily="2" charset="2"/>
              <a:buChar char="§"/>
            </a:pPr>
            <a:endParaRPr lang="en-US" sz="3200" u="sng" dirty="0" smtClean="0">
              <a:solidFill>
                <a:prstClr val="white"/>
              </a:solidFill>
            </a:endParaRPr>
          </a:p>
          <a:p>
            <a:pPr marL="342900" lvl="2" indent="-342900" fontAlgn="base">
              <a:lnSpc>
                <a:spcPct val="120000"/>
              </a:lnSpc>
              <a:spcBef>
                <a:spcPts val="0"/>
              </a:spcBef>
              <a:spcAft>
                <a:spcPct val="0"/>
              </a:spcAft>
              <a:buFont typeface="Wingdings" pitchFamily="2" charset="2"/>
              <a:buChar char="§"/>
            </a:pPr>
            <a:r>
              <a:rPr lang="en-US" sz="3600" b="1" dirty="0" smtClean="0">
                <a:solidFill>
                  <a:prstClr val="white"/>
                </a:solidFill>
              </a:rPr>
              <a:t>PRIVATE LIMITED COMPANY</a:t>
            </a:r>
          </a:p>
          <a:p>
            <a:pPr marL="696913" lvl="2" fontAlgn="base">
              <a:lnSpc>
                <a:spcPct val="120000"/>
              </a:lnSpc>
              <a:spcBef>
                <a:spcPts val="300"/>
              </a:spcBef>
              <a:spcAft>
                <a:spcPct val="0"/>
              </a:spcAft>
              <a:buFontTx/>
              <a:buChar char="•"/>
            </a:pPr>
            <a:r>
              <a:rPr lang="en-US" sz="3300" dirty="0" smtClean="0">
                <a:solidFill>
                  <a:prstClr val="white"/>
                </a:solidFill>
              </a:rPr>
              <a:t>Upto </a:t>
            </a:r>
            <a:r>
              <a:rPr lang="en-US" sz="3300" dirty="0">
                <a:solidFill>
                  <a:prstClr val="white"/>
                </a:solidFill>
              </a:rPr>
              <a:t>50 owners</a:t>
            </a:r>
          </a:p>
          <a:p>
            <a:pPr marL="696913" lvl="2" fontAlgn="base">
              <a:lnSpc>
                <a:spcPct val="120000"/>
              </a:lnSpc>
              <a:spcBef>
                <a:spcPts val="300"/>
              </a:spcBef>
              <a:spcAft>
                <a:spcPct val="0"/>
              </a:spcAft>
              <a:buFontTx/>
              <a:buChar char="•"/>
            </a:pPr>
            <a:r>
              <a:rPr lang="en-US" sz="3300" dirty="0" smtClean="0">
                <a:solidFill>
                  <a:prstClr val="white"/>
                </a:solidFill>
              </a:rPr>
              <a:t>Not </a:t>
            </a:r>
            <a:r>
              <a:rPr lang="en-US" sz="3300" dirty="0">
                <a:solidFill>
                  <a:prstClr val="white"/>
                </a:solidFill>
              </a:rPr>
              <a:t>too complex</a:t>
            </a:r>
          </a:p>
          <a:p>
            <a:pPr marL="696913" lvl="2" fontAlgn="base">
              <a:lnSpc>
                <a:spcPct val="120000"/>
              </a:lnSpc>
              <a:spcBef>
                <a:spcPts val="300"/>
              </a:spcBef>
              <a:spcAft>
                <a:spcPct val="0"/>
              </a:spcAft>
              <a:buFontTx/>
              <a:buChar char="•"/>
            </a:pPr>
            <a:r>
              <a:rPr lang="en-US" sz="3300" dirty="0" smtClean="0">
                <a:solidFill>
                  <a:prstClr val="white"/>
                </a:solidFill>
              </a:rPr>
              <a:t>Limited </a:t>
            </a:r>
            <a:r>
              <a:rPr lang="en-US" sz="3300" dirty="0">
                <a:solidFill>
                  <a:prstClr val="white"/>
                </a:solidFill>
              </a:rPr>
              <a:t>liability</a:t>
            </a:r>
          </a:p>
          <a:p>
            <a:pPr marL="696913" lvl="2" fontAlgn="base">
              <a:lnSpc>
                <a:spcPct val="120000"/>
              </a:lnSpc>
              <a:spcBef>
                <a:spcPts val="300"/>
              </a:spcBef>
              <a:spcAft>
                <a:spcPct val="0"/>
              </a:spcAft>
              <a:buFontTx/>
              <a:buChar char="•"/>
            </a:pPr>
            <a:r>
              <a:rPr lang="en-US" sz="3300" dirty="0" smtClean="0">
                <a:solidFill>
                  <a:prstClr val="white"/>
                </a:solidFill>
              </a:rPr>
              <a:t>A </a:t>
            </a:r>
            <a:r>
              <a:rPr lang="en-US" sz="3300" dirty="0">
                <a:solidFill>
                  <a:prstClr val="white"/>
                </a:solidFill>
              </a:rPr>
              <a:t>distinct legal </a:t>
            </a:r>
            <a:r>
              <a:rPr lang="en-US" sz="3300" dirty="0" smtClean="0">
                <a:solidFill>
                  <a:prstClr val="white"/>
                </a:solidFill>
              </a:rPr>
              <a:t>person</a:t>
            </a:r>
            <a:endParaRPr lang="en-US" sz="3300" dirty="0"/>
          </a:p>
        </p:txBody>
      </p:sp>
    </p:spTree>
    <p:extLst>
      <p:ext uri="{BB962C8B-B14F-4D97-AF65-F5344CB8AC3E}">
        <p14:creationId xmlns:p14="http://schemas.microsoft.com/office/powerpoint/2010/main" val="1941140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en-US" dirty="0" smtClean="0"/>
              <a:t>FORMS OF ORGANISATIONS</a:t>
            </a:r>
            <a:endParaRPr lang="en-US" dirty="0"/>
          </a:p>
        </p:txBody>
      </p:sp>
      <p:sp>
        <p:nvSpPr>
          <p:cNvPr id="3" name="Content Placeholder 2"/>
          <p:cNvSpPr>
            <a:spLocks noGrp="1"/>
          </p:cNvSpPr>
          <p:nvPr>
            <p:ph idx="1"/>
          </p:nvPr>
        </p:nvSpPr>
        <p:spPr>
          <a:xfrm>
            <a:off x="457200" y="1752600"/>
            <a:ext cx="8458200" cy="4953000"/>
          </a:xfrm>
        </p:spPr>
        <p:txBody>
          <a:bodyPr>
            <a:normAutofit fontScale="77500" lnSpcReduction="20000"/>
          </a:bodyPr>
          <a:lstStyle/>
          <a:p>
            <a:pPr fontAlgn="base">
              <a:spcBef>
                <a:spcPct val="50000"/>
              </a:spcBef>
              <a:spcAft>
                <a:spcPct val="0"/>
              </a:spcAft>
            </a:pPr>
            <a:r>
              <a:rPr lang="en-US" sz="3600" b="1" dirty="0" smtClean="0">
                <a:solidFill>
                  <a:prstClr val="white"/>
                </a:solidFill>
              </a:rPr>
              <a:t>PUBLIC LIMITED COMPANY</a:t>
            </a:r>
          </a:p>
          <a:p>
            <a:pPr marL="925513" lvl="2" indent="-457200" fontAlgn="base">
              <a:lnSpc>
                <a:spcPct val="120000"/>
              </a:lnSpc>
              <a:spcBef>
                <a:spcPts val="600"/>
              </a:spcBef>
              <a:spcAft>
                <a:spcPct val="0"/>
              </a:spcAft>
            </a:pPr>
            <a:r>
              <a:rPr lang="en-US" sz="3100" dirty="0">
                <a:solidFill>
                  <a:prstClr val="white"/>
                </a:solidFill>
              </a:rPr>
              <a:t>Many owners</a:t>
            </a:r>
          </a:p>
          <a:p>
            <a:pPr marL="925513" lvl="2" indent="-457200" fontAlgn="base">
              <a:lnSpc>
                <a:spcPct val="120000"/>
              </a:lnSpc>
              <a:spcBef>
                <a:spcPts val="0"/>
              </a:spcBef>
              <a:spcAft>
                <a:spcPct val="0"/>
              </a:spcAft>
            </a:pPr>
            <a:r>
              <a:rPr lang="en-US" sz="3100" dirty="0" smtClean="0">
                <a:solidFill>
                  <a:prstClr val="white"/>
                </a:solidFill>
              </a:rPr>
              <a:t>Somewhat </a:t>
            </a:r>
            <a:r>
              <a:rPr lang="en-US" sz="3100" dirty="0">
                <a:solidFill>
                  <a:prstClr val="white"/>
                </a:solidFill>
              </a:rPr>
              <a:t>complex</a:t>
            </a:r>
          </a:p>
          <a:p>
            <a:pPr marL="925513" lvl="2" indent="-457200" fontAlgn="base">
              <a:lnSpc>
                <a:spcPct val="120000"/>
              </a:lnSpc>
              <a:spcBef>
                <a:spcPts val="0"/>
              </a:spcBef>
              <a:spcAft>
                <a:spcPct val="0"/>
              </a:spcAft>
            </a:pPr>
            <a:r>
              <a:rPr lang="en-US" sz="3100" dirty="0" smtClean="0">
                <a:solidFill>
                  <a:prstClr val="white"/>
                </a:solidFill>
              </a:rPr>
              <a:t>Limited </a:t>
            </a:r>
            <a:r>
              <a:rPr lang="en-US" sz="3100" dirty="0">
                <a:solidFill>
                  <a:prstClr val="white"/>
                </a:solidFill>
              </a:rPr>
              <a:t>liability</a:t>
            </a:r>
          </a:p>
          <a:p>
            <a:pPr marL="925513" lvl="2" indent="-457200" fontAlgn="base">
              <a:lnSpc>
                <a:spcPct val="120000"/>
              </a:lnSpc>
              <a:spcBef>
                <a:spcPts val="0"/>
              </a:spcBef>
              <a:spcAft>
                <a:spcPct val="0"/>
              </a:spcAft>
            </a:pPr>
            <a:r>
              <a:rPr lang="en-US" sz="3100" dirty="0" smtClean="0">
                <a:solidFill>
                  <a:prstClr val="white"/>
                </a:solidFill>
              </a:rPr>
              <a:t>Distinct </a:t>
            </a:r>
            <a:r>
              <a:rPr lang="en-US" sz="3100" dirty="0">
                <a:solidFill>
                  <a:prstClr val="white"/>
                </a:solidFill>
              </a:rPr>
              <a:t>legal person</a:t>
            </a:r>
          </a:p>
          <a:p>
            <a:pPr marL="925513" lvl="2" indent="-457200" fontAlgn="base">
              <a:lnSpc>
                <a:spcPct val="120000"/>
              </a:lnSpc>
              <a:spcBef>
                <a:spcPts val="0"/>
              </a:spcBef>
              <a:spcAft>
                <a:spcPct val="0"/>
              </a:spcAft>
            </a:pPr>
            <a:r>
              <a:rPr lang="en-US" sz="3100" dirty="0" smtClean="0">
                <a:solidFill>
                  <a:prstClr val="white"/>
                </a:solidFill>
              </a:rPr>
              <a:t>Free </a:t>
            </a:r>
            <a:r>
              <a:rPr lang="en-US" sz="3100" dirty="0">
                <a:solidFill>
                  <a:prstClr val="white"/>
                </a:solidFill>
              </a:rPr>
              <a:t>transferability of </a:t>
            </a:r>
            <a:r>
              <a:rPr lang="en-US" sz="3100" dirty="0" smtClean="0">
                <a:solidFill>
                  <a:prstClr val="white"/>
                </a:solidFill>
              </a:rPr>
              <a:t>shares</a:t>
            </a:r>
            <a:endParaRPr lang="en-US" sz="3100" u="sng" dirty="0" smtClean="0">
              <a:solidFill>
                <a:prstClr val="white"/>
              </a:solidFill>
            </a:endParaRPr>
          </a:p>
          <a:p>
            <a:pPr fontAlgn="base">
              <a:lnSpc>
                <a:spcPct val="120000"/>
              </a:lnSpc>
              <a:spcBef>
                <a:spcPts val="0"/>
              </a:spcBef>
              <a:spcAft>
                <a:spcPct val="0"/>
              </a:spcAft>
            </a:pPr>
            <a:endParaRPr lang="en-US" sz="2100" b="1" dirty="0" smtClean="0">
              <a:solidFill>
                <a:prstClr val="white"/>
              </a:solidFill>
            </a:endParaRPr>
          </a:p>
          <a:p>
            <a:pPr fontAlgn="base">
              <a:lnSpc>
                <a:spcPct val="120000"/>
              </a:lnSpc>
              <a:spcBef>
                <a:spcPts val="0"/>
              </a:spcBef>
              <a:spcAft>
                <a:spcPct val="0"/>
              </a:spcAft>
            </a:pPr>
            <a:r>
              <a:rPr lang="en-US" sz="3600" b="1" dirty="0" smtClean="0">
                <a:solidFill>
                  <a:prstClr val="white"/>
                </a:solidFill>
              </a:rPr>
              <a:t>PUBLIC LIMITED COMPANY’S ATTRACTION</a:t>
            </a:r>
            <a:endParaRPr lang="en-US" b="1" dirty="0" smtClean="0">
              <a:solidFill>
                <a:prstClr val="white"/>
              </a:solidFill>
            </a:endParaRPr>
          </a:p>
          <a:p>
            <a:pPr marL="925513" lvl="2" indent="-457200" fontAlgn="base">
              <a:lnSpc>
                <a:spcPct val="120000"/>
              </a:lnSpc>
              <a:spcBef>
                <a:spcPts val="600"/>
              </a:spcBef>
              <a:spcAft>
                <a:spcPct val="0"/>
              </a:spcAft>
            </a:pPr>
            <a:r>
              <a:rPr lang="en-US" sz="3100" dirty="0">
                <a:solidFill>
                  <a:prstClr val="white"/>
                </a:solidFill>
              </a:rPr>
              <a:t>The potential for growth is immense because of access </a:t>
            </a:r>
            <a:r>
              <a:rPr lang="en-US" sz="3100" dirty="0" smtClean="0">
                <a:solidFill>
                  <a:prstClr val="white"/>
                </a:solidFill>
              </a:rPr>
              <a:t>to substantial </a:t>
            </a:r>
            <a:r>
              <a:rPr lang="en-US" sz="3100" dirty="0">
                <a:solidFill>
                  <a:prstClr val="white"/>
                </a:solidFill>
              </a:rPr>
              <a:t>funds</a:t>
            </a:r>
          </a:p>
          <a:p>
            <a:pPr marL="925513" lvl="2" indent="-457200" fontAlgn="base">
              <a:lnSpc>
                <a:spcPct val="120000"/>
              </a:lnSpc>
              <a:spcBef>
                <a:spcPts val="0"/>
              </a:spcBef>
              <a:spcAft>
                <a:spcPct val="0"/>
              </a:spcAft>
            </a:pPr>
            <a:r>
              <a:rPr lang="en-US" sz="3100" dirty="0" smtClean="0">
                <a:solidFill>
                  <a:prstClr val="white"/>
                </a:solidFill>
              </a:rPr>
              <a:t>Investors </a:t>
            </a:r>
            <a:r>
              <a:rPr lang="en-US" sz="3100" dirty="0">
                <a:solidFill>
                  <a:prstClr val="white"/>
                </a:solidFill>
              </a:rPr>
              <a:t>enjoy liquidity because of free transferability of </a:t>
            </a:r>
            <a:r>
              <a:rPr lang="en-US" sz="3100" dirty="0" smtClean="0">
                <a:solidFill>
                  <a:prstClr val="white"/>
                </a:solidFill>
              </a:rPr>
              <a:t>securities </a:t>
            </a:r>
            <a:endParaRPr lang="en-US" sz="3100" dirty="0">
              <a:solidFill>
                <a:prstClr val="white"/>
              </a:solidFill>
            </a:endParaRPr>
          </a:p>
          <a:p>
            <a:pPr marL="925513" lvl="2" indent="-457200" fontAlgn="base">
              <a:lnSpc>
                <a:spcPct val="120000"/>
              </a:lnSpc>
              <a:spcBef>
                <a:spcPts val="0"/>
              </a:spcBef>
              <a:spcAft>
                <a:spcPct val="0"/>
              </a:spcAft>
            </a:pPr>
            <a:r>
              <a:rPr lang="en-US" sz="3100" dirty="0" smtClean="0">
                <a:solidFill>
                  <a:prstClr val="white"/>
                </a:solidFill>
              </a:rPr>
              <a:t>The </a:t>
            </a:r>
            <a:r>
              <a:rPr lang="en-US" sz="3100" dirty="0">
                <a:solidFill>
                  <a:prstClr val="white"/>
                </a:solidFill>
              </a:rPr>
              <a:t>scope for employing talented managers is </a:t>
            </a:r>
            <a:r>
              <a:rPr lang="en-US" sz="3100" dirty="0" smtClean="0">
                <a:solidFill>
                  <a:prstClr val="white"/>
                </a:solidFill>
              </a:rPr>
              <a:t>greater</a:t>
            </a:r>
            <a:endParaRPr lang="en-US" sz="3100" dirty="0">
              <a:solidFill>
                <a:prstClr val="white"/>
              </a:solidFill>
            </a:endParaRPr>
          </a:p>
        </p:txBody>
      </p:sp>
    </p:spTree>
    <p:extLst>
      <p:ext uri="{BB962C8B-B14F-4D97-AF65-F5344CB8AC3E}">
        <p14:creationId xmlns:p14="http://schemas.microsoft.com/office/powerpoint/2010/main" val="2772095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FINANCIAL </a:t>
            </a:r>
            <a:r>
              <a:rPr lang="en-US" dirty="0" smtClean="0"/>
              <a:t>DECISIONS</a:t>
            </a:r>
            <a:br>
              <a:rPr lang="en-US" dirty="0" smtClean="0"/>
            </a:br>
            <a:r>
              <a:rPr lang="en-US" dirty="0" smtClean="0"/>
              <a:t>IN </a:t>
            </a:r>
            <a:r>
              <a:rPr lang="en-US" dirty="0"/>
              <a:t>A FIRM</a:t>
            </a:r>
          </a:p>
        </p:txBody>
      </p:sp>
      <p:sp>
        <p:nvSpPr>
          <p:cNvPr id="3" name="Content Placeholder 2"/>
          <p:cNvSpPr>
            <a:spLocks noGrp="1"/>
          </p:cNvSpPr>
          <p:nvPr>
            <p:ph idx="1"/>
          </p:nvPr>
        </p:nvSpPr>
        <p:spPr>
          <a:xfrm>
            <a:off x="457200" y="2286000"/>
            <a:ext cx="8153400" cy="4419600"/>
          </a:xfrm>
        </p:spPr>
        <p:txBody>
          <a:bodyPr>
            <a:normAutofit/>
          </a:bodyPr>
          <a:lstStyle/>
          <a:p>
            <a:pPr marL="457200" indent="-457200" fontAlgn="base">
              <a:spcBef>
                <a:spcPts val="2400"/>
              </a:spcBef>
              <a:spcAft>
                <a:spcPct val="0"/>
              </a:spcAft>
            </a:pPr>
            <a:r>
              <a:rPr lang="en-US" sz="2800" dirty="0">
                <a:solidFill>
                  <a:prstClr val="white"/>
                </a:solidFill>
              </a:rPr>
              <a:t>Capital Budgeting</a:t>
            </a:r>
          </a:p>
          <a:p>
            <a:pPr marL="457200" indent="-457200" fontAlgn="base">
              <a:spcBef>
                <a:spcPts val="2400"/>
              </a:spcBef>
              <a:spcAft>
                <a:spcPct val="0"/>
              </a:spcAft>
            </a:pPr>
            <a:r>
              <a:rPr lang="en-US" sz="2800" dirty="0" smtClean="0">
                <a:solidFill>
                  <a:prstClr val="white"/>
                </a:solidFill>
              </a:rPr>
              <a:t>Capital </a:t>
            </a:r>
            <a:r>
              <a:rPr lang="en-US" sz="2800" dirty="0">
                <a:solidFill>
                  <a:prstClr val="white"/>
                </a:solidFill>
              </a:rPr>
              <a:t>Structure</a:t>
            </a:r>
          </a:p>
          <a:p>
            <a:pPr marL="457200" indent="-457200" fontAlgn="base">
              <a:spcBef>
                <a:spcPts val="2400"/>
              </a:spcBef>
              <a:spcAft>
                <a:spcPct val="0"/>
              </a:spcAft>
            </a:pPr>
            <a:r>
              <a:rPr lang="en-US" sz="2800" dirty="0" smtClean="0">
                <a:solidFill>
                  <a:prstClr val="white"/>
                </a:solidFill>
              </a:rPr>
              <a:t>Working </a:t>
            </a:r>
            <a:r>
              <a:rPr lang="en-US" sz="2800" dirty="0">
                <a:solidFill>
                  <a:prstClr val="white"/>
                </a:solidFill>
              </a:rPr>
              <a:t>Capital Management</a:t>
            </a:r>
            <a:r>
              <a:rPr lang="en-US" sz="2800" b="1" dirty="0">
                <a:solidFill>
                  <a:prstClr val="white"/>
                </a:solidFill>
              </a:rPr>
              <a:t>	</a:t>
            </a:r>
            <a:endParaRPr lang="en-US" sz="2400" dirty="0">
              <a:solidFill>
                <a:prstClr val="white"/>
              </a:solidFill>
            </a:endParaRPr>
          </a:p>
        </p:txBody>
      </p:sp>
    </p:spTree>
    <p:extLst>
      <p:ext uri="{BB962C8B-B14F-4D97-AF65-F5344CB8AC3E}">
        <p14:creationId xmlns:p14="http://schemas.microsoft.com/office/powerpoint/2010/main" val="3052928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GOAL </a:t>
            </a:r>
            <a:r>
              <a:rPr lang="en-US" dirty="0" smtClean="0"/>
              <a:t>OF</a:t>
            </a:r>
            <a:br>
              <a:rPr lang="en-US" dirty="0" smtClean="0"/>
            </a:br>
            <a:r>
              <a:rPr lang="en-US" dirty="0" smtClean="0"/>
              <a:t>FINANCIAL </a:t>
            </a:r>
            <a:r>
              <a:rPr lang="en-US" dirty="0"/>
              <a:t>MANAGEMENT</a:t>
            </a:r>
          </a:p>
        </p:txBody>
      </p:sp>
      <p:sp>
        <p:nvSpPr>
          <p:cNvPr id="3" name="Content Placeholder 2"/>
          <p:cNvSpPr>
            <a:spLocks noGrp="1"/>
          </p:cNvSpPr>
          <p:nvPr>
            <p:ph idx="1"/>
          </p:nvPr>
        </p:nvSpPr>
        <p:spPr>
          <a:xfrm>
            <a:off x="457200" y="2286000"/>
            <a:ext cx="8153400" cy="4419600"/>
          </a:xfrm>
        </p:spPr>
        <p:txBody>
          <a:bodyPr>
            <a:normAutofit/>
          </a:bodyPr>
          <a:lstStyle/>
          <a:p>
            <a:pPr marL="0" indent="0" fontAlgn="base">
              <a:spcBef>
                <a:spcPts val="2400"/>
              </a:spcBef>
              <a:spcAft>
                <a:spcPct val="0"/>
              </a:spcAft>
              <a:buNone/>
            </a:pPr>
            <a:r>
              <a:rPr lang="en-US" sz="2400" dirty="0" smtClean="0">
                <a:solidFill>
                  <a:prstClr val="white"/>
                </a:solidFill>
              </a:rPr>
              <a:t>Finance theory rests on the premise that managers should manage their firm’s resources with the objective of enhancing the firm’s market value.</a:t>
            </a:r>
          </a:p>
          <a:p>
            <a:pPr marL="0" indent="0" fontAlgn="base">
              <a:spcBef>
                <a:spcPts val="2400"/>
              </a:spcBef>
              <a:spcAft>
                <a:spcPct val="0"/>
              </a:spcAft>
              <a:buNone/>
            </a:pPr>
            <a:r>
              <a:rPr lang="en-US" sz="2400" dirty="0" smtClean="0">
                <a:solidFill>
                  <a:prstClr val="white"/>
                </a:solidFill>
              </a:rPr>
              <a:t>“</a:t>
            </a:r>
            <a:r>
              <a:rPr lang="en-US" sz="2400" dirty="0">
                <a:solidFill>
                  <a:prstClr val="white"/>
                </a:solidFill>
              </a:rPr>
              <a:t>The quest for value drives scarce resources to their most productive uses and their most efficient users. The more effectively resources are deployed, the more robust will be the economic growth and the rate of improvement in our standard of living. Adam Smith’s ‘invisible hand’ is at work when investors’ private gain is a public </a:t>
            </a:r>
            <a:r>
              <a:rPr lang="en-US" sz="2400" dirty="0" smtClean="0">
                <a:solidFill>
                  <a:prstClr val="white"/>
                </a:solidFill>
              </a:rPr>
              <a:t>value.”</a:t>
            </a:r>
            <a:endParaRPr lang="en-US" sz="2400" dirty="0">
              <a:solidFill>
                <a:prstClr val="white"/>
              </a:solidFill>
            </a:endParaRPr>
          </a:p>
        </p:txBody>
      </p:sp>
    </p:spTree>
    <p:extLst>
      <p:ext uri="{BB962C8B-B14F-4D97-AF65-F5344CB8AC3E}">
        <p14:creationId xmlns:p14="http://schemas.microsoft.com/office/powerpoint/2010/main" val="2060144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SHAREHOLDER</a:t>
            </a:r>
            <a:br>
              <a:rPr lang="en-US" dirty="0" smtClean="0"/>
            </a:br>
            <a:r>
              <a:rPr lang="en-US" dirty="0" smtClean="0"/>
              <a:t>ORIENTATION </a:t>
            </a:r>
            <a:r>
              <a:rPr lang="en-US" dirty="0"/>
              <a:t>IN INDIA</a:t>
            </a:r>
          </a:p>
        </p:txBody>
      </p:sp>
      <p:sp>
        <p:nvSpPr>
          <p:cNvPr id="3" name="Content Placeholder 2"/>
          <p:cNvSpPr>
            <a:spLocks noGrp="1"/>
          </p:cNvSpPr>
          <p:nvPr>
            <p:ph idx="1"/>
          </p:nvPr>
        </p:nvSpPr>
        <p:spPr>
          <a:xfrm>
            <a:off x="457200" y="2209800"/>
            <a:ext cx="8153400" cy="4495800"/>
          </a:xfrm>
        </p:spPr>
        <p:txBody>
          <a:bodyPr>
            <a:normAutofit/>
          </a:bodyPr>
          <a:lstStyle/>
          <a:p>
            <a:pPr marL="0" indent="0" fontAlgn="base">
              <a:spcBef>
                <a:spcPts val="2400"/>
              </a:spcBef>
              <a:spcAft>
                <a:spcPct val="0"/>
              </a:spcAft>
              <a:buNone/>
            </a:pPr>
            <a:r>
              <a:rPr lang="en-US" sz="2400" dirty="0">
                <a:solidFill>
                  <a:prstClr val="white"/>
                </a:solidFill>
              </a:rPr>
              <a:t>In the wake of </a:t>
            </a:r>
            <a:r>
              <a:rPr lang="en-US" sz="2400" dirty="0" err="1">
                <a:solidFill>
                  <a:prstClr val="white"/>
                </a:solidFill>
              </a:rPr>
              <a:t>liberalisation</a:t>
            </a:r>
            <a:r>
              <a:rPr lang="en-US" sz="2400" dirty="0">
                <a:solidFill>
                  <a:prstClr val="white"/>
                </a:solidFill>
              </a:rPr>
              <a:t>, </a:t>
            </a:r>
            <a:r>
              <a:rPr lang="en-US" sz="2400" dirty="0" err="1">
                <a:solidFill>
                  <a:prstClr val="white"/>
                </a:solidFill>
              </a:rPr>
              <a:t>globalisation</a:t>
            </a:r>
            <a:r>
              <a:rPr lang="en-US" sz="2400" dirty="0">
                <a:solidFill>
                  <a:prstClr val="white"/>
                </a:solidFill>
              </a:rPr>
              <a:t>, and </a:t>
            </a:r>
            <a:r>
              <a:rPr lang="en-US" sz="2400" dirty="0" err="1">
                <a:solidFill>
                  <a:prstClr val="white"/>
                </a:solidFill>
              </a:rPr>
              <a:t>institutionalisation</a:t>
            </a:r>
            <a:r>
              <a:rPr lang="en-US" sz="2400" dirty="0">
                <a:solidFill>
                  <a:prstClr val="white"/>
                </a:solidFill>
              </a:rPr>
              <a:t> of the capital market, there is a greater incentive to focus on creating value for shareholders. The following observations are clear indications.</a:t>
            </a:r>
          </a:p>
          <a:p>
            <a:pPr marL="0" indent="0" fontAlgn="base">
              <a:spcBef>
                <a:spcPts val="2400"/>
              </a:spcBef>
              <a:spcAft>
                <a:spcPct val="0"/>
              </a:spcAft>
              <a:buNone/>
            </a:pPr>
            <a:r>
              <a:rPr lang="en-US" sz="2400" b="1" dirty="0" err="1" smtClean="0">
                <a:solidFill>
                  <a:prstClr val="white"/>
                </a:solidFill>
              </a:rPr>
              <a:t>DHIRUBAI</a:t>
            </a:r>
            <a:r>
              <a:rPr lang="en-US" sz="2400" b="1" dirty="0" smtClean="0">
                <a:solidFill>
                  <a:prstClr val="white"/>
                </a:solidFill>
              </a:rPr>
              <a:t> </a:t>
            </a:r>
            <a:r>
              <a:rPr lang="en-US" sz="2400" b="1" dirty="0" err="1" smtClean="0">
                <a:solidFill>
                  <a:prstClr val="white"/>
                </a:solidFill>
              </a:rPr>
              <a:t>AMBANI</a:t>
            </a:r>
            <a:r>
              <a:rPr lang="en-US" sz="2400" b="1" dirty="0" smtClean="0">
                <a:solidFill>
                  <a:prstClr val="white"/>
                </a:solidFill>
              </a:rPr>
              <a:t> </a:t>
            </a:r>
            <a:r>
              <a:rPr lang="en-US" sz="2400" dirty="0" smtClean="0">
                <a:solidFill>
                  <a:prstClr val="white"/>
                </a:solidFill>
              </a:rPr>
              <a:t>: </a:t>
            </a:r>
            <a:r>
              <a:rPr lang="en-US" sz="2400" i="1" dirty="0">
                <a:solidFill>
                  <a:prstClr val="white"/>
                </a:solidFill>
              </a:rPr>
              <a:t>In everything that we do, we have only one supreme goal, that is to </a:t>
            </a:r>
            <a:r>
              <a:rPr lang="en-US" sz="2400" i="1" dirty="0" err="1">
                <a:solidFill>
                  <a:prstClr val="white"/>
                </a:solidFill>
              </a:rPr>
              <a:t>maximise</a:t>
            </a:r>
            <a:r>
              <a:rPr lang="en-US" sz="2400" i="1" dirty="0">
                <a:solidFill>
                  <a:prstClr val="white"/>
                </a:solidFill>
              </a:rPr>
              <a:t> your wealth as India's largest investor family.</a:t>
            </a:r>
          </a:p>
          <a:p>
            <a:pPr marL="0" indent="0" fontAlgn="base">
              <a:spcBef>
                <a:spcPts val="2400"/>
              </a:spcBef>
              <a:spcAft>
                <a:spcPct val="0"/>
              </a:spcAft>
              <a:buNone/>
            </a:pPr>
            <a:r>
              <a:rPr lang="en-US" sz="2400" b="1" dirty="0" err="1" smtClean="0">
                <a:solidFill>
                  <a:prstClr val="white"/>
                </a:solidFill>
              </a:rPr>
              <a:t>ANAND</a:t>
            </a:r>
            <a:r>
              <a:rPr lang="en-US" sz="2400" b="1" dirty="0" smtClean="0">
                <a:solidFill>
                  <a:prstClr val="white"/>
                </a:solidFill>
              </a:rPr>
              <a:t> MAHINDRA</a:t>
            </a:r>
            <a:r>
              <a:rPr lang="en-US" sz="2400" dirty="0" smtClean="0">
                <a:solidFill>
                  <a:prstClr val="white"/>
                </a:solidFill>
              </a:rPr>
              <a:t> : </a:t>
            </a:r>
            <a:r>
              <a:rPr lang="en-US" sz="2400" i="1" dirty="0">
                <a:solidFill>
                  <a:prstClr val="white"/>
                </a:solidFill>
              </a:rPr>
              <a:t>All of us are beginning to look at companies as owned by shareholders. The key is to raise shareholder </a:t>
            </a:r>
            <a:r>
              <a:rPr lang="en-US" sz="2400" i="1" dirty="0" smtClean="0">
                <a:solidFill>
                  <a:prstClr val="white"/>
                </a:solidFill>
              </a:rPr>
              <a:t>returns.</a:t>
            </a:r>
            <a:endParaRPr lang="en-US" sz="2400" i="1" dirty="0">
              <a:solidFill>
                <a:prstClr val="white"/>
              </a:solidFill>
            </a:endParaRPr>
          </a:p>
        </p:txBody>
      </p:sp>
    </p:spTree>
    <p:extLst>
      <p:ext uri="{BB962C8B-B14F-4D97-AF65-F5344CB8AC3E}">
        <p14:creationId xmlns:p14="http://schemas.microsoft.com/office/powerpoint/2010/main" val="997998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ALTERNATIVE GOALS</a:t>
            </a:r>
          </a:p>
        </p:txBody>
      </p:sp>
      <p:sp>
        <p:nvSpPr>
          <p:cNvPr id="3" name="Content Placeholder 2"/>
          <p:cNvSpPr>
            <a:spLocks noGrp="1"/>
          </p:cNvSpPr>
          <p:nvPr>
            <p:ph idx="1"/>
          </p:nvPr>
        </p:nvSpPr>
        <p:spPr>
          <a:xfrm>
            <a:off x="457200" y="1676400"/>
            <a:ext cx="8001000" cy="5029200"/>
          </a:xfrm>
        </p:spPr>
        <p:txBody>
          <a:bodyPr>
            <a:normAutofit/>
          </a:bodyPr>
          <a:lstStyle/>
          <a:p>
            <a:pPr marL="0" indent="0" fontAlgn="base">
              <a:lnSpc>
                <a:spcPct val="110000"/>
              </a:lnSpc>
              <a:spcBef>
                <a:spcPts val="0"/>
              </a:spcBef>
              <a:spcAft>
                <a:spcPct val="0"/>
              </a:spcAft>
              <a:buNone/>
            </a:pPr>
            <a:r>
              <a:rPr lang="en-US" sz="2400" b="1" dirty="0" smtClean="0">
                <a:solidFill>
                  <a:prstClr val="white"/>
                </a:solidFill>
              </a:rPr>
              <a:t>MAXIMISATION OF PROFIT</a:t>
            </a:r>
          </a:p>
          <a:p>
            <a:pPr marL="0" indent="0" fontAlgn="base">
              <a:spcBef>
                <a:spcPts val="1200"/>
              </a:spcBef>
              <a:spcAft>
                <a:spcPct val="0"/>
              </a:spcAft>
              <a:buNone/>
            </a:pPr>
            <a:r>
              <a:rPr lang="en-US" sz="2400" dirty="0" smtClean="0">
                <a:solidFill>
                  <a:prstClr val="white"/>
                </a:solidFill>
              </a:rPr>
              <a:t>This </a:t>
            </a:r>
            <a:r>
              <a:rPr lang="en-US" sz="2400" dirty="0">
                <a:solidFill>
                  <a:prstClr val="white"/>
                </a:solidFill>
              </a:rPr>
              <a:t>goal is not as inclusive a goal as </a:t>
            </a:r>
            <a:r>
              <a:rPr lang="en-US" sz="2400" dirty="0" err="1">
                <a:solidFill>
                  <a:prstClr val="white"/>
                </a:solidFill>
              </a:rPr>
              <a:t>maximisation</a:t>
            </a:r>
            <a:r>
              <a:rPr lang="en-US" sz="2400" dirty="0">
                <a:solidFill>
                  <a:prstClr val="white"/>
                </a:solidFill>
              </a:rPr>
              <a:t> of shareholders’ wealth. Its limitations are:</a:t>
            </a:r>
          </a:p>
          <a:p>
            <a:pPr marL="457200" indent="-222250" fontAlgn="base">
              <a:spcBef>
                <a:spcPts val="0"/>
              </a:spcBef>
              <a:spcAft>
                <a:spcPct val="0"/>
              </a:spcAft>
              <a:buNone/>
            </a:pPr>
            <a:r>
              <a:rPr lang="en-US" sz="2400" dirty="0">
                <a:solidFill>
                  <a:prstClr val="white"/>
                </a:solidFill>
              </a:rPr>
              <a:t>• </a:t>
            </a:r>
            <a:r>
              <a:rPr lang="en-US" sz="2400" dirty="0" smtClean="0">
                <a:solidFill>
                  <a:prstClr val="white"/>
                </a:solidFill>
              </a:rPr>
              <a:t>Profit </a:t>
            </a:r>
            <a:r>
              <a:rPr lang="en-US" sz="2400" dirty="0">
                <a:solidFill>
                  <a:prstClr val="white"/>
                </a:solidFill>
              </a:rPr>
              <a:t>in absolute terms is not a proper guide to decision </a:t>
            </a:r>
            <a:r>
              <a:rPr lang="en-US" sz="2400" dirty="0" smtClean="0">
                <a:solidFill>
                  <a:prstClr val="white"/>
                </a:solidFill>
              </a:rPr>
              <a:t>making</a:t>
            </a:r>
            <a:r>
              <a:rPr lang="en-US" sz="2400" dirty="0">
                <a:solidFill>
                  <a:prstClr val="white"/>
                </a:solidFill>
              </a:rPr>
              <a:t>. It should be expressed either on a per share basis or </a:t>
            </a:r>
            <a:r>
              <a:rPr lang="en-US" sz="2400" dirty="0" smtClean="0">
                <a:solidFill>
                  <a:prstClr val="white"/>
                </a:solidFill>
              </a:rPr>
              <a:t>in </a:t>
            </a:r>
            <a:r>
              <a:rPr lang="en-US" sz="2400" dirty="0">
                <a:solidFill>
                  <a:prstClr val="white"/>
                </a:solidFill>
              </a:rPr>
              <a:t>relation to investment.</a:t>
            </a:r>
          </a:p>
          <a:p>
            <a:pPr marL="457200" indent="-222250" fontAlgn="base">
              <a:spcBef>
                <a:spcPts val="0"/>
              </a:spcBef>
              <a:spcAft>
                <a:spcPct val="0"/>
              </a:spcAft>
              <a:buNone/>
            </a:pPr>
            <a:r>
              <a:rPr lang="en-US" sz="2400" dirty="0">
                <a:solidFill>
                  <a:prstClr val="white"/>
                </a:solidFill>
              </a:rPr>
              <a:t>•  It leaves considerations of timing and duration undefined.</a:t>
            </a:r>
          </a:p>
          <a:p>
            <a:pPr marL="457200" indent="-222250" fontAlgn="base">
              <a:spcBef>
                <a:spcPts val="0"/>
              </a:spcBef>
              <a:spcAft>
                <a:spcPct val="0"/>
              </a:spcAft>
              <a:buNone/>
            </a:pPr>
            <a:r>
              <a:rPr lang="en-US" sz="2400" dirty="0">
                <a:solidFill>
                  <a:prstClr val="white"/>
                </a:solidFill>
              </a:rPr>
              <a:t>•  It glosses over the factor of risk</a:t>
            </a:r>
          </a:p>
          <a:p>
            <a:pPr marL="0" indent="0" fontAlgn="base">
              <a:spcBef>
                <a:spcPts val="0"/>
              </a:spcBef>
              <a:spcAft>
                <a:spcPct val="0"/>
              </a:spcAft>
              <a:buNone/>
            </a:pPr>
            <a:endParaRPr lang="en-US" sz="2400" b="1" dirty="0" smtClean="0">
              <a:solidFill>
                <a:prstClr val="white"/>
              </a:solidFill>
            </a:endParaRPr>
          </a:p>
          <a:p>
            <a:pPr marL="0" indent="0" fontAlgn="base">
              <a:spcBef>
                <a:spcPts val="0"/>
              </a:spcBef>
              <a:spcAft>
                <a:spcPct val="0"/>
              </a:spcAft>
              <a:buNone/>
            </a:pPr>
            <a:endParaRPr lang="en-US" sz="1050" b="1" dirty="0" smtClean="0">
              <a:solidFill>
                <a:prstClr val="white"/>
              </a:solidFill>
            </a:endParaRPr>
          </a:p>
          <a:p>
            <a:pPr marL="0" indent="0" fontAlgn="base">
              <a:spcBef>
                <a:spcPts val="0"/>
              </a:spcBef>
              <a:spcAft>
                <a:spcPct val="0"/>
              </a:spcAft>
              <a:buNone/>
            </a:pPr>
            <a:r>
              <a:rPr lang="en-US" sz="2400" b="1" dirty="0" smtClean="0">
                <a:solidFill>
                  <a:prstClr val="white"/>
                </a:solidFill>
              </a:rPr>
              <a:t>MAXIMISATION OF EPS OR ROE</a:t>
            </a:r>
          </a:p>
          <a:p>
            <a:pPr marL="0" indent="0" fontAlgn="base">
              <a:spcBef>
                <a:spcPts val="1200"/>
              </a:spcBef>
              <a:spcAft>
                <a:spcPct val="0"/>
              </a:spcAft>
              <a:buNone/>
            </a:pPr>
            <a:r>
              <a:rPr lang="en-US" sz="2400" dirty="0">
                <a:solidFill>
                  <a:prstClr val="white"/>
                </a:solidFill>
              </a:rPr>
              <a:t>While these goals do not suffer from the first limitation mentioned above, they suffer from the other two limitations.</a:t>
            </a:r>
          </a:p>
          <a:p>
            <a:pPr marL="0" indent="0" fontAlgn="base">
              <a:lnSpc>
                <a:spcPct val="110000"/>
              </a:lnSpc>
              <a:spcBef>
                <a:spcPts val="0"/>
              </a:spcBef>
              <a:spcAft>
                <a:spcPct val="0"/>
              </a:spcAft>
              <a:buNone/>
            </a:pPr>
            <a:endParaRPr lang="en-US" sz="2400" dirty="0">
              <a:solidFill>
                <a:prstClr val="white"/>
              </a:solidFill>
            </a:endParaRPr>
          </a:p>
        </p:txBody>
      </p:sp>
    </p:spTree>
    <p:extLst>
      <p:ext uri="{BB962C8B-B14F-4D97-AF65-F5344CB8AC3E}">
        <p14:creationId xmlns:p14="http://schemas.microsoft.com/office/powerpoint/2010/main" val="2888501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FUNDAMENTAL PRINCIPLE OF FINANCE</a:t>
            </a:r>
          </a:p>
        </p:txBody>
      </p:sp>
      <p:sp>
        <p:nvSpPr>
          <p:cNvPr id="3" name="Content Placeholder 2"/>
          <p:cNvSpPr>
            <a:spLocks noGrp="1"/>
          </p:cNvSpPr>
          <p:nvPr>
            <p:ph idx="1"/>
          </p:nvPr>
        </p:nvSpPr>
        <p:spPr>
          <a:xfrm>
            <a:off x="457200" y="1905000"/>
            <a:ext cx="8229600" cy="1981200"/>
          </a:xfrm>
        </p:spPr>
        <p:txBody>
          <a:bodyPr>
            <a:normAutofit/>
          </a:bodyPr>
          <a:lstStyle/>
          <a:p>
            <a:pPr marL="0" indent="0" fontAlgn="base">
              <a:spcBef>
                <a:spcPts val="0"/>
              </a:spcBef>
              <a:spcAft>
                <a:spcPct val="0"/>
              </a:spcAft>
              <a:buNone/>
            </a:pPr>
            <a:r>
              <a:rPr lang="en-US" sz="2300" dirty="0">
                <a:solidFill>
                  <a:prstClr val="white"/>
                </a:solidFill>
              </a:rPr>
              <a:t>A business proposal-regardless of whether it is a new investment or acquisition of another company or a restructuring initiative –raises the value of the firm only if the present value of the future stream of net cash benefits expected from the proposal is greater than the initial cash outlay required to implement the proposal.</a:t>
            </a:r>
          </a:p>
          <a:p>
            <a:pPr marL="0" indent="0" fontAlgn="base">
              <a:spcBef>
                <a:spcPts val="0"/>
              </a:spcBef>
              <a:spcAft>
                <a:spcPct val="0"/>
              </a:spcAft>
              <a:buNone/>
            </a:pPr>
            <a:endParaRPr lang="en-US" sz="2400" b="1" dirty="0" smtClean="0">
              <a:solidFill>
                <a:prstClr val="white"/>
              </a:solidFill>
            </a:endParaRPr>
          </a:p>
          <a:p>
            <a:pPr marL="0" indent="0" fontAlgn="base">
              <a:spcBef>
                <a:spcPts val="0"/>
              </a:spcBef>
              <a:spcAft>
                <a:spcPct val="0"/>
              </a:spcAft>
              <a:buNone/>
            </a:pPr>
            <a:endParaRPr lang="en-US" sz="1050" b="1" dirty="0" smtClean="0">
              <a:solidFill>
                <a:prstClr val="white"/>
              </a:solidFill>
            </a:endParaRPr>
          </a:p>
          <a:p>
            <a:pPr marL="0" indent="0" fontAlgn="base">
              <a:lnSpc>
                <a:spcPct val="110000"/>
              </a:lnSpc>
              <a:spcBef>
                <a:spcPts val="0"/>
              </a:spcBef>
              <a:spcAft>
                <a:spcPct val="0"/>
              </a:spcAft>
              <a:buNone/>
            </a:pPr>
            <a:endParaRPr lang="en-US" sz="2400" dirty="0">
              <a:solidFill>
                <a:prstClr val="white"/>
              </a:solidFill>
            </a:endParaRPr>
          </a:p>
        </p:txBody>
      </p:sp>
      <p:grpSp>
        <p:nvGrpSpPr>
          <p:cNvPr id="24" name="Group 23"/>
          <p:cNvGrpSpPr/>
          <p:nvPr/>
        </p:nvGrpSpPr>
        <p:grpSpPr>
          <a:xfrm>
            <a:off x="609600" y="4194828"/>
            <a:ext cx="7848600" cy="2663172"/>
            <a:chOff x="609600" y="4194828"/>
            <a:chExt cx="7848600" cy="2663172"/>
          </a:xfrm>
        </p:grpSpPr>
        <p:sp>
          <p:nvSpPr>
            <p:cNvPr id="11" name="Rectangle 4"/>
            <p:cNvSpPr>
              <a:spLocks noChangeArrowheads="1"/>
            </p:cNvSpPr>
            <p:nvPr/>
          </p:nvSpPr>
          <p:spPr bwMode="auto">
            <a:xfrm>
              <a:off x="609600" y="4495800"/>
              <a:ext cx="1371600" cy="1524000"/>
            </a:xfrm>
            <a:prstGeom prst="rect">
              <a:avLst/>
            </a:prstGeom>
            <a:noFill/>
            <a:ln w="12700" cap="sq">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orbel" pitchFamily="34" charset="0"/>
              </a:endParaRPr>
            </a:p>
          </p:txBody>
        </p:sp>
        <p:sp>
          <p:nvSpPr>
            <p:cNvPr id="12" name="Rectangle 5"/>
            <p:cNvSpPr>
              <a:spLocks noChangeArrowheads="1"/>
            </p:cNvSpPr>
            <p:nvPr/>
          </p:nvSpPr>
          <p:spPr bwMode="auto">
            <a:xfrm>
              <a:off x="6096000" y="4495800"/>
              <a:ext cx="2362200" cy="1371600"/>
            </a:xfrm>
            <a:prstGeom prst="rect">
              <a:avLst/>
            </a:prstGeom>
            <a:noFill/>
            <a:ln w="12700" cap="sq">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orbel" pitchFamily="34" charset="0"/>
              </a:endParaRPr>
            </a:p>
          </p:txBody>
        </p:sp>
        <p:sp>
          <p:nvSpPr>
            <p:cNvPr id="13" name="Freeform 6"/>
            <p:cNvSpPr>
              <a:spLocks/>
            </p:cNvSpPr>
            <p:nvPr/>
          </p:nvSpPr>
          <p:spPr bwMode="auto">
            <a:xfrm>
              <a:off x="1981200" y="5105400"/>
              <a:ext cx="4114800" cy="1588"/>
            </a:xfrm>
            <a:custGeom>
              <a:avLst/>
              <a:gdLst>
                <a:gd name="T0" fmla="*/ 0 w 2592"/>
                <a:gd name="T1" fmla="*/ 0 h 1"/>
                <a:gd name="T2" fmla="*/ 2592 w 2592"/>
                <a:gd name="T3" fmla="*/ 0 h 1"/>
                <a:gd name="T4" fmla="*/ 0 60000 65536"/>
                <a:gd name="T5" fmla="*/ 0 60000 65536"/>
                <a:gd name="T6" fmla="*/ 0 w 2592"/>
                <a:gd name="T7" fmla="*/ 0 h 1"/>
                <a:gd name="T8" fmla="*/ 2592 w 2592"/>
                <a:gd name="T9" fmla="*/ 1 h 1"/>
              </a:gdLst>
              <a:ahLst/>
              <a:cxnLst>
                <a:cxn ang="T4">
                  <a:pos x="T0" y="T1"/>
                </a:cxn>
                <a:cxn ang="T5">
                  <a:pos x="T2" y="T3"/>
                </a:cxn>
              </a:cxnLst>
              <a:rect l="T6" t="T7" r="T8" b="T9"/>
              <a:pathLst>
                <a:path w="2592" h="1">
                  <a:moveTo>
                    <a:pt x="0" y="0"/>
                  </a:moveTo>
                  <a:lnTo>
                    <a:pt x="2592" y="0"/>
                  </a:lnTo>
                </a:path>
              </a:pathLst>
            </a:custGeom>
            <a:noFill/>
            <a:ln w="12700" cap="sq">
              <a:solidFill>
                <a:schemeClr val="bg1"/>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4" name="Line 7"/>
            <p:cNvSpPr>
              <a:spLocks noChangeShapeType="1"/>
            </p:cNvSpPr>
            <p:nvPr/>
          </p:nvSpPr>
          <p:spPr bwMode="auto">
            <a:xfrm>
              <a:off x="1447800" y="6553200"/>
              <a:ext cx="5715000" cy="0"/>
            </a:xfrm>
            <a:prstGeom prst="line">
              <a:avLst/>
            </a:prstGeom>
            <a:noFill/>
            <a:ln w="12700" cap="sq">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 name="Freeform 8"/>
            <p:cNvSpPr>
              <a:spLocks/>
            </p:cNvSpPr>
            <p:nvPr/>
          </p:nvSpPr>
          <p:spPr bwMode="auto">
            <a:xfrm>
              <a:off x="1447800" y="5981700"/>
              <a:ext cx="1588" cy="571500"/>
            </a:xfrm>
            <a:custGeom>
              <a:avLst/>
              <a:gdLst>
                <a:gd name="T0" fmla="*/ 0 w 1"/>
                <a:gd name="T1" fmla="*/ 360 h 360"/>
                <a:gd name="T2" fmla="*/ 0 w 1"/>
                <a:gd name="T3" fmla="*/ 0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360"/>
                  </a:moveTo>
                  <a:lnTo>
                    <a:pt x="0" y="0"/>
                  </a:lnTo>
                </a:path>
              </a:pathLst>
            </a:custGeom>
            <a:noFill/>
            <a:ln w="12700" cap="sq">
              <a:solidFill>
                <a:schemeClr val="bg1"/>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6" name="Freeform 9"/>
            <p:cNvSpPr>
              <a:spLocks/>
            </p:cNvSpPr>
            <p:nvPr/>
          </p:nvSpPr>
          <p:spPr bwMode="auto">
            <a:xfrm>
              <a:off x="7162800" y="5886450"/>
              <a:ext cx="1588" cy="666750"/>
            </a:xfrm>
            <a:custGeom>
              <a:avLst/>
              <a:gdLst>
                <a:gd name="T0" fmla="*/ 0 w 1"/>
                <a:gd name="T1" fmla="*/ 0 h 420"/>
                <a:gd name="T2" fmla="*/ 1 w 1"/>
                <a:gd name="T3" fmla="*/ 420 h 420"/>
                <a:gd name="T4" fmla="*/ 0 60000 65536"/>
                <a:gd name="T5" fmla="*/ 0 60000 65536"/>
                <a:gd name="T6" fmla="*/ 0 w 1"/>
                <a:gd name="T7" fmla="*/ 0 h 420"/>
                <a:gd name="T8" fmla="*/ 1 w 1"/>
                <a:gd name="T9" fmla="*/ 420 h 420"/>
              </a:gdLst>
              <a:ahLst/>
              <a:cxnLst>
                <a:cxn ang="T4">
                  <a:pos x="T0" y="T1"/>
                </a:cxn>
                <a:cxn ang="T5">
                  <a:pos x="T2" y="T3"/>
                </a:cxn>
              </a:cxnLst>
              <a:rect l="T6" t="T7" r="T8" b="T9"/>
              <a:pathLst>
                <a:path w="1" h="420">
                  <a:moveTo>
                    <a:pt x="0" y="0"/>
                  </a:moveTo>
                  <a:lnTo>
                    <a:pt x="1" y="420"/>
                  </a:lnTo>
                </a:path>
              </a:pathLst>
            </a:custGeom>
            <a:noFill/>
            <a:ln w="12700" cap="sq">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7" name="Rectangle 16"/>
            <p:cNvSpPr/>
            <p:nvPr/>
          </p:nvSpPr>
          <p:spPr>
            <a:xfrm>
              <a:off x="2013846" y="4782235"/>
              <a:ext cx="4049507" cy="3231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latin typeface="Arial" charset="0"/>
                  <a:cs typeface="Times New Roman" pitchFamily="18" charset="0"/>
                </a:rPr>
                <a:t>Investors provide the initial cash required </a:t>
              </a: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18" name="Rectangle 17"/>
            <p:cNvSpPr/>
            <p:nvPr/>
          </p:nvSpPr>
          <p:spPr>
            <a:xfrm>
              <a:off x="2446656" y="5087035"/>
              <a:ext cx="3183885" cy="3231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latin typeface="Arial" charset="0"/>
                  <a:cs typeface="Times New Roman" pitchFamily="18" charset="0"/>
                </a:rPr>
                <a:t>to finance the business proposal</a:t>
              </a: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19" name="Rectangle 18"/>
            <p:cNvSpPr/>
            <p:nvPr/>
          </p:nvSpPr>
          <p:spPr>
            <a:xfrm>
              <a:off x="2861835" y="6230035"/>
              <a:ext cx="2353529" cy="323165"/>
            </a:xfrm>
            <a:prstGeom prst="rect">
              <a:avLst/>
            </a:prstGeom>
          </p:spPr>
          <p:txBody>
            <a:bodyPr wrap="none">
              <a:spAutoFit/>
            </a:bodyPr>
            <a:lstStyle/>
            <a:p>
              <a:pPr lvl="0" algn="just" fontAlgn="base">
                <a:spcBef>
                  <a:spcPct val="50000"/>
                </a:spcBef>
                <a:spcAft>
                  <a:spcPct val="0"/>
                </a:spcAft>
              </a:pPr>
              <a:r>
                <a:rPr lang="en-US" sz="1500" b="1" dirty="0">
                  <a:solidFill>
                    <a:prstClr val="white"/>
                  </a:solidFill>
                  <a:latin typeface="Arial" charset="0"/>
                  <a:cs typeface="Times New Roman" pitchFamily="18" charset="0"/>
                </a:rPr>
                <a:t>The proposal generates</a:t>
              </a:r>
            </a:p>
          </p:txBody>
        </p:sp>
        <p:sp>
          <p:nvSpPr>
            <p:cNvPr id="20" name="Rectangle 19"/>
            <p:cNvSpPr/>
            <p:nvPr/>
          </p:nvSpPr>
          <p:spPr>
            <a:xfrm>
              <a:off x="2796914" y="6534835"/>
              <a:ext cx="2483372" cy="323165"/>
            </a:xfrm>
            <a:prstGeom prst="rect">
              <a:avLst/>
            </a:prstGeom>
          </p:spPr>
          <p:txBody>
            <a:bodyPr wrap="none">
              <a:spAutoFit/>
            </a:bodyPr>
            <a:lstStyle/>
            <a:p>
              <a:pPr lvl="0" algn="just" fontAlgn="base">
                <a:spcBef>
                  <a:spcPct val="50000"/>
                </a:spcBef>
                <a:spcAft>
                  <a:spcPct val="0"/>
                </a:spcAft>
              </a:pPr>
              <a:r>
                <a:rPr lang="en-US" sz="1500" b="1" dirty="0" smtClean="0">
                  <a:solidFill>
                    <a:prstClr val="white"/>
                  </a:solidFill>
                  <a:latin typeface="Arial" charset="0"/>
                  <a:cs typeface="Arial" charset="0"/>
                </a:rPr>
                <a:t>c</a:t>
              </a:r>
              <a:r>
                <a:rPr lang="en-US" sz="1500" b="1" dirty="0" smtClean="0">
                  <a:solidFill>
                    <a:prstClr val="white"/>
                  </a:solidFill>
                  <a:latin typeface="Arial" charset="0"/>
                  <a:cs typeface="Times New Roman" pitchFamily="18" charset="0"/>
                </a:rPr>
                <a:t>ash returns to investors</a:t>
              </a:r>
              <a:endParaRPr lang="en-US" sz="1500" b="1" dirty="0">
                <a:solidFill>
                  <a:prstClr val="white"/>
                </a:solidFill>
                <a:latin typeface="Arial" charset="0"/>
                <a:cs typeface="Times New Roman" pitchFamily="18" charset="0"/>
              </a:endParaRPr>
            </a:p>
          </p:txBody>
        </p:sp>
        <p:sp>
          <p:nvSpPr>
            <p:cNvPr id="21" name="Rectangle 20"/>
            <p:cNvSpPr/>
            <p:nvPr/>
          </p:nvSpPr>
          <p:spPr>
            <a:xfrm>
              <a:off x="6138807" y="5020017"/>
              <a:ext cx="2276585" cy="3231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latin typeface="Arial" charset="0"/>
                  <a:cs typeface="Times New Roman" pitchFamily="18" charset="0"/>
                </a:rPr>
                <a:t>The business proposal</a:t>
              </a: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22" name="Rectangle 21"/>
            <p:cNvSpPr/>
            <p:nvPr/>
          </p:nvSpPr>
          <p:spPr>
            <a:xfrm>
              <a:off x="609600" y="4763870"/>
              <a:ext cx="1414170" cy="938719"/>
            </a:xfrm>
            <a:prstGeom prst="rect">
              <a:avLst/>
            </a:prstGeom>
          </p:spPr>
          <p:txBody>
            <a:bodyPr wrap="none">
              <a:spAutoFit/>
            </a:bodyPr>
            <a:lstStyle/>
            <a:p>
              <a:pPr marL="0" marR="0" lvl="0" indent="0" defTabSz="914400" eaLnBrk="1" fontAlgn="auto" latinLnBrk="0" hangingPunct="1">
                <a:lnSpc>
                  <a:spcPct val="100000"/>
                </a:lnSpc>
                <a:spcBef>
                  <a:spcPts val="600"/>
                </a:spcBef>
                <a:spcAft>
                  <a:spcPts val="0"/>
                </a:spcAft>
                <a:buClrTx/>
                <a:buSzTx/>
                <a:buFontTx/>
                <a:buNone/>
                <a:tabLst/>
                <a:defRPr/>
              </a:pPr>
              <a:r>
                <a:rPr kumimoji="0" lang="en-US" sz="1500" b="1" i="1" u="none" strike="noStrike" kern="0" cap="none" spc="0" normalizeH="0" baseline="0" noProof="0" dirty="0" smtClean="0">
                  <a:ln>
                    <a:noFill/>
                  </a:ln>
                  <a:solidFill>
                    <a:prstClr val="white"/>
                  </a:solidFill>
                  <a:effectLst/>
                  <a:uLnTx/>
                  <a:uFillTx/>
                  <a:latin typeface="Arial" charset="0"/>
                  <a:cs typeface="Times New Roman" pitchFamily="18" charset="0"/>
                </a:rPr>
                <a:t>Investors</a:t>
              </a:r>
            </a:p>
            <a:p>
              <a:pPr marL="0" marR="0" lvl="0" indent="0" defTabSz="914400" eaLnBrk="1" fontAlgn="auto" latinLnBrk="0" hangingPunct="1">
                <a:lnSpc>
                  <a:spcPct val="100000"/>
                </a:lnSpc>
                <a:spcBef>
                  <a:spcPts val="600"/>
                </a:spcBef>
                <a:spcAft>
                  <a:spcPts val="0"/>
                </a:spcAft>
                <a:buClrTx/>
                <a:buSzTx/>
                <a:buFontTx/>
                <a:buNone/>
                <a:tabLst/>
                <a:defRPr/>
              </a:pPr>
              <a:r>
                <a:rPr lang="en-US" sz="1500" b="1" i="1" kern="0" dirty="0" smtClean="0">
                  <a:solidFill>
                    <a:prstClr val="white"/>
                  </a:solidFill>
                  <a:latin typeface="Arial" charset="0"/>
                  <a:cs typeface="Times New Roman" pitchFamily="18" charset="0"/>
                </a:rPr>
                <a:t>Shareholders</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1500" b="1" i="1" u="none" strike="noStrike" kern="0" cap="none" spc="0" normalizeH="0" baseline="0" noProof="0" dirty="0" smtClean="0">
                  <a:ln>
                    <a:noFill/>
                  </a:ln>
                  <a:solidFill>
                    <a:prstClr val="white"/>
                  </a:solidFill>
                  <a:effectLst/>
                  <a:uLnTx/>
                  <a:uFillTx/>
                  <a:latin typeface="Arial" charset="0"/>
                  <a:cs typeface="Times New Roman" pitchFamily="18" charset="0"/>
                </a:rPr>
                <a:t>Lenders</a:t>
              </a: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23" name="Rectangle 22"/>
            <p:cNvSpPr/>
            <p:nvPr/>
          </p:nvSpPr>
          <p:spPr>
            <a:xfrm>
              <a:off x="2861835" y="4194828"/>
              <a:ext cx="2418675" cy="323165"/>
            </a:xfrm>
            <a:prstGeom prst="rect">
              <a:avLst/>
            </a:prstGeom>
          </p:spPr>
          <p:txBody>
            <a:bodyPr wrap="none">
              <a:spAutoFit/>
            </a:bodyPr>
            <a:lstStyle/>
            <a:p>
              <a:pPr lvl="0" fontAlgn="base">
                <a:spcBef>
                  <a:spcPct val="50000"/>
                </a:spcBef>
                <a:spcAft>
                  <a:spcPct val="0"/>
                </a:spcAft>
              </a:pPr>
              <a:r>
                <a:rPr lang="en-US" sz="1500" b="1" dirty="0">
                  <a:solidFill>
                    <a:prstClr val="white"/>
                  </a:solidFill>
                  <a:latin typeface="Arial" charset="0"/>
                  <a:cs typeface="Times New Roman" pitchFamily="18" charset="0"/>
                </a:rPr>
                <a:t>CASH ALONE MATTERS</a:t>
              </a:r>
            </a:p>
          </p:txBody>
        </p:sp>
      </p:grpSp>
    </p:spTree>
    <p:extLst>
      <p:ext uri="{BB962C8B-B14F-4D97-AF65-F5344CB8AC3E}">
        <p14:creationId xmlns:p14="http://schemas.microsoft.com/office/powerpoint/2010/main" val="989613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1061</TotalTime>
  <Words>1040</Words>
  <Application>Microsoft Office PowerPoint</Application>
  <PresentationFormat>On-screen Show (4:3)</PresentationFormat>
  <Paragraphs>99</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FORMS OF BUSINESS ORGANISATIONS</vt:lpstr>
      <vt:lpstr>FORMS OF ORGANISATIONS</vt:lpstr>
      <vt:lpstr>FINANCIAL DECISIONS IN A FIRM</vt:lpstr>
      <vt:lpstr>GOAL OF FINANCIAL MANAGEMENT</vt:lpstr>
      <vt:lpstr>SHAREHOLDER ORIENTATION IN INDIA</vt:lpstr>
      <vt:lpstr>ALTERNATIVE GOALS</vt:lpstr>
      <vt:lpstr>THE FUNDAMENTAL PRINCIPLE OF FINANCE</vt:lpstr>
      <vt:lpstr>DECISIONS, RETURN, RISK, AND MARKET VALUE</vt:lpstr>
      <vt:lpstr> AGENCY PROBLEM</vt:lpstr>
      <vt:lpstr>ALL MANAGERS ARE FINANCIAL MANAGERS</vt:lpstr>
      <vt:lpstr>ORGANISATION OF FINANCE FUNCTION</vt:lpstr>
      <vt:lpstr>RELATIONSHIP OF FINANCE TO ECONOMICS</vt:lpstr>
      <vt:lpstr>RELATIONSHIP OF FINANCE TO ACCOUNTING</vt:lpstr>
      <vt:lpstr>SUMMING UP</vt:lpstr>
      <vt:lpstr>SUMMING 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2014-05-27T14:34:12Z</dcterms:created>
  <dcterms:modified xsi:type="dcterms:W3CDTF">2014-06-29T17:33:41Z</dcterms:modified>
</cp:coreProperties>
</file>